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84" r:id="rId2"/>
    <p:sldMasterId id="2147483696" r:id="rId3"/>
  </p:sldMasterIdLst>
  <p:notesMasterIdLst>
    <p:notesMasterId r:id="rId38"/>
  </p:notesMasterIdLst>
  <p:sldIdLst>
    <p:sldId id="256" r:id="rId4"/>
    <p:sldId id="296" r:id="rId5"/>
    <p:sldId id="297" r:id="rId6"/>
    <p:sldId id="260" r:id="rId7"/>
    <p:sldId id="285" r:id="rId8"/>
    <p:sldId id="261" r:id="rId9"/>
    <p:sldId id="295" r:id="rId10"/>
    <p:sldId id="298" r:id="rId11"/>
    <p:sldId id="286" r:id="rId12"/>
    <p:sldId id="299" r:id="rId13"/>
    <p:sldId id="266" r:id="rId14"/>
    <p:sldId id="272" r:id="rId15"/>
    <p:sldId id="271" r:id="rId16"/>
    <p:sldId id="268" r:id="rId17"/>
    <p:sldId id="287" r:id="rId18"/>
    <p:sldId id="300" r:id="rId19"/>
    <p:sldId id="270" r:id="rId20"/>
    <p:sldId id="292" r:id="rId21"/>
    <p:sldId id="269" r:id="rId22"/>
    <p:sldId id="275" r:id="rId23"/>
    <p:sldId id="280" r:id="rId24"/>
    <p:sldId id="279" r:id="rId25"/>
    <p:sldId id="281" r:id="rId26"/>
    <p:sldId id="302" r:id="rId27"/>
    <p:sldId id="284" r:id="rId28"/>
    <p:sldId id="293" r:id="rId29"/>
    <p:sldId id="288" r:id="rId30"/>
    <p:sldId id="289" r:id="rId31"/>
    <p:sldId id="290" r:id="rId32"/>
    <p:sldId id="294" r:id="rId33"/>
    <p:sldId id="301" r:id="rId34"/>
    <p:sldId id="273" r:id="rId35"/>
    <p:sldId id="274" r:id="rId36"/>
    <p:sldId id="263"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704" autoAdjust="0"/>
  </p:normalViewPr>
  <p:slideViewPr>
    <p:cSldViewPr snapToGrid="0">
      <p:cViewPr varScale="1">
        <p:scale>
          <a:sx n="83" d="100"/>
          <a:sy n="83" d="100"/>
        </p:scale>
        <p:origin x="686"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Docu\CowinTJ\&#25216;&#26415;&#25991;&#20214;\&#39033;&#30446;\HEV%20&#29992;&#27169;&#22359;&#24635;&#20307;&#35268;&#21010;\&#35745;&#21010;&#31649;&#29702;\20190629%20H06MP20&#21487;&#34892;&#24615;&#20998;&#26512;&#34920;&#65288;V0.15&#65292;T&#65289;.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269458308051242"/>
          <c:y val="3.1881159687163381E-2"/>
          <c:w val="0.61531143975455715"/>
          <c:h val="0.82166312653331552"/>
        </c:manualLayout>
      </c:layout>
      <c:scatterChart>
        <c:scatterStyle val="lineMarker"/>
        <c:varyColors val="0"/>
        <c:ser>
          <c:idx val="1"/>
          <c:order val="1"/>
          <c:tx>
            <c:strRef>
              <c:f>HEV!$G$5</c:f>
              <c:strCache>
                <c:ptCount val="1"/>
                <c:pt idx="0">
                  <c:v>累计-已售</c:v>
                </c:pt>
              </c:strCache>
            </c:strRef>
          </c:tx>
          <c:spPr>
            <a:ln>
              <a:solidFill>
                <a:srgbClr val="FF0000"/>
              </a:solidFill>
            </a:ln>
          </c:spPr>
          <c:marker>
            <c:spPr>
              <a:solidFill>
                <a:srgbClr val="FF0000"/>
              </a:solidFill>
              <a:ln>
                <a:solidFill>
                  <a:srgbClr val="FF0000"/>
                </a:solidFill>
              </a:ln>
            </c:spPr>
          </c:marker>
          <c:xVal>
            <c:numRef>
              <c:f>HEV!$C$8:$C$30</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numCache>
            </c:numRef>
          </c:xVal>
          <c:yVal>
            <c:numRef>
              <c:f>HEV!$G$8:$G$47</c:f>
              <c:numCache>
                <c:formatCode>General</c:formatCode>
                <c:ptCount val="40"/>
                <c:pt idx="0">
                  <c:v>0.01</c:v>
                </c:pt>
                <c:pt idx="1">
                  <c:v>0.05</c:v>
                </c:pt>
                <c:pt idx="2">
                  <c:v>1.82</c:v>
                </c:pt>
                <c:pt idx="3">
                  <c:v>3.32</c:v>
                </c:pt>
                <c:pt idx="4">
                  <c:v>5.24</c:v>
                </c:pt>
                <c:pt idx="5">
                  <c:v>8.9499999999999993</c:v>
                </c:pt>
                <c:pt idx="6">
                  <c:v>13.05</c:v>
                </c:pt>
                <c:pt idx="7">
                  <c:v>18.399999999999999</c:v>
                </c:pt>
                <c:pt idx="8">
                  <c:v>31.869999999999997</c:v>
                </c:pt>
                <c:pt idx="9">
                  <c:v>55.34</c:v>
                </c:pt>
                <c:pt idx="10">
                  <c:v>86.59</c:v>
                </c:pt>
                <c:pt idx="11">
                  <c:v>129.53</c:v>
                </c:pt>
                <c:pt idx="12">
                  <c:v>172.51</c:v>
                </c:pt>
                <c:pt idx="13">
                  <c:v>255.52</c:v>
                </c:pt>
                <c:pt idx="14">
                  <c:v>294.54000000000002</c:v>
                </c:pt>
                <c:pt idx="15" formatCode="0.00_ ">
                  <c:v>357.44</c:v>
                </c:pt>
                <c:pt idx="16" formatCode="0.00_ ">
                  <c:v>479.37</c:v>
                </c:pt>
                <c:pt idx="17" formatCode="0.00_ ">
                  <c:v>607.4</c:v>
                </c:pt>
                <c:pt idx="18" formatCode="0.00_ ">
                  <c:v>734.13</c:v>
                </c:pt>
                <c:pt idx="19" formatCode="0.00_ ">
                  <c:v>854.58</c:v>
                </c:pt>
                <c:pt idx="20" formatCode="0.00_ ">
                  <c:v>984.58</c:v>
                </c:pt>
                <c:pt idx="21" formatCode="0.00_ ">
                  <c:v>1119.58</c:v>
                </c:pt>
                <c:pt idx="22" formatCode="0.00_ ">
                  <c:v>1249.58</c:v>
                </c:pt>
                <c:pt idx="23" formatCode="0.00_ ">
                  <c:v>1389.58</c:v>
                </c:pt>
                <c:pt idx="24" formatCode="0.00_ ">
                  <c:v>1533.58</c:v>
                </c:pt>
                <c:pt idx="25" formatCode="0.00_ ">
                  <c:v>1680.58</c:v>
                </c:pt>
                <c:pt idx="26" formatCode="0.00_ ">
                  <c:v>1830.58</c:v>
                </c:pt>
                <c:pt idx="27" formatCode="0.00_ ">
                  <c:v>1984.58</c:v>
                </c:pt>
                <c:pt idx="28" formatCode="0.00_ ">
                  <c:v>2141.58</c:v>
                </c:pt>
                <c:pt idx="29" formatCode="0.00_ ">
                  <c:v>2301.58</c:v>
                </c:pt>
                <c:pt idx="30" formatCode="0.00_ ">
                  <c:v>2465.58</c:v>
                </c:pt>
                <c:pt idx="31" formatCode="0.00_ ">
                  <c:v>2632.58</c:v>
                </c:pt>
                <c:pt idx="32" formatCode="0.00_ ">
                  <c:v>2802.58</c:v>
                </c:pt>
                <c:pt idx="33" formatCode="0.00_ ">
                  <c:v>2976.58</c:v>
                </c:pt>
                <c:pt idx="34" formatCode="0.00_ ">
                  <c:v>3153.58</c:v>
                </c:pt>
                <c:pt idx="35" formatCode="0.00_ ">
                  <c:v>3333.58</c:v>
                </c:pt>
                <c:pt idx="36" formatCode="0.00_ ">
                  <c:v>3517.58</c:v>
                </c:pt>
                <c:pt idx="37" formatCode="0.00_ ">
                  <c:v>3704.58</c:v>
                </c:pt>
                <c:pt idx="38" formatCode="0.00_ ">
                  <c:v>3894.58</c:v>
                </c:pt>
                <c:pt idx="39" formatCode="0.00_ ">
                  <c:v>4088.58</c:v>
                </c:pt>
              </c:numCache>
            </c:numRef>
          </c:yVal>
          <c:smooth val="0"/>
          <c:extLst>
            <c:ext xmlns:c16="http://schemas.microsoft.com/office/drawing/2014/chart" uri="{C3380CC4-5D6E-409C-BE32-E72D297353CC}">
              <c16:uniqueId val="{00000000-8982-48B3-B2E6-61276C0BD997}"/>
            </c:ext>
          </c:extLst>
        </c:ser>
        <c:ser>
          <c:idx val="3"/>
          <c:order val="3"/>
          <c:tx>
            <c:strRef>
              <c:f>HEV!$G$6</c:f>
              <c:strCache>
                <c:ptCount val="1"/>
                <c:pt idx="0">
                  <c:v>累计-预期</c:v>
                </c:pt>
              </c:strCache>
            </c:strRef>
          </c:tx>
          <c:spPr>
            <a:ln>
              <a:solidFill>
                <a:srgbClr val="FF0000"/>
              </a:solidFill>
              <a:prstDash val="sysDash"/>
            </a:ln>
          </c:spPr>
          <c:marker>
            <c:symbol val="square"/>
            <c:size val="7"/>
            <c:spPr>
              <a:noFill/>
              <a:ln>
                <a:solidFill>
                  <a:srgbClr val="FF0000"/>
                </a:solidFill>
              </a:ln>
            </c:spPr>
          </c:marker>
          <c:xVal>
            <c:numRef>
              <c:f>HEV!$C$31:$C$100</c:f>
              <c:numCache>
                <c:formatCode>General</c:formatCode>
                <c:ptCount val="70"/>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numCache>
            </c:numRef>
          </c:xVal>
          <c:yVal>
            <c:numRef>
              <c:f>HEV!$G$31:$G$100</c:f>
              <c:numCache>
                <c:formatCode>0.00_ </c:formatCode>
                <c:ptCount val="70"/>
                <c:pt idx="0">
                  <c:v>1389.58</c:v>
                </c:pt>
                <c:pt idx="1">
                  <c:v>1533.58</c:v>
                </c:pt>
                <c:pt idx="2">
                  <c:v>1680.58</c:v>
                </c:pt>
                <c:pt idx="3">
                  <c:v>1830.58</c:v>
                </c:pt>
                <c:pt idx="4">
                  <c:v>1984.58</c:v>
                </c:pt>
                <c:pt idx="5">
                  <c:v>2141.58</c:v>
                </c:pt>
                <c:pt idx="6">
                  <c:v>2301.58</c:v>
                </c:pt>
                <c:pt idx="7">
                  <c:v>2465.58</c:v>
                </c:pt>
                <c:pt idx="8">
                  <c:v>2632.58</c:v>
                </c:pt>
                <c:pt idx="9">
                  <c:v>2802.58</c:v>
                </c:pt>
                <c:pt idx="10">
                  <c:v>2976.58</c:v>
                </c:pt>
                <c:pt idx="11">
                  <c:v>3153.58</c:v>
                </c:pt>
                <c:pt idx="12">
                  <c:v>3333.58</c:v>
                </c:pt>
                <c:pt idx="13">
                  <c:v>3517.58</c:v>
                </c:pt>
                <c:pt idx="14">
                  <c:v>3704.58</c:v>
                </c:pt>
                <c:pt idx="15">
                  <c:v>3894.58</c:v>
                </c:pt>
                <c:pt idx="16">
                  <c:v>4088.58</c:v>
                </c:pt>
                <c:pt idx="17">
                  <c:v>4285.58</c:v>
                </c:pt>
                <c:pt idx="18">
                  <c:v>4485.58</c:v>
                </c:pt>
              </c:numCache>
            </c:numRef>
          </c:yVal>
          <c:smooth val="0"/>
          <c:extLst>
            <c:ext xmlns:c16="http://schemas.microsoft.com/office/drawing/2014/chart" uri="{C3380CC4-5D6E-409C-BE32-E72D297353CC}">
              <c16:uniqueId val="{00000001-8982-48B3-B2E6-61276C0BD997}"/>
            </c:ext>
          </c:extLst>
        </c:ser>
        <c:dLbls>
          <c:showLegendKey val="0"/>
          <c:showVal val="0"/>
          <c:showCatName val="0"/>
          <c:showSerName val="0"/>
          <c:showPercent val="0"/>
          <c:showBubbleSize val="0"/>
        </c:dLbls>
        <c:axId val="143109120"/>
        <c:axId val="143123968"/>
      </c:scatterChart>
      <c:scatterChart>
        <c:scatterStyle val="lineMarker"/>
        <c:varyColors val="0"/>
        <c:ser>
          <c:idx val="0"/>
          <c:order val="0"/>
          <c:tx>
            <c:strRef>
              <c:f>HEV!$F$5</c:f>
              <c:strCache>
                <c:ptCount val="1"/>
                <c:pt idx="0">
                  <c:v>年度-已售</c:v>
                </c:pt>
              </c:strCache>
            </c:strRef>
          </c:tx>
          <c:spPr>
            <a:ln>
              <a:solidFill>
                <a:srgbClr val="0000FF"/>
              </a:solidFill>
            </a:ln>
          </c:spPr>
          <c:marker>
            <c:spPr>
              <a:solidFill>
                <a:srgbClr val="0000FF"/>
              </a:solidFill>
              <a:ln>
                <a:solidFill>
                  <a:srgbClr val="0000FF"/>
                </a:solidFill>
              </a:ln>
            </c:spPr>
          </c:marker>
          <c:xVal>
            <c:numRef>
              <c:f>HEV!$C$8:$C$30</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numCache>
            </c:numRef>
          </c:xVal>
          <c:yVal>
            <c:numRef>
              <c:f>HEV!$F$8:$F$47</c:f>
              <c:numCache>
                <c:formatCode>General</c:formatCode>
                <c:ptCount val="40"/>
                <c:pt idx="0">
                  <c:v>0.01</c:v>
                </c:pt>
                <c:pt idx="1">
                  <c:v>0.04</c:v>
                </c:pt>
                <c:pt idx="2">
                  <c:v>1.81</c:v>
                </c:pt>
                <c:pt idx="3">
                  <c:v>1.56</c:v>
                </c:pt>
                <c:pt idx="4">
                  <c:v>1.92</c:v>
                </c:pt>
                <c:pt idx="5">
                  <c:v>3.71</c:v>
                </c:pt>
                <c:pt idx="6">
                  <c:v>4.17</c:v>
                </c:pt>
                <c:pt idx="7">
                  <c:v>5.35</c:v>
                </c:pt>
                <c:pt idx="8">
                  <c:v>13.47</c:v>
                </c:pt>
                <c:pt idx="9">
                  <c:v>23.49</c:v>
                </c:pt>
                <c:pt idx="10">
                  <c:v>31.25</c:v>
                </c:pt>
                <c:pt idx="11">
                  <c:v>42.94</c:v>
                </c:pt>
                <c:pt idx="12">
                  <c:v>42.97</c:v>
                </c:pt>
                <c:pt idx="13">
                  <c:v>53.01</c:v>
                </c:pt>
                <c:pt idx="14">
                  <c:v>69.02</c:v>
                </c:pt>
                <c:pt idx="15" formatCode="0.00_ ">
                  <c:v>62.9</c:v>
                </c:pt>
                <c:pt idx="16">
                  <c:v>121.93</c:v>
                </c:pt>
                <c:pt idx="17">
                  <c:v>128.03</c:v>
                </c:pt>
                <c:pt idx="18">
                  <c:v>126.73</c:v>
                </c:pt>
                <c:pt idx="19">
                  <c:v>120.45</c:v>
                </c:pt>
                <c:pt idx="20">
                  <c:v>130</c:v>
                </c:pt>
                <c:pt idx="21">
                  <c:v>135</c:v>
                </c:pt>
                <c:pt idx="22">
                  <c:v>130</c:v>
                </c:pt>
                <c:pt idx="23">
                  <c:v>140</c:v>
                </c:pt>
                <c:pt idx="24">
                  <c:v>144</c:v>
                </c:pt>
                <c:pt idx="25">
                  <c:v>147</c:v>
                </c:pt>
                <c:pt idx="26">
                  <c:v>150</c:v>
                </c:pt>
                <c:pt idx="27">
                  <c:v>154</c:v>
                </c:pt>
                <c:pt idx="28">
                  <c:v>157</c:v>
                </c:pt>
                <c:pt idx="29">
                  <c:v>160</c:v>
                </c:pt>
                <c:pt idx="30">
                  <c:v>164</c:v>
                </c:pt>
                <c:pt idx="31">
                  <c:v>167</c:v>
                </c:pt>
                <c:pt idx="32">
                  <c:v>170</c:v>
                </c:pt>
                <c:pt idx="33">
                  <c:v>174</c:v>
                </c:pt>
                <c:pt idx="34">
                  <c:v>177</c:v>
                </c:pt>
                <c:pt idx="35">
                  <c:v>180</c:v>
                </c:pt>
                <c:pt idx="36">
                  <c:v>184</c:v>
                </c:pt>
                <c:pt idx="37">
                  <c:v>187</c:v>
                </c:pt>
                <c:pt idx="38">
                  <c:v>190</c:v>
                </c:pt>
                <c:pt idx="39">
                  <c:v>194</c:v>
                </c:pt>
              </c:numCache>
            </c:numRef>
          </c:yVal>
          <c:smooth val="0"/>
          <c:extLst>
            <c:ext xmlns:c16="http://schemas.microsoft.com/office/drawing/2014/chart" uri="{C3380CC4-5D6E-409C-BE32-E72D297353CC}">
              <c16:uniqueId val="{00000002-8982-48B3-B2E6-61276C0BD997}"/>
            </c:ext>
          </c:extLst>
        </c:ser>
        <c:ser>
          <c:idx val="2"/>
          <c:order val="2"/>
          <c:tx>
            <c:strRef>
              <c:f>HEV!$F$6</c:f>
              <c:strCache>
                <c:ptCount val="1"/>
                <c:pt idx="0">
                  <c:v>年度-预期</c:v>
                </c:pt>
              </c:strCache>
            </c:strRef>
          </c:tx>
          <c:spPr>
            <a:ln>
              <a:solidFill>
                <a:srgbClr val="0000FF"/>
              </a:solidFill>
              <a:prstDash val="sysDash"/>
            </a:ln>
          </c:spPr>
          <c:marker>
            <c:symbol val="diamond"/>
            <c:size val="7"/>
            <c:spPr>
              <a:noFill/>
              <a:ln>
                <a:solidFill>
                  <a:srgbClr val="0000FF"/>
                </a:solidFill>
              </a:ln>
            </c:spPr>
          </c:marker>
          <c:xVal>
            <c:numRef>
              <c:f>HEV!$C$31:$C$100</c:f>
              <c:numCache>
                <c:formatCode>General</c:formatCode>
                <c:ptCount val="70"/>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numCache>
            </c:numRef>
          </c:xVal>
          <c:yVal>
            <c:numRef>
              <c:f>HEV!$F$31:$F$100</c:f>
              <c:numCache>
                <c:formatCode>General</c:formatCode>
                <c:ptCount val="70"/>
                <c:pt idx="0">
                  <c:v>140</c:v>
                </c:pt>
                <c:pt idx="1">
                  <c:v>144</c:v>
                </c:pt>
                <c:pt idx="2">
                  <c:v>147</c:v>
                </c:pt>
                <c:pt idx="3">
                  <c:v>150</c:v>
                </c:pt>
                <c:pt idx="4">
                  <c:v>154</c:v>
                </c:pt>
                <c:pt idx="5">
                  <c:v>157</c:v>
                </c:pt>
                <c:pt idx="6">
                  <c:v>160</c:v>
                </c:pt>
                <c:pt idx="7">
                  <c:v>164</c:v>
                </c:pt>
                <c:pt idx="8">
                  <c:v>167</c:v>
                </c:pt>
                <c:pt idx="9">
                  <c:v>170</c:v>
                </c:pt>
                <c:pt idx="10">
                  <c:v>174</c:v>
                </c:pt>
                <c:pt idx="11">
                  <c:v>177</c:v>
                </c:pt>
                <c:pt idx="12">
                  <c:v>180</c:v>
                </c:pt>
                <c:pt idx="13">
                  <c:v>184</c:v>
                </c:pt>
                <c:pt idx="14">
                  <c:v>187</c:v>
                </c:pt>
                <c:pt idx="15">
                  <c:v>190</c:v>
                </c:pt>
                <c:pt idx="16">
                  <c:v>194</c:v>
                </c:pt>
                <c:pt idx="17">
                  <c:v>197</c:v>
                </c:pt>
                <c:pt idx="18">
                  <c:v>200</c:v>
                </c:pt>
              </c:numCache>
            </c:numRef>
          </c:yVal>
          <c:smooth val="0"/>
          <c:extLst>
            <c:ext xmlns:c16="http://schemas.microsoft.com/office/drawing/2014/chart" uri="{C3380CC4-5D6E-409C-BE32-E72D297353CC}">
              <c16:uniqueId val="{00000003-8982-48B3-B2E6-61276C0BD997}"/>
            </c:ext>
          </c:extLst>
        </c:ser>
        <c:dLbls>
          <c:showLegendKey val="0"/>
          <c:showVal val="0"/>
          <c:showCatName val="0"/>
          <c:showSerName val="0"/>
          <c:showPercent val="0"/>
          <c:showBubbleSize val="0"/>
        </c:dLbls>
        <c:axId val="143125888"/>
        <c:axId val="143139968"/>
      </c:scatterChart>
      <c:valAx>
        <c:axId val="143109120"/>
        <c:scaling>
          <c:orientation val="minMax"/>
          <c:max val="2037"/>
          <c:min val="1997"/>
        </c:scaling>
        <c:delete val="0"/>
        <c:axPos val="b"/>
        <c:majorGridlines>
          <c:spPr>
            <a:ln>
              <a:solidFill>
                <a:schemeClr val="bg1">
                  <a:lumMod val="75000"/>
                </a:schemeClr>
              </a:solidFill>
            </a:ln>
          </c:spPr>
        </c:majorGridlines>
        <c:title>
          <c:tx>
            <c:rich>
              <a:bodyPr rot="0" spcFirstLastPara="0" vertOverflow="ellipsis" vert="horz" wrap="square" anchor="ctr" anchorCtr="1"/>
              <a:lstStyle/>
              <a:p>
                <a:pPr>
                  <a:defRPr lang="zh-CN" sz="1400" b="0" i="0" u="none" strike="noStrike" kern="1200" baseline="0">
                    <a:solidFill>
                      <a:schemeClr val="tx1"/>
                    </a:solidFill>
                    <a:latin typeface="+mn-lt"/>
                    <a:ea typeface="+mn-ea"/>
                    <a:cs typeface="+mn-cs"/>
                  </a:defRPr>
                </a:pPr>
                <a:r>
                  <a:rPr lang="zh-CN" altLang="en-US" sz="1400" b="0"/>
                  <a:t>年度</a:t>
                </a:r>
                <a:endParaRPr lang="zh-CN" altLang="en-US" sz="1400" b="0" dirty="0"/>
              </a:p>
            </c:rich>
          </c:tx>
          <c:layout>
            <c:manualLayout>
              <c:xMode val="edge"/>
              <c:yMode val="edge"/>
              <c:x val="0.4649115265852295"/>
              <c:y val="0.93709199268540666"/>
            </c:manualLayout>
          </c:layout>
          <c:overlay val="0"/>
        </c:title>
        <c:numFmt formatCode="General" sourceLinked="1"/>
        <c:majorTickMark val="in"/>
        <c:minorTickMark val="in"/>
        <c:tickLblPos val="nextTo"/>
        <c:txPr>
          <a:bodyPr rot="-60000000" spcFirstLastPara="0" vertOverflow="ellipsis" vert="horz" wrap="square" anchor="ctr" anchorCtr="1"/>
          <a:lstStyle/>
          <a:p>
            <a:pPr>
              <a:defRPr lang="zh-CN"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43123968"/>
        <c:crosses val="autoZero"/>
        <c:crossBetween val="midCat"/>
        <c:majorUnit val="10"/>
        <c:minorUnit val="2"/>
      </c:valAx>
      <c:valAx>
        <c:axId val="143123968"/>
        <c:scaling>
          <c:orientation val="minMax"/>
          <c:max val="5000"/>
        </c:scaling>
        <c:delete val="0"/>
        <c:axPos val="l"/>
        <c:majorGridlines>
          <c:spPr>
            <a:ln>
              <a:solidFill>
                <a:schemeClr val="bg1">
                  <a:lumMod val="75000"/>
                </a:schemeClr>
              </a:solidFill>
            </a:ln>
          </c:spPr>
        </c:majorGridlines>
        <c:title>
          <c:tx>
            <c:rich>
              <a:bodyPr rot="-5400000" spcFirstLastPara="0" vertOverflow="ellipsis" vert="horz" wrap="square" anchor="ctr" anchorCtr="1"/>
              <a:lstStyle/>
              <a:p>
                <a:pPr>
                  <a:defRPr lang="zh-CN" sz="1400" b="0" i="0" u="none" strike="noStrike" kern="1200" baseline="0">
                    <a:solidFill>
                      <a:schemeClr val="tx1"/>
                    </a:solidFill>
                    <a:latin typeface="+mn-ea"/>
                    <a:ea typeface="+mn-ea"/>
                    <a:cs typeface="+mn-cs"/>
                  </a:defRPr>
                </a:pPr>
                <a:r>
                  <a:rPr lang="zh-CN" altLang="en-US" sz="1400" b="0">
                    <a:latin typeface="+mn-ea"/>
                    <a:ea typeface="+mn-ea"/>
                  </a:rPr>
                  <a:t>累计销量</a:t>
                </a:r>
                <a:r>
                  <a:rPr lang="en-US" altLang="zh-CN" sz="1400" b="0">
                    <a:latin typeface="+mn-ea"/>
                    <a:ea typeface="+mn-ea"/>
                  </a:rPr>
                  <a:t>/</a:t>
                </a:r>
                <a:r>
                  <a:rPr lang="zh-CN" altLang="en-US" sz="1400" b="0">
                    <a:latin typeface="+mn-ea"/>
                    <a:ea typeface="+mn-ea"/>
                  </a:rPr>
                  <a:t>万辆</a:t>
                </a:r>
              </a:p>
            </c:rich>
          </c:tx>
          <c:layout>
            <c:manualLayout>
              <c:xMode val="edge"/>
              <c:yMode val="edge"/>
              <c:x val="1.1238213278895693E-2"/>
              <c:y val="0.34677271189589221"/>
            </c:manualLayout>
          </c:layout>
          <c:overlay val="0"/>
        </c:title>
        <c:numFmt formatCode="General" sourceLinked="1"/>
        <c:majorTickMark val="none"/>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43109120"/>
        <c:crosses val="autoZero"/>
        <c:crossBetween val="midCat"/>
      </c:valAx>
      <c:valAx>
        <c:axId val="143125888"/>
        <c:scaling>
          <c:orientation val="minMax"/>
        </c:scaling>
        <c:delete val="1"/>
        <c:axPos val="b"/>
        <c:numFmt formatCode="General" sourceLinked="1"/>
        <c:majorTickMark val="out"/>
        <c:minorTickMark val="none"/>
        <c:tickLblPos val="none"/>
        <c:crossAx val="143139968"/>
        <c:crosses val="autoZero"/>
        <c:crossBetween val="midCat"/>
      </c:valAx>
      <c:valAx>
        <c:axId val="143139968"/>
        <c:scaling>
          <c:orientation val="minMax"/>
          <c:max val="250"/>
        </c:scaling>
        <c:delete val="0"/>
        <c:axPos val="r"/>
        <c:title>
          <c:tx>
            <c:rich>
              <a:bodyPr/>
              <a:lstStyle/>
              <a:p>
                <a:pPr>
                  <a:defRPr sz="1400" b="0">
                    <a:latin typeface="+mn-ea"/>
                    <a:ea typeface="+mn-ea"/>
                  </a:defRPr>
                </a:pPr>
                <a:r>
                  <a:rPr lang="zh-CN" altLang="en-US" sz="1400" b="0">
                    <a:latin typeface="+mn-ea"/>
                    <a:ea typeface="+mn-ea"/>
                  </a:rPr>
                  <a:t>年度</a:t>
                </a:r>
                <a:r>
                  <a:rPr lang="zh-CN" altLang="en-US" sz="1400" b="0" dirty="0">
                    <a:latin typeface="+mn-ea"/>
                    <a:ea typeface="+mn-ea"/>
                  </a:rPr>
                  <a:t>销量</a:t>
                </a:r>
                <a:r>
                  <a:rPr lang="en-US" altLang="zh-CN" sz="1400" b="0" dirty="0">
                    <a:latin typeface="+mn-ea"/>
                    <a:ea typeface="+mn-ea"/>
                  </a:rPr>
                  <a:t>/</a:t>
                </a:r>
                <a:r>
                  <a:rPr lang="zh-CN" altLang="en-US" sz="1400" b="0" dirty="0">
                    <a:latin typeface="+mn-ea"/>
                    <a:ea typeface="+mn-ea"/>
                  </a:rPr>
                  <a:t>万辆</a:t>
                </a:r>
              </a:p>
            </c:rich>
          </c:tx>
          <c:layout>
            <c:manualLayout>
              <c:xMode val="edge"/>
              <c:yMode val="edge"/>
              <c:x val="0.95203983182657725"/>
              <c:y val="0.34418302671392809"/>
            </c:manualLayout>
          </c:layout>
          <c:overlay val="0"/>
        </c:title>
        <c:numFmt formatCode="General" sourceLinked="1"/>
        <c:majorTickMark val="in"/>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43125888"/>
        <c:crosses val="max"/>
        <c:crossBetween val="midCat"/>
      </c:valAx>
      <c:spPr>
        <a:ln>
          <a:solidFill>
            <a:schemeClr val="tx1"/>
          </a:solidFill>
        </a:ln>
      </c:spPr>
    </c:plotArea>
    <c:legend>
      <c:legendPos val="r"/>
      <c:layout>
        <c:manualLayout>
          <c:xMode val="edge"/>
          <c:yMode val="edge"/>
          <c:x val="0.23004650587846726"/>
          <c:y val="4.954534128538067E-2"/>
          <c:w val="0.3265377030757266"/>
          <c:h val="0.21580274836967084"/>
        </c:manualLayout>
      </c:layout>
      <c:overlay val="0"/>
      <c:spPr>
        <a:solidFill>
          <a:schemeClr val="bg1"/>
        </a:solidFill>
      </c:spPr>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legend>
    <c:plotVisOnly val="1"/>
    <c:dispBlanksAs val="gap"/>
    <c:showDLblsOverMax val="0"/>
  </c:chart>
  <c:txPr>
    <a:bodyPr/>
    <a:lstStyle/>
    <a:p>
      <a:pPr>
        <a:defRPr lang="zh-CN"/>
      </a:pPr>
      <a:endParaRPr lang="zh-CN"/>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0.57692</cdr:x>
      <cdr:y>0.03226</cdr:y>
    </cdr:from>
    <cdr:to>
      <cdr:x>0.57692</cdr:x>
      <cdr:y>0.85133</cdr:y>
    </cdr:to>
    <cdr:cxnSp macro="">
      <cdr:nvCxnSpPr>
        <cdr:cNvPr id="3" name="直接连接符 2">
          <a:extLst xmlns:a="http://schemas.openxmlformats.org/drawingml/2006/main">
            <a:ext uri="{FF2B5EF4-FFF2-40B4-BE49-F238E27FC236}">
              <a16:creationId xmlns:a16="http://schemas.microsoft.com/office/drawing/2014/main" id="{79F21893-66C4-4251-B1D5-BE4CF6B1A11C}"/>
            </a:ext>
          </a:extLst>
        </cdr:cNvPr>
        <cdr:cNvCxnSpPr/>
      </cdr:nvCxnSpPr>
      <cdr:spPr>
        <a:xfrm xmlns:a="http://schemas.openxmlformats.org/drawingml/2006/main" flipV="1">
          <a:off x="2062891" y="150310"/>
          <a:ext cx="0" cy="3816424"/>
        </a:xfrm>
        <a:prstGeom xmlns:a="http://schemas.openxmlformats.org/drawingml/2006/main" prst="line">
          <a:avLst/>
        </a:prstGeom>
        <a:ln xmlns:a="http://schemas.openxmlformats.org/drawingml/2006/main" w="22225">
          <a:solidFill>
            <a:srgbClr val="00B050"/>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7DE78-4D5E-47E5-8EA4-482A352ACFE7}" type="datetimeFigureOut">
              <a:rPr lang="zh-CN" altLang="en-US" smtClean="0"/>
              <a:t>2023/4/21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0F2C1-4F1B-4792-A2FC-BD9BD45F4CEB}" type="slidenum">
              <a:rPr lang="zh-CN" altLang="en-US" smtClean="0"/>
              <a:t>‹#›</a:t>
            </a:fld>
            <a:endParaRPr lang="zh-CN" altLang="en-US"/>
          </a:p>
        </p:txBody>
      </p:sp>
    </p:spTree>
    <p:extLst>
      <p:ext uri="{BB962C8B-B14F-4D97-AF65-F5344CB8AC3E}">
        <p14:creationId xmlns:p14="http://schemas.microsoft.com/office/powerpoint/2010/main" val="1487138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itchFamily="34" charset="0"/>
              <a:buNone/>
              <a:tabLst/>
              <a:defRPr/>
            </a:pPr>
            <a:fld id="{2600D17F-9DF6-4C8D-A171-606C944A83D1}"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0" fontAlgn="base" latinLnBrk="0" hangingPunct="0">
                <a:lnSpc>
                  <a:spcPct val="100000"/>
                </a:lnSpc>
                <a:spcBef>
                  <a:spcPct val="0"/>
                </a:spcBef>
                <a:spcAft>
                  <a:spcPct val="0"/>
                </a:spcAft>
                <a:buClrTx/>
                <a:buSzTx/>
                <a:buFont typeface="Arial" pitchFamily="34" charset="0"/>
                <a:buNone/>
                <a:tabLst/>
                <a:defRPr/>
              </a:pPr>
              <a:t>34</a:t>
            </a:fld>
            <a:endParaRPr kumimoji="0" lang="en-US" sz="1200" b="0" i="0" u="none" strike="noStrike" kern="1200" cap="none" spc="0" normalizeH="0" baseline="0" noProof="0" dirty="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198107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0"/>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zh-CN" altLang="en-US" smtClean="0"/>
              <a:t>单击以编辑母版副标题样式</a:t>
            </a:r>
            <a:endParaRPr lang="zh-CN" altLang="en-US"/>
          </a:p>
        </p:txBody>
      </p:sp>
      <p:sp>
        <p:nvSpPr>
          <p:cNvPr id="13" name="页脚占位符 12">
            <a:extLst>
              <a:ext uri="{FF2B5EF4-FFF2-40B4-BE49-F238E27FC236}">
                <a16:creationId xmlns:a16="http://schemas.microsoft.com/office/drawing/2014/main" id="{579D3BBA-C4AC-4051-BC8A-27C56D817BDF}"/>
              </a:ext>
            </a:extLst>
          </p:cNvPr>
          <p:cNvSpPr>
            <a:spLocks noGrp="1"/>
          </p:cNvSpPr>
          <p:nvPr>
            <p:ph type="ftr" sz="quarter" idx="11"/>
          </p:nvPr>
        </p:nvSpPr>
        <p:spPr/>
        <p:txBody>
          <a:bodyPr/>
          <a:lstStyle/>
          <a:p>
            <a:endParaRPr lang="zh-CN" altLang="en-US"/>
          </a:p>
        </p:txBody>
      </p:sp>
      <p:sp>
        <p:nvSpPr>
          <p:cNvPr id="14" name="灯片编号占位符 13">
            <a:extLst>
              <a:ext uri="{FF2B5EF4-FFF2-40B4-BE49-F238E27FC236}">
                <a16:creationId xmlns:a16="http://schemas.microsoft.com/office/drawing/2014/main" id="{00EB2EB8-8BA8-49DF-83DA-6E303577B45B}"/>
              </a:ext>
            </a:extLst>
          </p:cNvPr>
          <p:cNvSpPr>
            <a:spLocks noGrp="1"/>
          </p:cNvSpPr>
          <p:nvPr>
            <p:ph type="sldNum" sz="quarter" idx="12"/>
          </p:nvPr>
        </p:nvSpPr>
        <p:spPr/>
        <p:txBody>
          <a:bodyPr/>
          <a:lstStyle/>
          <a:p>
            <a:fld id="{3734BF5E-0415-4ED4-A0E3-58A27FEF4317}" type="slidenum">
              <a:rPr lang="zh-CN" altLang="en-US" smtClean="0"/>
              <a:pPr/>
              <a:t>‹#›</a:t>
            </a:fld>
            <a:endParaRPr lang="zh-CN" altLang="en-US"/>
          </a:p>
        </p:txBody>
      </p:sp>
      <p:pic>
        <p:nvPicPr>
          <p:cNvPr id="8" name="图片 7"/>
          <p:cNvPicPr>
            <a:picLocks noChangeAspect="1"/>
          </p:cNvPicPr>
          <p:nvPr userDrawn="1">
            <p:custDataLst>
              <p:tags r:id="rId1"/>
            </p:custDataLst>
          </p:nvPr>
        </p:nvPicPr>
        <p:blipFill>
          <a:blip r:embed="rId3"/>
          <a:stretch>
            <a:fillRect/>
          </a:stretch>
        </p:blipFill>
        <p:spPr>
          <a:xfrm>
            <a:off x="479375" y="404664"/>
            <a:ext cx="4922501" cy="576064"/>
          </a:xfrm>
          <a:prstGeom prst="rect">
            <a:avLst/>
          </a:prstGeom>
          <a:noFill/>
          <a:ln w="9525">
            <a:noFill/>
          </a:ln>
        </p:spPr>
      </p:pic>
    </p:spTree>
    <p:extLst>
      <p:ext uri="{BB962C8B-B14F-4D97-AF65-F5344CB8AC3E}">
        <p14:creationId xmlns:p14="http://schemas.microsoft.com/office/powerpoint/2010/main" val="25671652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600" y="6356355"/>
            <a:ext cx="2844800" cy="365125"/>
          </a:xfrm>
          <a:prstGeom prst="rect">
            <a:avLst/>
          </a:prstGeom>
        </p:spPr>
        <p:txBody>
          <a:bodyPr/>
          <a:lstStyle/>
          <a:p>
            <a:pPr>
              <a:defRPr/>
            </a:pPr>
            <a:fld id="{90535E2B-E5F0-4AD5-B025-80FF757B67BA}" type="datetime1">
              <a:rPr lang="zh-CN" altLang="en-US" smtClean="0"/>
              <a:t>2023/4/21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734BF5E-0415-4ED4-A0E3-58A27FEF4317}" type="slidenum">
              <a:rPr lang="zh-CN" altLang="en-US" smtClean="0"/>
              <a:pPr/>
              <a:t>‹#›</a:t>
            </a:fld>
            <a:endParaRPr lang="zh-CN" altLang="en-US"/>
          </a:p>
        </p:txBody>
      </p:sp>
    </p:spTree>
    <p:extLst>
      <p:ext uri="{BB962C8B-B14F-4D97-AF65-F5344CB8AC3E}">
        <p14:creationId xmlns:p14="http://schemas.microsoft.com/office/powerpoint/2010/main" val="2976426397"/>
      </p:ext>
    </p:extLst>
  </p:cSld>
  <p:clrMapOvr>
    <a:masterClrMapping/>
  </p:clrMapOvr>
  <p:timing>
    <p:tnLst>
      <p:par>
        <p:cTn id="1" dur="indefinite" restart="never" nodeType="tmRoot"/>
      </p:par>
    </p:tnLst>
  </p:timing>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734BF5E-0415-4ED4-A0E3-58A27FEF4317}" type="slidenum">
              <a:rPr lang="zh-CN" altLang="en-US" smtClean="0"/>
              <a:pPr/>
              <a:t>‹#›</a:t>
            </a:fld>
            <a:endParaRPr lang="zh-CN" altLang="en-US"/>
          </a:p>
        </p:txBody>
      </p:sp>
    </p:spTree>
    <p:extLst>
      <p:ext uri="{BB962C8B-B14F-4D97-AF65-F5344CB8AC3E}">
        <p14:creationId xmlns:p14="http://schemas.microsoft.com/office/powerpoint/2010/main" val="3986827255"/>
      </p:ext>
    </p:extLst>
  </p:cSld>
  <p:clrMapOvr>
    <a:masterClrMapping/>
  </p:clrMapOvr>
  <p:timing>
    <p:tnLst>
      <p:par>
        <p:cTn id="1" dur="indefinite" restart="never" nodeType="tmRoot"/>
      </p:par>
    </p:tnLst>
  </p:timing>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3"/>
            <a:ext cx="4011084" cy="4691063"/>
          </a:xfrm>
        </p:spPr>
        <p:txBody>
          <a:bodyPr/>
          <a:lstStyle>
            <a:lvl1pPr marL="0" indent="0">
              <a:buNone/>
              <a:defRPr sz="1050"/>
            </a:lvl1pPr>
            <a:lvl2pPr marL="342946" indent="0">
              <a:buNone/>
              <a:defRPr sz="900"/>
            </a:lvl2pPr>
            <a:lvl3pPr marL="685891" indent="0">
              <a:buNone/>
              <a:defRPr sz="750"/>
            </a:lvl3pPr>
            <a:lvl4pPr marL="1028837" indent="0">
              <a:buNone/>
              <a:defRPr sz="675"/>
            </a:lvl4pPr>
            <a:lvl5pPr marL="1371783" indent="0">
              <a:buNone/>
              <a:defRPr sz="675"/>
            </a:lvl5pPr>
            <a:lvl6pPr marL="1714729" indent="0">
              <a:buNone/>
              <a:defRPr sz="675"/>
            </a:lvl6pPr>
            <a:lvl7pPr marL="2057674" indent="0">
              <a:buNone/>
              <a:defRPr sz="675"/>
            </a:lvl7pPr>
            <a:lvl8pPr marL="2400620" indent="0">
              <a:buNone/>
              <a:defRPr sz="675"/>
            </a:lvl8pPr>
            <a:lvl9pPr marL="2743566" indent="0">
              <a:buNone/>
              <a:defRPr sz="675"/>
            </a:lvl9pPr>
          </a:lstStyle>
          <a:p>
            <a:pPr lvl="0"/>
            <a:r>
              <a:rPr lang="zh-CN" altLang="en-US" smtClean="0"/>
              <a:t>编辑母版文本样式</a:t>
            </a:r>
          </a:p>
        </p:txBody>
      </p:sp>
      <p:sp>
        <p:nvSpPr>
          <p:cNvPr id="5" name="日期占位符 4"/>
          <p:cNvSpPr>
            <a:spLocks noGrp="1"/>
          </p:cNvSpPr>
          <p:nvPr>
            <p:ph type="dt" sz="half" idx="10"/>
          </p:nvPr>
        </p:nvSpPr>
        <p:spPr>
          <a:xfrm>
            <a:off x="609600" y="6356355"/>
            <a:ext cx="2844800" cy="365125"/>
          </a:xfrm>
          <a:prstGeom prst="rect">
            <a:avLst/>
          </a:prstGeom>
        </p:spPr>
        <p:txBody>
          <a:bodyPr/>
          <a:lstStyle/>
          <a:p>
            <a:pPr>
              <a:defRPr/>
            </a:pPr>
            <a:fld id="{90535E2B-E5F0-4AD5-B025-80FF757B67BA}" type="datetime1">
              <a:rPr lang="zh-CN" altLang="en-US" smtClean="0"/>
              <a:t>2023/4/21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34BF5E-0415-4ED4-A0E3-58A27FEF4317}" type="slidenum">
              <a:rPr lang="zh-CN" altLang="en-US" smtClean="0"/>
              <a:pPr/>
              <a:t>‹#›</a:t>
            </a:fld>
            <a:endParaRPr lang="zh-CN" altLang="en-US"/>
          </a:p>
        </p:txBody>
      </p:sp>
    </p:spTree>
    <p:extLst>
      <p:ext uri="{BB962C8B-B14F-4D97-AF65-F5344CB8AC3E}">
        <p14:creationId xmlns:p14="http://schemas.microsoft.com/office/powerpoint/2010/main" val="1816385270"/>
      </p:ext>
    </p:extLst>
  </p:cSld>
  <p:clrMapOvr>
    <a:masterClrMapping/>
  </p:clrMapOvr>
  <p:timing>
    <p:tnLst>
      <p:par>
        <p:cTn id="1" dur="indefinite" restart="never" nodeType="tmRoot"/>
      </p:par>
    </p:tnLst>
  </p:timing>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24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050"/>
            </a:lvl1pPr>
            <a:lvl2pPr marL="342946" indent="0">
              <a:buNone/>
              <a:defRPr sz="900"/>
            </a:lvl2pPr>
            <a:lvl3pPr marL="685891" indent="0">
              <a:buNone/>
              <a:defRPr sz="750"/>
            </a:lvl3pPr>
            <a:lvl4pPr marL="1028837" indent="0">
              <a:buNone/>
              <a:defRPr sz="675"/>
            </a:lvl4pPr>
            <a:lvl5pPr marL="1371783" indent="0">
              <a:buNone/>
              <a:defRPr sz="675"/>
            </a:lvl5pPr>
            <a:lvl6pPr marL="1714729" indent="0">
              <a:buNone/>
              <a:defRPr sz="675"/>
            </a:lvl6pPr>
            <a:lvl7pPr marL="2057674" indent="0">
              <a:buNone/>
              <a:defRPr sz="675"/>
            </a:lvl7pPr>
            <a:lvl8pPr marL="2400620" indent="0">
              <a:buNone/>
              <a:defRPr sz="675"/>
            </a:lvl8pPr>
            <a:lvl9pPr marL="2743566" indent="0">
              <a:buNone/>
              <a:defRPr sz="675"/>
            </a:lvl9pPr>
          </a:lstStyle>
          <a:p>
            <a:pPr lvl="0"/>
            <a:r>
              <a:rPr lang="zh-CN" altLang="en-US" smtClean="0"/>
              <a:t>编辑母版文本样式</a:t>
            </a:r>
          </a:p>
        </p:txBody>
      </p:sp>
      <p:sp>
        <p:nvSpPr>
          <p:cNvPr id="5" name="日期占位符 4"/>
          <p:cNvSpPr>
            <a:spLocks noGrp="1"/>
          </p:cNvSpPr>
          <p:nvPr>
            <p:ph type="dt" sz="half" idx="10"/>
          </p:nvPr>
        </p:nvSpPr>
        <p:spPr>
          <a:xfrm>
            <a:off x="609600" y="6356355"/>
            <a:ext cx="2844800" cy="365125"/>
          </a:xfrm>
          <a:prstGeom prst="rect">
            <a:avLst/>
          </a:prstGeom>
        </p:spPr>
        <p:txBody>
          <a:bodyPr/>
          <a:lstStyle/>
          <a:p>
            <a:pPr>
              <a:defRPr/>
            </a:pPr>
            <a:fld id="{90535E2B-E5F0-4AD5-B025-80FF757B67BA}" type="datetime1">
              <a:rPr lang="zh-CN" altLang="en-US" smtClean="0"/>
              <a:t>2023/4/21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34BF5E-0415-4ED4-A0E3-58A27FEF4317}" type="slidenum">
              <a:rPr lang="zh-CN" altLang="en-US" smtClean="0"/>
              <a:pPr/>
              <a:t>‹#›</a:t>
            </a:fld>
            <a:endParaRPr lang="zh-CN" altLang="en-US"/>
          </a:p>
        </p:txBody>
      </p:sp>
    </p:spTree>
    <p:extLst>
      <p:ext uri="{BB962C8B-B14F-4D97-AF65-F5344CB8AC3E}">
        <p14:creationId xmlns:p14="http://schemas.microsoft.com/office/powerpoint/2010/main" val="3480963328"/>
      </p:ext>
    </p:extLst>
  </p:cSld>
  <p:clrMapOvr>
    <a:masterClrMapping/>
  </p:clrMapOvr>
  <p:timing>
    <p:tnLst>
      <p:par>
        <p:cTn id="1" dur="indefinite" restart="never" nodeType="tmRoot"/>
      </p:par>
    </p:tnLst>
  </p:timing>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5"/>
            <a:ext cx="2844800" cy="365125"/>
          </a:xfrm>
          <a:prstGeom prst="rect">
            <a:avLst/>
          </a:prstGeom>
        </p:spPr>
        <p:txBody>
          <a:bodyPr/>
          <a:lstStyle/>
          <a:p>
            <a:pPr>
              <a:defRPr/>
            </a:pPr>
            <a:fld id="{90535E2B-E5F0-4AD5-B025-80FF757B67BA}" type="datetime1">
              <a:rPr lang="zh-CN" altLang="en-US" smtClean="0"/>
              <a:t>2023/4/21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34BF5E-0415-4ED4-A0E3-58A27FEF4317}" type="slidenum">
              <a:rPr lang="zh-CN" altLang="en-US" smtClean="0"/>
              <a:pPr/>
              <a:t>‹#›</a:t>
            </a:fld>
            <a:endParaRPr lang="zh-CN" altLang="en-US"/>
          </a:p>
        </p:txBody>
      </p:sp>
    </p:spTree>
    <p:extLst>
      <p:ext uri="{BB962C8B-B14F-4D97-AF65-F5344CB8AC3E}">
        <p14:creationId xmlns:p14="http://schemas.microsoft.com/office/powerpoint/2010/main" val="3339848779"/>
      </p:ext>
    </p:extLst>
  </p:cSld>
  <p:clrMapOvr>
    <a:masterClrMapping/>
  </p:clrMapOvr>
  <p:timing>
    <p:tnLst>
      <p:par>
        <p:cTn id="1" dur="indefinite" restart="never" nodeType="tmRoot"/>
      </p:par>
    </p:tnLst>
  </p:timing>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3"/>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1" y="274643"/>
            <a:ext cx="8026400" cy="5851525"/>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5"/>
            <a:ext cx="2844800" cy="365125"/>
          </a:xfrm>
          <a:prstGeom prst="rect">
            <a:avLst/>
          </a:prstGeom>
        </p:spPr>
        <p:txBody>
          <a:bodyPr/>
          <a:lstStyle/>
          <a:p>
            <a:pPr>
              <a:defRPr/>
            </a:pPr>
            <a:fld id="{90535E2B-E5F0-4AD5-B025-80FF757B67BA}" type="datetime1">
              <a:rPr lang="zh-CN" altLang="en-US" smtClean="0"/>
              <a:t>2023/4/21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34BF5E-0415-4ED4-A0E3-58A27FEF4317}" type="slidenum">
              <a:rPr lang="zh-CN" altLang="en-US" smtClean="0"/>
              <a:pPr/>
              <a:t>‹#›</a:t>
            </a:fld>
            <a:endParaRPr lang="zh-CN" altLang="en-US"/>
          </a:p>
        </p:txBody>
      </p:sp>
    </p:spTree>
    <p:extLst>
      <p:ext uri="{BB962C8B-B14F-4D97-AF65-F5344CB8AC3E}">
        <p14:creationId xmlns:p14="http://schemas.microsoft.com/office/powerpoint/2010/main" val="1780598657"/>
      </p:ext>
    </p:extLst>
  </p:cSld>
  <p:clrMapOvr>
    <a:masterClrMapping/>
  </p:clrMapOvr>
  <p:timing>
    <p:tnLst>
      <p:par>
        <p:cTn id="1" dur="indefinite" restart="never" nodeType="tmRoot"/>
      </p:par>
    </p:tnLst>
  </p:timing>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cxnSp>
        <p:nvCxnSpPr>
          <p:cNvPr id="4" name="直接连接符 3"/>
          <p:cNvCxnSpPr/>
          <p:nvPr userDrawn="1"/>
        </p:nvCxnSpPr>
        <p:spPr>
          <a:xfrm>
            <a:off x="0" y="840020"/>
            <a:ext cx="12192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55310" y="123301"/>
            <a:ext cx="201741" cy="681466"/>
          </a:xfrm>
          <a:prstGeom prst="rect">
            <a:avLst/>
          </a:prstGeom>
          <a:solidFill>
            <a:srgbClr val="CA9E0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734324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
        <p:nvSpPr>
          <p:cNvPr id="4" name="Rectangle 4">
            <a:extLst>
              <a:ext uri="{FF2B5EF4-FFF2-40B4-BE49-F238E27FC236}">
                <a16:creationId xmlns:a16="http://schemas.microsoft.com/office/drawing/2014/main" id="{E36A699F-B780-47DA-8221-0E0365FF8F70}"/>
              </a:ext>
            </a:extLst>
          </p:cNvPr>
          <p:cNvSpPr>
            <a:spLocks noGrp="1" noChangeArrowheads="1"/>
          </p:cNvSpPr>
          <p:nvPr>
            <p:ph type="dt" sz="half" idx="10"/>
          </p:nvPr>
        </p:nvSpPr>
        <p:spPr>
          <a:xfrm>
            <a:off x="4368800" y="6256338"/>
            <a:ext cx="2844800" cy="476250"/>
          </a:xfrm>
        </p:spPr>
        <p:txBody>
          <a:bodyPr/>
          <a:lstStyle>
            <a:lvl1pPr>
              <a:defRPr/>
            </a:lvl1pPr>
          </a:lstStyle>
          <a:p>
            <a:pPr>
              <a:defRPr/>
            </a:pPr>
            <a:r>
              <a:rPr lang="en-US" altLang="zh-CN"/>
              <a:t>2014-10-16</a:t>
            </a:r>
            <a:endParaRPr lang="en-US"/>
          </a:p>
        </p:txBody>
      </p:sp>
      <p:sp>
        <p:nvSpPr>
          <p:cNvPr id="5" name="Rectangle 5">
            <a:extLst>
              <a:ext uri="{FF2B5EF4-FFF2-40B4-BE49-F238E27FC236}">
                <a16:creationId xmlns:a16="http://schemas.microsoft.com/office/drawing/2014/main" id="{3B55204E-65FF-459D-B2E3-F1F989BF3360}"/>
              </a:ext>
            </a:extLst>
          </p:cNvPr>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87462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a:extLst>
              <a:ext uri="{FF2B5EF4-FFF2-40B4-BE49-F238E27FC236}">
                <a16:creationId xmlns:a16="http://schemas.microsoft.com/office/drawing/2014/main" id="{0AFA65EA-8A2E-49A7-B35C-5BB4094C5337}"/>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5" name="Rectangle 5">
            <a:extLst>
              <a:ext uri="{FF2B5EF4-FFF2-40B4-BE49-F238E27FC236}">
                <a16:creationId xmlns:a16="http://schemas.microsoft.com/office/drawing/2014/main" id="{1DA65FCD-9178-4D9D-A3A1-A7C3B7C75EFD}"/>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919391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
        <p:nvSpPr>
          <p:cNvPr id="4" name="Rectangle 4">
            <a:extLst>
              <a:ext uri="{FF2B5EF4-FFF2-40B4-BE49-F238E27FC236}">
                <a16:creationId xmlns:a16="http://schemas.microsoft.com/office/drawing/2014/main" id="{D865C91A-853F-442E-94C5-67CE47AE70FB}"/>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5" name="Rectangle 5">
            <a:extLst>
              <a:ext uri="{FF2B5EF4-FFF2-40B4-BE49-F238E27FC236}">
                <a16:creationId xmlns:a16="http://schemas.microsoft.com/office/drawing/2014/main" id="{CF742C74-D10E-4160-9216-7247434497E6}"/>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60950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438566"/>
      </p:ext>
    </p:extLst>
  </p:cSld>
  <p:clrMapOvr>
    <a:masterClrMapping/>
  </p:clrMapOvr>
  <p:timing>
    <p:tnLst>
      <p:par>
        <p:cTn id="1" dur="indefinite" restart="never" nodeType="tmRoot"/>
      </p:par>
    </p:tnLst>
  </p:timing>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a:extLst>
              <a:ext uri="{FF2B5EF4-FFF2-40B4-BE49-F238E27FC236}">
                <a16:creationId xmlns:a16="http://schemas.microsoft.com/office/drawing/2014/main" id="{9D7E6E5D-0892-4359-BC49-5EECB607A8C6}"/>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6" name="Rectangle 5">
            <a:extLst>
              <a:ext uri="{FF2B5EF4-FFF2-40B4-BE49-F238E27FC236}">
                <a16:creationId xmlns:a16="http://schemas.microsoft.com/office/drawing/2014/main" id="{5C6D06B5-10AD-449B-8B65-5603B0D79D6C}"/>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05936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a:extLst>
              <a:ext uri="{FF2B5EF4-FFF2-40B4-BE49-F238E27FC236}">
                <a16:creationId xmlns:a16="http://schemas.microsoft.com/office/drawing/2014/main" id="{3B0B4B8B-3101-45F5-9394-5328126EA405}"/>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8" name="Rectangle 5">
            <a:extLst>
              <a:ext uri="{FF2B5EF4-FFF2-40B4-BE49-F238E27FC236}">
                <a16:creationId xmlns:a16="http://schemas.microsoft.com/office/drawing/2014/main" id="{478C26AD-93A7-4778-B9F5-296D8D4B3D78}"/>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1215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a:extLst>
              <a:ext uri="{FF2B5EF4-FFF2-40B4-BE49-F238E27FC236}">
                <a16:creationId xmlns:a16="http://schemas.microsoft.com/office/drawing/2014/main" id="{62F5DAC1-A286-4FD5-AB89-15D941809081}"/>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4" name="Rectangle 5">
            <a:extLst>
              <a:ext uri="{FF2B5EF4-FFF2-40B4-BE49-F238E27FC236}">
                <a16:creationId xmlns:a16="http://schemas.microsoft.com/office/drawing/2014/main" id="{5726259C-B598-4B19-BBF1-B7BDA5A3FDC2}"/>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9589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BA57F90-4032-446A-BF7E-2C46A258731A}"/>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3" name="Rectangle 5">
            <a:extLst>
              <a:ext uri="{FF2B5EF4-FFF2-40B4-BE49-F238E27FC236}">
                <a16:creationId xmlns:a16="http://schemas.microsoft.com/office/drawing/2014/main" id="{0A1C0131-CF36-4157-AD71-2D3F020EF475}"/>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9028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Rectangle 4">
            <a:extLst>
              <a:ext uri="{FF2B5EF4-FFF2-40B4-BE49-F238E27FC236}">
                <a16:creationId xmlns:a16="http://schemas.microsoft.com/office/drawing/2014/main" id="{0EAE2E6D-1858-4043-80D1-955A1C564E3D}"/>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6" name="Rectangle 5">
            <a:extLst>
              <a:ext uri="{FF2B5EF4-FFF2-40B4-BE49-F238E27FC236}">
                <a16:creationId xmlns:a16="http://schemas.microsoft.com/office/drawing/2014/main" id="{7377933B-57DF-48C0-B3B1-6985F92CCED1}"/>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73118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Rectangle 4">
            <a:extLst>
              <a:ext uri="{FF2B5EF4-FFF2-40B4-BE49-F238E27FC236}">
                <a16:creationId xmlns:a16="http://schemas.microsoft.com/office/drawing/2014/main" id="{1B7CA383-F391-47F8-B710-53465BA1A213}"/>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6" name="Rectangle 5">
            <a:extLst>
              <a:ext uri="{FF2B5EF4-FFF2-40B4-BE49-F238E27FC236}">
                <a16:creationId xmlns:a16="http://schemas.microsoft.com/office/drawing/2014/main" id="{730EEF30-C71A-4EB4-BDF1-EDCA72BC2904}"/>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25932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a:extLst>
              <a:ext uri="{FF2B5EF4-FFF2-40B4-BE49-F238E27FC236}">
                <a16:creationId xmlns:a16="http://schemas.microsoft.com/office/drawing/2014/main" id="{718BAB4A-96C3-4100-98C8-620E8CB8407F}"/>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5" name="Rectangle 5">
            <a:extLst>
              <a:ext uri="{FF2B5EF4-FFF2-40B4-BE49-F238E27FC236}">
                <a16:creationId xmlns:a16="http://schemas.microsoft.com/office/drawing/2014/main" id="{C89F246F-BAC8-4714-96D7-B56141B7CAAA}"/>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3954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a:extLst>
              <a:ext uri="{FF2B5EF4-FFF2-40B4-BE49-F238E27FC236}">
                <a16:creationId xmlns:a16="http://schemas.microsoft.com/office/drawing/2014/main" id="{BDFACF6F-AEB4-4CD1-923D-F832EE873FAC}"/>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5" name="Rectangle 5">
            <a:extLst>
              <a:ext uri="{FF2B5EF4-FFF2-40B4-BE49-F238E27FC236}">
                <a16:creationId xmlns:a16="http://schemas.microsoft.com/office/drawing/2014/main" id="{082F7928-D8EC-41A9-B180-C057C29B7672}"/>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6178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a:extLst>
              <a:ext uri="{FF2B5EF4-FFF2-40B4-BE49-F238E27FC236}">
                <a16:creationId xmlns:a16="http://schemas.microsoft.com/office/drawing/2014/main" id="{E36A699F-B780-47DA-8221-0E0365FF8F70}"/>
              </a:ext>
            </a:extLst>
          </p:cNvPr>
          <p:cNvSpPr>
            <a:spLocks noGrp="1" noChangeArrowheads="1"/>
          </p:cNvSpPr>
          <p:nvPr>
            <p:ph type="dt" sz="half" idx="10"/>
          </p:nvPr>
        </p:nvSpPr>
        <p:spPr>
          <a:xfrm>
            <a:off x="4368800" y="6256338"/>
            <a:ext cx="2844800" cy="476250"/>
          </a:xfrm>
        </p:spPr>
        <p:txBody>
          <a:bodyPr/>
          <a:lstStyle>
            <a:lvl1pPr>
              <a:defRPr/>
            </a:lvl1pPr>
          </a:lstStyle>
          <a:p>
            <a:pPr fontAlgn="base">
              <a:spcBef>
                <a:spcPct val="0"/>
              </a:spcBef>
              <a:spcAft>
                <a:spcPct val="0"/>
              </a:spcAft>
              <a:defRPr/>
            </a:pPr>
            <a:r>
              <a:rPr lang="en-US" altLang="zh-CN" smtClean="0"/>
              <a:t>2014-10-16</a:t>
            </a:r>
            <a:endParaRPr lang="en-US"/>
          </a:p>
        </p:txBody>
      </p:sp>
      <p:sp>
        <p:nvSpPr>
          <p:cNvPr id="5" name="Rectangle 5">
            <a:extLst>
              <a:ext uri="{FF2B5EF4-FFF2-40B4-BE49-F238E27FC236}">
                <a16:creationId xmlns:a16="http://schemas.microsoft.com/office/drawing/2014/main" id="{3B55204E-65FF-459D-B2E3-F1F989BF3360}"/>
              </a:ext>
            </a:extLst>
          </p:cNvPr>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132702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0AFA65EA-8A2E-49A7-B35C-5BB4094C5337}"/>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smtClean="0"/>
              <a:t>2014-10-16</a:t>
            </a:r>
            <a:endParaRPr lang="en-US"/>
          </a:p>
        </p:txBody>
      </p:sp>
      <p:sp>
        <p:nvSpPr>
          <p:cNvPr id="5" name="Rectangle 5">
            <a:extLst>
              <a:ext uri="{FF2B5EF4-FFF2-40B4-BE49-F238E27FC236}">
                <a16:creationId xmlns:a16="http://schemas.microsoft.com/office/drawing/2014/main" id="{1DA65FCD-9178-4D9D-A3A1-A7C3B7C75EFD}"/>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304426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第一节">
    <p:spTree>
      <p:nvGrpSpPr>
        <p:cNvPr id="1" name=""/>
        <p:cNvGrpSpPr/>
        <p:nvPr/>
      </p:nvGrpSpPr>
      <p:grpSpPr>
        <a:xfrm>
          <a:off x="0" y="0"/>
          <a:ext cx="0" cy="0"/>
          <a:chOff x="0" y="0"/>
          <a:chExt cx="0" cy="0"/>
        </a:xfrm>
      </p:grpSpPr>
      <p:sp>
        <p:nvSpPr>
          <p:cNvPr id="58" name="矩形 57"/>
          <p:cNvSpPr/>
          <p:nvPr/>
        </p:nvSpPr>
        <p:spPr>
          <a:xfrm>
            <a:off x="1" y="1198956"/>
            <a:ext cx="12191187" cy="15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4" rIns="91450" bIns="45724" anchor="ctr"/>
          <a:lstStyle/>
          <a:p>
            <a:pPr algn="ctr" fontAlgn="auto">
              <a:spcBef>
                <a:spcPts val="0"/>
              </a:spcBef>
              <a:spcAft>
                <a:spcPts val="0"/>
              </a:spcAft>
              <a:defRPr/>
            </a:pPr>
            <a:endParaRPr lang="zh-CN" altLang="en-US" sz="1800" dirty="0">
              <a:ea typeface="微软雅黑" pitchFamily="34" charset="-122"/>
            </a:endParaRPr>
          </a:p>
        </p:txBody>
      </p:sp>
      <p:grpSp>
        <p:nvGrpSpPr>
          <p:cNvPr id="78" name="组合 77"/>
          <p:cNvGrpSpPr/>
          <p:nvPr/>
        </p:nvGrpSpPr>
        <p:grpSpPr>
          <a:xfrm>
            <a:off x="6957256" y="285730"/>
            <a:ext cx="996377" cy="1000132"/>
            <a:chOff x="6170529" y="285728"/>
            <a:chExt cx="996247" cy="1000132"/>
          </a:xfrm>
        </p:grpSpPr>
        <p:grpSp>
          <p:nvGrpSpPr>
            <p:cNvPr id="30" name="组合 31"/>
            <p:cNvGrpSpPr/>
            <p:nvPr/>
          </p:nvGrpSpPr>
          <p:grpSpPr>
            <a:xfrm>
              <a:off x="6369783" y="285728"/>
              <a:ext cx="597719" cy="597720"/>
              <a:chOff x="6501056" y="1873013"/>
              <a:chExt cx="696763" cy="696763"/>
            </a:xfrm>
          </p:grpSpPr>
          <p:sp>
            <p:nvSpPr>
              <p:cNvPr id="32" name="椭圆 31"/>
              <p:cNvSpPr/>
              <p:nvPr/>
            </p:nvSpPr>
            <p:spPr>
              <a:xfrm>
                <a:off x="6501056" y="1873013"/>
                <a:ext cx="696763" cy="696763"/>
              </a:xfrm>
              <a:prstGeom prst="ellipse">
                <a:avLst/>
              </a:prstGeom>
              <a:solidFill>
                <a:schemeClr val="tx1">
                  <a:lumMod val="65000"/>
                  <a:lumOff val="35000"/>
                </a:schemeClr>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33" name="组合 113"/>
              <p:cNvGrpSpPr>
                <a:grpSpLocks noChangeAspect="1"/>
              </p:cNvGrpSpPr>
              <p:nvPr/>
            </p:nvGrpSpPr>
            <p:grpSpPr>
              <a:xfrm>
                <a:off x="6616028" y="1996256"/>
                <a:ext cx="466830" cy="450242"/>
                <a:chOff x="7019925" y="5499100"/>
                <a:chExt cx="312738" cy="301626"/>
              </a:xfrm>
              <a:solidFill>
                <a:srgbClr val="BBBE2C"/>
              </a:solidFill>
            </p:grpSpPr>
            <p:sp>
              <p:nvSpPr>
                <p:cNvPr id="34" name="Freeform 252"/>
                <p:cNvSpPr>
                  <a:spLocks/>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35" name="Freeform 253"/>
                <p:cNvSpPr>
                  <a:spLocks/>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grpSp>
        <p:sp>
          <p:nvSpPr>
            <p:cNvPr id="31" name="矩形 30"/>
            <p:cNvSpPr/>
            <p:nvPr/>
          </p:nvSpPr>
          <p:spPr>
            <a:xfrm>
              <a:off x="6170529"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01</a:t>
              </a:r>
              <a:r>
                <a:rPr lang="zh-CN" altLang="en-US" sz="1800" dirty="0">
                  <a:solidFill>
                    <a:schemeClr val="tx1">
                      <a:lumMod val="75000"/>
                      <a:lumOff val="25000"/>
                    </a:schemeClr>
                  </a:solidFill>
                </a:rPr>
                <a:t> </a:t>
              </a:r>
              <a:endParaRPr lang="zh-CN" altLang="en-US" sz="1800" dirty="0"/>
            </a:p>
          </p:txBody>
        </p:sp>
      </p:grpSp>
      <p:grpSp>
        <p:nvGrpSpPr>
          <p:cNvPr id="79" name="组合 78"/>
          <p:cNvGrpSpPr/>
          <p:nvPr/>
        </p:nvGrpSpPr>
        <p:grpSpPr>
          <a:xfrm>
            <a:off x="7957517" y="285730"/>
            <a:ext cx="996377" cy="1000132"/>
            <a:chOff x="7367116" y="285728"/>
            <a:chExt cx="996247" cy="1000132"/>
          </a:xfrm>
        </p:grpSpPr>
        <p:grpSp>
          <p:nvGrpSpPr>
            <p:cNvPr id="37" name="组合 36"/>
            <p:cNvGrpSpPr/>
            <p:nvPr/>
          </p:nvGrpSpPr>
          <p:grpSpPr>
            <a:xfrm>
              <a:off x="7566379" y="285728"/>
              <a:ext cx="597720" cy="597720"/>
              <a:chOff x="6501056" y="2921024"/>
              <a:chExt cx="696763" cy="696763"/>
            </a:xfrm>
          </p:grpSpPr>
          <p:sp>
            <p:nvSpPr>
              <p:cNvPr id="39" name="椭圆 38"/>
              <p:cNvSpPr/>
              <p:nvPr/>
            </p:nvSpPr>
            <p:spPr>
              <a:xfrm>
                <a:off x="6501056" y="2921024"/>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40" name="组合 118"/>
              <p:cNvGrpSpPr>
                <a:grpSpLocks noChangeAspect="1"/>
              </p:cNvGrpSpPr>
              <p:nvPr/>
            </p:nvGrpSpPr>
            <p:grpSpPr>
              <a:xfrm>
                <a:off x="6636672" y="3066937"/>
                <a:ext cx="455384" cy="390650"/>
                <a:chOff x="5084763" y="971550"/>
                <a:chExt cx="323850" cy="277813"/>
              </a:xfrm>
              <a:solidFill>
                <a:srgbClr val="4ABAB5"/>
              </a:solidFill>
            </p:grpSpPr>
            <p:sp>
              <p:nvSpPr>
                <p:cNvPr id="41"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2"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3"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grpSp>
        </p:grpSp>
        <p:sp>
          <p:nvSpPr>
            <p:cNvPr id="38" name="矩形 37"/>
            <p:cNvSpPr/>
            <p:nvPr/>
          </p:nvSpPr>
          <p:spPr>
            <a:xfrm>
              <a:off x="7367116"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02</a:t>
              </a:r>
              <a:r>
                <a:rPr lang="zh-CN" altLang="en-US" sz="1800" dirty="0">
                  <a:solidFill>
                    <a:schemeClr val="tx1">
                      <a:lumMod val="75000"/>
                      <a:lumOff val="25000"/>
                    </a:schemeClr>
                  </a:solidFill>
                </a:rPr>
                <a:t> </a:t>
              </a:r>
              <a:endParaRPr lang="zh-CN" altLang="en-US" sz="1800" dirty="0"/>
            </a:p>
          </p:txBody>
        </p:sp>
      </p:grpSp>
      <p:grpSp>
        <p:nvGrpSpPr>
          <p:cNvPr id="80" name="组合 79"/>
          <p:cNvGrpSpPr/>
          <p:nvPr/>
        </p:nvGrpSpPr>
        <p:grpSpPr>
          <a:xfrm>
            <a:off x="8957780" y="285730"/>
            <a:ext cx="996377" cy="1000132"/>
            <a:chOff x="8563703" y="285728"/>
            <a:chExt cx="996247" cy="1000132"/>
          </a:xfrm>
        </p:grpSpPr>
        <p:grpSp>
          <p:nvGrpSpPr>
            <p:cNvPr id="45" name="组合 55"/>
            <p:cNvGrpSpPr/>
            <p:nvPr/>
          </p:nvGrpSpPr>
          <p:grpSpPr>
            <a:xfrm>
              <a:off x="8762966" y="285728"/>
              <a:ext cx="597720" cy="597720"/>
              <a:chOff x="6494501" y="4230044"/>
              <a:chExt cx="696763" cy="696763"/>
            </a:xfrm>
          </p:grpSpPr>
          <p:sp>
            <p:nvSpPr>
              <p:cNvPr id="47" name="椭圆 46"/>
              <p:cNvSpPr/>
              <p:nvPr/>
            </p:nvSpPr>
            <p:spPr>
              <a:xfrm>
                <a:off x="6494501" y="4230044"/>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48" name="任意多边形 47"/>
              <p:cNvSpPr>
                <a:spLocks/>
              </p:cNvSpPr>
              <p:nvPr/>
            </p:nvSpPr>
            <p:spPr bwMode="auto">
              <a:xfrm>
                <a:off x="6609467" y="4389660"/>
                <a:ext cx="488930" cy="374848"/>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C1D842"/>
              </a:solidFill>
              <a:ln>
                <a:noFill/>
              </a:ln>
            </p:spPr>
            <p:txBody>
              <a:bodyPr vert="horz" wrap="square" lIns="91440" tIns="45720" rIns="91440" bIns="45720" numCol="1" anchor="t" anchorCtr="0" compatLnSpc="1">
                <a:prstTxWarp prst="textNoShape">
                  <a:avLst/>
                </a:prstTxWarp>
                <a:noAutofit/>
              </a:bodyPr>
              <a:lstStyle/>
              <a:p>
                <a:endParaRPr lang="zh-CN" altLang="en-US" sz="1800"/>
              </a:p>
            </p:txBody>
          </p:sp>
        </p:grpSp>
        <p:sp>
          <p:nvSpPr>
            <p:cNvPr id="46" name="矩形 45"/>
            <p:cNvSpPr/>
            <p:nvPr/>
          </p:nvSpPr>
          <p:spPr>
            <a:xfrm>
              <a:off x="8563703"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03</a:t>
              </a:r>
              <a:r>
                <a:rPr lang="zh-CN" altLang="en-US" sz="1800" dirty="0">
                  <a:solidFill>
                    <a:schemeClr val="tx1">
                      <a:lumMod val="75000"/>
                      <a:lumOff val="25000"/>
                    </a:schemeClr>
                  </a:solidFill>
                </a:rPr>
                <a:t> </a:t>
              </a:r>
              <a:endParaRPr lang="zh-CN" altLang="en-US" sz="1800" dirty="0"/>
            </a:p>
          </p:txBody>
        </p:sp>
      </p:grpSp>
      <p:grpSp>
        <p:nvGrpSpPr>
          <p:cNvPr id="81" name="组合 80"/>
          <p:cNvGrpSpPr/>
          <p:nvPr/>
        </p:nvGrpSpPr>
        <p:grpSpPr>
          <a:xfrm>
            <a:off x="9958042" y="285730"/>
            <a:ext cx="996377" cy="1000132"/>
            <a:chOff x="9760290" y="285728"/>
            <a:chExt cx="996247" cy="1000132"/>
          </a:xfrm>
        </p:grpSpPr>
        <p:grpSp>
          <p:nvGrpSpPr>
            <p:cNvPr id="50" name="组合 43"/>
            <p:cNvGrpSpPr/>
            <p:nvPr/>
          </p:nvGrpSpPr>
          <p:grpSpPr>
            <a:xfrm>
              <a:off x="9959553" y="285728"/>
              <a:ext cx="597720" cy="597720"/>
              <a:chOff x="4840168" y="3971584"/>
              <a:chExt cx="522572" cy="522572"/>
            </a:xfrm>
          </p:grpSpPr>
          <p:sp>
            <p:nvSpPr>
              <p:cNvPr id="52" name="椭圆 51"/>
              <p:cNvSpPr/>
              <p:nvPr/>
            </p:nvSpPr>
            <p:spPr>
              <a:xfrm>
                <a:off x="4840168" y="3971584"/>
                <a:ext cx="522572" cy="522572"/>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68" name="组合 137"/>
              <p:cNvGrpSpPr/>
              <p:nvPr/>
            </p:nvGrpSpPr>
            <p:grpSpPr>
              <a:xfrm>
                <a:off x="4981489" y="4078661"/>
                <a:ext cx="239931" cy="308418"/>
                <a:chOff x="731016" y="1671338"/>
                <a:chExt cx="366231" cy="470769"/>
              </a:xfrm>
              <a:solidFill>
                <a:srgbClr val="B91F38"/>
              </a:solidFill>
            </p:grpSpPr>
            <p:sp>
              <p:nvSpPr>
                <p:cNvPr id="69" name="Freeform 108"/>
                <p:cNvSpPr>
                  <a:spLocks/>
                </p:cNvSpPr>
                <p:nvPr/>
              </p:nvSpPr>
              <p:spPr bwMode="auto">
                <a:xfrm flipH="1">
                  <a:off x="731016" y="2089492"/>
                  <a:ext cx="51922"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70"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71" name="Rectangle 110"/>
                <p:cNvSpPr>
                  <a:spLocks noChangeArrowheads="1"/>
                </p:cNvSpPr>
                <p:nvPr/>
              </p:nvSpPr>
              <p:spPr bwMode="auto">
                <a:xfrm flipH="1">
                  <a:off x="731016" y="1937200"/>
                  <a:ext cx="51922" cy="51924"/>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72" name="Rectangle 111"/>
                <p:cNvSpPr>
                  <a:spLocks noChangeArrowheads="1"/>
                </p:cNvSpPr>
                <p:nvPr/>
              </p:nvSpPr>
              <p:spPr bwMode="auto">
                <a:xfrm flipH="1">
                  <a:off x="731016" y="2013001"/>
                  <a:ext cx="51922" cy="52615"/>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grpSp>
        </p:grpSp>
        <p:sp>
          <p:nvSpPr>
            <p:cNvPr id="51" name="矩形 50"/>
            <p:cNvSpPr/>
            <p:nvPr/>
          </p:nvSpPr>
          <p:spPr>
            <a:xfrm>
              <a:off x="9760290"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04</a:t>
              </a:r>
              <a:r>
                <a:rPr lang="zh-CN" altLang="en-US" sz="1800" dirty="0">
                  <a:solidFill>
                    <a:schemeClr val="tx1">
                      <a:lumMod val="75000"/>
                      <a:lumOff val="25000"/>
                    </a:schemeClr>
                  </a:solidFill>
                </a:rPr>
                <a:t> </a:t>
              </a:r>
              <a:endParaRPr lang="zh-CN" altLang="en-US" sz="1800" dirty="0"/>
            </a:p>
          </p:txBody>
        </p:sp>
      </p:grpSp>
      <p:grpSp>
        <p:nvGrpSpPr>
          <p:cNvPr id="82" name="组合 81"/>
          <p:cNvGrpSpPr/>
          <p:nvPr/>
        </p:nvGrpSpPr>
        <p:grpSpPr>
          <a:xfrm>
            <a:off x="10958304" y="285730"/>
            <a:ext cx="996377" cy="1000132"/>
            <a:chOff x="10956875" y="285728"/>
            <a:chExt cx="996247" cy="1000132"/>
          </a:xfrm>
        </p:grpSpPr>
        <p:grpSp>
          <p:nvGrpSpPr>
            <p:cNvPr id="74" name="组合 66"/>
            <p:cNvGrpSpPr/>
            <p:nvPr/>
          </p:nvGrpSpPr>
          <p:grpSpPr>
            <a:xfrm>
              <a:off x="11156138" y="285728"/>
              <a:ext cx="597720" cy="597720"/>
              <a:chOff x="9881420" y="2714620"/>
              <a:chExt cx="784512" cy="784512"/>
            </a:xfrm>
          </p:grpSpPr>
          <p:sp>
            <p:nvSpPr>
              <p:cNvPr id="76" name="椭圆 75"/>
              <p:cNvSpPr/>
              <p:nvPr/>
            </p:nvSpPr>
            <p:spPr>
              <a:xfrm>
                <a:off x="9881420" y="2714620"/>
                <a:ext cx="784512" cy="784512"/>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77" name="Freeform 9"/>
              <p:cNvSpPr>
                <a:spLocks noEditPoints="1"/>
              </p:cNvSpPr>
              <p:nvPr/>
            </p:nvSpPr>
            <p:spPr bwMode="auto">
              <a:xfrm>
                <a:off x="10009309" y="2843474"/>
                <a:ext cx="528735" cy="52680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800"/>
              </a:p>
            </p:txBody>
          </p:sp>
        </p:grpSp>
        <p:sp>
          <p:nvSpPr>
            <p:cNvPr id="75" name="矩形 74"/>
            <p:cNvSpPr/>
            <p:nvPr/>
          </p:nvSpPr>
          <p:spPr>
            <a:xfrm>
              <a:off x="10956875"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05</a:t>
              </a:r>
              <a:r>
                <a:rPr lang="zh-CN" altLang="en-US" sz="1800" dirty="0">
                  <a:solidFill>
                    <a:schemeClr val="tx1">
                      <a:lumMod val="75000"/>
                      <a:lumOff val="25000"/>
                    </a:schemeClr>
                  </a:solidFill>
                </a:rPr>
                <a:t> </a:t>
              </a:r>
              <a:endParaRPr lang="zh-CN" altLang="en-US" sz="1800" dirty="0"/>
            </a:p>
          </p:txBody>
        </p:sp>
      </p:grpSp>
      <p:sp>
        <p:nvSpPr>
          <p:cNvPr id="83" name="TextBox 82"/>
          <p:cNvSpPr txBox="1"/>
          <p:nvPr/>
        </p:nvSpPr>
        <p:spPr>
          <a:xfrm>
            <a:off x="398573" y="476888"/>
            <a:ext cx="1800493" cy="415498"/>
          </a:xfrm>
          <a:prstGeom prst="rect">
            <a:avLst/>
          </a:prstGeom>
          <a:noFill/>
        </p:spPr>
        <p:txBody>
          <a:bodyPr wrap="none" rtlCol="0">
            <a:spAutoFit/>
          </a:bodyPr>
          <a:lstStyle/>
          <a:p>
            <a:r>
              <a:rPr lang="zh-CN" altLang="en-US" sz="2100" dirty="0">
                <a:solidFill>
                  <a:schemeClr val="tx1">
                    <a:lumMod val="65000"/>
                    <a:lumOff val="35000"/>
                  </a:schemeClr>
                </a:solidFill>
                <a:latin typeface="方正兰亭粗黑_GBK" pitchFamily="2" charset="-122"/>
                <a:ea typeface="方正兰亭粗黑_GBK" pitchFamily="2" charset="-122"/>
              </a:rPr>
              <a:t>年度工作概括</a:t>
            </a:r>
          </a:p>
        </p:txBody>
      </p:sp>
    </p:spTree>
    <p:extLst>
      <p:ext uri="{BB962C8B-B14F-4D97-AF65-F5344CB8AC3E}">
        <p14:creationId xmlns:p14="http://schemas.microsoft.com/office/powerpoint/2010/main" val="3675376861"/>
      </p:ext>
    </p:extLst>
  </p:cSld>
  <p:clrMapOvr>
    <a:masterClrMapping/>
  </p:clrMapOvr>
  <p:timing>
    <p:tnLst>
      <p:par>
        <p:cTn id="1" dur="indefinite" restart="never" nodeType="tmRoot"/>
      </p:par>
    </p:tnLst>
  </p:timing>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D865C91A-853F-442E-94C5-67CE47AE70FB}"/>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smtClean="0"/>
              <a:t>2014-10-16</a:t>
            </a:r>
            <a:endParaRPr lang="en-US"/>
          </a:p>
        </p:txBody>
      </p:sp>
      <p:sp>
        <p:nvSpPr>
          <p:cNvPr id="5" name="Rectangle 5">
            <a:extLst>
              <a:ext uri="{FF2B5EF4-FFF2-40B4-BE49-F238E27FC236}">
                <a16:creationId xmlns:a16="http://schemas.microsoft.com/office/drawing/2014/main" id="{CF742C74-D10E-4160-9216-7247434497E6}"/>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3139481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9D7E6E5D-0892-4359-BC49-5EECB607A8C6}"/>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smtClean="0"/>
              <a:t>2014-10-16</a:t>
            </a:r>
            <a:endParaRPr lang="en-US"/>
          </a:p>
        </p:txBody>
      </p:sp>
      <p:sp>
        <p:nvSpPr>
          <p:cNvPr id="6" name="Rectangle 5">
            <a:extLst>
              <a:ext uri="{FF2B5EF4-FFF2-40B4-BE49-F238E27FC236}">
                <a16:creationId xmlns:a16="http://schemas.microsoft.com/office/drawing/2014/main" id="{5C6D06B5-10AD-449B-8B65-5603B0D79D6C}"/>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3753797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3B0B4B8B-3101-45F5-9394-5328126EA40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smtClean="0"/>
              <a:t>2014-10-16</a:t>
            </a:r>
            <a:endParaRPr lang="en-US"/>
          </a:p>
        </p:txBody>
      </p:sp>
      <p:sp>
        <p:nvSpPr>
          <p:cNvPr id="8" name="Rectangle 5">
            <a:extLst>
              <a:ext uri="{FF2B5EF4-FFF2-40B4-BE49-F238E27FC236}">
                <a16:creationId xmlns:a16="http://schemas.microsoft.com/office/drawing/2014/main" id="{478C26AD-93A7-4778-B9F5-296D8D4B3D78}"/>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1837435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62F5DAC1-A286-4FD5-AB89-15D941809081}"/>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smtClean="0"/>
              <a:t>2014-10-16</a:t>
            </a:r>
            <a:endParaRPr lang="en-US"/>
          </a:p>
        </p:txBody>
      </p:sp>
      <p:sp>
        <p:nvSpPr>
          <p:cNvPr id="4" name="Rectangle 5">
            <a:extLst>
              <a:ext uri="{FF2B5EF4-FFF2-40B4-BE49-F238E27FC236}">
                <a16:creationId xmlns:a16="http://schemas.microsoft.com/office/drawing/2014/main" id="{5726259C-B598-4B19-BBF1-B7BDA5A3FDC2}"/>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962593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BA57F90-4032-446A-BF7E-2C46A258731A}"/>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smtClean="0"/>
              <a:t>2014-10-16</a:t>
            </a:r>
            <a:endParaRPr lang="en-US"/>
          </a:p>
        </p:txBody>
      </p:sp>
      <p:sp>
        <p:nvSpPr>
          <p:cNvPr id="3" name="Rectangle 5">
            <a:extLst>
              <a:ext uri="{FF2B5EF4-FFF2-40B4-BE49-F238E27FC236}">
                <a16:creationId xmlns:a16="http://schemas.microsoft.com/office/drawing/2014/main" id="{0A1C0131-CF36-4157-AD71-2D3F020EF475}"/>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1359375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0EAE2E6D-1858-4043-80D1-955A1C564E3D}"/>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smtClean="0"/>
              <a:t>2014-10-16</a:t>
            </a:r>
            <a:endParaRPr lang="en-US"/>
          </a:p>
        </p:txBody>
      </p:sp>
      <p:sp>
        <p:nvSpPr>
          <p:cNvPr id="6" name="Rectangle 5">
            <a:extLst>
              <a:ext uri="{FF2B5EF4-FFF2-40B4-BE49-F238E27FC236}">
                <a16:creationId xmlns:a16="http://schemas.microsoft.com/office/drawing/2014/main" id="{7377933B-57DF-48C0-B3B1-6985F92CCED1}"/>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4783320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1B7CA383-F391-47F8-B710-53465BA1A213}"/>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smtClean="0"/>
              <a:t>2014-10-16</a:t>
            </a:r>
            <a:endParaRPr lang="en-US"/>
          </a:p>
        </p:txBody>
      </p:sp>
      <p:sp>
        <p:nvSpPr>
          <p:cNvPr id="6" name="Rectangle 5">
            <a:extLst>
              <a:ext uri="{FF2B5EF4-FFF2-40B4-BE49-F238E27FC236}">
                <a16:creationId xmlns:a16="http://schemas.microsoft.com/office/drawing/2014/main" id="{730EEF30-C71A-4EB4-BDF1-EDCA72BC2904}"/>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11467245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718BAB4A-96C3-4100-98C8-620E8CB8407F}"/>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smtClean="0"/>
              <a:t>2014-10-16</a:t>
            </a:r>
            <a:endParaRPr lang="en-US"/>
          </a:p>
        </p:txBody>
      </p:sp>
      <p:sp>
        <p:nvSpPr>
          <p:cNvPr id="5" name="Rectangle 5">
            <a:extLst>
              <a:ext uri="{FF2B5EF4-FFF2-40B4-BE49-F238E27FC236}">
                <a16:creationId xmlns:a16="http://schemas.microsoft.com/office/drawing/2014/main" id="{C89F246F-BAC8-4714-96D7-B56141B7CAAA}"/>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679094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BDFACF6F-AEB4-4CD1-923D-F832EE873FAC}"/>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smtClean="0"/>
              <a:t>2014-10-16</a:t>
            </a:r>
            <a:endParaRPr lang="en-US"/>
          </a:p>
        </p:txBody>
      </p:sp>
      <p:sp>
        <p:nvSpPr>
          <p:cNvPr id="5" name="Rectangle 5">
            <a:extLst>
              <a:ext uri="{FF2B5EF4-FFF2-40B4-BE49-F238E27FC236}">
                <a16:creationId xmlns:a16="http://schemas.microsoft.com/office/drawing/2014/main" id="{082F7928-D8EC-41A9-B180-C057C29B7672}"/>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27245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第二节">
    <p:spTree>
      <p:nvGrpSpPr>
        <p:cNvPr id="1" name=""/>
        <p:cNvGrpSpPr/>
        <p:nvPr/>
      </p:nvGrpSpPr>
      <p:grpSpPr>
        <a:xfrm>
          <a:off x="0" y="0"/>
          <a:ext cx="0" cy="0"/>
          <a:chOff x="0" y="0"/>
          <a:chExt cx="0" cy="0"/>
        </a:xfrm>
      </p:grpSpPr>
      <p:sp>
        <p:nvSpPr>
          <p:cNvPr id="29" name="矩形 28"/>
          <p:cNvSpPr/>
          <p:nvPr/>
        </p:nvSpPr>
        <p:spPr>
          <a:xfrm>
            <a:off x="1" y="1198956"/>
            <a:ext cx="12191187" cy="15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4" rIns="91450" bIns="45724" anchor="ctr"/>
          <a:lstStyle/>
          <a:p>
            <a:pPr algn="ctr" fontAlgn="auto">
              <a:spcBef>
                <a:spcPts val="0"/>
              </a:spcBef>
              <a:spcAft>
                <a:spcPts val="0"/>
              </a:spcAft>
              <a:defRPr/>
            </a:pPr>
            <a:endParaRPr lang="zh-CN" altLang="en-US" sz="1800" dirty="0">
              <a:ea typeface="微软雅黑" pitchFamily="34" charset="-122"/>
            </a:endParaRPr>
          </a:p>
        </p:txBody>
      </p:sp>
      <p:grpSp>
        <p:nvGrpSpPr>
          <p:cNvPr id="30" name="组合 29"/>
          <p:cNvGrpSpPr/>
          <p:nvPr/>
        </p:nvGrpSpPr>
        <p:grpSpPr>
          <a:xfrm>
            <a:off x="6957256" y="285730"/>
            <a:ext cx="996377" cy="1000132"/>
            <a:chOff x="6170529" y="285728"/>
            <a:chExt cx="996247" cy="1000132"/>
          </a:xfrm>
        </p:grpSpPr>
        <p:grpSp>
          <p:nvGrpSpPr>
            <p:cNvPr id="32" name="组合 31"/>
            <p:cNvGrpSpPr/>
            <p:nvPr/>
          </p:nvGrpSpPr>
          <p:grpSpPr>
            <a:xfrm>
              <a:off x="6369792" y="285728"/>
              <a:ext cx="597720" cy="597720"/>
              <a:chOff x="6501056" y="1873013"/>
              <a:chExt cx="696763" cy="696763"/>
            </a:xfrm>
          </p:grpSpPr>
          <p:sp>
            <p:nvSpPr>
              <p:cNvPr id="35" name="椭圆 34"/>
              <p:cNvSpPr/>
              <p:nvPr/>
            </p:nvSpPr>
            <p:spPr>
              <a:xfrm>
                <a:off x="6501056" y="1873013"/>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36" name="组合 113"/>
              <p:cNvGrpSpPr>
                <a:grpSpLocks noChangeAspect="1"/>
              </p:cNvGrpSpPr>
              <p:nvPr/>
            </p:nvGrpSpPr>
            <p:grpSpPr>
              <a:xfrm>
                <a:off x="6616022" y="1996255"/>
                <a:ext cx="466830" cy="450242"/>
                <a:chOff x="7019925" y="5499100"/>
                <a:chExt cx="312738" cy="301626"/>
              </a:xfrm>
              <a:solidFill>
                <a:srgbClr val="BBBE2C"/>
              </a:solidFill>
            </p:grpSpPr>
            <p:sp>
              <p:nvSpPr>
                <p:cNvPr id="37" name="Freeform 252"/>
                <p:cNvSpPr>
                  <a:spLocks/>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38" name="Freeform 253"/>
                <p:cNvSpPr>
                  <a:spLocks/>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grpSp>
        <p:sp>
          <p:nvSpPr>
            <p:cNvPr id="34" name="矩形 33"/>
            <p:cNvSpPr/>
            <p:nvPr/>
          </p:nvSpPr>
          <p:spPr>
            <a:xfrm>
              <a:off x="6170529"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01</a:t>
              </a:r>
              <a:r>
                <a:rPr lang="zh-CN" altLang="en-US" sz="1800" dirty="0">
                  <a:solidFill>
                    <a:schemeClr val="tx1">
                      <a:lumMod val="75000"/>
                      <a:lumOff val="25000"/>
                    </a:schemeClr>
                  </a:solidFill>
                </a:rPr>
                <a:t> </a:t>
              </a:r>
              <a:endParaRPr lang="zh-CN" altLang="en-US" sz="1800" dirty="0"/>
            </a:p>
          </p:txBody>
        </p:sp>
      </p:grpSp>
      <p:grpSp>
        <p:nvGrpSpPr>
          <p:cNvPr id="39" name="组合 38"/>
          <p:cNvGrpSpPr/>
          <p:nvPr/>
        </p:nvGrpSpPr>
        <p:grpSpPr>
          <a:xfrm>
            <a:off x="7957517" y="285730"/>
            <a:ext cx="996377" cy="1000132"/>
            <a:chOff x="7367116" y="285728"/>
            <a:chExt cx="996247" cy="1000132"/>
          </a:xfrm>
        </p:grpSpPr>
        <p:grpSp>
          <p:nvGrpSpPr>
            <p:cNvPr id="40" name="组合 36"/>
            <p:cNvGrpSpPr/>
            <p:nvPr/>
          </p:nvGrpSpPr>
          <p:grpSpPr>
            <a:xfrm>
              <a:off x="7566370" y="285728"/>
              <a:ext cx="597719" cy="597720"/>
              <a:chOff x="6501056" y="2921024"/>
              <a:chExt cx="696763" cy="696763"/>
            </a:xfrm>
          </p:grpSpPr>
          <p:sp>
            <p:nvSpPr>
              <p:cNvPr id="42" name="椭圆 41"/>
              <p:cNvSpPr/>
              <p:nvPr/>
            </p:nvSpPr>
            <p:spPr>
              <a:xfrm>
                <a:off x="6501056" y="2921024"/>
                <a:ext cx="696763" cy="696763"/>
              </a:xfrm>
              <a:prstGeom prst="ellipse">
                <a:avLst/>
              </a:prstGeom>
              <a:solidFill>
                <a:schemeClr val="tx1">
                  <a:lumMod val="65000"/>
                  <a:lumOff val="35000"/>
                </a:schemeClr>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43" name="组合 118"/>
              <p:cNvGrpSpPr>
                <a:grpSpLocks noChangeAspect="1"/>
              </p:cNvGrpSpPr>
              <p:nvPr/>
            </p:nvGrpSpPr>
            <p:grpSpPr>
              <a:xfrm>
                <a:off x="6636679" y="3066938"/>
                <a:ext cx="455384" cy="390650"/>
                <a:chOff x="5084763" y="971550"/>
                <a:chExt cx="323850" cy="277813"/>
              </a:xfrm>
              <a:solidFill>
                <a:srgbClr val="4ABAB5"/>
              </a:solidFill>
            </p:grpSpPr>
            <p:sp>
              <p:nvSpPr>
                <p:cNvPr id="44"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5"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6"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grpSp>
        </p:grpSp>
        <p:sp>
          <p:nvSpPr>
            <p:cNvPr id="41" name="矩形 40"/>
            <p:cNvSpPr/>
            <p:nvPr/>
          </p:nvSpPr>
          <p:spPr>
            <a:xfrm>
              <a:off x="7367116"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02</a:t>
              </a:r>
              <a:r>
                <a:rPr lang="zh-CN" altLang="en-US" sz="1800" dirty="0">
                  <a:solidFill>
                    <a:schemeClr val="tx1">
                      <a:lumMod val="75000"/>
                      <a:lumOff val="25000"/>
                    </a:schemeClr>
                  </a:solidFill>
                </a:rPr>
                <a:t> </a:t>
              </a:r>
              <a:endParaRPr lang="zh-CN" altLang="en-US" sz="1800" dirty="0"/>
            </a:p>
          </p:txBody>
        </p:sp>
      </p:grpSp>
      <p:grpSp>
        <p:nvGrpSpPr>
          <p:cNvPr id="47" name="组合 46"/>
          <p:cNvGrpSpPr/>
          <p:nvPr/>
        </p:nvGrpSpPr>
        <p:grpSpPr>
          <a:xfrm>
            <a:off x="8957780" y="285730"/>
            <a:ext cx="996377" cy="1000132"/>
            <a:chOff x="8563703" y="285728"/>
            <a:chExt cx="996247" cy="1000132"/>
          </a:xfrm>
        </p:grpSpPr>
        <p:grpSp>
          <p:nvGrpSpPr>
            <p:cNvPr id="48" name="组合 55"/>
            <p:cNvGrpSpPr/>
            <p:nvPr/>
          </p:nvGrpSpPr>
          <p:grpSpPr>
            <a:xfrm>
              <a:off x="8762966" y="285728"/>
              <a:ext cx="597720" cy="597720"/>
              <a:chOff x="6494501" y="4230044"/>
              <a:chExt cx="696763" cy="696763"/>
            </a:xfrm>
          </p:grpSpPr>
          <p:sp>
            <p:nvSpPr>
              <p:cNvPr id="50" name="椭圆 49"/>
              <p:cNvSpPr/>
              <p:nvPr/>
            </p:nvSpPr>
            <p:spPr>
              <a:xfrm>
                <a:off x="6494501" y="4230044"/>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51" name="任意多边形 50"/>
              <p:cNvSpPr>
                <a:spLocks/>
              </p:cNvSpPr>
              <p:nvPr/>
            </p:nvSpPr>
            <p:spPr bwMode="auto">
              <a:xfrm>
                <a:off x="6609467" y="4389660"/>
                <a:ext cx="488930" cy="374848"/>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C1D842"/>
              </a:solidFill>
              <a:ln>
                <a:noFill/>
              </a:ln>
            </p:spPr>
            <p:txBody>
              <a:bodyPr vert="horz" wrap="square" lIns="91440" tIns="45720" rIns="91440" bIns="45720" numCol="1" anchor="t" anchorCtr="0" compatLnSpc="1">
                <a:prstTxWarp prst="textNoShape">
                  <a:avLst/>
                </a:prstTxWarp>
                <a:noAutofit/>
              </a:bodyPr>
              <a:lstStyle/>
              <a:p>
                <a:endParaRPr lang="zh-CN" altLang="en-US" sz="1800"/>
              </a:p>
            </p:txBody>
          </p:sp>
        </p:grpSp>
        <p:sp>
          <p:nvSpPr>
            <p:cNvPr id="49" name="矩形 48"/>
            <p:cNvSpPr/>
            <p:nvPr/>
          </p:nvSpPr>
          <p:spPr>
            <a:xfrm>
              <a:off x="8563703"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03</a:t>
              </a:r>
              <a:r>
                <a:rPr lang="zh-CN" altLang="en-US" sz="1800" dirty="0">
                  <a:solidFill>
                    <a:schemeClr val="tx1">
                      <a:lumMod val="75000"/>
                      <a:lumOff val="25000"/>
                    </a:schemeClr>
                  </a:solidFill>
                </a:rPr>
                <a:t> </a:t>
              </a:r>
              <a:endParaRPr lang="zh-CN" altLang="en-US" sz="1800" dirty="0"/>
            </a:p>
          </p:txBody>
        </p:sp>
      </p:grpSp>
      <p:grpSp>
        <p:nvGrpSpPr>
          <p:cNvPr id="52" name="组合 51"/>
          <p:cNvGrpSpPr/>
          <p:nvPr/>
        </p:nvGrpSpPr>
        <p:grpSpPr>
          <a:xfrm>
            <a:off x="9958042" y="285730"/>
            <a:ext cx="996377" cy="1000132"/>
            <a:chOff x="9760290" y="285728"/>
            <a:chExt cx="996247" cy="1000132"/>
          </a:xfrm>
        </p:grpSpPr>
        <p:grpSp>
          <p:nvGrpSpPr>
            <p:cNvPr id="53" name="组合 43"/>
            <p:cNvGrpSpPr/>
            <p:nvPr/>
          </p:nvGrpSpPr>
          <p:grpSpPr>
            <a:xfrm>
              <a:off x="9959553" y="285728"/>
              <a:ext cx="597720" cy="597720"/>
              <a:chOff x="4840168" y="3971584"/>
              <a:chExt cx="522572" cy="522572"/>
            </a:xfrm>
          </p:grpSpPr>
          <p:sp>
            <p:nvSpPr>
              <p:cNvPr id="55" name="椭圆 54"/>
              <p:cNvSpPr/>
              <p:nvPr/>
            </p:nvSpPr>
            <p:spPr>
              <a:xfrm>
                <a:off x="4840168" y="3971584"/>
                <a:ext cx="522572" cy="522572"/>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56" name="组合 137"/>
              <p:cNvGrpSpPr/>
              <p:nvPr/>
            </p:nvGrpSpPr>
            <p:grpSpPr>
              <a:xfrm>
                <a:off x="4981489" y="4078661"/>
                <a:ext cx="239931" cy="308418"/>
                <a:chOff x="731016" y="1671338"/>
                <a:chExt cx="366231" cy="470769"/>
              </a:xfrm>
              <a:solidFill>
                <a:srgbClr val="B91F38"/>
              </a:solidFill>
            </p:grpSpPr>
            <p:sp>
              <p:nvSpPr>
                <p:cNvPr id="57" name="Freeform 108"/>
                <p:cNvSpPr>
                  <a:spLocks/>
                </p:cNvSpPr>
                <p:nvPr/>
              </p:nvSpPr>
              <p:spPr bwMode="auto">
                <a:xfrm flipH="1">
                  <a:off x="731016" y="2089492"/>
                  <a:ext cx="51922"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58"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59" name="Rectangle 110"/>
                <p:cNvSpPr>
                  <a:spLocks noChangeArrowheads="1"/>
                </p:cNvSpPr>
                <p:nvPr/>
              </p:nvSpPr>
              <p:spPr bwMode="auto">
                <a:xfrm flipH="1">
                  <a:off x="731016" y="1937200"/>
                  <a:ext cx="51922" cy="51924"/>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5" name="Rectangle 111"/>
                <p:cNvSpPr>
                  <a:spLocks noChangeArrowheads="1"/>
                </p:cNvSpPr>
                <p:nvPr/>
              </p:nvSpPr>
              <p:spPr bwMode="auto">
                <a:xfrm flipH="1">
                  <a:off x="731016" y="2013001"/>
                  <a:ext cx="51922" cy="52615"/>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grpSp>
        </p:grpSp>
        <p:sp>
          <p:nvSpPr>
            <p:cNvPr id="54" name="矩形 53"/>
            <p:cNvSpPr/>
            <p:nvPr/>
          </p:nvSpPr>
          <p:spPr>
            <a:xfrm>
              <a:off x="9760290"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04</a:t>
              </a:r>
              <a:r>
                <a:rPr lang="zh-CN" altLang="en-US" sz="1800" dirty="0">
                  <a:solidFill>
                    <a:schemeClr val="tx1">
                      <a:lumMod val="75000"/>
                      <a:lumOff val="25000"/>
                    </a:schemeClr>
                  </a:solidFill>
                </a:rPr>
                <a:t> </a:t>
              </a:r>
              <a:endParaRPr lang="zh-CN" altLang="en-US" sz="1800" dirty="0"/>
            </a:p>
          </p:txBody>
        </p:sp>
      </p:grpSp>
      <p:grpSp>
        <p:nvGrpSpPr>
          <p:cNvPr id="86" name="组合 85"/>
          <p:cNvGrpSpPr/>
          <p:nvPr/>
        </p:nvGrpSpPr>
        <p:grpSpPr>
          <a:xfrm>
            <a:off x="10958304" y="285730"/>
            <a:ext cx="996377" cy="1000132"/>
            <a:chOff x="10956875" y="285728"/>
            <a:chExt cx="996247" cy="1000132"/>
          </a:xfrm>
        </p:grpSpPr>
        <p:grpSp>
          <p:nvGrpSpPr>
            <p:cNvPr id="87" name="组合 66"/>
            <p:cNvGrpSpPr/>
            <p:nvPr/>
          </p:nvGrpSpPr>
          <p:grpSpPr>
            <a:xfrm>
              <a:off x="11156138" y="285728"/>
              <a:ext cx="597720" cy="597720"/>
              <a:chOff x="9881420" y="2714620"/>
              <a:chExt cx="784512" cy="784512"/>
            </a:xfrm>
          </p:grpSpPr>
          <p:sp>
            <p:nvSpPr>
              <p:cNvPr id="89" name="椭圆 88"/>
              <p:cNvSpPr/>
              <p:nvPr/>
            </p:nvSpPr>
            <p:spPr>
              <a:xfrm>
                <a:off x="9881420" y="2714620"/>
                <a:ext cx="784512" cy="784512"/>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90" name="Freeform 9"/>
              <p:cNvSpPr>
                <a:spLocks noEditPoints="1"/>
              </p:cNvSpPr>
              <p:nvPr/>
            </p:nvSpPr>
            <p:spPr bwMode="auto">
              <a:xfrm>
                <a:off x="10009309" y="2843474"/>
                <a:ext cx="528735" cy="52680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800"/>
              </a:p>
            </p:txBody>
          </p:sp>
        </p:grpSp>
        <p:sp>
          <p:nvSpPr>
            <p:cNvPr id="88" name="矩形 87"/>
            <p:cNvSpPr/>
            <p:nvPr/>
          </p:nvSpPr>
          <p:spPr>
            <a:xfrm>
              <a:off x="10956875"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05</a:t>
              </a:r>
              <a:r>
                <a:rPr lang="zh-CN" altLang="en-US" sz="1800" dirty="0">
                  <a:solidFill>
                    <a:schemeClr val="tx1">
                      <a:lumMod val="75000"/>
                      <a:lumOff val="25000"/>
                    </a:schemeClr>
                  </a:solidFill>
                </a:rPr>
                <a:t> </a:t>
              </a:r>
              <a:endParaRPr lang="zh-CN" altLang="en-US" sz="1800" dirty="0"/>
            </a:p>
          </p:txBody>
        </p:sp>
      </p:grpSp>
      <p:sp>
        <p:nvSpPr>
          <p:cNvPr id="91" name="TextBox 90"/>
          <p:cNvSpPr txBox="1"/>
          <p:nvPr/>
        </p:nvSpPr>
        <p:spPr>
          <a:xfrm>
            <a:off x="398573" y="476888"/>
            <a:ext cx="1800493" cy="415498"/>
          </a:xfrm>
          <a:prstGeom prst="rect">
            <a:avLst/>
          </a:prstGeom>
          <a:noFill/>
        </p:spPr>
        <p:txBody>
          <a:bodyPr wrap="none" rtlCol="0">
            <a:spAutoFit/>
          </a:bodyPr>
          <a:lstStyle/>
          <a:p>
            <a:r>
              <a:rPr lang="zh-CN" altLang="en-US" sz="2100" dirty="0">
                <a:solidFill>
                  <a:schemeClr val="tx1">
                    <a:lumMod val="65000"/>
                    <a:lumOff val="35000"/>
                  </a:schemeClr>
                </a:solidFill>
                <a:latin typeface="方正兰亭粗黑_GBK" pitchFamily="2" charset="-122"/>
                <a:ea typeface="方正兰亭粗黑_GBK" pitchFamily="2" charset="-122"/>
              </a:rPr>
              <a:t>工作完成情况</a:t>
            </a:r>
          </a:p>
        </p:txBody>
      </p:sp>
    </p:spTree>
    <p:extLst>
      <p:ext uri="{BB962C8B-B14F-4D97-AF65-F5344CB8AC3E}">
        <p14:creationId xmlns:p14="http://schemas.microsoft.com/office/powerpoint/2010/main" val="2676567291"/>
      </p:ext>
    </p:extLst>
  </p:cSld>
  <p:clrMapOvr>
    <a:masterClrMapping/>
  </p:clrMapOvr>
  <p:timing>
    <p:tnLst>
      <p:par>
        <p:cTn id="1" dur="indefinite" restart="never" nodeType="tmRoot"/>
      </p:par>
    </p:tnLst>
  </p:timing>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第三节">
    <p:spTree>
      <p:nvGrpSpPr>
        <p:cNvPr id="1" name=""/>
        <p:cNvGrpSpPr/>
        <p:nvPr/>
      </p:nvGrpSpPr>
      <p:grpSpPr>
        <a:xfrm>
          <a:off x="0" y="0"/>
          <a:ext cx="0" cy="0"/>
          <a:chOff x="0" y="0"/>
          <a:chExt cx="0" cy="0"/>
        </a:xfrm>
      </p:grpSpPr>
      <p:sp>
        <p:nvSpPr>
          <p:cNvPr id="31" name="矩形 30"/>
          <p:cNvSpPr/>
          <p:nvPr/>
        </p:nvSpPr>
        <p:spPr>
          <a:xfrm>
            <a:off x="1" y="1198956"/>
            <a:ext cx="12191187" cy="15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4" rIns="91450" bIns="45724" anchor="ctr"/>
          <a:lstStyle/>
          <a:p>
            <a:pPr algn="ctr" fontAlgn="auto">
              <a:spcBef>
                <a:spcPts val="0"/>
              </a:spcBef>
              <a:spcAft>
                <a:spcPts val="0"/>
              </a:spcAft>
              <a:defRPr/>
            </a:pPr>
            <a:endParaRPr lang="zh-CN" altLang="en-US" sz="1800" dirty="0">
              <a:ea typeface="微软雅黑" pitchFamily="34" charset="-122"/>
            </a:endParaRPr>
          </a:p>
        </p:txBody>
      </p:sp>
      <p:grpSp>
        <p:nvGrpSpPr>
          <p:cNvPr id="34" name="组合 33"/>
          <p:cNvGrpSpPr/>
          <p:nvPr/>
        </p:nvGrpSpPr>
        <p:grpSpPr>
          <a:xfrm>
            <a:off x="6957256" y="285730"/>
            <a:ext cx="996377" cy="1000132"/>
            <a:chOff x="6170529" y="285728"/>
            <a:chExt cx="996247" cy="1000132"/>
          </a:xfrm>
        </p:grpSpPr>
        <p:grpSp>
          <p:nvGrpSpPr>
            <p:cNvPr id="35" name="组合 31"/>
            <p:cNvGrpSpPr/>
            <p:nvPr/>
          </p:nvGrpSpPr>
          <p:grpSpPr>
            <a:xfrm>
              <a:off x="6369792" y="285728"/>
              <a:ext cx="597720" cy="597720"/>
              <a:chOff x="6501056" y="1873013"/>
              <a:chExt cx="696763" cy="696763"/>
            </a:xfrm>
          </p:grpSpPr>
          <p:sp>
            <p:nvSpPr>
              <p:cNvPr id="37" name="椭圆 36"/>
              <p:cNvSpPr/>
              <p:nvPr/>
            </p:nvSpPr>
            <p:spPr>
              <a:xfrm>
                <a:off x="6501056" y="1873013"/>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38" name="组合 113"/>
              <p:cNvGrpSpPr>
                <a:grpSpLocks noChangeAspect="1"/>
              </p:cNvGrpSpPr>
              <p:nvPr/>
            </p:nvGrpSpPr>
            <p:grpSpPr>
              <a:xfrm>
                <a:off x="6616022" y="1996255"/>
                <a:ext cx="466830" cy="450242"/>
                <a:chOff x="7019925" y="5499100"/>
                <a:chExt cx="312738" cy="301626"/>
              </a:xfrm>
              <a:solidFill>
                <a:srgbClr val="BBBE2C"/>
              </a:solidFill>
            </p:grpSpPr>
            <p:sp>
              <p:nvSpPr>
                <p:cNvPr id="39" name="Freeform 252"/>
                <p:cNvSpPr>
                  <a:spLocks/>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40" name="Freeform 253"/>
                <p:cNvSpPr>
                  <a:spLocks/>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grpSp>
        <p:sp>
          <p:nvSpPr>
            <p:cNvPr id="36" name="矩形 35"/>
            <p:cNvSpPr/>
            <p:nvPr/>
          </p:nvSpPr>
          <p:spPr>
            <a:xfrm>
              <a:off x="6170529"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01</a:t>
              </a:r>
              <a:r>
                <a:rPr lang="zh-CN" altLang="en-US" sz="1800" dirty="0">
                  <a:solidFill>
                    <a:schemeClr val="tx1">
                      <a:lumMod val="75000"/>
                      <a:lumOff val="25000"/>
                    </a:schemeClr>
                  </a:solidFill>
                </a:rPr>
                <a:t> </a:t>
              </a:r>
              <a:endParaRPr lang="zh-CN" altLang="en-US" sz="1800" dirty="0"/>
            </a:p>
          </p:txBody>
        </p:sp>
      </p:grpSp>
      <p:grpSp>
        <p:nvGrpSpPr>
          <p:cNvPr id="41" name="组合 40"/>
          <p:cNvGrpSpPr/>
          <p:nvPr/>
        </p:nvGrpSpPr>
        <p:grpSpPr>
          <a:xfrm>
            <a:off x="7957517" y="285730"/>
            <a:ext cx="996377" cy="1000132"/>
            <a:chOff x="7367116" y="285728"/>
            <a:chExt cx="996247" cy="1000132"/>
          </a:xfrm>
        </p:grpSpPr>
        <p:grpSp>
          <p:nvGrpSpPr>
            <p:cNvPr id="42" name="组合 36"/>
            <p:cNvGrpSpPr/>
            <p:nvPr/>
          </p:nvGrpSpPr>
          <p:grpSpPr>
            <a:xfrm>
              <a:off x="7566379" y="285728"/>
              <a:ext cx="597720" cy="597720"/>
              <a:chOff x="6501056" y="2921024"/>
              <a:chExt cx="696763" cy="696763"/>
            </a:xfrm>
          </p:grpSpPr>
          <p:sp>
            <p:nvSpPr>
              <p:cNvPr id="44" name="椭圆 43"/>
              <p:cNvSpPr/>
              <p:nvPr/>
            </p:nvSpPr>
            <p:spPr>
              <a:xfrm>
                <a:off x="6501056" y="2921024"/>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45" name="组合 118"/>
              <p:cNvGrpSpPr>
                <a:grpSpLocks noChangeAspect="1"/>
              </p:cNvGrpSpPr>
              <p:nvPr/>
            </p:nvGrpSpPr>
            <p:grpSpPr>
              <a:xfrm>
                <a:off x="6636672" y="3066937"/>
                <a:ext cx="455384" cy="390650"/>
                <a:chOff x="5084763" y="971550"/>
                <a:chExt cx="323850" cy="277813"/>
              </a:xfrm>
              <a:solidFill>
                <a:srgbClr val="4ABAB5"/>
              </a:solidFill>
            </p:grpSpPr>
            <p:sp>
              <p:nvSpPr>
                <p:cNvPr id="46"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7"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8"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grpSp>
        </p:grpSp>
        <p:sp>
          <p:nvSpPr>
            <p:cNvPr id="43" name="矩形 42"/>
            <p:cNvSpPr/>
            <p:nvPr/>
          </p:nvSpPr>
          <p:spPr>
            <a:xfrm>
              <a:off x="7367116"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02</a:t>
              </a:r>
              <a:r>
                <a:rPr lang="zh-CN" altLang="en-US" sz="1800" dirty="0">
                  <a:solidFill>
                    <a:schemeClr val="tx1">
                      <a:lumMod val="75000"/>
                      <a:lumOff val="25000"/>
                    </a:schemeClr>
                  </a:solidFill>
                </a:rPr>
                <a:t> </a:t>
              </a:r>
              <a:endParaRPr lang="zh-CN" altLang="en-US" sz="1800" dirty="0"/>
            </a:p>
          </p:txBody>
        </p:sp>
      </p:grpSp>
      <p:grpSp>
        <p:nvGrpSpPr>
          <p:cNvPr id="49" name="组合 48"/>
          <p:cNvGrpSpPr/>
          <p:nvPr/>
        </p:nvGrpSpPr>
        <p:grpSpPr>
          <a:xfrm>
            <a:off x="8957780" y="285723"/>
            <a:ext cx="996377" cy="1000138"/>
            <a:chOff x="8563703" y="285722"/>
            <a:chExt cx="996247" cy="1000138"/>
          </a:xfrm>
        </p:grpSpPr>
        <p:grpSp>
          <p:nvGrpSpPr>
            <p:cNvPr id="50" name="组合 55"/>
            <p:cNvGrpSpPr/>
            <p:nvPr/>
          </p:nvGrpSpPr>
          <p:grpSpPr>
            <a:xfrm>
              <a:off x="8762966" y="285722"/>
              <a:ext cx="597720" cy="597719"/>
              <a:chOff x="6494501" y="4230044"/>
              <a:chExt cx="696763" cy="696763"/>
            </a:xfrm>
          </p:grpSpPr>
          <p:sp>
            <p:nvSpPr>
              <p:cNvPr id="52" name="椭圆 51"/>
              <p:cNvSpPr/>
              <p:nvPr/>
            </p:nvSpPr>
            <p:spPr>
              <a:xfrm>
                <a:off x="6494501" y="4230044"/>
                <a:ext cx="696763" cy="696763"/>
              </a:xfrm>
              <a:prstGeom prst="ellipse">
                <a:avLst/>
              </a:prstGeom>
              <a:solidFill>
                <a:schemeClr val="tx1">
                  <a:lumMod val="65000"/>
                  <a:lumOff val="35000"/>
                </a:schemeClr>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53" name="任意多边形 52"/>
              <p:cNvSpPr>
                <a:spLocks/>
              </p:cNvSpPr>
              <p:nvPr/>
            </p:nvSpPr>
            <p:spPr bwMode="auto">
              <a:xfrm>
                <a:off x="6609466" y="4389665"/>
                <a:ext cx="488930" cy="374848"/>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C1D842"/>
              </a:solidFill>
              <a:ln>
                <a:noFill/>
              </a:ln>
            </p:spPr>
            <p:txBody>
              <a:bodyPr vert="horz" wrap="square" lIns="91440" tIns="45720" rIns="91440" bIns="45720" numCol="1" anchor="t" anchorCtr="0" compatLnSpc="1">
                <a:prstTxWarp prst="textNoShape">
                  <a:avLst/>
                </a:prstTxWarp>
                <a:noAutofit/>
              </a:bodyPr>
              <a:lstStyle/>
              <a:p>
                <a:endParaRPr lang="zh-CN" altLang="en-US" sz="1800"/>
              </a:p>
            </p:txBody>
          </p:sp>
        </p:grpSp>
        <p:sp>
          <p:nvSpPr>
            <p:cNvPr id="51" name="矩形 50"/>
            <p:cNvSpPr/>
            <p:nvPr/>
          </p:nvSpPr>
          <p:spPr>
            <a:xfrm>
              <a:off x="8563703"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03</a:t>
              </a:r>
              <a:r>
                <a:rPr lang="zh-CN" altLang="en-US" sz="1800" dirty="0">
                  <a:solidFill>
                    <a:schemeClr val="tx1">
                      <a:lumMod val="75000"/>
                      <a:lumOff val="25000"/>
                    </a:schemeClr>
                  </a:solidFill>
                </a:rPr>
                <a:t> </a:t>
              </a:r>
              <a:endParaRPr lang="zh-CN" altLang="en-US" sz="1800" dirty="0"/>
            </a:p>
          </p:txBody>
        </p:sp>
      </p:grpSp>
      <p:grpSp>
        <p:nvGrpSpPr>
          <p:cNvPr id="54" name="组合 53"/>
          <p:cNvGrpSpPr/>
          <p:nvPr/>
        </p:nvGrpSpPr>
        <p:grpSpPr>
          <a:xfrm>
            <a:off x="9958042" y="285730"/>
            <a:ext cx="996377" cy="1000132"/>
            <a:chOff x="9760290" y="285728"/>
            <a:chExt cx="996247" cy="1000132"/>
          </a:xfrm>
        </p:grpSpPr>
        <p:grpSp>
          <p:nvGrpSpPr>
            <p:cNvPr id="55" name="组合 43"/>
            <p:cNvGrpSpPr/>
            <p:nvPr/>
          </p:nvGrpSpPr>
          <p:grpSpPr>
            <a:xfrm>
              <a:off x="9959553" y="285728"/>
              <a:ext cx="597720" cy="597720"/>
              <a:chOff x="4840168" y="3971584"/>
              <a:chExt cx="522572" cy="522572"/>
            </a:xfrm>
          </p:grpSpPr>
          <p:sp>
            <p:nvSpPr>
              <p:cNvPr id="57" name="椭圆 56"/>
              <p:cNvSpPr/>
              <p:nvPr/>
            </p:nvSpPr>
            <p:spPr>
              <a:xfrm>
                <a:off x="4840168" y="3971584"/>
                <a:ext cx="522572" cy="522572"/>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58" name="组合 137"/>
              <p:cNvGrpSpPr/>
              <p:nvPr/>
            </p:nvGrpSpPr>
            <p:grpSpPr>
              <a:xfrm>
                <a:off x="4981489" y="4078661"/>
                <a:ext cx="239931" cy="308418"/>
                <a:chOff x="731016" y="1671338"/>
                <a:chExt cx="366231" cy="470769"/>
              </a:xfrm>
              <a:solidFill>
                <a:srgbClr val="B91F38"/>
              </a:solidFill>
            </p:grpSpPr>
            <p:sp>
              <p:nvSpPr>
                <p:cNvPr id="59" name="Freeform 108"/>
                <p:cNvSpPr>
                  <a:spLocks/>
                </p:cNvSpPr>
                <p:nvPr/>
              </p:nvSpPr>
              <p:spPr bwMode="auto">
                <a:xfrm flipH="1">
                  <a:off x="731016" y="2089492"/>
                  <a:ext cx="51922"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3"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4" name="Rectangle 110"/>
                <p:cNvSpPr>
                  <a:spLocks noChangeArrowheads="1"/>
                </p:cNvSpPr>
                <p:nvPr/>
              </p:nvSpPr>
              <p:spPr bwMode="auto">
                <a:xfrm flipH="1">
                  <a:off x="731016" y="1937200"/>
                  <a:ext cx="51922" cy="51924"/>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5" name="Rectangle 111"/>
                <p:cNvSpPr>
                  <a:spLocks noChangeArrowheads="1"/>
                </p:cNvSpPr>
                <p:nvPr/>
              </p:nvSpPr>
              <p:spPr bwMode="auto">
                <a:xfrm flipH="1">
                  <a:off x="731016" y="2013001"/>
                  <a:ext cx="51922" cy="52615"/>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grpSp>
        </p:grpSp>
        <p:sp>
          <p:nvSpPr>
            <p:cNvPr id="56" name="矩形 55"/>
            <p:cNvSpPr/>
            <p:nvPr/>
          </p:nvSpPr>
          <p:spPr>
            <a:xfrm>
              <a:off x="9760290"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04</a:t>
              </a:r>
              <a:r>
                <a:rPr lang="zh-CN" altLang="en-US" sz="1800" dirty="0">
                  <a:solidFill>
                    <a:schemeClr val="tx1">
                      <a:lumMod val="75000"/>
                      <a:lumOff val="25000"/>
                    </a:schemeClr>
                  </a:solidFill>
                </a:rPr>
                <a:t> </a:t>
              </a:r>
              <a:endParaRPr lang="zh-CN" altLang="en-US" sz="1800" dirty="0"/>
            </a:p>
          </p:txBody>
        </p:sp>
      </p:grpSp>
      <p:grpSp>
        <p:nvGrpSpPr>
          <p:cNvPr id="86" name="组合 85"/>
          <p:cNvGrpSpPr/>
          <p:nvPr/>
        </p:nvGrpSpPr>
        <p:grpSpPr>
          <a:xfrm>
            <a:off x="10958304" y="285730"/>
            <a:ext cx="996377" cy="1000132"/>
            <a:chOff x="10956875" y="285728"/>
            <a:chExt cx="996247" cy="1000132"/>
          </a:xfrm>
        </p:grpSpPr>
        <p:grpSp>
          <p:nvGrpSpPr>
            <p:cNvPr id="87" name="组合 66"/>
            <p:cNvGrpSpPr/>
            <p:nvPr/>
          </p:nvGrpSpPr>
          <p:grpSpPr>
            <a:xfrm>
              <a:off x="11156138" y="285728"/>
              <a:ext cx="597720" cy="597720"/>
              <a:chOff x="9881420" y="2714620"/>
              <a:chExt cx="784512" cy="784512"/>
            </a:xfrm>
          </p:grpSpPr>
          <p:sp>
            <p:nvSpPr>
              <p:cNvPr id="89" name="椭圆 88"/>
              <p:cNvSpPr/>
              <p:nvPr/>
            </p:nvSpPr>
            <p:spPr>
              <a:xfrm>
                <a:off x="9881420" y="2714620"/>
                <a:ext cx="784512" cy="784512"/>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90" name="Freeform 9"/>
              <p:cNvSpPr>
                <a:spLocks noEditPoints="1"/>
              </p:cNvSpPr>
              <p:nvPr/>
            </p:nvSpPr>
            <p:spPr bwMode="auto">
              <a:xfrm>
                <a:off x="10009309" y="2843474"/>
                <a:ext cx="528735" cy="52680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800"/>
              </a:p>
            </p:txBody>
          </p:sp>
        </p:grpSp>
        <p:sp>
          <p:nvSpPr>
            <p:cNvPr id="88" name="矩形 87"/>
            <p:cNvSpPr/>
            <p:nvPr/>
          </p:nvSpPr>
          <p:spPr>
            <a:xfrm>
              <a:off x="10956875"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05</a:t>
              </a:r>
              <a:r>
                <a:rPr lang="zh-CN" altLang="en-US" sz="1800" dirty="0">
                  <a:solidFill>
                    <a:schemeClr val="tx1">
                      <a:lumMod val="75000"/>
                      <a:lumOff val="25000"/>
                    </a:schemeClr>
                  </a:solidFill>
                </a:rPr>
                <a:t> </a:t>
              </a:r>
              <a:endParaRPr lang="zh-CN" altLang="en-US" sz="1800" dirty="0"/>
            </a:p>
          </p:txBody>
        </p:sp>
      </p:grpSp>
      <p:sp>
        <p:nvSpPr>
          <p:cNvPr id="91" name="TextBox 90"/>
          <p:cNvSpPr txBox="1"/>
          <p:nvPr/>
        </p:nvSpPr>
        <p:spPr>
          <a:xfrm>
            <a:off x="398573" y="476888"/>
            <a:ext cx="1800493" cy="415498"/>
          </a:xfrm>
          <a:prstGeom prst="rect">
            <a:avLst/>
          </a:prstGeom>
          <a:noFill/>
        </p:spPr>
        <p:txBody>
          <a:bodyPr wrap="none" rtlCol="0">
            <a:spAutoFit/>
          </a:bodyPr>
          <a:lstStyle/>
          <a:p>
            <a:r>
              <a:rPr lang="zh-CN" altLang="en-US" sz="2100" dirty="0">
                <a:solidFill>
                  <a:schemeClr val="tx1">
                    <a:lumMod val="65000"/>
                    <a:lumOff val="35000"/>
                  </a:schemeClr>
                </a:solidFill>
                <a:latin typeface="方正兰亭粗黑_GBK" pitchFamily="2" charset="-122"/>
                <a:ea typeface="方正兰亭粗黑_GBK" pitchFamily="2" charset="-122"/>
              </a:rPr>
              <a:t>项目成果展示</a:t>
            </a:r>
          </a:p>
        </p:txBody>
      </p:sp>
    </p:spTree>
    <p:extLst>
      <p:ext uri="{BB962C8B-B14F-4D97-AF65-F5344CB8AC3E}">
        <p14:creationId xmlns:p14="http://schemas.microsoft.com/office/powerpoint/2010/main" val="609459831"/>
      </p:ext>
    </p:extLst>
  </p:cSld>
  <p:clrMapOvr>
    <a:masterClrMapping/>
  </p:clrMapOvr>
  <p:timing>
    <p:tnLst>
      <p:par>
        <p:cTn id="1" dur="indefinite" restart="never" nodeType="tmRoot"/>
      </p:par>
    </p:tnLst>
  </p:timing>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第四节">
    <p:spTree>
      <p:nvGrpSpPr>
        <p:cNvPr id="1" name=""/>
        <p:cNvGrpSpPr/>
        <p:nvPr/>
      </p:nvGrpSpPr>
      <p:grpSpPr>
        <a:xfrm>
          <a:off x="0" y="0"/>
          <a:ext cx="0" cy="0"/>
          <a:chOff x="0" y="0"/>
          <a:chExt cx="0" cy="0"/>
        </a:xfrm>
      </p:grpSpPr>
      <p:sp>
        <p:nvSpPr>
          <p:cNvPr id="32" name="矩形 31"/>
          <p:cNvSpPr/>
          <p:nvPr/>
        </p:nvSpPr>
        <p:spPr>
          <a:xfrm>
            <a:off x="1" y="1198956"/>
            <a:ext cx="12191187" cy="15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4" rIns="91450" bIns="45724" anchor="ctr"/>
          <a:lstStyle/>
          <a:p>
            <a:pPr algn="ctr" fontAlgn="auto">
              <a:spcBef>
                <a:spcPts val="0"/>
              </a:spcBef>
              <a:spcAft>
                <a:spcPts val="0"/>
              </a:spcAft>
              <a:defRPr/>
            </a:pPr>
            <a:endParaRPr lang="zh-CN" altLang="en-US" sz="1800" dirty="0">
              <a:ea typeface="微软雅黑" pitchFamily="34" charset="-122"/>
            </a:endParaRPr>
          </a:p>
        </p:txBody>
      </p:sp>
      <p:grpSp>
        <p:nvGrpSpPr>
          <p:cNvPr id="34" name="组合 33"/>
          <p:cNvGrpSpPr/>
          <p:nvPr/>
        </p:nvGrpSpPr>
        <p:grpSpPr>
          <a:xfrm>
            <a:off x="6957256" y="285730"/>
            <a:ext cx="996377" cy="1000132"/>
            <a:chOff x="6170529" y="285728"/>
            <a:chExt cx="996247" cy="1000132"/>
          </a:xfrm>
        </p:grpSpPr>
        <p:grpSp>
          <p:nvGrpSpPr>
            <p:cNvPr id="35" name="组合 31"/>
            <p:cNvGrpSpPr/>
            <p:nvPr/>
          </p:nvGrpSpPr>
          <p:grpSpPr>
            <a:xfrm>
              <a:off x="6369792" y="285728"/>
              <a:ext cx="597720" cy="597720"/>
              <a:chOff x="6501056" y="1873013"/>
              <a:chExt cx="696763" cy="696763"/>
            </a:xfrm>
          </p:grpSpPr>
          <p:sp>
            <p:nvSpPr>
              <p:cNvPr id="37" name="椭圆 36"/>
              <p:cNvSpPr/>
              <p:nvPr/>
            </p:nvSpPr>
            <p:spPr>
              <a:xfrm>
                <a:off x="6501056" y="1873013"/>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38" name="组合 113"/>
              <p:cNvGrpSpPr>
                <a:grpSpLocks noChangeAspect="1"/>
              </p:cNvGrpSpPr>
              <p:nvPr/>
            </p:nvGrpSpPr>
            <p:grpSpPr>
              <a:xfrm>
                <a:off x="6616022" y="1996255"/>
                <a:ext cx="466830" cy="450242"/>
                <a:chOff x="7019925" y="5499100"/>
                <a:chExt cx="312738" cy="301626"/>
              </a:xfrm>
              <a:solidFill>
                <a:srgbClr val="BBBE2C"/>
              </a:solidFill>
            </p:grpSpPr>
            <p:sp>
              <p:nvSpPr>
                <p:cNvPr id="39" name="Freeform 252"/>
                <p:cNvSpPr>
                  <a:spLocks/>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40" name="Freeform 253"/>
                <p:cNvSpPr>
                  <a:spLocks/>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grpSp>
        <p:sp>
          <p:nvSpPr>
            <p:cNvPr id="36" name="矩形 35"/>
            <p:cNvSpPr/>
            <p:nvPr/>
          </p:nvSpPr>
          <p:spPr>
            <a:xfrm>
              <a:off x="6170529"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01</a:t>
              </a:r>
              <a:r>
                <a:rPr lang="zh-CN" altLang="en-US" sz="1800" dirty="0">
                  <a:solidFill>
                    <a:schemeClr val="tx1">
                      <a:lumMod val="75000"/>
                      <a:lumOff val="25000"/>
                    </a:schemeClr>
                  </a:solidFill>
                </a:rPr>
                <a:t> </a:t>
              </a:r>
              <a:endParaRPr lang="zh-CN" altLang="en-US" sz="1800" dirty="0"/>
            </a:p>
          </p:txBody>
        </p:sp>
      </p:grpSp>
      <p:grpSp>
        <p:nvGrpSpPr>
          <p:cNvPr id="41" name="组合 40"/>
          <p:cNvGrpSpPr/>
          <p:nvPr/>
        </p:nvGrpSpPr>
        <p:grpSpPr>
          <a:xfrm>
            <a:off x="7957517" y="285730"/>
            <a:ext cx="996377" cy="1000132"/>
            <a:chOff x="7367116" y="285728"/>
            <a:chExt cx="996247" cy="1000132"/>
          </a:xfrm>
        </p:grpSpPr>
        <p:grpSp>
          <p:nvGrpSpPr>
            <p:cNvPr id="42" name="组合 36"/>
            <p:cNvGrpSpPr/>
            <p:nvPr/>
          </p:nvGrpSpPr>
          <p:grpSpPr>
            <a:xfrm>
              <a:off x="7566379" y="285728"/>
              <a:ext cx="597720" cy="597720"/>
              <a:chOff x="6501056" y="2921024"/>
              <a:chExt cx="696763" cy="696763"/>
            </a:xfrm>
          </p:grpSpPr>
          <p:sp>
            <p:nvSpPr>
              <p:cNvPr id="44" name="椭圆 43"/>
              <p:cNvSpPr/>
              <p:nvPr/>
            </p:nvSpPr>
            <p:spPr>
              <a:xfrm>
                <a:off x="6501056" y="2921024"/>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45" name="组合 118"/>
              <p:cNvGrpSpPr>
                <a:grpSpLocks noChangeAspect="1"/>
              </p:cNvGrpSpPr>
              <p:nvPr/>
            </p:nvGrpSpPr>
            <p:grpSpPr>
              <a:xfrm>
                <a:off x="6636672" y="3066937"/>
                <a:ext cx="455384" cy="390650"/>
                <a:chOff x="5084763" y="971550"/>
                <a:chExt cx="323850" cy="277813"/>
              </a:xfrm>
              <a:solidFill>
                <a:srgbClr val="4ABAB5"/>
              </a:solidFill>
            </p:grpSpPr>
            <p:sp>
              <p:nvSpPr>
                <p:cNvPr id="46"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7"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8"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grpSp>
        </p:grpSp>
        <p:sp>
          <p:nvSpPr>
            <p:cNvPr id="43" name="矩形 42"/>
            <p:cNvSpPr/>
            <p:nvPr/>
          </p:nvSpPr>
          <p:spPr>
            <a:xfrm>
              <a:off x="7367116"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02</a:t>
              </a:r>
              <a:r>
                <a:rPr lang="zh-CN" altLang="en-US" sz="1800" dirty="0">
                  <a:solidFill>
                    <a:schemeClr val="tx1">
                      <a:lumMod val="75000"/>
                      <a:lumOff val="25000"/>
                    </a:schemeClr>
                  </a:solidFill>
                </a:rPr>
                <a:t> </a:t>
              </a:r>
              <a:endParaRPr lang="zh-CN" altLang="en-US" sz="1800" dirty="0"/>
            </a:p>
          </p:txBody>
        </p:sp>
      </p:grpSp>
      <p:grpSp>
        <p:nvGrpSpPr>
          <p:cNvPr id="49" name="组合 48"/>
          <p:cNvGrpSpPr/>
          <p:nvPr/>
        </p:nvGrpSpPr>
        <p:grpSpPr>
          <a:xfrm>
            <a:off x="8957780" y="285730"/>
            <a:ext cx="996377" cy="1000132"/>
            <a:chOff x="8563703" y="285728"/>
            <a:chExt cx="996247" cy="1000132"/>
          </a:xfrm>
        </p:grpSpPr>
        <p:grpSp>
          <p:nvGrpSpPr>
            <p:cNvPr id="50" name="组合 55"/>
            <p:cNvGrpSpPr/>
            <p:nvPr/>
          </p:nvGrpSpPr>
          <p:grpSpPr>
            <a:xfrm>
              <a:off x="8762966" y="285728"/>
              <a:ext cx="597720" cy="597720"/>
              <a:chOff x="6494501" y="4230044"/>
              <a:chExt cx="696763" cy="696763"/>
            </a:xfrm>
          </p:grpSpPr>
          <p:sp>
            <p:nvSpPr>
              <p:cNvPr id="52" name="椭圆 51"/>
              <p:cNvSpPr/>
              <p:nvPr/>
            </p:nvSpPr>
            <p:spPr>
              <a:xfrm>
                <a:off x="6494501" y="4230044"/>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53" name="任意多边形 52"/>
              <p:cNvSpPr>
                <a:spLocks/>
              </p:cNvSpPr>
              <p:nvPr/>
            </p:nvSpPr>
            <p:spPr bwMode="auto">
              <a:xfrm>
                <a:off x="6609467" y="4389660"/>
                <a:ext cx="488930" cy="374848"/>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C1D842"/>
              </a:solidFill>
              <a:ln>
                <a:noFill/>
              </a:ln>
            </p:spPr>
            <p:txBody>
              <a:bodyPr vert="horz" wrap="square" lIns="91440" tIns="45720" rIns="91440" bIns="45720" numCol="1" anchor="t" anchorCtr="0" compatLnSpc="1">
                <a:prstTxWarp prst="textNoShape">
                  <a:avLst/>
                </a:prstTxWarp>
                <a:noAutofit/>
              </a:bodyPr>
              <a:lstStyle/>
              <a:p>
                <a:endParaRPr lang="zh-CN" altLang="en-US" sz="1800"/>
              </a:p>
            </p:txBody>
          </p:sp>
        </p:grpSp>
        <p:sp>
          <p:nvSpPr>
            <p:cNvPr id="51" name="矩形 50"/>
            <p:cNvSpPr/>
            <p:nvPr/>
          </p:nvSpPr>
          <p:spPr>
            <a:xfrm>
              <a:off x="8563703"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03</a:t>
              </a:r>
              <a:r>
                <a:rPr lang="zh-CN" altLang="en-US" sz="1800" dirty="0">
                  <a:solidFill>
                    <a:schemeClr val="tx1">
                      <a:lumMod val="75000"/>
                      <a:lumOff val="25000"/>
                    </a:schemeClr>
                  </a:solidFill>
                </a:rPr>
                <a:t> </a:t>
              </a:r>
              <a:endParaRPr lang="zh-CN" altLang="en-US" sz="1800" dirty="0"/>
            </a:p>
          </p:txBody>
        </p:sp>
      </p:grpSp>
      <p:grpSp>
        <p:nvGrpSpPr>
          <p:cNvPr id="54" name="组合 53"/>
          <p:cNvGrpSpPr/>
          <p:nvPr/>
        </p:nvGrpSpPr>
        <p:grpSpPr>
          <a:xfrm>
            <a:off x="9958042" y="285730"/>
            <a:ext cx="996377" cy="1000132"/>
            <a:chOff x="9760290" y="285728"/>
            <a:chExt cx="996247" cy="1000132"/>
          </a:xfrm>
        </p:grpSpPr>
        <p:grpSp>
          <p:nvGrpSpPr>
            <p:cNvPr id="55" name="组合 43"/>
            <p:cNvGrpSpPr/>
            <p:nvPr/>
          </p:nvGrpSpPr>
          <p:grpSpPr>
            <a:xfrm>
              <a:off x="9959552" y="285728"/>
              <a:ext cx="597720" cy="597720"/>
              <a:chOff x="4840168" y="3971584"/>
              <a:chExt cx="522572" cy="522572"/>
            </a:xfrm>
          </p:grpSpPr>
          <p:sp>
            <p:nvSpPr>
              <p:cNvPr id="57" name="椭圆 56"/>
              <p:cNvSpPr/>
              <p:nvPr/>
            </p:nvSpPr>
            <p:spPr>
              <a:xfrm>
                <a:off x="4840168" y="3971584"/>
                <a:ext cx="522572" cy="522572"/>
              </a:xfrm>
              <a:prstGeom prst="ellipse">
                <a:avLst/>
              </a:prstGeom>
              <a:solidFill>
                <a:schemeClr val="tx1">
                  <a:lumMod val="65000"/>
                  <a:lumOff val="35000"/>
                </a:schemeClr>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58" name="组合 137"/>
              <p:cNvGrpSpPr/>
              <p:nvPr/>
            </p:nvGrpSpPr>
            <p:grpSpPr>
              <a:xfrm>
                <a:off x="4981491" y="4078658"/>
                <a:ext cx="239931" cy="308418"/>
                <a:chOff x="731016" y="1671338"/>
                <a:chExt cx="366231" cy="470769"/>
              </a:xfrm>
              <a:solidFill>
                <a:srgbClr val="B91F38"/>
              </a:solidFill>
            </p:grpSpPr>
            <p:sp>
              <p:nvSpPr>
                <p:cNvPr id="59" name="Freeform 108"/>
                <p:cNvSpPr>
                  <a:spLocks/>
                </p:cNvSpPr>
                <p:nvPr/>
              </p:nvSpPr>
              <p:spPr bwMode="auto">
                <a:xfrm flipH="1">
                  <a:off x="731016" y="2089492"/>
                  <a:ext cx="51922"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3"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4" name="Rectangle 110"/>
                <p:cNvSpPr>
                  <a:spLocks noChangeArrowheads="1"/>
                </p:cNvSpPr>
                <p:nvPr/>
              </p:nvSpPr>
              <p:spPr bwMode="auto">
                <a:xfrm flipH="1">
                  <a:off x="731016" y="1937200"/>
                  <a:ext cx="51922" cy="51924"/>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5" name="Rectangle 111"/>
                <p:cNvSpPr>
                  <a:spLocks noChangeArrowheads="1"/>
                </p:cNvSpPr>
                <p:nvPr/>
              </p:nvSpPr>
              <p:spPr bwMode="auto">
                <a:xfrm flipH="1">
                  <a:off x="731016" y="2013001"/>
                  <a:ext cx="51922" cy="52615"/>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grpSp>
        </p:grpSp>
        <p:sp>
          <p:nvSpPr>
            <p:cNvPr id="56" name="矩形 55"/>
            <p:cNvSpPr/>
            <p:nvPr/>
          </p:nvSpPr>
          <p:spPr>
            <a:xfrm>
              <a:off x="9760290"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04</a:t>
              </a:r>
              <a:r>
                <a:rPr lang="zh-CN" altLang="en-US" sz="1800" dirty="0">
                  <a:solidFill>
                    <a:schemeClr val="tx1">
                      <a:lumMod val="75000"/>
                      <a:lumOff val="25000"/>
                    </a:schemeClr>
                  </a:solidFill>
                </a:rPr>
                <a:t> </a:t>
              </a:r>
              <a:endParaRPr lang="zh-CN" altLang="en-US" sz="1800" dirty="0"/>
            </a:p>
          </p:txBody>
        </p:sp>
      </p:grpSp>
      <p:grpSp>
        <p:nvGrpSpPr>
          <p:cNvPr id="86" name="组合 85"/>
          <p:cNvGrpSpPr/>
          <p:nvPr/>
        </p:nvGrpSpPr>
        <p:grpSpPr>
          <a:xfrm>
            <a:off x="10958304" y="285730"/>
            <a:ext cx="996377" cy="1000132"/>
            <a:chOff x="10956875" y="285728"/>
            <a:chExt cx="996247" cy="1000132"/>
          </a:xfrm>
        </p:grpSpPr>
        <p:grpSp>
          <p:nvGrpSpPr>
            <p:cNvPr id="87" name="组合 66"/>
            <p:cNvGrpSpPr/>
            <p:nvPr/>
          </p:nvGrpSpPr>
          <p:grpSpPr>
            <a:xfrm>
              <a:off x="11156138" y="285728"/>
              <a:ext cx="597720" cy="597720"/>
              <a:chOff x="9881420" y="2714620"/>
              <a:chExt cx="784512" cy="784512"/>
            </a:xfrm>
          </p:grpSpPr>
          <p:sp>
            <p:nvSpPr>
              <p:cNvPr id="89" name="椭圆 88"/>
              <p:cNvSpPr/>
              <p:nvPr/>
            </p:nvSpPr>
            <p:spPr>
              <a:xfrm>
                <a:off x="9881420" y="2714620"/>
                <a:ext cx="784512" cy="784512"/>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90" name="Freeform 9"/>
              <p:cNvSpPr>
                <a:spLocks noEditPoints="1"/>
              </p:cNvSpPr>
              <p:nvPr/>
            </p:nvSpPr>
            <p:spPr bwMode="auto">
              <a:xfrm>
                <a:off x="10009309" y="2843474"/>
                <a:ext cx="528735" cy="52680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800"/>
              </a:p>
            </p:txBody>
          </p:sp>
        </p:grpSp>
        <p:sp>
          <p:nvSpPr>
            <p:cNvPr id="88" name="矩形 87"/>
            <p:cNvSpPr/>
            <p:nvPr/>
          </p:nvSpPr>
          <p:spPr>
            <a:xfrm>
              <a:off x="10956875"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05</a:t>
              </a:r>
              <a:r>
                <a:rPr lang="zh-CN" altLang="en-US" sz="1800" dirty="0">
                  <a:solidFill>
                    <a:schemeClr val="tx1">
                      <a:lumMod val="75000"/>
                      <a:lumOff val="25000"/>
                    </a:schemeClr>
                  </a:solidFill>
                </a:rPr>
                <a:t> </a:t>
              </a:r>
              <a:endParaRPr lang="zh-CN" altLang="en-US" sz="1800" dirty="0"/>
            </a:p>
          </p:txBody>
        </p:sp>
      </p:grpSp>
      <p:sp>
        <p:nvSpPr>
          <p:cNvPr id="91" name="TextBox 90"/>
          <p:cNvSpPr txBox="1"/>
          <p:nvPr/>
        </p:nvSpPr>
        <p:spPr>
          <a:xfrm>
            <a:off x="398573" y="476888"/>
            <a:ext cx="1800493" cy="415498"/>
          </a:xfrm>
          <a:prstGeom prst="rect">
            <a:avLst/>
          </a:prstGeom>
          <a:noFill/>
        </p:spPr>
        <p:txBody>
          <a:bodyPr wrap="none" rtlCol="0">
            <a:spAutoFit/>
          </a:bodyPr>
          <a:lstStyle/>
          <a:p>
            <a:r>
              <a:rPr lang="zh-CN" altLang="en-US" sz="2100" dirty="0">
                <a:solidFill>
                  <a:schemeClr val="tx1">
                    <a:lumMod val="65000"/>
                    <a:lumOff val="35000"/>
                  </a:schemeClr>
                </a:solidFill>
                <a:latin typeface="方正兰亭粗黑_GBK" pitchFamily="2" charset="-122"/>
                <a:ea typeface="方正兰亭粗黑_GBK" pitchFamily="2" charset="-122"/>
              </a:rPr>
              <a:t>工作不足之处</a:t>
            </a:r>
          </a:p>
        </p:txBody>
      </p:sp>
    </p:spTree>
    <p:extLst>
      <p:ext uri="{BB962C8B-B14F-4D97-AF65-F5344CB8AC3E}">
        <p14:creationId xmlns:p14="http://schemas.microsoft.com/office/powerpoint/2010/main" val="3152204334"/>
      </p:ext>
    </p:extLst>
  </p:cSld>
  <p:clrMapOvr>
    <a:masterClrMapping/>
  </p:clrMapOvr>
  <p:timing>
    <p:tnLst>
      <p:par>
        <p:cTn id="1" dur="indefinite" restart="never" nodeType="tmRoot"/>
      </p:par>
    </p:tnLst>
  </p:timing>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第五节">
    <p:spTree>
      <p:nvGrpSpPr>
        <p:cNvPr id="1" name=""/>
        <p:cNvGrpSpPr/>
        <p:nvPr/>
      </p:nvGrpSpPr>
      <p:grpSpPr>
        <a:xfrm>
          <a:off x="0" y="0"/>
          <a:ext cx="0" cy="0"/>
          <a:chOff x="0" y="0"/>
          <a:chExt cx="0" cy="0"/>
        </a:xfrm>
      </p:grpSpPr>
      <p:sp>
        <p:nvSpPr>
          <p:cNvPr id="31" name="矩形 30"/>
          <p:cNvSpPr/>
          <p:nvPr/>
        </p:nvSpPr>
        <p:spPr>
          <a:xfrm>
            <a:off x="1" y="1198956"/>
            <a:ext cx="12191187" cy="15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4" rIns="91450" bIns="45724" anchor="ctr"/>
          <a:lstStyle/>
          <a:p>
            <a:pPr algn="ctr" fontAlgn="auto">
              <a:spcBef>
                <a:spcPts val="0"/>
              </a:spcBef>
              <a:spcAft>
                <a:spcPts val="0"/>
              </a:spcAft>
              <a:defRPr/>
            </a:pPr>
            <a:endParaRPr lang="zh-CN" altLang="en-US" sz="1800" dirty="0">
              <a:ea typeface="微软雅黑" pitchFamily="34" charset="-122"/>
            </a:endParaRPr>
          </a:p>
        </p:txBody>
      </p:sp>
      <p:grpSp>
        <p:nvGrpSpPr>
          <p:cNvPr id="34" name="组合 33"/>
          <p:cNvGrpSpPr/>
          <p:nvPr/>
        </p:nvGrpSpPr>
        <p:grpSpPr>
          <a:xfrm>
            <a:off x="6957256" y="285730"/>
            <a:ext cx="996377" cy="1000132"/>
            <a:chOff x="6170529" y="285728"/>
            <a:chExt cx="996247" cy="1000132"/>
          </a:xfrm>
        </p:grpSpPr>
        <p:grpSp>
          <p:nvGrpSpPr>
            <p:cNvPr id="35" name="组合 31"/>
            <p:cNvGrpSpPr/>
            <p:nvPr/>
          </p:nvGrpSpPr>
          <p:grpSpPr>
            <a:xfrm>
              <a:off x="6369792" y="285728"/>
              <a:ext cx="597720" cy="597720"/>
              <a:chOff x="6501056" y="1873013"/>
              <a:chExt cx="696763" cy="696763"/>
            </a:xfrm>
          </p:grpSpPr>
          <p:sp>
            <p:nvSpPr>
              <p:cNvPr id="37" name="椭圆 36"/>
              <p:cNvSpPr/>
              <p:nvPr/>
            </p:nvSpPr>
            <p:spPr>
              <a:xfrm>
                <a:off x="6501056" y="1873013"/>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38" name="组合 113"/>
              <p:cNvGrpSpPr>
                <a:grpSpLocks noChangeAspect="1"/>
              </p:cNvGrpSpPr>
              <p:nvPr/>
            </p:nvGrpSpPr>
            <p:grpSpPr>
              <a:xfrm>
                <a:off x="6616022" y="1996255"/>
                <a:ext cx="466830" cy="450242"/>
                <a:chOff x="7019925" y="5499100"/>
                <a:chExt cx="312738" cy="301626"/>
              </a:xfrm>
              <a:solidFill>
                <a:srgbClr val="BBBE2C"/>
              </a:solidFill>
            </p:grpSpPr>
            <p:sp>
              <p:nvSpPr>
                <p:cNvPr id="39" name="Freeform 252"/>
                <p:cNvSpPr>
                  <a:spLocks/>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40" name="Freeform 253"/>
                <p:cNvSpPr>
                  <a:spLocks/>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grpSp>
        <p:sp>
          <p:nvSpPr>
            <p:cNvPr id="36" name="矩形 35"/>
            <p:cNvSpPr/>
            <p:nvPr/>
          </p:nvSpPr>
          <p:spPr>
            <a:xfrm>
              <a:off x="6170529"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01</a:t>
              </a:r>
              <a:r>
                <a:rPr lang="zh-CN" altLang="en-US" sz="1800" dirty="0">
                  <a:solidFill>
                    <a:schemeClr val="tx1">
                      <a:lumMod val="75000"/>
                      <a:lumOff val="25000"/>
                    </a:schemeClr>
                  </a:solidFill>
                </a:rPr>
                <a:t> </a:t>
              </a:r>
              <a:endParaRPr lang="zh-CN" altLang="en-US" sz="1800" dirty="0"/>
            </a:p>
          </p:txBody>
        </p:sp>
      </p:grpSp>
      <p:grpSp>
        <p:nvGrpSpPr>
          <p:cNvPr id="41" name="组合 40"/>
          <p:cNvGrpSpPr/>
          <p:nvPr/>
        </p:nvGrpSpPr>
        <p:grpSpPr>
          <a:xfrm>
            <a:off x="7957517" y="285730"/>
            <a:ext cx="996377" cy="1000132"/>
            <a:chOff x="7367116" y="285728"/>
            <a:chExt cx="996247" cy="1000132"/>
          </a:xfrm>
        </p:grpSpPr>
        <p:grpSp>
          <p:nvGrpSpPr>
            <p:cNvPr id="42" name="组合 36"/>
            <p:cNvGrpSpPr/>
            <p:nvPr/>
          </p:nvGrpSpPr>
          <p:grpSpPr>
            <a:xfrm>
              <a:off x="7566379" y="285728"/>
              <a:ext cx="597720" cy="597720"/>
              <a:chOff x="6501056" y="2921024"/>
              <a:chExt cx="696763" cy="696763"/>
            </a:xfrm>
          </p:grpSpPr>
          <p:sp>
            <p:nvSpPr>
              <p:cNvPr id="44" name="椭圆 43"/>
              <p:cNvSpPr/>
              <p:nvPr/>
            </p:nvSpPr>
            <p:spPr>
              <a:xfrm>
                <a:off x="6501056" y="2921024"/>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45" name="组合 118"/>
              <p:cNvGrpSpPr>
                <a:grpSpLocks noChangeAspect="1"/>
              </p:cNvGrpSpPr>
              <p:nvPr/>
            </p:nvGrpSpPr>
            <p:grpSpPr>
              <a:xfrm>
                <a:off x="6636672" y="3066937"/>
                <a:ext cx="455384" cy="390650"/>
                <a:chOff x="5084763" y="971550"/>
                <a:chExt cx="323850" cy="277813"/>
              </a:xfrm>
              <a:solidFill>
                <a:srgbClr val="4ABAB5"/>
              </a:solidFill>
            </p:grpSpPr>
            <p:sp>
              <p:nvSpPr>
                <p:cNvPr id="46"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7"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8"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grpSp>
        </p:grpSp>
        <p:sp>
          <p:nvSpPr>
            <p:cNvPr id="43" name="矩形 42"/>
            <p:cNvSpPr/>
            <p:nvPr/>
          </p:nvSpPr>
          <p:spPr>
            <a:xfrm>
              <a:off x="7367116"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02</a:t>
              </a:r>
              <a:r>
                <a:rPr lang="zh-CN" altLang="en-US" sz="1800" dirty="0">
                  <a:solidFill>
                    <a:schemeClr val="tx1">
                      <a:lumMod val="75000"/>
                      <a:lumOff val="25000"/>
                    </a:schemeClr>
                  </a:solidFill>
                </a:rPr>
                <a:t> </a:t>
              </a:r>
              <a:endParaRPr lang="zh-CN" altLang="en-US" sz="1800" dirty="0"/>
            </a:p>
          </p:txBody>
        </p:sp>
      </p:grpSp>
      <p:grpSp>
        <p:nvGrpSpPr>
          <p:cNvPr id="49" name="组合 48"/>
          <p:cNvGrpSpPr/>
          <p:nvPr/>
        </p:nvGrpSpPr>
        <p:grpSpPr>
          <a:xfrm>
            <a:off x="8957780" y="285730"/>
            <a:ext cx="996377" cy="1000132"/>
            <a:chOff x="8563703" y="285728"/>
            <a:chExt cx="996247" cy="1000132"/>
          </a:xfrm>
        </p:grpSpPr>
        <p:grpSp>
          <p:nvGrpSpPr>
            <p:cNvPr id="50" name="组合 55"/>
            <p:cNvGrpSpPr/>
            <p:nvPr/>
          </p:nvGrpSpPr>
          <p:grpSpPr>
            <a:xfrm>
              <a:off x="8762966" y="285728"/>
              <a:ext cx="597720" cy="597720"/>
              <a:chOff x="6494501" y="4230044"/>
              <a:chExt cx="696763" cy="696763"/>
            </a:xfrm>
          </p:grpSpPr>
          <p:sp>
            <p:nvSpPr>
              <p:cNvPr id="52" name="椭圆 51"/>
              <p:cNvSpPr/>
              <p:nvPr/>
            </p:nvSpPr>
            <p:spPr>
              <a:xfrm>
                <a:off x="6494501" y="4230044"/>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53" name="任意多边形 52"/>
              <p:cNvSpPr>
                <a:spLocks/>
              </p:cNvSpPr>
              <p:nvPr/>
            </p:nvSpPr>
            <p:spPr bwMode="auto">
              <a:xfrm>
                <a:off x="6609467" y="4389660"/>
                <a:ext cx="488930" cy="374848"/>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C1D842"/>
              </a:solidFill>
              <a:ln>
                <a:noFill/>
              </a:ln>
            </p:spPr>
            <p:txBody>
              <a:bodyPr vert="horz" wrap="square" lIns="91440" tIns="45720" rIns="91440" bIns="45720" numCol="1" anchor="t" anchorCtr="0" compatLnSpc="1">
                <a:prstTxWarp prst="textNoShape">
                  <a:avLst/>
                </a:prstTxWarp>
                <a:noAutofit/>
              </a:bodyPr>
              <a:lstStyle/>
              <a:p>
                <a:endParaRPr lang="zh-CN" altLang="en-US" sz="1800"/>
              </a:p>
            </p:txBody>
          </p:sp>
        </p:grpSp>
        <p:sp>
          <p:nvSpPr>
            <p:cNvPr id="51" name="矩形 50"/>
            <p:cNvSpPr/>
            <p:nvPr/>
          </p:nvSpPr>
          <p:spPr>
            <a:xfrm>
              <a:off x="8563703"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03</a:t>
              </a:r>
              <a:r>
                <a:rPr lang="zh-CN" altLang="en-US" sz="1800" dirty="0">
                  <a:solidFill>
                    <a:schemeClr val="tx1">
                      <a:lumMod val="75000"/>
                      <a:lumOff val="25000"/>
                    </a:schemeClr>
                  </a:solidFill>
                </a:rPr>
                <a:t> </a:t>
              </a:r>
              <a:endParaRPr lang="zh-CN" altLang="en-US" sz="1800" dirty="0"/>
            </a:p>
          </p:txBody>
        </p:sp>
      </p:grpSp>
      <p:grpSp>
        <p:nvGrpSpPr>
          <p:cNvPr id="54" name="组合 53"/>
          <p:cNvGrpSpPr/>
          <p:nvPr/>
        </p:nvGrpSpPr>
        <p:grpSpPr>
          <a:xfrm>
            <a:off x="9958042" y="285730"/>
            <a:ext cx="996377" cy="1000132"/>
            <a:chOff x="9760290" y="285728"/>
            <a:chExt cx="996247" cy="1000132"/>
          </a:xfrm>
        </p:grpSpPr>
        <p:grpSp>
          <p:nvGrpSpPr>
            <p:cNvPr id="55" name="组合 43"/>
            <p:cNvGrpSpPr/>
            <p:nvPr/>
          </p:nvGrpSpPr>
          <p:grpSpPr>
            <a:xfrm>
              <a:off x="9959553" y="285728"/>
              <a:ext cx="597720" cy="597720"/>
              <a:chOff x="4840168" y="3971584"/>
              <a:chExt cx="522572" cy="522572"/>
            </a:xfrm>
          </p:grpSpPr>
          <p:sp>
            <p:nvSpPr>
              <p:cNvPr id="57" name="椭圆 56"/>
              <p:cNvSpPr/>
              <p:nvPr/>
            </p:nvSpPr>
            <p:spPr>
              <a:xfrm>
                <a:off x="4840168" y="3971584"/>
                <a:ext cx="522572" cy="522572"/>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58" name="组合 137"/>
              <p:cNvGrpSpPr/>
              <p:nvPr/>
            </p:nvGrpSpPr>
            <p:grpSpPr>
              <a:xfrm>
                <a:off x="4981489" y="4078661"/>
                <a:ext cx="239931" cy="308418"/>
                <a:chOff x="731016" y="1671338"/>
                <a:chExt cx="366231" cy="470769"/>
              </a:xfrm>
              <a:solidFill>
                <a:srgbClr val="B91F38"/>
              </a:solidFill>
            </p:grpSpPr>
            <p:sp>
              <p:nvSpPr>
                <p:cNvPr id="59" name="Freeform 108"/>
                <p:cNvSpPr>
                  <a:spLocks/>
                </p:cNvSpPr>
                <p:nvPr/>
              </p:nvSpPr>
              <p:spPr bwMode="auto">
                <a:xfrm flipH="1">
                  <a:off x="731016" y="2089492"/>
                  <a:ext cx="51922"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3"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4" name="Rectangle 110"/>
                <p:cNvSpPr>
                  <a:spLocks noChangeArrowheads="1"/>
                </p:cNvSpPr>
                <p:nvPr/>
              </p:nvSpPr>
              <p:spPr bwMode="auto">
                <a:xfrm flipH="1">
                  <a:off x="731016" y="1937200"/>
                  <a:ext cx="51922" cy="51924"/>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5" name="Rectangle 111"/>
                <p:cNvSpPr>
                  <a:spLocks noChangeArrowheads="1"/>
                </p:cNvSpPr>
                <p:nvPr/>
              </p:nvSpPr>
              <p:spPr bwMode="auto">
                <a:xfrm flipH="1">
                  <a:off x="731016" y="2013001"/>
                  <a:ext cx="51922" cy="52615"/>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grpSp>
        </p:grpSp>
        <p:sp>
          <p:nvSpPr>
            <p:cNvPr id="56" name="矩形 55"/>
            <p:cNvSpPr/>
            <p:nvPr/>
          </p:nvSpPr>
          <p:spPr>
            <a:xfrm>
              <a:off x="9760290"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04</a:t>
              </a:r>
              <a:r>
                <a:rPr lang="zh-CN" altLang="en-US" sz="1800" dirty="0">
                  <a:solidFill>
                    <a:schemeClr val="tx1">
                      <a:lumMod val="75000"/>
                      <a:lumOff val="25000"/>
                    </a:schemeClr>
                  </a:solidFill>
                </a:rPr>
                <a:t> </a:t>
              </a:r>
              <a:endParaRPr lang="zh-CN" altLang="en-US" sz="1800" dirty="0"/>
            </a:p>
          </p:txBody>
        </p:sp>
      </p:grpSp>
      <p:grpSp>
        <p:nvGrpSpPr>
          <p:cNvPr id="86" name="组合 85"/>
          <p:cNvGrpSpPr/>
          <p:nvPr/>
        </p:nvGrpSpPr>
        <p:grpSpPr>
          <a:xfrm>
            <a:off x="10958304" y="285730"/>
            <a:ext cx="996377" cy="1000132"/>
            <a:chOff x="10956875" y="285728"/>
            <a:chExt cx="996247" cy="1000132"/>
          </a:xfrm>
        </p:grpSpPr>
        <p:grpSp>
          <p:nvGrpSpPr>
            <p:cNvPr id="87" name="组合 66"/>
            <p:cNvGrpSpPr/>
            <p:nvPr/>
          </p:nvGrpSpPr>
          <p:grpSpPr>
            <a:xfrm>
              <a:off x="11156125" y="285728"/>
              <a:ext cx="597719" cy="597720"/>
              <a:chOff x="9881420" y="2714620"/>
              <a:chExt cx="784512" cy="784512"/>
            </a:xfrm>
          </p:grpSpPr>
          <p:sp>
            <p:nvSpPr>
              <p:cNvPr id="89" name="椭圆 88"/>
              <p:cNvSpPr/>
              <p:nvPr/>
            </p:nvSpPr>
            <p:spPr>
              <a:xfrm>
                <a:off x="9881420" y="2714620"/>
                <a:ext cx="784512" cy="784512"/>
              </a:xfrm>
              <a:prstGeom prst="ellipse">
                <a:avLst/>
              </a:prstGeom>
              <a:solidFill>
                <a:schemeClr val="tx1">
                  <a:lumMod val="65000"/>
                  <a:lumOff val="35000"/>
                </a:schemeClr>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90" name="Freeform 9"/>
              <p:cNvSpPr>
                <a:spLocks noEditPoints="1"/>
              </p:cNvSpPr>
              <p:nvPr/>
            </p:nvSpPr>
            <p:spPr bwMode="auto">
              <a:xfrm>
                <a:off x="10009320" y="2843475"/>
                <a:ext cx="528735" cy="52680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800"/>
              </a:p>
            </p:txBody>
          </p:sp>
        </p:grpSp>
        <p:sp>
          <p:nvSpPr>
            <p:cNvPr id="88" name="矩形 87"/>
            <p:cNvSpPr/>
            <p:nvPr/>
          </p:nvSpPr>
          <p:spPr>
            <a:xfrm>
              <a:off x="10956875"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05</a:t>
              </a:r>
              <a:r>
                <a:rPr lang="zh-CN" altLang="en-US" sz="1800" dirty="0">
                  <a:solidFill>
                    <a:schemeClr val="tx1">
                      <a:lumMod val="75000"/>
                      <a:lumOff val="25000"/>
                    </a:schemeClr>
                  </a:solidFill>
                </a:rPr>
                <a:t> </a:t>
              </a:r>
              <a:endParaRPr lang="zh-CN" altLang="en-US" sz="1800" dirty="0"/>
            </a:p>
          </p:txBody>
        </p:sp>
      </p:grpSp>
      <p:sp>
        <p:nvSpPr>
          <p:cNvPr id="91" name="TextBox 90"/>
          <p:cNvSpPr txBox="1"/>
          <p:nvPr/>
        </p:nvSpPr>
        <p:spPr>
          <a:xfrm>
            <a:off x="398573" y="476888"/>
            <a:ext cx="1800493" cy="415498"/>
          </a:xfrm>
          <a:prstGeom prst="rect">
            <a:avLst/>
          </a:prstGeom>
          <a:noFill/>
        </p:spPr>
        <p:txBody>
          <a:bodyPr wrap="none" rtlCol="0">
            <a:spAutoFit/>
          </a:bodyPr>
          <a:lstStyle/>
          <a:p>
            <a:r>
              <a:rPr lang="zh-CN" altLang="en-US" sz="2100" dirty="0">
                <a:solidFill>
                  <a:schemeClr val="tx1">
                    <a:lumMod val="65000"/>
                    <a:lumOff val="35000"/>
                  </a:schemeClr>
                </a:solidFill>
                <a:latin typeface="方正兰亭粗黑_GBK" pitchFamily="2" charset="-122"/>
                <a:ea typeface="方正兰亭粗黑_GBK" pitchFamily="2" charset="-122"/>
              </a:rPr>
              <a:t>明年工作计划</a:t>
            </a:r>
          </a:p>
        </p:txBody>
      </p:sp>
    </p:spTree>
    <p:extLst>
      <p:ext uri="{BB962C8B-B14F-4D97-AF65-F5344CB8AC3E}">
        <p14:creationId xmlns:p14="http://schemas.microsoft.com/office/powerpoint/2010/main" val="960211719"/>
      </p:ext>
    </p:extLst>
  </p:cSld>
  <p:clrMapOvr>
    <a:masterClrMapping/>
  </p:clrMapOvr>
  <p:timing>
    <p:tnLst>
      <p:par>
        <p:cTn id="1" dur="indefinite" restart="never" nodeType="tmRoot"/>
      </p:par>
    </p:tnLst>
  </p:timing>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1"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600" y="6356355"/>
            <a:ext cx="2844800" cy="365125"/>
          </a:xfrm>
          <a:prstGeom prst="rect">
            <a:avLst/>
          </a:prstGeom>
        </p:spPr>
        <p:txBody>
          <a:bodyPr/>
          <a:lstStyle/>
          <a:p>
            <a:pPr>
              <a:defRPr/>
            </a:pPr>
            <a:fld id="{2FD00ACE-2AE4-42BA-AEF3-D8596D1206E3}" type="datetime1">
              <a:rPr lang="zh-CN" altLang="en-US" smtClean="0"/>
              <a:t>2023/4/21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34BF5E-0415-4ED4-A0E3-58A27FEF4317}" type="slidenum">
              <a:rPr lang="zh-CN" altLang="en-US" smtClean="0"/>
              <a:pPr/>
              <a:t>‹#›</a:t>
            </a:fld>
            <a:endParaRPr lang="zh-CN" altLang="en-US"/>
          </a:p>
        </p:txBody>
      </p:sp>
    </p:spTree>
    <p:extLst>
      <p:ext uri="{BB962C8B-B14F-4D97-AF65-F5344CB8AC3E}">
        <p14:creationId xmlns:p14="http://schemas.microsoft.com/office/powerpoint/2010/main" val="25859462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1800" b="1"/>
            </a:lvl1pPr>
            <a:lvl2pPr marL="342946" indent="0">
              <a:buNone/>
              <a:defRPr sz="1500" b="1"/>
            </a:lvl2pPr>
            <a:lvl3pPr marL="685891" indent="0">
              <a:buNone/>
              <a:defRPr sz="135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zh-CN" altLang="en-US" smtClean="0"/>
              <a:t>编辑母版文本样式</a:t>
            </a:r>
          </a:p>
        </p:txBody>
      </p:sp>
      <p:sp>
        <p:nvSpPr>
          <p:cNvPr id="4" name="内容占位符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1800" b="1"/>
            </a:lvl1pPr>
            <a:lvl2pPr marL="342946" indent="0">
              <a:buNone/>
              <a:defRPr sz="1500" b="1"/>
            </a:lvl2pPr>
            <a:lvl3pPr marL="685891" indent="0">
              <a:buNone/>
              <a:defRPr sz="135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zh-CN" altLang="en-US" smtClean="0"/>
              <a:t>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9600" y="6356355"/>
            <a:ext cx="2844800" cy="365125"/>
          </a:xfrm>
          <a:prstGeom prst="rect">
            <a:avLst/>
          </a:prstGeom>
        </p:spPr>
        <p:txBody>
          <a:bodyPr/>
          <a:lstStyle/>
          <a:p>
            <a:pPr>
              <a:defRPr/>
            </a:pPr>
            <a:fld id="{6D9B1472-9272-484A-960C-790D1BF755CC}" type="datetime1">
              <a:rPr lang="zh-CN" altLang="en-US" smtClean="0"/>
              <a:t>2023/4/21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734BF5E-0415-4ED4-A0E3-58A27FEF4317}" type="slidenum">
              <a:rPr lang="zh-CN" altLang="en-US" smtClean="0"/>
              <a:pPr/>
              <a:t>‹#›</a:t>
            </a:fld>
            <a:endParaRPr lang="zh-CN" altLang="en-US"/>
          </a:p>
        </p:txBody>
      </p:sp>
    </p:spTree>
    <p:extLst>
      <p:ext uri="{BB962C8B-B14F-4D97-AF65-F5344CB8AC3E}">
        <p14:creationId xmlns:p14="http://schemas.microsoft.com/office/powerpoint/2010/main" val="42390251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34BF5E-0415-4ED4-A0E3-58A27FEF4317}" type="slidenum">
              <a:rPr lang="zh-CN" altLang="en-US" smtClean="0"/>
              <a:pPr/>
              <a:t>‹#›</a:t>
            </a:fld>
            <a:endParaRPr lang="zh-CN" altLang="en-US"/>
          </a:p>
        </p:txBody>
      </p:sp>
      <p:pic>
        <p:nvPicPr>
          <p:cNvPr id="7" name="Picture 2" descr="03内页底图">
            <a:extLst>
              <a:ext uri="{FF2B5EF4-FFF2-40B4-BE49-F238E27FC236}">
                <a16:creationId xmlns:a16="http://schemas.microsoft.com/office/drawing/2014/main" id="{3D84A0A4-5FF7-4762-B6F7-DB4ADE350E9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5949953"/>
            <a:ext cx="12192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图片 8"/>
          <p:cNvPicPr>
            <a:picLocks noChangeAspect="1"/>
          </p:cNvPicPr>
          <p:nvPr userDrawn="1">
            <p:custDataLst>
              <p:tags r:id="rId18"/>
            </p:custDataLst>
          </p:nvPr>
        </p:nvPicPr>
        <p:blipFill>
          <a:blip r:embed="rId20"/>
          <a:stretch>
            <a:fillRect/>
          </a:stretch>
        </p:blipFill>
        <p:spPr>
          <a:xfrm>
            <a:off x="335361" y="6457860"/>
            <a:ext cx="3024336" cy="353928"/>
          </a:xfrm>
          <a:prstGeom prst="rect">
            <a:avLst/>
          </a:prstGeom>
          <a:noFill/>
          <a:ln w="9525">
            <a:noFill/>
          </a:ln>
        </p:spPr>
      </p:pic>
    </p:spTree>
    <p:extLst>
      <p:ext uri="{BB962C8B-B14F-4D97-AF65-F5344CB8AC3E}">
        <p14:creationId xmlns:p14="http://schemas.microsoft.com/office/powerpoint/2010/main" val="161689493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709" r:id="rId16"/>
  </p:sldLayoutIdLst>
  <p:timing>
    <p:tnLst>
      <p:par>
        <p:cTn id="1" dur="indefinite" restart="never" nodeType="tmRoot"/>
      </p:par>
    </p:tnLst>
  </p:timing>
  <p:hf hdr="0" ftr="0"/>
  <p:txStyles>
    <p:titleStyle>
      <a:lvl1pPr algn="ctr" defTabSz="685891" rtl="0" eaLnBrk="1" latinLnBrk="0" hangingPunct="1">
        <a:spcBef>
          <a:spcPct val="0"/>
        </a:spcBef>
        <a:buNone/>
        <a:defRPr sz="3300" kern="1200">
          <a:solidFill>
            <a:schemeClr val="tx1"/>
          </a:solidFill>
          <a:latin typeface="+mj-lt"/>
          <a:ea typeface="+mj-ea"/>
          <a:cs typeface="+mj-cs"/>
        </a:defRPr>
      </a:lvl1pPr>
    </p:titleStyle>
    <p:bodyStyle>
      <a:lvl1pPr marL="257209" indent="-257209" algn="l" defTabSz="685891"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87" indent="-214341" algn="l" defTabSz="685891"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364" indent="-171473" algn="l" defTabSz="685891"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310"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256"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891" rtl="0" eaLnBrk="1" latinLnBrk="0" hangingPunct="1">
        <a:defRPr sz="1350" kern="1200">
          <a:solidFill>
            <a:schemeClr val="tx1"/>
          </a:solidFill>
          <a:latin typeface="+mn-lt"/>
          <a:ea typeface="+mn-ea"/>
          <a:cs typeface="+mn-cs"/>
        </a:defRPr>
      </a:lvl1pPr>
      <a:lvl2pPr marL="342946" algn="l" defTabSz="685891" rtl="0" eaLnBrk="1" latinLnBrk="0" hangingPunct="1">
        <a:defRPr sz="1350" kern="1200">
          <a:solidFill>
            <a:schemeClr val="tx1"/>
          </a:solidFill>
          <a:latin typeface="+mn-lt"/>
          <a:ea typeface="+mn-ea"/>
          <a:cs typeface="+mn-cs"/>
        </a:defRPr>
      </a:lvl2pPr>
      <a:lvl3pPr marL="685891" algn="l" defTabSz="685891" rtl="0" eaLnBrk="1" latinLnBrk="0" hangingPunct="1">
        <a:defRPr sz="1350" kern="1200">
          <a:solidFill>
            <a:schemeClr val="tx1"/>
          </a:solidFill>
          <a:latin typeface="+mn-lt"/>
          <a:ea typeface="+mn-ea"/>
          <a:cs typeface="+mn-cs"/>
        </a:defRPr>
      </a:lvl3pPr>
      <a:lvl4pPr marL="1028837" algn="l" defTabSz="685891" rtl="0" eaLnBrk="1" latinLnBrk="0" hangingPunct="1">
        <a:defRPr sz="1350" kern="1200">
          <a:solidFill>
            <a:schemeClr val="tx1"/>
          </a:solidFill>
          <a:latin typeface="+mn-lt"/>
          <a:ea typeface="+mn-ea"/>
          <a:cs typeface="+mn-cs"/>
        </a:defRPr>
      </a:lvl4pPr>
      <a:lvl5pPr marL="1371783" algn="l" defTabSz="685891" rtl="0" eaLnBrk="1" latinLnBrk="0" hangingPunct="1">
        <a:defRPr sz="1350" kern="1200">
          <a:solidFill>
            <a:schemeClr val="tx1"/>
          </a:solidFill>
          <a:latin typeface="+mn-lt"/>
          <a:ea typeface="+mn-ea"/>
          <a:cs typeface="+mn-cs"/>
        </a:defRPr>
      </a:lvl5pPr>
      <a:lvl6pPr marL="1714729" algn="l" defTabSz="685891" rtl="0" eaLnBrk="1" latinLnBrk="0" hangingPunct="1">
        <a:defRPr sz="1350" kern="1200">
          <a:solidFill>
            <a:schemeClr val="tx1"/>
          </a:solidFill>
          <a:latin typeface="+mn-lt"/>
          <a:ea typeface="+mn-ea"/>
          <a:cs typeface="+mn-cs"/>
        </a:defRPr>
      </a:lvl6pPr>
      <a:lvl7pPr marL="2057674" algn="l" defTabSz="685891" rtl="0" eaLnBrk="1" latinLnBrk="0" hangingPunct="1">
        <a:defRPr sz="1350" kern="1200">
          <a:solidFill>
            <a:schemeClr val="tx1"/>
          </a:solidFill>
          <a:latin typeface="+mn-lt"/>
          <a:ea typeface="+mn-ea"/>
          <a:cs typeface="+mn-cs"/>
        </a:defRPr>
      </a:lvl7pPr>
      <a:lvl8pPr marL="2400620" algn="l" defTabSz="685891" rtl="0" eaLnBrk="1" latinLnBrk="0" hangingPunct="1">
        <a:defRPr sz="1350" kern="1200">
          <a:solidFill>
            <a:schemeClr val="tx1"/>
          </a:solidFill>
          <a:latin typeface="+mn-lt"/>
          <a:ea typeface="+mn-ea"/>
          <a:cs typeface="+mn-cs"/>
        </a:defRPr>
      </a:lvl8pPr>
      <a:lvl9pPr marL="2743566" algn="l" defTabSz="685891"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0057A0"/>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3280532-81D7-40F1-ABF5-F0432B4C494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3075" name="Rectangle 3">
            <a:extLst>
              <a:ext uri="{FF2B5EF4-FFF2-40B4-BE49-F238E27FC236}">
                <a16:creationId xmlns:a16="http://schemas.microsoft.com/office/drawing/2014/main" id="{5E931794-A04C-41FE-B4AD-63DA4AB199A3}"/>
              </a:ext>
            </a:extLst>
          </p:cNvPr>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3076" name="Rectangle 4">
            <a:extLst>
              <a:ext uri="{FF2B5EF4-FFF2-40B4-BE49-F238E27FC236}">
                <a16:creationId xmlns:a16="http://schemas.microsoft.com/office/drawing/2014/main" id="{4472AB01-7C09-47B9-A7F7-95DA826B8C73}"/>
              </a:ext>
            </a:extLst>
          </p:cNvPr>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a:solidFill>
                  <a:srgbClr val="000000"/>
                </a:solidFill>
                <a:latin typeface="Arial" pitchFamily="34" charset="0"/>
              </a:defRPr>
            </a:lvl1pPr>
          </a:lstStyle>
          <a:p>
            <a:pPr>
              <a:defRPr/>
            </a:pPr>
            <a:r>
              <a:rPr lang="en-US" altLang="zh-CN"/>
              <a:t>2014-10-16</a:t>
            </a:r>
            <a:endParaRPr lang="en-US"/>
          </a:p>
        </p:txBody>
      </p:sp>
      <p:sp>
        <p:nvSpPr>
          <p:cNvPr id="3077" name="Rectangle 5">
            <a:extLst>
              <a:ext uri="{FF2B5EF4-FFF2-40B4-BE49-F238E27FC236}">
                <a16:creationId xmlns:a16="http://schemas.microsoft.com/office/drawing/2014/main" id="{16776ADC-4864-4DCF-B26E-50D6848E24B7}"/>
              </a:ext>
            </a:extLst>
          </p:cNvPr>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400">
                <a:solidFill>
                  <a:srgbClr val="000000"/>
                </a:solidFill>
                <a:latin typeface="Arial" pitchFamily="34" charset="0"/>
              </a:defRPr>
            </a:lvl1pPr>
          </a:lstStyle>
          <a:p>
            <a:pPr>
              <a:defRPr/>
            </a:pPr>
            <a:endParaRPr lang="en-US"/>
          </a:p>
        </p:txBody>
      </p:sp>
      <p:sp>
        <p:nvSpPr>
          <p:cNvPr id="2055" name="Text Box 7">
            <a:extLst>
              <a:ext uri="{FF2B5EF4-FFF2-40B4-BE49-F238E27FC236}">
                <a16:creationId xmlns:a16="http://schemas.microsoft.com/office/drawing/2014/main" id="{1DA3BA97-8542-42C8-91A6-0B940AE68AC4}"/>
              </a:ext>
            </a:extLst>
          </p:cNvPr>
          <p:cNvSpPr txBox="1">
            <a:spLocks noChangeArrowheads="1"/>
          </p:cNvSpPr>
          <p:nvPr/>
        </p:nvSpPr>
        <p:spPr bwMode="auto">
          <a:xfrm>
            <a:off x="9937751" y="6249991"/>
            <a:ext cx="1919816" cy="274637"/>
          </a:xfrm>
          <a:prstGeom prst="rect">
            <a:avLst/>
          </a:prstGeom>
          <a:noFill/>
          <a:ln>
            <a:noFill/>
          </a:ln>
          <a:effec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buFont typeface="Arial" panose="020B0604020202020204" pitchFamily="34" charset="0"/>
              <a:buNone/>
              <a:defRPr/>
            </a:pPr>
            <a:r>
              <a:rPr lang="en-US" altLang="zh-CN" sz="1200">
                <a:solidFill>
                  <a:srgbClr val="FFFFFF"/>
                </a:solidFill>
              </a:rPr>
              <a:t>www.cxtc.com</a:t>
            </a:r>
          </a:p>
        </p:txBody>
      </p:sp>
    </p:spTree>
    <p:extLst>
      <p:ext uri="{BB962C8B-B14F-4D97-AF65-F5344CB8AC3E}">
        <p14:creationId xmlns:p14="http://schemas.microsoft.com/office/powerpoint/2010/main" val="30978506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0057A0"/>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3280532-81D7-40F1-ABF5-F0432B4C494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3075" name="Rectangle 3">
            <a:extLst>
              <a:ext uri="{FF2B5EF4-FFF2-40B4-BE49-F238E27FC236}">
                <a16:creationId xmlns:a16="http://schemas.microsoft.com/office/drawing/2014/main" id="{5E931794-A04C-41FE-B4AD-63DA4AB199A3}"/>
              </a:ext>
            </a:extLst>
          </p:cNvPr>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3076" name="Rectangle 4">
            <a:extLst>
              <a:ext uri="{FF2B5EF4-FFF2-40B4-BE49-F238E27FC236}">
                <a16:creationId xmlns:a16="http://schemas.microsoft.com/office/drawing/2014/main" id="{4472AB01-7C09-47B9-A7F7-95DA826B8C73}"/>
              </a:ext>
            </a:extLst>
          </p:cNvPr>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a:solidFill>
                  <a:srgbClr val="000000"/>
                </a:solidFill>
                <a:latin typeface="Arial" pitchFamily="34" charset="0"/>
              </a:defRPr>
            </a:lvl1pPr>
          </a:lstStyle>
          <a:p>
            <a:pPr fontAlgn="base">
              <a:spcBef>
                <a:spcPct val="0"/>
              </a:spcBef>
              <a:spcAft>
                <a:spcPct val="0"/>
              </a:spcAft>
              <a:defRPr/>
            </a:pPr>
            <a:r>
              <a:rPr lang="en-US" altLang="zh-CN" smtClean="0"/>
              <a:t>2014-10-16</a:t>
            </a:r>
            <a:endParaRPr lang="en-US"/>
          </a:p>
        </p:txBody>
      </p:sp>
      <p:sp>
        <p:nvSpPr>
          <p:cNvPr id="3077" name="Rectangle 5">
            <a:extLst>
              <a:ext uri="{FF2B5EF4-FFF2-40B4-BE49-F238E27FC236}">
                <a16:creationId xmlns:a16="http://schemas.microsoft.com/office/drawing/2014/main" id="{16776ADC-4864-4DCF-B26E-50D6848E24B7}"/>
              </a:ext>
            </a:extLst>
          </p:cNvPr>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400">
                <a:solidFill>
                  <a:srgbClr val="000000"/>
                </a:solidFill>
                <a:latin typeface="Arial" pitchFamily="34" charset="0"/>
              </a:defRPr>
            </a:lvl1pPr>
          </a:lstStyle>
          <a:p>
            <a:pPr fontAlgn="base">
              <a:spcBef>
                <a:spcPct val="0"/>
              </a:spcBef>
              <a:spcAft>
                <a:spcPct val="0"/>
              </a:spcAft>
              <a:defRPr/>
            </a:pPr>
            <a:endParaRPr lang="en-US"/>
          </a:p>
        </p:txBody>
      </p:sp>
      <p:pic>
        <p:nvPicPr>
          <p:cNvPr id="3078" name="Picture 6" descr="04封底logo">
            <a:extLst>
              <a:ext uri="{FF2B5EF4-FFF2-40B4-BE49-F238E27FC236}">
                <a16:creationId xmlns:a16="http://schemas.microsoft.com/office/drawing/2014/main" id="{3B3D98FF-D4B8-4B43-931F-6282C2BC428B}"/>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4919" y="5978525"/>
            <a:ext cx="347133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a:extLst>
              <a:ext uri="{FF2B5EF4-FFF2-40B4-BE49-F238E27FC236}">
                <a16:creationId xmlns:a16="http://schemas.microsoft.com/office/drawing/2014/main" id="{1DA3BA97-8542-42C8-91A6-0B940AE68AC4}"/>
              </a:ext>
            </a:extLst>
          </p:cNvPr>
          <p:cNvSpPr txBox="1">
            <a:spLocks noChangeArrowheads="1"/>
          </p:cNvSpPr>
          <p:nvPr userDrawn="1"/>
        </p:nvSpPr>
        <p:spPr bwMode="auto">
          <a:xfrm>
            <a:off x="9937751" y="6249991"/>
            <a:ext cx="1919816" cy="274637"/>
          </a:xfrm>
          <a:prstGeom prst="rect">
            <a:avLst/>
          </a:prstGeom>
          <a:noFill/>
          <a:ln>
            <a:noFill/>
          </a:ln>
          <a:effec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1200" b="0" i="0" u="none" strike="noStrike" kern="1200" cap="none" spc="0" normalizeH="0" baseline="0" noProof="0">
                <a:ln>
                  <a:noFill/>
                </a:ln>
                <a:solidFill>
                  <a:srgbClr val="FFFFFF"/>
                </a:solidFill>
                <a:effectLst/>
                <a:uLnTx/>
                <a:uFillTx/>
                <a:latin typeface="Arial" pitchFamily="34" charset="0"/>
                <a:ea typeface="宋体" pitchFamily="2" charset="-122"/>
                <a:cs typeface="+mn-cs"/>
              </a:rPr>
              <a:t>www.cxtc.com</a:t>
            </a:r>
          </a:p>
        </p:txBody>
      </p:sp>
    </p:spTree>
    <p:extLst>
      <p:ext uri="{BB962C8B-B14F-4D97-AF65-F5344CB8AC3E}">
        <p14:creationId xmlns:p14="http://schemas.microsoft.com/office/powerpoint/2010/main" val="10841606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6.xml"/><Relationship Id="rId5" Type="http://schemas.openxmlformats.org/officeDocument/2006/relationships/image" Target="../media/image27.jpe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slideLayout" Target="../slideLayouts/slideLayout16.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 Type="http://schemas.openxmlformats.org/officeDocument/2006/relationships/tags" Target="../tags/tag7.xml"/><Relationship Id="rId16" Type="http://schemas.openxmlformats.org/officeDocument/2006/relationships/tags" Target="../tags/tag21.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tags" Target="../tags/tag2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0.png"/><Relationship Id="rId2" Type="http://schemas.openxmlformats.org/officeDocument/2006/relationships/image" Target="../media/image35.emf"/><Relationship Id="rId1" Type="http://schemas.openxmlformats.org/officeDocument/2006/relationships/slideLayout" Target="../slideLayouts/slideLayout16.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1">
            <a:extLst>
              <a:ext uri="{FF2B5EF4-FFF2-40B4-BE49-F238E27FC236}">
                <a16:creationId xmlns:a16="http://schemas.microsoft.com/office/drawing/2014/main" id="{57771C19-BC06-4133-9F3A-B216F0FD77C5}"/>
              </a:ext>
            </a:extLst>
          </p:cNvPr>
          <p:cNvSpPr txBox="1"/>
          <p:nvPr/>
        </p:nvSpPr>
        <p:spPr bwMode="auto">
          <a:xfrm>
            <a:off x="1383407" y="2371529"/>
            <a:ext cx="9589393" cy="830997"/>
          </a:xfrm>
          <a:prstGeom prst="rect">
            <a:avLst/>
          </a:prstGeom>
          <a:noFill/>
          <a:ln>
            <a:noFill/>
          </a:ln>
          <a:effectLst/>
        </p:spPr>
        <p:txBody>
          <a:bodyPr wrap="square">
            <a:spAutoFit/>
          </a:bodyPr>
          <a:lstStyle/>
          <a:p>
            <a:pPr algn="ctr">
              <a:defRPr/>
            </a:pPr>
            <a:r>
              <a:rPr lang="zh-CN" altLang="en-US" sz="4800" b="1" spc="75" dirty="0">
                <a:solidFill>
                  <a:schemeClr val="tx2"/>
                </a:solidFill>
                <a:latin typeface="微软雅黑" panose="020B0503020204020204" pitchFamily="34" charset="-122"/>
                <a:ea typeface="微软雅黑" panose="020B0503020204020204" pitchFamily="34" charset="-122"/>
              </a:rPr>
              <a:t>稀土储氢合金产业现状及发展趋势</a:t>
            </a:r>
          </a:p>
        </p:txBody>
      </p:sp>
      <p:grpSp>
        <p:nvGrpSpPr>
          <p:cNvPr id="5" name="组合 4">
            <a:extLst>
              <a:ext uri="{FF2B5EF4-FFF2-40B4-BE49-F238E27FC236}">
                <a16:creationId xmlns:a16="http://schemas.microsoft.com/office/drawing/2014/main" id="{8468263C-F3FB-42AB-BA4D-1099E5EDAE33}"/>
              </a:ext>
            </a:extLst>
          </p:cNvPr>
          <p:cNvGrpSpPr/>
          <p:nvPr/>
        </p:nvGrpSpPr>
        <p:grpSpPr>
          <a:xfrm>
            <a:off x="2020944" y="4575021"/>
            <a:ext cx="3531495" cy="492443"/>
            <a:chOff x="6982802" y="5229198"/>
            <a:chExt cx="1628780" cy="492443"/>
          </a:xfrm>
        </p:grpSpPr>
        <p:sp>
          <p:nvSpPr>
            <p:cNvPr id="6" name="KSO_Shape">
              <a:extLst>
                <a:ext uri="{FF2B5EF4-FFF2-40B4-BE49-F238E27FC236}">
                  <a16:creationId xmlns:a16="http://schemas.microsoft.com/office/drawing/2014/main" id="{6F5242EE-E5C7-477F-9DF4-06422FD3DD4B}"/>
                </a:ext>
              </a:extLst>
            </p:cNvPr>
            <p:cNvSpPr>
              <a:spLocks/>
            </p:cNvSpPr>
            <p:nvPr/>
          </p:nvSpPr>
          <p:spPr bwMode="auto">
            <a:xfrm>
              <a:off x="6982802" y="5277356"/>
              <a:ext cx="88476" cy="206040"/>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sz="1300" b="1">
                <a:solidFill>
                  <a:srgbClr val="FFFFFF"/>
                </a:solidFill>
                <a:ea typeface="宋体" panose="02010600030101010101" pitchFamily="2" charset="-122"/>
              </a:endParaRPr>
            </a:p>
          </p:txBody>
        </p:sp>
        <p:grpSp>
          <p:nvGrpSpPr>
            <p:cNvPr id="7" name="组合 6">
              <a:extLst>
                <a:ext uri="{FF2B5EF4-FFF2-40B4-BE49-F238E27FC236}">
                  <a16:creationId xmlns:a16="http://schemas.microsoft.com/office/drawing/2014/main" id="{B9C70248-ADEE-41E1-85C8-EBCA473016FC}"/>
                </a:ext>
              </a:extLst>
            </p:cNvPr>
            <p:cNvGrpSpPr/>
            <p:nvPr/>
          </p:nvGrpSpPr>
          <p:grpSpPr>
            <a:xfrm>
              <a:off x="7092279" y="5229198"/>
              <a:ext cx="1519303" cy="492443"/>
              <a:chOff x="6046988" y="3947708"/>
              <a:chExt cx="2025473" cy="656504"/>
            </a:xfrm>
          </p:grpSpPr>
          <p:sp>
            <p:nvSpPr>
              <p:cNvPr id="8" name="TextBox 143">
                <a:extLst>
                  <a:ext uri="{FF2B5EF4-FFF2-40B4-BE49-F238E27FC236}">
                    <a16:creationId xmlns:a16="http://schemas.microsoft.com/office/drawing/2014/main" id="{BB5CCC18-E3CA-4507-A515-007321D6DDC0}"/>
                  </a:ext>
                </a:extLst>
              </p:cNvPr>
              <p:cNvSpPr txBox="1"/>
              <p:nvPr/>
            </p:nvSpPr>
            <p:spPr>
              <a:xfrm>
                <a:off x="6046988" y="3947708"/>
                <a:ext cx="2025473" cy="656504"/>
              </a:xfrm>
              <a:prstGeom prst="rect">
                <a:avLst/>
              </a:prstGeom>
            </p:spPr>
            <p:txBody>
              <a:bodyPr wrap="square">
                <a:spAutoFit/>
              </a:bodyPr>
              <a:lstStyle>
                <a:defPPr>
                  <a:defRPr lang="zh-CN"/>
                </a:defPPr>
                <a:lvl1pPr algn="ctr">
                  <a:defRPr sz="2800">
                    <a:solidFill>
                      <a:schemeClr val="bg1">
                        <a:lumMod val="50000"/>
                      </a:schemeClr>
                    </a:solidFill>
                    <a:latin typeface="幼圆" panose="02010509060101010101" pitchFamily="49" charset="-122"/>
                    <a:ea typeface="幼圆" panose="02010509060101010101" pitchFamily="49" charset="-122"/>
                  </a:defRPr>
                </a:lvl1pPr>
              </a:lstStyle>
              <a:p>
                <a:pPr algn="l"/>
                <a:r>
                  <a:rPr lang="zh-CN" altLang="en-US" sz="1300" b="1" dirty="0"/>
                  <a:t>汇报单位</a:t>
                </a:r>
                <a:r>
                  <a:rPr lang="zh-CN" altLang="en-US" sz="1300" b="1" dirty="0" smtClean="0"/>
                  <a:t>：厦门厦钨氢能科技有限公司</a:t>
                </a:r>
                <a:endParaRPr lang="zh-CN" altLang="en-US" sz="1300" b="1" dirty="0"/>
              </a:p>
            </p:txBody>
          </p:sp>
          <p:cxnSp>
            <p:nvCxnSpPr>
              <p:cNvPr id="9" name="直接连接符 8">
                <a:extLst>
                  <a:ext uri="{FF2B5EF4-FFF2-40B4-BE49-F238E27FC236}">
                    <a16:creationId xmlns:a16="http://schemas.microsoft.com/office/drawing/2014/main" id="{49FBA49F-2067-49A8-9FF0-F45A9DC7C84E}"/>
                  </a:ext>
                </a:extLst>
              </p:cNvPr>
              <p:cNvCxnSpPr>
                <a:cxnSpLocks/>
              </p:cNvCxnSpPr>
              <p:nvPr/>
            </p:nvCxnSpPr>
            <p:spPr>
              <a:xfrm>
                <a:off x="6118427" y="4280892"/>
                <a:ext cx="1688658" cy="570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10" name="KSO_Shape">
            <a:extLst>
              <a:ext uri="{FF2B5EF4-FFF2-40B4-BE49-F238E27FC236}">
                <a16:creationId xmlns:a16="http://schemas.microsoft.com/office/drawing/2014/main" id="{4901C61E-CF76-4BAD-872A-DE09F997E7DF}"/>
              </a:ext>
            </a:extLst>
          </p:cNvPr>
          <p:cNvSpPr>
            <a:spLocks/>
          </p:cNvSpPr>
          <p:nvPr/>
        </p:nvSpPr>
        <p:spPr bwMode="auto">
          <a:xfrm>
            <a:off x="2020947" y="4215922"/>
            <a:ext cx="162771" cy="206040"/>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sz="1300" b="1">
              <a:solidFill>
                <a:srgbClr val="FFFFFF"/>
              </a:solidFill>
              <a:ea typeface="宋体" panose="02010600030101010101" pitchFamily="2" charset="-122"/>
            </a:endParaRPr>
          </a:p>
        </p:txBody>
      </p:sp>
      <p:grpSp>
        <p:nvGrpSpPr>
          <p:cNvPr id="11" name="组合 10">
            <a:extLst>
              <a:ext uri="{FF2B5EF4-FFF2-40B4-BE49-F238E27FC236}">
                <a16:creationId xmlns:a16="http://schemas.microsoft.com/office/drawing/2014/main" id="{5D4F64CA-B80A-4FEA-B04A-17A93A20851C}"/>
              </a:ext>
            </a:extLst>
          </p:cNvPr>
          <p:cNvGrpSpPr/>
          <p:nvPr/>
        </p:nvGrpSpPr>
        <p:grpSpPr>
          <a:xfrm>
            <a:off x="2222882" y="4173063"/>
            <a:ext cx="1519303" cy="292388"/>
            <a:chOff x="6046989" y="3947720"/>
            <a:chExt cx="2025473" cy="389800"/>
          </a:xfrm>
        </p:grpSpPr>
        <p:sp>
          <p:nvSpPr>
            <p:cNvPr id="12" name="TextBox 143">
              <a:extLst>
                <a:ext uri="{FF2B5EF4-FFF2-40B4-BE49-F238E27FC236}">
                  <a16:creationId xmlns:a16="http://schemas.microsoft.com/office/drawing/2014/main" id="{BF0DA0E9-2FA7-44C0-B144-7B2498B87281}"/>
                </a:ext>
              </a:extLst>
            </p:cNvPr>
            <p:cNvSpPr txBox="1"/>
            <p:nvPr/>
          </p:nvSpPr>
          <p:spPr>
            <a:xfrm>
              <a:off x="6046989" y="3947720"/>
              <a:ext cx="2025473" cy="389800"/>
            </a:xfrm>
            <a:prstGeom prst="rect">
              <a:avLst/>
            </a:prstGeom>
          </p:spPr>
          <p:txBody>
            <a:bodyPr wrap="square">
              <a:spAutoFit/>
            </a:bodyPr>
            <a:lstStyle>
              <a:defPPr>
                <a:defRPr lang="zh-CN"/>
              </a:defPPr>
              <a:lvl1pPr algn="ctr">
                <a:defRPr sz="2800">
                  <a:solidFill>
                    <a:schemeClr val="bg1">
                      <a:lumMod val="50000"/>
                    </a:schemeClr>
                  </a:solidFill>
                  <a:latin typeface="幼圆" panose="02010509060101010101" pitchFamily="49" charset="-122"/>
                  <a:ea typeface="幼圆" panose="02010509060101010101" pitchFamily="49" charset="-122"/>
                </a:defRPr>
              </a:lvl1pPr>
            </a:lstStyle>
            <a:p>
              <a:pPr algn="l"/>
              <a:r>
                <a:rPr lang="zh-CN" altLang="en-US" sz="1300" b="1" dirty="0"/>
                <a:t>汇报人</a:t>
              </a:r>
              <a:r>
                <a:rPr lang="zh-CN" altLang="en-US" sz="1300" b="1" dirty="0" smtClean="0"/>
                <a:t>：李瑾瑜</a:t>
              </a:r>
              <a:endParaRPr lang="zh-CN" altLang="en-US" sz="1300" b="1" dirty="0"/>
            </a:p>
          </p:txBody>
        </p:sp>
        <p:cxnSp>
          <p:nvCxnSpPr>
            <p:cNvPr id="13" name="直接连接符 12">
              <a:extLst>
                <a:ext uri="{FF2B5EF4-FFF2-40B4-BE49-F238E27FC236}">
                  <a16:creationId xmlns:a16="http://schemas.microsoft.com/office/drawing/2014/main" id="{73A75164-8FBF-4C2E-A820-E1CBFCE8F3B1}"/>
                </a:ext>
              </a:extLst>
            </p:cNvPr>
            <p:cNvCxnSpPr/>
            <p:nvPr/>
          </p:nvCxnSpPr>
          <p:spPr>
            <a:xfrm>
              <a:off x="6118427" y="4280892"/>
              <a:ext cx="158417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345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3734BF5E-0415-4ED4-A0E3-58A27FEF4317}" type="slidenum">
              <a:rPr lang="zh-CN" altLang="en-US" smtClean="0"/>
              <a:pPr/>
              <a:t>10</a:t>
            </a:fld>
            <a:endParaRPr lang="zh-CN" altLang="en-US"/>
          </a:p>
        </p:txBody>
      </p:sp>
      <p:grpSp>
        <p:nvGrpSpPr>
          <p:cNvPr id="15" name="组合 14"/>
          <p:cNvGrpSpPr/>
          <p:nvPr/>
        </p:nvGrpSpPr>
        <p:grpSpPr>
          <a:xfrm>
            <a:off x="1402759" y="1873039"/>
            <a:ext cx="9736296" cy="2496740"/>
            <a:chOff x="2123728" y="1635646"/>
            <a:chExt cx="5623264" cy="1442009"/>
          </a:xfrm>
        </p:grpSpPr>
        <p:sp>
          <p:nvSpPr>
            <p:cNvPr id="16" name="TextBox 11"/>
            <p:cNvSpPr txBox="1"/>
            <p:nvPr/>
          </p:nvSpPr>
          <p:spPr>
            <a:xfrm>
              <a:off x="3723123" y="2012941"/>
              <a:ext cx="4023869" cy="586603"/>
            </a:xfrm>
            <a:prstGeom prst="rect">
              <a:avLst/>
            </a:prstGeom>
            <a:noFill/>
          </p:spPr>
          <p:txBody>
            <a:bodyPr wrap="square" rtlCol="0">
              <a:spAutoFit/>
            </a:bodyPr>
            <a:lstStyle/>
            <a:p>
              <a:pPr marL="0" lvl="1" algn="ctr" fontAlgn="base">
                <a:spcBef>
                  <a:spcPct val="0"/>
                </a:spcBef>
                <a:spcAft>
                  <a:spcPct val="0"/>
                </a:spcAft>
              </a:pPr>
              <a:r>
                <a:rPr lang="zh-CN" altLang="en-US" sz="6000" b="1" dirty="0" smtClean="0">
                  <a:solidFill>
                    <a:schemeClr val="tx2"/>
                  </a:solidFill>
                  <a:latin typeface="微软雅黑"/>
                  <a:ea typeface="微软雅黑"/>
                </a:rPr>
                <a:t>储氢合金产业现状</a:t>
              </a:r>
              <a:endParaRPr lang="en-US" altLang="zh-CN" sz="6000" b="1" dirty="0">
                <a:solidFill>
                  <a:schemeClr val="tx2"/>
                </a:solidFill>
                <a:latin typeface="微软雅黑"/>
                <a:ea typeface="微软雅黑"/>
              </a:endParaRPr>
            </a:p>
          </p:txBody>
        </p:sp>
        <p:cxnSp>
          <p:nvCxnSpPr>
            <p:cNvPr id="17" name="直接连接符 16"/>
            <p:cNvCxnSpPr/>
            <p:nvPr/>
          </p:nvCxnSpPr>
          <p:spPr>
            <a:xfrm flipV="1">
              <a:off x="3635896" y="1635646"/>
              <a:ext cx="0" cy="1442009"/>
            </a:xfrm>
            <a:prstGeom prst="line">
              <a:avLst/>
            </a:prstGeom>
            <a:noFill/>
            <a:ln w="12700" cap="flat" cmpd="sng" algn="ctr">
              <a:solidFill>
                <a:srgbClr val="080808"/>
              </a:solidFill>
              <a:prstDash val="dash"/>
            </a:ln>
            <a:effectLst/>
          </p:spPr>
        </p:cxnSp>
        <p:grpSp>
          <p:nvGrpSpPr>
            <p:cNvPr id="18" name="组合 17"/>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4000" b="0" i="0" u="none" strike="noStrike" kern="0" cap="none" spc="0" normalizeH="0" baseline="0" noProof="0" smtClean="0">
                  <a:ln>
                    <a:noFill/>
                  </a:ln>
                  <a:solidFill>
                    <a:srgbClr val="080808"/>
                  </a:solidFill>
                  <a:effectLst/>
                  <a:uLnTx/>
                  <a:uFillTx/>
                  <a:latin typeface="微软雅黑"/>
                  <a:ea typeface="微软雅黑"/>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4000" b="0" i="0" u="none" strike="noStrike" kern="0" cap="none" spc="0" normalizeH="0" baseline="0" noProof="0" smtClean="0">
                  <a:ln>
                    <a:noFill/>
                  </a:ln>
                  <a:solidFill>
                    <a:srgbClr val="080808"/>
                  </a:solidFill>
                  <a:effectLst/>
                  <a:uLnTx/>
                  <a:uFillTx/>
                  <a:latin typeface="微软雅黑"/>
                  <a:ea typeface="微软雅黑"/>
                  <a:cs typeface="+mn-cs"/>
                </a:endParaRPr>
              </a:p>
            </p:txBody>
          </p:sp>
        </p:grpSp>
        <p:sp>
          <p:nvSpPr>
            <p:cNvPr id="19" name="TextBox 13"/>
            <p:cNvSpPr txBox="1"/>
            <p:nvPr/>
          </p:nvSpPr>
          <p:spPr>
            <a:xfrm>
              <a:off x="2391927" y="1950726"/>
              <a:ext cx="902846" cy="711034"/>
            </a:xfrm>
            <a:prstGeom prst="rect">
              <a:avLst/>
            </a:prstGeom>
            <a:noFill/>
          </p:spPr>
          <p:txBody>
            <a:bodyPr wrap="square" lIns="0" tIns="0" rIns="0" bIns="0" rtlCol="0">
              <a:spAutoFit/>
            </a:bodyPr>
            <a:lstStyle/>
            <a:p>
              <a:pPr fontAlgn="base">
                <a:spcBef>
                  <a:spcPct val="0"/>
                </a:spcBef>
                <a:spcAft>
                  <a:spcPct val="0"/>
                </a:spcAft>
              </a:pPr>
              <a:r>
                <a:rPr lang="en-US" altLang="zh-CN" sz="8000" b="1" dirty="0" smtClean="0">
                  <a:solidFill>
                    <a:schemeClr val="tx2"/>
                  </a:solidFill>
                  <a:latin typeface="微软雅黑"/>
                  <a:ea typeface="微软雅黑"/>
                </a:rPr>
                <a:t>02</a:t>
              </a:r>
              <a:endParaRPr lang="zh-CN" altLang="en-US" sz="8000" b="1" dirty="0">
                <a:solidFill>
                  <a:schemeClr val="tx2"/>
                </a:solidFill>
                <a:latin typeface="微软雅黑"/>
                <a:ea typeface="微软雅黑"/>
              </a:endParaRPr>
            </a:p>
          </p:txBody>
        </p:sp>
      </p:grpSp>
    </p:spTree>
    <p:extLst>
      <p:ext uri="{BB962C8B-B14F-4D97-AF65-F5344CB8AC3E}">
        <p14:creationId xmlns:p14="http://schemas.microsoft.com/office/powerpoint/2010/main" val="3313582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98648B04-EA19-409F-9F74-EB834D094438}"/>
              </a:ext>
            </a:extLst>
          </p:cNvPr>
          <p:cNvGrpSpPr/>
          <p:nvPr/>
        </p:nvGrpSpPr>
        <p:grpSpPr>
          <a:xfrm>
            <a:off x="877455" y="1110328"/>
            <a:ext cx="4954093" cy="3735957"/>
            <a:chOff x="764996" y="659480"/>
            <a:chExt cx="8049725" cy="5506367"/>
          </a:xfrm>
        </p:grpSpPr>
        <p:pic>
          <p:nvPicPr>
            <p:cNvPr id="14" name="Picture 1" descr="H:\078b3efce18bbd2108244d12.jpg">
              <a:extLst>
                <a:ext uri="{FF2B5EF4-FFF2-40B4-BE49-F238E27FC236}">
                  <a16:creationId xmlns:a16="http://schemas.microsoft.com/office/drawing/2014/main" id="{A90940FA-1D44-4069-8A90-C61F2C597C1E}"/>
                </a:ext>
              </a:extLst>
            </p:cNvPr>
            <p:cNvPicPr>
              <a:picLocks noChangeAspect="1" noChangeArrowheads="1"/>
            </p:cNvPicPr>
            <p:nvPr/>
          </p:nvPicPr>
          <p:blipFill>
            <a:blip r:embed="rId2"/>
            <a:srcRect/>
            <a:stretch>
              <a:fillRect/>
            </a:stretch>
          </p:blipFill>
          <p:spPr bwMode="auto">
            <a:xfrm>
              <a:off x="764996" y="659480"/>
              <a:ext cx="7156075" cy="5506367"/>
            </a:xfrm>
            <a:prstGeom prst="rect">
              <a:avLst/>
            </a:prstGeom>
            <a:noFill/>
            <a:ln w="9525">
              <a:noFill/>
              <a:miter lim="800000"/>
              <a:headEnd/>
              <a:tailEnd/>
            </a:ln>
          </p:spPr>
        </p:pic>
        <p:sp>
          <p:nvSpPr>
            <p:cNvPr id="15" name="椭圆 14">
              <a:extLst>
                <a:ext uri="{FF2B5EF4-FFF2-40B4-BE49-F238E27FC236}">
                  <a16:creationId xmlns:a16="http://schemas.microsoft.com/office/drawing/2014/main" id="{EA917E85-50EE-4DC3-9464-47F537149DE6}"/>
                </a:ext>
              </a:extLst>
            </p:cNvPr>
            <p:cNvSpPr/>
            <p:nvPr/>
          </p:nvSpPr>
          <p:spPr>
            <a:xfrm>
              <a:off x="4600136" y="3459498"/>
              <a:ext cx="288925" cy="287338"/>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椭圆 15">
              <a:extLst>
                <a:ext uri="{FF2B5EF4-FFF2-40B4-BE49-F238E27FC236}">
                  <a16:creationId xmlns:a16="http://schemas.microsoft.com/office/drawing/2014/main" id="{BC50585C-9134-42FC-8790-6389F09CF2E3}"/>
                </a:ext>
              </a:extLst>
            </p:cNvPr>
            <p:cNvSpPr/>
            <p:nvPr/>
          </p:nvSpPr>
          <p:spPr>
            <a:xfrm>
              <a:off x="5782827" y="5036262"/>
              <a:ext cx="288925" cy="288925"/>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椭圆 16">
              <a:extLst>
                <a:ext uri="{FF2B5EF4-FFF2-40B4-BE49-F238E27FC236}">
                  <a16:creationId xmlns:a16="http://schemas.microsoft.com/office/drawing/2014/main" id="{5CD429B4-8C27-4A30-8AAE-3FE77A46FB09}"/>
                </a:ext>
              </a:extLst>
            </p:cNvPr>
            <p:cNvSpPr/>
            <p:nvPr/>
          </p:nvSpPr>
          <p:spPr>
            <a:xfrm>
              <a:off x="6860336" y="2445799"/>
              <a:ext cx="287338" cy="287338"/>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椭圆 17">
              <a:extLst>
                <a:ext uri="{FF2B5EF4-FFF2-40B4-BE49-F238E27FC236}">
                  <a16:creationId xmlns:a16="http://schemas.microsoft.com/office/drawing/2014/main" id="{56F41003-AF68-4322-8233-0C5F5EEA5EE0}"/>
                </a:ext>
              </a:extLst>
            </p:cNvPr>
            <p:cNvSpPr/>
            <p:nvPr/>
          </p:nvSpPr>
          <p:spPr>
            <a:xfrm>
              <a:off x="5269194" y="2682876"/>
              <a:ext cx="287338" cy="287337"/>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圆角矩形标注 13">
              <a:extLst>
                <a:ext uri="{FF2B5EF4-FFF2-40B4-BE49-F238E27FC236}">
                  <a16:creationId xmlns:a16="http://schemas.microsoft.com/office/drawing/2014/main" id="{CC22D84D-D61B-46BE-BA91-E7DBFCFAB85A}"/>
                </a:ext>
              </a:extLst>
            </p:cNvPr>
            <p:cNvSpPr/>
            <p:nvPr/>
          </p:nvSpPr>
          <p:spPr>
            <a:xfrm>
              <a:off x="7053649" y="4294992"/>
              <a:ext cx="1189068" cy="438366"/>
            </a:xfrm>
            <a:prstGeom prst="wedgeRoundRectCallout">
              <a:avLst>
                <a:gd name="adj1" fmla="val -101197"/>
                <a:gd name="adj2" fmla="val 148524"/>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rgbClr val="FF0000"/>
                  </a:solidFill>
                  <a:effectLst>
                    <a:outerShdw blurRad="38100" dist="38100" dir="2700000" algn="tl">
                      <a:srgbClr val="000000">
                        <a:alpha val="43137"/>
                      </a:srgbClr>
                    </a:outerShdw>
                  </a:effectLst>
                  <a:latin typeface="+mn-ea"/>
                </a:rPr>
                <a:t>厦门钨业</a:t>
              </a:r>
            </a:p>
          </p:txBody>
        </p:sp>
        <p:sp>
          <p:nvSpPr>
            <p:cNvPr id="20" name="圆角矩形标注 14">
              <a:extLst>
                <a:ext uri="{FF2B5EF4-FFF2-40B4-BE49-F238E27FC236}">
                  <a16:creationId xmlns:a16="http://schemas.microsoft.com/office/drawing/2014/main" id="{930A8BB9-F955-4DB4-930A-253B00463D08}"/>
                </a:ext>
              </a:extLst>
            </p:cNvPr>
            <p:cNvSpPr/>
            <p:nvPr/>
          </p:nvSpPr>
          <p:spPr>
            <a:xfrm>
              <a:off x="7282386" y="2020879"/>
              <a:ext cx="827087" cy="360000"/>
            </a:xfrm>
            <a:prstGeom prst="wedgeRoundRectCallout">
              <a:avLst>
                <a:gd name="adj1" fmla="val -66870"/>
                <a:gd name="adj2" fmla="val 99538"/>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chemeClr val="tx1"/>
                  </a:solidFill>
                  <a:latin typeface="+mn-ea"/>
                </a:rPr>
                <a:t>鑫普</a:t>
              </a:r>
            </a:p>
          </p:txBody>
        </p:sp>
        <p:sp>
          <p:nvSpPr>
            <p:cNvPr id="21" name="圆角矩形标注 15">
              <a:extLst>
                <a:ext uri="{FF2B5EF4-FFF2-40B4-BE49-F238E27FC236}">
                  <a16:creationId xmlns:a16="http://schemas.microsoft.com/office/drawing/2014/main" id="{DFDF78BD-2F1D-4A26-8F09-7CC558999512}"/>
                </a:ext>
              </a:extLst>
            </p:cNvPr>
            <p:cNvSpPr/>
            <p:nvPr/>
          </p:nvSpPr>
          <p:spPr>
            <a:xfrm>
              <a:off x="5671739" y="1777392"/>
              <a:ext cx="1256510" cy="360000"/>
            </a:xfrm>
            <a:prstGeom prst="wedgeRoundRectCallout">
              <a:avLst>
                <a:gd name="adj1" fmla="val -16526"/>
                <a:gd name="adj2" fmla="val 153319"/>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chemeClr val="tx1"/>
                  </a:solidFill>
                  <a:latin typeface="+mn-ea"/>
                </a:rPr>
                <a:t>北京浩运</a:t>
              </a:r>
            </a:p>
          </p:txBody>
        </p:sp>
        <p:sp>
          <p:nvSpPr>
            <p:cNvPr id="22" name="圆角矩形标注 17">
              <a:extLst>
                <a:ext uri="{FF2B5EF4-FFF2-40B4-BE49-F238E27FC236}">
                  <a16:creationId xmlns:a16="http://schemas.microsoft.com/office/drawing/2014/main" id="{9D643F25-5C6B-4035-B954-3EBE7DA098E4}"/>
                </a:ext>
              </a:extLst>
            </p:cNvPr>
            <p:cNvSpPr/>
            <p:nvPr/>
          </p:nvSpPr>
          <p:spPr>
            <a:xfrm>
              <a:off x="7404224" y="3683249"/>
              <a:ext cx="1410497" cy="360000"/>
            </a:xfrm>
            <a:prstGeom prst="wedgeRoundRectCallout">
              <a:avLst>
                <a:gd name="adj1" fmla="val -120475"/>
                <a:gd name="adj2" fmla="val 4137"/>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chemeClr val="tx1"/>
                  </a:solidFill>
                  <a:latin typeface="+mn-ea"/>
                </a:rPr>
                <a:t>宁波申江</a:t>
              </a:r>
            </a:p>
          </p:txBody>
        </p:sp>
        <p:sp>
          <p:nvSpPr>
            <p:cNvPr id="23" name="圆角矩形标注 18">
              <a:extLst>
                <a:ext uri="{FF2B5EF4-FFF2-40B4-BE49-F238E27FC236}">
                  <a16:creationId xmlns:a16="http://schemas.microsoft.com/office/drawing/2014/main" id="{D34D8380-5837-4F1D-BFD1-FC97D59CA983}"/>
                </a:ext>
              </a:extLst>
            </p:cNvPr>
            <p:cNvSpPr/>
            <p:nvPr/>
          </p:nvSpPr>
          <p:spPr>
            <a:xfrm>
              <a:off x="5461005" y="5569484"/>
              <a:ext cx="2460066" cy="360000"/>
            </a:xfrm>
            <a:prstGeom prst="wedgeRoundRectCallout">
              <a:avLst>
                <a:gd name="adj1" fmla="val -21074"/>
                <a:gd name="adj2" fmla="val -111693"/>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chemeClr val="tx1"/>
                  </a:solidFill>
                  <a:latin typeface="+mn-ea"/>
                </a:rPr>
                <a:t>达博文、中山天骄</a:t>
              </a:r>
            </a:p>
          </p:txBody>
        </p:sp>
        <p:sp>
          <p:nvSpPr>
            <p:cNvPr id="24" name="圆角矩形标注 19">
              <a:extLst>
                <a:ext uri="{FF2B5EF4-FFF2-40B4-BE49-F238E27FC236}">
                  <a16:creationId xmlns:a16="http://schemas.microsoft.com/office/drawing/2014/main" id="{43627D9E-5372-432A-B3FE-4831242C2A40}"/>
                </a:ext>
              </a:extLst>
            </p:cNvPr>
            <p:cNvSpPr/>
            <p:nvPr/>
          </p:nvSpPr>
          <p:spPr>
            <a:xfrm>
              <a:off x="3849053" y="2187085"/>
              <a:ext cx="1701288" cy="360000"/>
            </a:xfrm>
            <a:prstGeom prst="wedgeRoundRectCallout">
              <a:avLst>
                <a:gd name="adj1" fmla="val 40905"/>
                <a:gd name="adj2" fmla="val 116179"/>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chemeClr val="tx1"/>
                  </a:solidFill>
                  <a:latin typeface="+mn-ea"/>
                </a:rPr>
                <a:t>稀奥科、三德</a:t>
              </a:r>
            </a:p>
          </p:txBody>
        </p:sp>
        <p:sp>
          <p:nvSpPr>
            <p:cNvPr id="25" name="圆角矩形标注 20">
              <a:extLst>
                <a:ext uri="{FF2B5EF4-FFF2-40B4-BE49-F238E27FC236}">
                  <a16:creationId xmlns:a16="http://schemas.microsoft.com/office/drawing/2014/main" id="{4A2B2C11-726B-4F63-833D-F554F9F3E609}"/>
                </a:ext>
              </a:extLst>
            </p:cNvPr>
            <p:cNvSpPr/>
            <p:nvPr/>
          </p:nvSpPr>
          <p:spPr>
            <a:xfrm>
              <a:off x="2771800" y="3052664"/>
              <a:ext cx="1972798" cy="360000"/>
            </a:xfrm>
            <a:prstGeom prst="wedgeRoundRectCallout">
              <a:avLst>
                <a:gd name="adj1" fmla="val 67886"/>
                <a:gd name="adj2" fmla="val 82333"/>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chemeClr val="tx1"/>
                  </a:solidFill>
                  <a:latin typeface="+mn-ea"/>
                </a:rPr>
                <a:t>甘肃稀土金科</a:t>
              </a:r>
            </a:p>
          </p:txBody>
        </p:sp>
        <p:sp>
          <p:nvSpPr>
            <p:cNvPr id="26" name="椭圆 25">
              <a:extLst>
                <a:ext uri="{FF2B5EF4-FFF2-40B4-BE49-F238E27FC236}">
                  <a16:creationId xmlns:a16="http://schemas.microsoft.com/office/drawing/2014/main" id="{B4F473CC-7250-43F3-91F0-AA20B2FB4CAB}"/>
                </a:ext>
              </a:extLst>
            </p:cNvPr>
            <p:cNvSpPr/>
            <p:nvPr/>
          </p:nvSpPr>
          <p:spPr>
            <a:xfrm>
              <a:off x="6156325" y="4733358"/>
              <a:ext cx="287338" cy="288925"/>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圆角矩形标注 23">
              <a:extLst>
                <a:ext uri="{FF2B5EF4-FFF2-40B4-BE49-F238E27FC236}">
                  <a16:creationId xmlns:a16="http://schemas.microsoft.com/office/drawing/2014/main" id="{A1ED68DD-8B45-4385-9993-F0E33D6C290A}"/>
                </a:ext>
              </a:extLst>
            </p:cNvPr>
            <p:cNvSpPr/>
            <p:nvPr/>
          </p:nvSpPr>
          <p:spPr>
            <a:xfrm>
              <a:off x="4692528" y="3888178"/>
              <a:ext cx="1184278" cy="360000"/>
            </a:xfrm>
            <a:prstGeom prst="wedgeRoundRectCallout">
              <a:avLst>
                <a:gd name="adj1" fmla="val 67545"/>
                <a:gd name="adj2" fmla="val 91967"/>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chemeClr val="tx1"/>
                  </a:solidFill>
                  <a:latin typeface="+mn-ea"/>
                </a:rPr>
                <a:t>江钨浩运</a:t>
              </a:r>
            </a:p>
          </p:txBody>
        </p:sp>
        <p:sp>
          <p:nvSpPr>
            <p:cNvPr id="28" name="椭圆 27">
              <a:extLst>
                <a:ext uri="{FF2B5EF4-FFF2-40B4-BE49-F238E27FC236}">
                  <a16:creationId xmlns:a16="http://schemas.microsoft.com/office/drawing/2014/main" id="{CAB14AD5-89DB-46A6-8C87-B976B9501786}"/>
                </a:ext>
              </a:extLst>
            </p:cNvPr>
            <p:cNvSpPr/>
            <p:nvPr/>
          </p:nvSpPr>
          <p:spPr>
            <a:xfrm>
              <a:off x="6084094" y="2800470"/>
              <a:ext cx="287338" cy="287338"/>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28">
              <a:extLst>
                <a:ext uri="{FF2B5EF4-FFF2-40B4-BE49-F238E27FC236}">
                  <a16:creationId xmlns:a16="http://schemas.microsoft.com/office/drawing/2014/main" id="{2B8AE1C8-07BD-4C8F-A77D-721AEFA04E6C}"/>
                </a:ext>
              </a:extLst>
            </p:cNvPr>
            <p:cNvSpPr/>
            <p:nvPr/>
          </p:nvSpPr>
          <p:spPr>
            <a:xfrm>
              <a:off x="6463936" y="3924509"/>
              <a:ext cx="287338" cy="287338"/>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圆角矩形标注 26">
              <a:extLst>
                <a:ext uri="{FF2B5EF4-FFF2-40B4-BE49-F238E27FC236}">
                  <a16:creationId xmlns:a16="http://schemas.microsoft.com/office/drawing/2014/main" id="{E0EF2526-529B-4FD1-B8BE-694B32CE615E}"/>
                </a:ext>
              </a:extLst>
            </p:cNvPr>
            <p:cNvSpPr/>
            <p:nvPr/>
          </p:nvSpPr>
          <p:spPr>
            <a:xfrm>
              <a:off x="7337967" y="2955035"/>
              <a:ext cx="1410497" cy="360000"/>
            </a:xfrm>
            <a:prstGeom prst="wedgeRoundRectCallout">
              <a:avLst>
                <a:gd name="adj1" fmla="val -120475"/>
                <a:gd name="adj2" fmla="val 4137"/>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chemeClr val="tx1"/>
                  </a:solidFill>
                  <a:latin typeface="+mn-ea"/>
                </a:rPr>
                <a:t>徽山钢研</a:t>
              </a:r>
            </a:p>
          </p:txBody>
        </p:sp>
        <p:sp>
          <p:nvSpPr>
            <p:cNvPr id="31" name="圆角矩形标注 27">
              <a:extLst>
                <a:ext uri="{FF2B5EF4-FFF2-40B4-BE49-F238E27FC236}">
                  <a16:creationId xmlns:a16="http://schemas.microsoft.com/office/drawing/2014/main" id="{1462F39B-5020-4928-8E47-505E07BAEFDC}"/>
                </a:ext>
              </a:extLst>
            </p:cNvPr>
            <p:cNvSpPr/>
            <p:nvPr/>
          </p:nvSpPr>
          <p:spPr>
            <a:xfrm>
              <a:off x="2267744" y="3603167"/>
              <a:ext cx="1972798" cy="360000"/>
            </a:xfrm>
            <a:prstGeom prst="wedgeRoundRectCallout">
              <a:avLst>
                <a:gd name="adj1" fmla="val 67886"/>
                <a:gd name="adj2" fmla="val 82333"/>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chemeClr val="tx1"/>
                  </a:solidFill>
                  <a:latin typeface="+mn-ea"/>
                </a:rPr>
                <a:t>和盛源</a:t>
              </a:r>
            </a:p>
          </p:txBody>
        </p:sp>
        <p:sp>
          <p:nvSpPr>
            <p:cNvPr id="32" name="椭圆 31">
              <a:extLst>
                <a:ext uri="{FF2B5EF4-FFF2-40B4-BE49-F238E27FC236}">
                  <a16:creationId xmlns:a16="http://schemas.microsoft.com/office/drawing/2014/main" id="{E5402449-8F68-4D12-856E-1B27E3E1EBE1}"/>
                </a:ext>
              </a:extLst>
            </p:cNvPr>
            <p:cNvSpPr/>
            <p:nvPr/>
          </p:nvSpPr>
          <p:spPr>
            <a:xfrm>
              <a:off x="5876806" y="4211847"/>
              <a:ext cx="287338" cy="288925"/>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椭圆 32">
              <a:extLst>
                <a:ext uri="{FF2B5EF4-FFF2-40B4-BE49-F238E27FC236}">
                  <a16:creationId xmlns:a16="http://schemas.microsoft.com/office/drawing/2014/main" id="{488A5C06-2340-45AB-9DB5-1B4B458F48C7}"/>
                </a:ext>
              </a:extLst>
            </p:cNvPr>
            <p:cNvSpPr/>
            <p:nvPr/>
          </p:nvSpPr>
          <p:spPr>
            <a:xfrm>
              <a:off x="4283968" y="4004171"/>
              <a:ext cx="287338" cy="288925"/>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椭圆 33">
              <a:extLst>
                <a:ext uri="{FF2B5EF4-FFF2-40B4-BE49-F238E27FC236}">
                  <a16:creationId xmlns:a16="http://schemas.microsoft.com/office/drawing/2014/main" id="{6AB7F9E7-F731-454A-AE8C-AE15A1E215D6}"/>
                </a:ext>
              </a:extLst>
            </p:cNvPr>
            <p:cNvSpPr/>
            <p:nvPr/>
          </p:nvSpPr>
          <p:spPr>
            <a:xfrm>
              <a:off x="5859780" y="2500115"/>
              <a:ext cx="287338" cy="287338"/>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5" name="组合 34">
            <a:extLst>
              <a:ext uri="{FF2B5EF4-FFF2-40B4-BE49-F238E27FC236}">
                <a16:creationId xmlns:a16="http://schemas.microsoft.com/office/drawing/2014/main" id="{453ADC62-4608-416F-BB75-3A099E1FD328}"/>
              </a:ext>
            </a:extLst>
          </p:cNvPr>
          <p:cNvGrpSpPr/>
          <p:nvPr/>
        </p:nvGrpSpPr>
        <p:grpSpPr>
          <a:xfrm>
            <a:off x="6435342" y="1336568"/>
            <a:ext cx="4622235" cy="3349350"/>
            <a:chOff x="414338" y="1020762"/>
            <a:chExt cx="8601739" cy="4251325"/>
          </a:xfrm>
        </p:grpSpPr>
        <p:pic>
          <p:nvPicPr>
            <p:cNvPr id="36" name="图片 6">
              <a:extLst>
                <a:ext uri="{FF2B5EF4-FFF2-40B4-BE49-F238E27FC236}">
                  <a16:creationId xmlns:a16="http://schemas.microsoft.com/office/drawing/2014/main" id="{B7AE997D-9242-4512-991E-2A987BD4260B}"/>
                </a:ext>
              </a:extLst>
            </p:cNvPr>
            <p:cNvPicPr>
              <a:picLocks noChangeAspect="1"/>
            </p:cNvPicPr>
            <p:nvPr/>
          </p:nvPicPr>
          <p:blipFill>
            <a:blip r:embed="rId3"/>
            <a:stretch>
              <a:fillRect/>
            </a:stretch>
          </p:blipFill>
          <p:spPr>
            <a:xfrm>
              <a:off x="2174875" y="1020762"/>
              <a:ext cx="4507865" cy="4251325"/>
            </a:xfrm>
            <a:prstGeom prst="rect">
              <a:avLst/>
            </a:prstGeom>
            <a:noFill/>
            <a:ln w="9525">
              <a:noFill/>
            </a:ln>
          </p:spPr>
        </p:pic>
        <p:sp>
          <p:nvSpPr>
            <p:cNvPr id="37" name="线形标注 1 16">
              <a:extLst>
                <a:ext uri="{FF2B5EF4-FFF2-40B4-BE49-F238E27FC236}">
                  <a16:creationId xmlns:a16="http://schemas.microsoft.com/office/drawing/2014/main" id="{0BD0B976-58F6-40A7-86E4-BF5261E8CBE1}"/>
                </a:ext>
              </a:extLst>
            </p:cNvPr>
            <p:cNvSpPr/>
            <p:nvPr/>
          </p:nvSpPr>
          <p:spPr>
            <a:xfrm>
              <a:off x="6244470" y="2299752"/>
              <a:ext cx="1255383" cy="431800"/>
            </a:xfrm>
            <a:prstGeom prst="borderCallout1">
              <a:avLst>
                <a:gd name="adj1" fmla="val 18750"/>
                <a:gd name="adj2" fmla="val -8333"/>
                <a:gd name="adj3" fmla="val 140735"/>
                <a:gd name="adj4" fmla="val -7625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700" b="1" dirty="0">
                  <a:solidFill>
                    <a:schemeClr val="tx1"/>
                  </a:solidFill>
                  <a:latin typeface="微软雅黑" panose="020B0503020204020204" charset="-122"/>
                  <a:ea typeface="微软雅黑" panose="020B0503020204020204" charset="-122"/>
                </a:rPr>
                <a:t>日本重化学工业（</a:t>
              </a:r>
              <a:r>
                <a:rPr lang="en-US" altLang="zh-CN" sz="700" b="1" dirty="0">
                  <a:solidFill>
                    <a:schemeClr val="tx1"/>
                  </a:solidFill>
                  <a:latin typeface="微软雅黑" panose="020B0503020204020204" charset="-122"/>
                  <a:ea typeface="微软雅黑" panose="020B0503020204020204" charset="-122"/>
                </a:rPr>
                <a:t>JMC</a:t>
              </a:r>
              <a:r>
                <a:rPr lang="zh-CN" altLang="en-US" sz="700" b="1" dirty="0">
                  <a:solidFill>
                    <a:schemeClr val="tx1"/>
                  </a:solidFill>
                  <a:latin typeface="微软雅黑" panose="020B0503020204020204" charset="-122"/>
                  <a:ea typeface="微软雅黑" panose="020B0503020204020204" charset="-122"/>
                </a:rPr>
                <a:t>）</a:t>
              </a:r>
            </a:p>
          </p:txBody>
        </p:sp>
        <p:sp>
          <p:nvSpPr>
            <p:cNvPr id="38" name="线形标注 1 17">
              <a:extLst>
                <a:ext uri="{FF2B5EF4-FFF2-40B4-BE49-F238E27FC236}">
                  <a16:creationId xmlns:a16="http://schemas.microsoft.com/office/drawing/2014/main" id="{E2BE89CF-4CF0-4815-A39B-5FC033E5BC19}"/>
                </a:ext>
              </a:extLst>
            </p:cNvPr>
            <p:cNvSpPr/>
            <p:nvPr/>
          </p:nvSpPr>
          <p:spPr>
            <a:xfrm>
              <a:off x="7135366" y="3537902"/>
              <a:ext cx="1880711" cy="605979"/>
            </a:xfrm>
            <a:prstGeom prst="borderCallout1">
              <a:avLst>
                <a:gd name="adj1" fmla="val 18750"/>
                <a:gd name="adj2" fmla="val -8333"/>
                <a:gd name="adj3" fmla="val -56250"/>
                <a:gd name="adj4" fmla="val -9512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zh-CN" altLang="en-US" sz="700" b="1" dirty="0">
                  <a:solidFill>
                    <a:schemeClr val="tx1"/>
                  </a:solidFill>
                  <a:latin typeface="微软雅黑" panose="020B0503020204020204" charset="-122"/>
                  <a:ea typeface="微软雅黑" panose="020B0503020204020204" charset="-122"/>
                </a:rPr>
                <a:t>新日本電工</a:t>
              </a:r>
              <a:r>
                <a:rPr lang="en-US" altLang="zh-CN" sz="700" b="1" dirty="0">
                  <a:solidFill>
                    <a:schemeClr val="tx1"/>
                  </a:solidFill>
                  <a:latin typeface="微软雅黑" panose="020B0503020204020204" charset="-122"/>
                  <a:ea typeface="微软雅黑" panose="020B0503020204020204" charset="-122"/>
                </a:rPr>
                <a:t>[Nippon Denko]</a:t>
              </a:r>
              <a:r>
                <a:rPr lang="zh-CN" altLang="en-US" sz="700" b="1" dirty="0">
                  <a:solidFill>
                    <a:schemeClr val="tx1"/>
                  </a:solidFill>
                  <a:latin typeface="微软雅黑" panose="020B0503020204020204" charset="-122"/>
                  <a:ea typeface="微软雅黑" panose="020B0503020204020204" charset="-122"/>
                </a:rPr>
                <a:t>旧中央电器（</a:t>
              </a:r>
              <a:r>
                <a:rPr lang="en-US" altLang="zh-CN" sz="700" b="1" dirty="0">
                  <a:solidFill>
                    <a:schemeClr val="tx1"/>
                  </a:solidFill>
                  <a:latin typeface="微软雅黑" panose="020B0503020204020204" charset="-122"/>
                  <a:ea typeface="微软雅黑" panose="020B0503020204020204" charset="-122"/>
                </a:rPr>
                <a:t>CDK</a:t>
              </a:r>
              <a:r>
                <a:rPr lang="zh-CN" altLang="en-US" sz="700" b="1" dirty="0">
                  <a:solidFill>
                    <a:schemeClr val="tx1"/>
                  </a:solidFill>
                  <a:latin typeface="微软雅黑" panose="020B0503020204020204" charset="-122"/>
                  <a:ea typeface="微软雅黑" panose="020B0503020204020204" charset="-122"/>
                </a:rPr>
                <a:t>）</a:t>
              </a:r>
              <a:r>
                <a:rPr lang="en-US" altLang="zh-CN" sz="700" b="1" dirty="0">
                  <a:solidFill>
                    <a:schemeClr val="tx1"/>
                  </a:solidFill>
                  <a:latin typeface="微软雅黑" panose="020B0503020204020204" charset="-122"/>
                  <a:ea typeface="微软雅黑" panose="020B0503020204020204" charset="-122"/>
                </a:rPr>
                <a:t> </a:t>
              </a:r>
              <a:endParaRPr lang="zh-CN" altLang="en-US" sz="700" b="1" dirty="0">
                <a:solidFill>
                  <a:schemeClr val="tx1"/>
                </a:solidFill>
                <a:latin typeface="微软雅黑" panose="020B0503020204020204" charset="-122"/>
                <a:ea typeface="微软雅黑" panose="020B0503020204020204" charset="-122"/>
              </a:endParaRPr>
            </a:p>
          </p:txBody>
        </p:sp>
        <p:sp>
          <p:nvSpPr>
            <p:cNvPr id="39" name="线形标注 1 18">
              <a:extLst>
                <a:ext uri="{FF2B5EF4-FFF2-40B4-BE49-F238E27FC236}">
                  <a16:creationId xmlns:a16="http://schemas.microsoft.com/office/drawing/2014/main" id="{B673FAFD-4C6C-4716-8EB2-D37A904318AF}"/>
                </a:ext>
              </a:extLst>
            </p:cNvPr>
            <p:cNvSpPr/>
            <p:nvPr/>
          </p:nvSpPr>
          <p:spPr>
            <a:xfrm>
              <a:off x="414338" y="4418013"/>
              <a:ext cx="1836738" cy="431800"/>
            </a:xfrm>
            <a:prstGeom prst="borderCallout1">
              <a:avLst>
                <a:gd name="adj1" fmla="val 52886"/>
                <a:gd name="adj2" fmla="val 101243"/>
                <a:gd name="adj3" fmla="val -71103"/>
                <a:gd name="adj4" fmla="val 17014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900" b="1" dirty="0">
                  <a:solidFill>
                    <a:schemeClr val="tx1"/>
                  </a:solidFill>
                  <a:latin typeface="微软雅黑" panose="020B0503020204020204" charset="-122"/>
                  <a:ea typeface="微软雅黑" panose="020B0503020204020204" charset="-122"/>
                </a:rPr>
                <a:t>三井金属矿业</a:t>
              </a:r>
            </a:p>
          </p:txBody>
        </p:sp>
        <p:sp>
          <p:nvSpPr>
            <p:cNvPr id="40" name="线形标注 1 19">
              <a:extLst>
                <a:ext uri="{FF2B5EF4-FFF2-40B4-BE49-F238E27FC236}">
                  <a16:creationId xmlns:a16="http://schemas.microsoft.com/office/drawing/2014/main" id="{1BB1669A-D3D6-4B80-98D5-9121D78CEAB3}"/>
                </a:ext>
              </a:extLst>
            </p:cNvPr>
            <p:cNvSpPr/>
            <p:nvPr/>
          </p:nvSpPr>
          <p:spPr>
            <a:xfrm>
              <a:off x="414338" y="3500438"/>
              <a:ext cx="1836738" cy="433388"/>
            </a:xfrm>
            <a:prstGeom prst="borderCallout1">
              <a:avLst>
                <a:gd name="adj1" fmla="val 52886"/>
                <a:gd name="adj2" fmla="val 101243"/>
                <a:gd name="adj3" fmla="val 106300"/>
                <a:gd name="adj4" fmla="val 195591"/>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b="1" dirty="0">
                  <a:solidFill>
                    <a:schemeClr val="tx1"/>
                  </a:solidFill>
                  <a:latin typeface="微软雅黑" panose="020B0503020204020204" charset="-122"/>
                  <a:ea typeface="微软雅黑" panose="020B0503020204020204" charset="-122"/>
                </a:rPr>
                <a:t>三德（研发）</a:t>
              </a:r>
            </a:p>
          </p:txBody>
        </p:sp>
      </p:grpSp>
      <p:sp>
        <p:nvSpPr>
          <p:cNvPr id="41" name="矩形 40">
            <a:extLst>
              <a:ext uri="{FF2B5EF4-FFF2-40B4-BE49-F238E27FC236}">
                <a16:creationId xmlns:a16="http://schemas.microsoft.com/office/drawing/2014/main" id="{AB0C1C01-61A1-4B17-931C-CE914C05DD3D}"/>
              </a:ext>
            </a:extLst>
          </p:cNvPr>
          <p:cNvSpPr/>
          <p:nvPr/>
        </p:nvSpPr>
        <p:spPr>
          <a:xfrm>
            <a:off x="1001744" y="5005378"/>
            <a:ext cx="9850984" cy="1015663"/>
          </a:xfrm>
          <a:prstGeom prst="rect">
            <a:avLst/>
          </a:prstGeom>
        </p:spPr>
        <p:txBody>
          <a:bodyPr wrap="square">
            <a:spAutoFit/>
          </a:bodyPr>
          <a:lstStyle/>
          <a:p>
            <a:pPr marL="342900" indent="-342900">
              <a:lnSpc>
                <a:spcPct val="150000"/>
              </a:lnSpc>
              <a:buFont typeface="Wingdings" panose="05000000000000000000" pitchFamily="2" charset="2"/>
              <a:buChar char="u"/>
            </a:pPr>
            <a:r>
              <a:rPr lang="zh-CN" altLang="en-US" sz="2000" b="1" dirty="0">
                <a:latin typeface="微软雅黑" pitchFamily="34" charset="-122"/>
                <a:ea typeface="微软雅黑" pitchFamily="34" charset="-122"/>
              </a:rPr>
              <a:t>国内贮氢合金企业较多，总产能约在</a:t>
            </a:r>
            <a:r>
              <a:rPr lang="en-US" altLang="zh-CN" sz="2000" b="1" dirty="0">
                <a:latin typeface="微软雅黑" pitchFamily="34" charset="-122"/>
                <a:ea typeface="微软雅黑" pitchFamily="34" charset="-122"/>
              </a:rPr>
              <a:t>2.5</a:t>
            </a:r>
            <a:r>
              <a:rPr lang="zh-CN" altLang="en-US" sz="2000" b="1" dirty="0">
                <a:latin typeface="微软雅黑" pitchFamily="34" charset="-122"/>
                <a:ea typeface="微软雅黑" pitchFamily="34" charset="-122"/>
              </a:rPr>
              <a:t>万吨以上，产能过剩。</a:t>
            </a:r>
            <a:endParaRPr lang="en-US" altLang="zh-CN" sz="2000" b="1" dirty="0">
              <a:latin typeface="微软雅黑" pitchFamily="34" charset="-122"/>
              <a:ea typeface="微软雅黑" pitchFamily="34" charset="-122"/>
            </a:endParaRPr>
          </a:p>
          <a:p>
            <a:pPr marL="342900" indent="-342900">
              <a:lnSpc>
                <a:spcPct val="150000"/>
              </a:lnSpc>
              <a:buFont typeface="Wingdings" panose="05000000000000000000" pitchFamily="2" charset="2"/>
              <a:buChar char="u"/>
            </a:pPr>
            <a:r>
              <a:rPr lang="zh-CN" altLang="en-US" sz="2000" b="1" dirty="0">
                <a:latin typeface="微软雅黑" pitchFamily="34" charset="-122"/>
                <a:ea typeface="微软雅黑" pitchFamily="34" charset="-122"/>
              </a:rPr>
              <a:t>日本贮氢合金企业只剩</a:t>
            </a:r>
            <a:r>
              <a:rPr lang="en-US" altLang="zh-CN" sz="2000" b="1" dirty="0">
                <a:latin typeface="微软雅黑" pitchFamily="34" charset="-122"/>
                <a:ea typeface="微软雅黑" pitchFamily="34" charset="-122"/>
              </a:rPr>
              <a:t>3</a:t>
            </a:r>
            <a:r>
              <a:rPr lang="zh-CN" altLang="en-US" sz="2000" b="1" dirty="0">
                <a:latin typeface="微软雅黑" pitchFamily="34" charset="-122"/>
                <a:ea typeface="微软雅黑" pitchFamily="34" charset="-122"/>
              </a:rPr>
              <a:t>家，产能均在</a:t>
            </a:r>
            <a:r>
              <a:rPr lang="en-US" altLang="zh-CN" sz="2000" b="1" dirty="0">
                <a:latin typeface="微软雅黑" pitchFamily="34" charset="-122"/>
                <a:ea typeface="微软雅黑" pitchFamily="34" charset="-122"/>
              </a:rPr>
              <a:t>3000</a:t>
            </a:r>
            <a:r>
              <a:rPr lang="zh-CN" altLang="en-US" sz="2000" b="1" dirty="0">
                <a:latin typeface="微软雅黑" pitchFamily="34" charset="-122"/>
                <a:ea typeface="微软雅黑" pitchFamily="34" charset="-122"/>
              </a:rPr>
              <a:t>吨以上，总约</a:t>
            </a:r>
            <a:r>
              <a:rPr lang="en-US" altLang="zh-CN" sz="2000" b="1" dirty="0">
                <a:latin typeface="微软雅黑" pitchFamily="34" charset="-122"/>
                <a:ea typeface="微软雅黑" pitchFamily="34" charset="-122"/>
              </a:rPr>
              <a:t>1.5</a:t>
            </a:r>
            <a:r>
              <a:rPr lang="zh-CN" altLang="en-US" sz="2000" b="1" dirty="0">
                <a:latin typeface="微软雅黑" pitchFamily="34" charset="-122"/>
                <a:ea typeface="微软雅黑" pitchFamily="34" charset="-122"/>
              </a:rPr>
              <a:t>万吨，产能利用率较高</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p:txBody>
      </p:sp>
      <p:sp>
        <p:nvSpPr>
          <p:cNvPr id="42" name="标题 1"/>
          <p:cNvSpPr txBox="1">
            <a:spLocks/>
          </p:cNvSpPr>
          <p:nvPr/>
        </p:nvSpPr>
        <p:spPr>
          <a:xfrm>
            <a:off x="455305" y="204701"/>
            <a:ext cx="4961425" cy="524217"/>
          </a:xfrm>
          <a:prstGeom prst="rect">
            <a:avLst/>
          </a:prstGeom>
        </p:spPr>
        <p:txBody>
          <a:bodyPr anchor="ctr">
            <a:normAutofit fontScale="900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2.1 </a:t>
            </a:r>
            <a:r>
              <a:rPr lang="zh-CN" altLang="en-US" sz="2400" b="1" dirty="0" smtClean="0">
                <a:solidFill>
                  <a:srgbClr val="004E9D"/>
                </a:solidFill>
                <a:latin typeface="微软雅黑" panose="020B0503020204020204" pitchFamily="34" charset="-122"/>
                <a:ea typeface="微软雅黑" panose="020B0503020204020204" pitchFamily="34" charset="-122"/>
              </a:rPr>
              <a:t>国内外稀土储氢合金主要生产单位</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24787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51C1119E-7716-4C24-B069-19E762B55B13}"/>
              </a:ext>
            </a:extLst>
          </p:cNvPr>
          <p:cNvGrpSpPr/>
          <p:nvPr/>
        </p:nvGrpSpPr>
        <p:grpSpPr>
          <a:xfrm>
            <a:off x="1821784" y="1173016"/>
            <a:ext cx="8227380" cy="3905751"/>
            <a:chOff x="990071" y="1781250"/>
            <a:chExt cx="8244828" cy="4132262"/>
          </a:xfrm>
        </p:grpSpPr>
        <p:sp>
          <p:nvSpPr>
            <p:cNvPr id="7" name="AutoShape 7">
              <a:extLst>
                <a:ext uri="{FF2B5EF4-FFF2-40B4-BE49-F238E27FC236}">
                  <a16:creationId xmlns:a16="http://schemas.microsoft.com/office/drawing/2014/main" id="{1C3D9C74-AA17-4FB9-9D08-F431FE43A975}"/>
                </a:ext>
              </a:extLst>
            </p:cNvPr>
            <p:cNvSpPr>
              <a:spLocks noChangeArrowheads="1"/>
            </p:cNvSpPr>
            <p:nvPr/>
          </p:nvSpPr>
          <p:spPr bwMode="auto">
            <a:xfrm>
              <a:off x="3436408" y="3868812"/>
              <a:ext cx="1517650" cy="1323975"/>
            </a:xfrm>
            <a:prstGeom prst="hexagon">
              <a:avLst>
                <a:gd name="adj" fmla="val 28652"/>
                <a:gd name="vf" fmla="val 115470"/>
              </a:avLst>
            </a:prstGeom>
            <a:noFill/>
            <a:ln w="19050">
              <a:solidFill>
                <a:srgbClr val="000000"/>
              </a:solidFill>
              <a:miter lim="800000"/>
              <a:headEnd/>
              <a:tailEnd/>
            </a:ln>
          </p:spPr>
          <p:txBody>
            <a:bodyPr anchor="ctr"/>
            <a:lstStyle/>
            <a:p>
              <a:pPr marL="0" lvl="2" algn="ctr" fontAlgn="ctr">
                <a:buClr>
                  <a:srgbClr val="FF0000"/>
                </a:buClr>
                <a:buSzPct val="70000"/>
                <a:buFont typeface="Wingdings" pitchFamily="2" charset="2"/>
                <a:buChar char="u"/>
                <a:tabLst>
                  <a:tab pos="136525" algn="l"/>
                </a:tabLst>
              </a:pPr>
              <a:endParaRPr lang="zh-CN" altLang="en-US" dirty="0"/>
            </a:p>
          </p:txBody>
        </p:sp>
        <p:sp>
          <p:nvSpPr>
            <p:cNvPr id="8" name="AutoShape 8">
              <a:extLst>
                <a:ext uri="{FF2B5EF4-FFF2-40B4-BE49-F238E27FC236}">
                  <a16:creationId xmlns:a16="http://schemas.microsoft.com/office/drawing/2014/main" id="{59AB829F-A81C-4E0C-8AD7-40561A68EF85}"/>
                </a:ext>
              </a:extLst>
            </p:cNvPr>
            <p:cNvSpPr>
              <a:spLocks noChangeArrowheads="1"/>
            </p:cNvSpPr>
            <p:nvPr/>
          </p:nvSpPr>
          <p:spPr bwMode="auto">
            <a:xfrm>
              <a:off x="6634574" y="2670019"/>
              <a:ext cx="2600325" cy="2216150"/>
            </a:xfrm>
            <a:prstGeom prst="hexagon">
              <a:avLst>
                <a:gd name="adj" fmla="val 29334"/>
                <a:gd name="vf" fmla="val 11547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ctr">
                <a:lnSpc>
                  <a:spcPct val="118000"/>
                </a:lnSpc>
                <a:buClr>
                  <a:srgbClr val="FF0000"/>
                </a:buClr>
                <a:buSzPct val="70000"/>
                <a:tabLst>
                  <a:tab pos="723900" algn="l"/>
                  <a:tab pos="1447800" algn="l"/>
                  <a:tab pos="2171700" algn="l"/>
                  <a:tab pos="2895600" algn="l"/>
                  <a:tab pos="3619500" algn="l"/>
                  <a:tab pos="4343400" algn="l"/>
                  <a:tab pos="5067300" algn="l"/>
                  <a:tab pos="5791200" algn="l"/>
                  <a:tab pos="6515100" algn="l"/>
                  <a:tab pos="7239000" algn="l"/>
                </a:tabLst>
              </a:pPr>
              <a:endParaRPr lang="zh-CN" altLang="en-US" sz="1600">
                <a:solidFill>
                  <a:schemeClr val="bg1"/>
                </a:solidFill>
                <a:latin typeface="微软雅黑" pitchFamily="34" charset="-122"/>
                <a:ea typeface="微软雅黑" pitchFamily="34" charset="-122"/>
                <a:sym typeface="微软雅黑" pitchFamily="34" charset="-122"/>
              </a:endParaRPr>
            </a:p>
          </p:txBody>
        </p:sp>
        <p:sp>
          <p:nvSpPr>
            <p:cNvPr id="9" name="TextBox 147">
              <a:extLst>
                <a:ext uri="{FF2B5EF4-FFF2-40B4-BE49-F238E27FC236}">
                  <a16:creationId xmlns:a16="http://schemas.microsoft.com/office/drawing/2014/main" id="{6A0E4D4E-1057-4EC3-9298-013F164E7FFA}"/>
                </a:ext>
              </a:extLst>
            </p:cNvPr>
            <p:cNvSpPr>
              <a:spLocks noChangeArrowheads="1"/>
            </p:cNvSpPr>
            <p:nvPr/>
          </p:nvSpPr>
          <p:spPr bwMode="auto">
            <a:xfrm>
              <a:off x="7066864" y="2881592"/>
              <a:ext cx="1735745" cy="190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fontAlgn="ctr">
                <a:buClr>
                  <a:srgbClr val="FF0000"/>
                </a:buClr>
                <a:buSzPct val="70000"/>
              </a:pPr>
              <a:r>
                <a:rPr lang="zh-CN" altLang="en-US" sz="1600" b="1" dirty="0">
                  <a:solidFill>
                    <a:srgbClr val="F8F8F8"/>
                  </a:solidFill>
                  <a:latin typeface="微软雅黑" pitchFamily="34" charset="-122"/>
                  <a:ea typeface="微软雅黑" pitchFamily="34" charset="-122"/>
                  <a:sym typeface="微软雅黑" pitchFamily="34" charset="-122"/>
                </a:rPr>
                <a:t>由于疫情影响，</a:t>
              </a:r>
              <a:r>
                <a:rPr lang="en-US" altLang="zh-CN" sz="1600" b="1" dirty="0">
                  <a:solidFill>
                    <a:srgbClr val="F8F8F8"/>
                  </a:solidFill>
                  <a:latin typeface="微软雅黑" pitchFamily="34" charset="-122"/>
                  <a:ea typeface="微软雅黑" pitchFamily="34" charset="-122"/>
                  <a:sym typeface="微软雅黑" pitchFamily="34" charset="-122"/>
                </a:rPr>
                <a:t>2020</a:t>
              </a:r>
              <a:r>
                <a:rPr lang="zh-CN" altLang="en-US" sz="1600" b="1" dirty="0">
                  <a:solidFill>
                    <a:srgbClr val="F8F8F8"/>
                  </a:solidFill>
                  <a:latin typeface="微软雅黑" pitchFamily="34" charset="-122"/>
                  <a:ea typeface="微软雅黑" pitchFamily="34" charset="-122"/>
                  <a:sym typeface="微软雅黑" pitchFamily="34" charset="-122"/>
                </a:rPr>
                <a:t>年，医疗设备、个人护理及玩具类有较大的</a:t>
              </a:r>
              <a:r>
                <a:rPr lang="zh-CN" altLang="en-US" sz="1600" b="1" dirty="0" smtClean="0">
                  <a:solidFill>
                    <a:srgbClr val="F8F8F8"/>
                  </a:solidFill>
                  <a:latin typeface="微软雅黑" pitchFamily="34" charset="-122"/>
                  <a:ea typeface="微软雅黑" pitchFamily="34" charset="-122"/>
                  <a:sym typeface="微软雅黑" pitchFamily="34" charset="-122"/>
                </a:rPr>
                <a:t>增量。疫情之后销量回落，并逐级区域稳定</a:t>
              </a:r>
              <a:endParaRPr lang="zh-CN" altLang="en-US" b="1" dirty="0">
                <a:solidFill>
                  <a:srgbClr val="F8F8F8"/>
                </a:solidFill>
              </a:endParaRPr>
            </a:p>
          </p:txBody>
        </p:sp>
        <p:grpSp>
          <p:nvGrpSpPr>
            <p:cNvPr id="10" name="Group 6">
              <a:extLst>
                <a:ext uri="{FF2B5EF4-FFF2-40B4-BE49-F238E27FC236}">
                  <a16:creationId xmlns:a16="http://schemas.microsoft.com/office/drawing/2014/main" id="{20DBBB9F-DF4B-4403-99C5-C8B67DFA3D13}"/>
                </a:ext>
              </a:extLst>
            </p:cNvPr>
            <p:cNvGrpSpPr>
              <a:grpSpLocks/>
            </p:cNvGrpSpPr>
            <p:nvPr/>
          </p:nvGrpSpPr>
          <p:grpSpPr bwMode="auto">
            <a:xfrm>
              <a:off x="2214033" y="1781250"/>
              <a:ext cx="1517650" cy="1323975"/>
              <a:chOff x="0" y="0"/>
              <a:chExt cx="1517650" cy="1323975"/>
            </a:xfrm>
          </p:grpSpPr>
          <p:sp>
            <p:nvSpPr>
              <p:cNvPr id="26" name="AutoShape 1">
                <a:extLst>
                  <a:ext uri="{FF2B5EF4-FFF2-40B4-BE49-F238E27FC236}">
                    <a16:creationId xmlns:a16="http://schemas.microsoft.com/office/drawing/2014/main" id="{63B089FE-CD3B-4AF2-8E0B-BA347606D39C}"/>
                  </a:ext>
                </a:extLst>
              </p:cNvPr>
              <p:cNvSpPr>
                <a:spLocks noChangeArrowheads="1"/>
              </p:cNvSpPr>
              <p:nvPr/>
            </p:nvSpPr>
            <p:spPr bwMode="auto">
              <a:xfrm>
                <a:off x="0" y="0"/>
                <a:ext cx="1517650" cy="1323975"/>
              </a:xfrm>
              <a:prstGeom prst="hexagon">
                <a:avLst>
                  <a:gd name="adj" fmla="val 28652"/>
                  <a:gd name="vf" fmla="val 115470"/>
                </a:avLst>
              </a:prstGeom>
              <a:noFill/>
              <a:ln w="25400" cmpd="sng">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en-US" sz="1600">
                  <a:solidFill>
                    <a:schemeClr val="bg1"/>
                  </a:solidFill>
                  <a:latin typeface="微软雅黑" pitchFamily="34" charset="-122"/>
                  <a:ea typeface="微软雅黑" pitchFamily="34" charset="-122"/>
                  <a:sym typeface="微软雅黑" pitchFamily="34" charset="-122"/>
                </a:endParaRPr>
              </a:p>
            </p:txBody>
          </p:sp>
          <p:sp>
            <p:nvSpPr>
              <p:cNvPr id="27" name="TextBox 147">
                <a:extLst>
                  <a:ext uri="{FF2B5EF4-FFF2-40B4-BE49-F238E27FC236}">
                    <a16:creationId xmlns:a16="http://schemas.microsoft.com/office/drawing/2014/main" id="{3CFB6D03-8242-4CF0-A81C-7927DC3083DB}"/>
                  </a:ext>
                </a:extLst>
              </p:cNvPr>
              <p:cNvSpPr>
                <a:spLocks noChangeArrowheads="1"/>
              </p:cNvSpPr>
              <p:nvPr/>
            </p:nvSpPr>
            <p:spPr bwMode="auto">
              <a:xfrm>
                <a:off x="204787" y="500163"/>
                <a:ext cx="1054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rgbClr val="2B2E30"/>
                    </a:solidFill>
                    <a:latin typeface="微软雅黑" pitchFamily="34" charset="-122"/>
                    <a:ea typeface="微软雅黑" pitchFamily="34" charset="-122"/>
                    <a:sym typeface="微软雅黑" pitchFamily="34" charset="-122"/>
                  </a:rPr>
                  <a:t>无绳电话</a:t>
                </a:r>
                <a:endParaRPr lang="zh-CN" altLang="en-US" dirty="0">
                  <a:solidFill>
                    <a:srgbClr val="2B2E30"/>
                  </a:solidFill>
                </a:endParaRPr>
              </a:p>
            </p:txBody>
          </p:sp>
        </p:grpSp>
        <p:grpSp>
          <p:nvGrpSpPr>
            <p:cNvPr id="11" name="Group 9">
              <a:extLst>
                <a:ext uri="{FF2B5EF4-FFF2-40B4-BE49-F238E27FC236}">
                  <a16:creationId xmlns:a16="http://schemas.microsoft.com/office/drawing/2014/main" id="{0DE1898D-A36A-4A2B-9317-9306727C15AC}"/>
                </a:ext>
              </a:extLst>
            </p:cNvPr>
            <p:cNvGrpSpPr>
              <a:grpSpLocks/>
            </p:cNvGrpSpPr>
            <p:nvPr/>
          </p:nvGrpSpPr>
          <p:grpSpPr bwMode="auto">
            <a:xfrm>
              <a:off x="3437996" y="2465462"/>
              <a:ext cx="1517650" cy="2214463"/>
              <a:chOff x="0" y="0"/>
              <a:chExt cx="1517650" cy="2214463"/>
            </a:xfrm>
          </p:grpSpPr>
          <p:sp>
            <p:nvSpPr>
              <p:cNvPr id="23" name="AutoShape 4">
                <a:extLst>
                  <a:ext uri="{FF2B5EF4-FFF2-40B4-BE49-F238E27FC236}">
                    <a16:creationId xmlns:a16="http://schemas.microsoft.com/office/drawing/2014/main" id="{F567B0D7-74C4-48DB-A94C-D80DD9E7481D}"/>
                  </a:ext>
                </a:extLst>
              </p:cNvPr>
              <p:cNvSpPr>
                <a:spLocks noChangeArrowheads="1"/>
              </p:cNvSpPr>
              <p:nvPr/>
            </p:nvSpPr>
            <p:spPr bwMode="auto">
              <a:xfrm>
                <a:off x="0" y="0"/>
                <a:ext cx="1517650" cy="1323975"/>
              </a:xfrm>
              <a:prstGeom prst="hexagon">
                <a:avLst>
                  <a:gd name="adj" fmla="val 28652"/>
                  <a:gd name="vf" fmla="val 115470"/>
                </a:avLst>
              </a:prstGeom>
              <a:noFill/>
              <a:ln w="25400" cmpd="sng">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en-US" sz="1600">
                  <a:solidFill>
                    <a:schemeClr val="bg1"/>
                  </a:solidFill>
                  <a:latin typeface="微软雅黑" pitchFamily="34" charset="-122"/>
                  <a:ea typeface="微软雅黑" pitchFamily="34" charset="-122"/>
                  <a:sym typeface="微软雅黑" pitchFamily="34" charset="-122"/>
                </a:endParaRPr>
              </a:p>
            </p:txBody>
          </p:sp>
          <p:sp>
            <p:nvSpPr>
              <p:cNvPr id="24" name="TextBox 147">
                <a:extLst>
                  <a:ext uri="{FF2B5EF4-FFF2-40B4-BE49-F238E27FC236}">
                    <a16:creationId xmlns:a16="http://schemas.microsoft.com/office/drawing/2014/main" id="{58A6EDEC-C86C-4650-9372-E91B821873F7}"/>
                  </a:ext>
                </a:extLst>
              </p:cNvPr>
              <p:cNvSpPr>
                <a:spLocks noChangeArrowheads="1"/>
              </p:cNvSpPr>
              <p:nvPr/>
            </p:nvSpPr>
            <p:spPr bwMode="auto">
              <a:xfrm>
                <a:off x="195263" y="45878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rgbClr val="2B2E30"/>
                    </a:solidFill>
                    <a:latin typeface="微软雅黑" pitchFamily="34" charset="-122"/>
                    <a:ea typeface="微软雅黑" pitchFamily="34" charset="-122"/>
                    <a:sym typeface="微软雅黑" pitchFamily="34" charset="-122"/>
                  </a:rPr>
                  <a:t>个人护理</a:t>
                </a:r>
                <a:endParaRPr lang="zh-CN" altLang="en-US" dirty="0">
                  <a:solidFill>
                    <a:srgbClr val="2B2E30"/>
                  </a:solidFill>
                </a:endParaRPr>
              </a:p>
            </p:txBody>
          </p:sp>
          <p:sp>
            <p:nvSpPr>
              <p:cNvPr id="25" name="TextBox 147">
                <a:extLst>
                  <a:ext uri="{FF2B5EF4-FFF2-40B4-BE49-F238E27FC236}">
                    <a16:creationId xmlns:a16="http://schemas.microsoft.com/office/drawing/2014/main" id="{ADFDAEA9-CB5E-4CD4-B85F-ECDA33338778}"/>
                  </a:ext>
                </a:extLst>
              </p:cNvPr>
              <p:cNvSpPr>
                <a:spLocks noChangeArrowheads="1"/>
              </p:cNvSpPr>
              <p:nvPr/>
            </p:nvSpPr>
            <p:spPr bwMode="auto">
              <a:xfrm>
                <a:off x="230187" y="1906686"/>
                <a:ext cx="1054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rgbClr val="2B2E30"/>
                    </a:solidFill>
                    <a:latin typeface="微软雅黑" pitchFamily="34" charset="-122"/>
                    <a:ea typeface="微软雅黑" pitchFamily="34" charset="-122"/>
                    <a:sym typeface="微软雅黑" pitchFamily="34" charset="-122"/>
                  </a:rPr>
                  <a:t>医疗设备</a:t>
                </a:r>
                <a:endParaRPr lang="zh-CN" altLang="en-US" dirty="0">
                  <a:solidFill>
                    <a:srgbClr val="2B2E30"/>
                  </a:solidFill>
                </a:endParaRPr>
              </a:p>
            </p:txBody>
          </p:sp>
        </p:grpSp>
        <p:grpSp>
          <p:nvGrpSpPr>
            <p:cNvPr id="12" name="Group 12">
              <a:extLst>
                <a:ext uri="{FF2B5EF4-FFF2-40B4-BE49-F238E27FC236}">
                  <a16:creationId xmlns:a16="http://schemas.microsoft.com/office/drawing/2014/main" id="{8E41A03F-FE93-4886-AD33-CE25BEC0CB20}"/>
                </a:ext>
              </a:extLst>
            </p:cNvPr>
            <p:cNvGrpSpPr>
              <a:grpSpLocks/>
            </p:cNvGrpSpPr>
            <p:nvPr/>
          </p:nvGrpSpPr>
          <p:grpSpPr bwMode="auto">
            <a:xfrm>
              <a:off x="990071" y="2465462"/>
              <a:ext cx="1517650" cy="1323975"/>
              <a:chOff x="0" y="0"/>
              <a:chExt cx="1517650" cy="1323975"/>
            </a:xfrm>
          </p:grpSpPr>
          <p:sp>
            <p:nvSpPr>
              <p:cNvPr id="21" name="AutoShape 2">
                <a:extLst>
                  <a:ext uri="{FF2B5EF4-FFF2-40B4-BE49-F238E27FC236}">
                    <a16:creationId xmlns:a16="http://schemas.microsoft.com/office/drawing/2014/main" id="{C7F3113B-1FA3-41A5-9120-01F5DB4DCCA5}"/>
                  </a:ext>
                </a:extLst>
              </p:cNvPr>
              <p:cNvSpPr>
                <a:spLocks noChangeArrowheads="1"/>
              </p:cNvSpPr>
              <p:nvPr/>
            </p:nvSpPr>
            <p:spPr bwMode="auto">
              <a:xfrm>
                <a:off x="0" y="0"/>
                <a:ext cx="1517650" cy="1323975"/>
              </a:xfrm>
              <a:prstGeom prst="hexagon">
                <a:avLst>
                  <a:gd name="adj" fmla="val 28652"/>
                  <a:gd name="vf" fmla="val 115470"/>
                </a:avLst>
              </a:prstGeom>
              <a:noFill/>
              <a:ln w="25400" cmpd="sng">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en-US" sz="1600">
                  <a:solidFill>
                    <a:schemeClr val="bg1"/>
                  </a:solidFill>
                  <a:latin typeface="微软雅黑" pitchFamily="34" charset="-122"/>
                  <a:ea typeface="微软雅黑" pitchFamily="34" charset="-122"/>
                  <a:sym typeface="微软雅黑" pitchFamily="34" charset="-122"/>
                </a:endParaRPr>
              </a:p>
            </p:txBody>
          </p:sp>
          <p:sp>
            <p:nvSpPr>
              <p:cNvPr id="22" name="TextBox 147">
                <a:extLst>
                  <a:ext uri="{FF2B5EF4-FFF2-40B4-BE49-F238E27FC236}">
                    <a16:creationId xmlns:a16="http://schemas.microsoft.com/office/drawing/2014/main" id="{EE06BCC7-476D-4DB0-9D7C-04B668F5D117}"/>
                  </a:ext>
                </a:extLst>
              </p:cNvPr>
              <p:cNvSpPr>
                <a:spLocks noChangeArrowheads="1"/>
              </p:cNvSpPr>
              <p:nvPr/>
            </p:nvSpPr>
            <p:spPr bwMode="auto">
              <a:xfrm>
                <a:off x="214313" y="45878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rgbClr val="2B2E30"/>
                    </a:solidFill>
                    <a:latin typeface="微软雅黑" pitchFamily="34" charset="-122"/>
                    <a:ea typeface="微软雅黑" pitchFamily="34" charset="-122"/>
                    <a:sym typeface="微软雅黑" pitchFamily="34" charset="-122"/>
                  </a:rPr>
                  <a:t>家用电器</a:t>
                </a:r>
                <a:endParaRPr lang="zh-CN" altLang="en-US" dirty="0">
                  <a:solidFill>
                    <a:srgbClr val="2B2E30"/>
                  </a:solidFill>
                </a:endParaRPr>
              </a:p>
            </p:txBody>
          </p:sp>
        </p:grpSp>
        <p:grpSp>
          <p:nvGrpSpPr>
            <p:cNvPr id="13" name="Group 15">
              <a:extLst>
                <a:ext uri="{FF2B5EF4-FFF2-40B4-BE49-F238E27FC236}">
                  <a16:creationId xmlns:a16="http://schemas.microsoft.com/office/drawing/2014/main" id="{B807F52B-073E-4AE3-8F4B-F7339883920F}"/>
                </a:ext>
              </a:extLst>
            </p:cNvPr>
            <p:cNvGrpSpPr>
              <a:grpSpLocks/>
            </p:cNvGrpSpPr>
            <p:nvPr/>
          </p:nvGrpSpPr>
          <p:grpSpPr bwMode="auto">
            <a:xfrm>
              <a:off x="990071" y="3868812"/>
              <a:ext cx="1517650" cy="1323975"/>
              <a:chOff x="0" y="0"/>
              <a:chExt cx="1517650" cy="1323975"/>
            </a:xfrm>
          </p:grpSpPr>
          <p:sp>
            <p:nvSpPr>
              <p:cNvPr id="19" name="AutoShape 3">
                <a:extLst>
                  <a:ext uri="{FF2B5EF4-FFF2-40B4-BE49-F238E27FC236}">
                    <a16:creationId xmlns:a16="http://schemas.microsoft.com/office/drawing/2014/main" id="{8AA76708-C130-4BF1-B5BB-8DDEB6460A7C}"/>
                  </a:ext>
                </a:extLst>
              </p:cNvPr>
              <p:cNvSpPr>
                <a:spLocks noChangeArrowheads="1"/>
              </p:cNvSpPr>
              <p:nvPr/>
            </p:nvSpPr>
            <p:spPr bwMode="auto">
              <a:xfrm>
                <a:off x="0" y="0"/>
                <a:ext cx="1517650" cy="1323975"/>
              </a:xfrm>
              <a:prstGeom prst="hexagon">
                <a:avLst>
                  <a:gd name="adj" fmla="val 28652"/>
                  <a:gd name="vf" fmla="val 115470"/>
                </a:avLst>
              </a:prstGeom>
              <a:noFill/>
              <a:ln w="25400" cmpd="sng">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en-US" sz="1600">
                  <a:solidFill>
                    <a:schemeClr val="bg1"/>
                  </a:solidFill>
                  <a:latin typeface="微软雅黑" pitchFamily="34" charset="-122"/>
                  <a:ea typeface="微软雅黑" pitchFamily="34" charset="-122"/>
                  <a:sym typeface="微软雅黑" pitchFamily="34" charset="-122"/>
                </a:endParaRPr>
              </a:p>
            </p:txBody>
          </p:sp>
          <p:sp>
            <p:nvSpPr>
              <p:cNvPr id="20" name="TextBox 147">
                <a:extLst>
                  <a:ext uri="{FF2B5EF4-FFF2-40B4-BE49-F238E27FC236}">
                    <a16:creationId xmlns:a16="http://schemas.microsoft.com/office/drawing/2014/main" id="{ECBFCD8A-69B9-49C3-A42A-1D745A9F327A}"/>
                  </a:ext>
                </a:extLst>
              </p:cNvPr>
              <p:cNvSpPr>
                <a:spLocks noChangeArrowheads="1"/>
              </p:cNvSpPr>
              <p:nvPr/>
            </p:nvSpPr>
            <p:spPr bwMode="auto">
              <a:xfrm>
                <a:off x="214313" y="484286"/>
                <a:ext cx="1054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rgbClr val="2B2E30"/>
                    </a:solidFill>
                    <a:latin typeface="微软雅黑" pitchFamily="34" charset="-122"/>
                    <a:ea typeface="微软雅黑" pitchFamily="34" charset="-122"/>
                    <a:sym typeface="微软雅黑" pitchFamily="34" charset="-122"/>
                  </a:rPr>
                  <a:t>玩具</a:t>
                </a:r>
                <a:endParaRPr lang="zh-CN" altLang="en-US" dirty="0">
                  <a:solidFill>
                    <a:srgbClr val="2B2E30"/>
                  </a:solidFill>
                </a:endParaRPr>
              </a:p>
            </p:txBody>
          </p:sp>
        </p:grpSp>
        <p:grpSp>
          <p:nvGrpSpPr>
            <p:cNvPr id="14" name="Group 18">
              <a:extLst>
                <a:ext uri="{FF2B5EF4-FFF2-40B4-BE49-F238E27FC236}">
                  <a16:creationId xmlns:a16="http://schemas.microsoft.com/office/drawing/2014/main" id="{2C7D43A9-F806-4A48-8B59-54126A262231}"/>
                </a:ext>
              </a:extLst>
            </p:cNvPr>
            <p:cNvGrpSpPr>
              <a:grpSpLocks/>
            </p:cNvGrpSpPr>
            <p:nvPr/>
          </p:nvGrpSpPr>
          <p:grpSpPr bwMode="auto">
            <a:xfrm>
              <a:off x="2214033" y="4589537"/>
              <a:ext cx="1517650" cy="1323975"/>
              <a:chOff x="0" y="0"/>
              <a:chExt cx="1517650" cy="1323975"/>
            </a:xfrm>
          </p:grpSpPr>
          <p:sp>
            <p:nvSpPr>
              <p:cNvPr id="17" name="AutoShape 6">
                <a:extLst>
                  <a:ext uri="{FF2B5EF4-FFF2-40B4-BE49-F238E27FC236}">
                    <a16:creationId xmlns:a16="http://schemas.microsoft.com/office/drawing/2014/main" id="{37E344C0-69EF-4D4A-8813-181F4701FB47}"/>
                  </a:ext>
                </a:extLst>
              </p:cNvPr>
              <p:cNvSpPr>
                <a:spLocks noChangeArrowheads="1"/>
              </p:cNvSpPr>
              <p:nvPr/>
            </p:nvSpPr>
            <p:spPr bwMode="auto">
              <a:xfrm>
                <a:off x="0" y="0"/>
                <a:ext cx="1517650" cy="1323975"/>
              </a:xfrm>
              <a:prstGeom prst="hexagon">
                <a:avLst>
                  <a:gd name="adj" fmla="val 28652"/>
                  <a:gd name="vf" fmla="val 115470"/>
                </a:avLst>
              </a:prstGeom>
              <a:noFill/>
              <a:ln w="25400" cmpd="sng">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en-US" sz="1600">
                  <a:solidFill>
                    <a:schemeClr val="bg1"/>
                  </a:solidFill>
                  <a:latin typeface="微软雅黑" pitchFamily="34" charset="-122"/>
                  <a:ea typeface="微软雅黑" pitchFamily="34" charset="-122"/>
                  <a:sym typeface="微软雅黑" pitchFamily="34" charset="-122"/>
                </a:endParaRPr>
              </a:p>
            </p:txBody>
          </p:sp>
          <p:sp>
            <p:nvSpPr>
              <p:cNvPr id="18" name="TextBox 147">
                <a:extLst>
                  <a:ext uri="{FF2B5EF4-FFF2-40B4-BE49-F238E27FC236}">
                    <a16:creationId xmlns:a16="http://schemas.microsoft.com/office/drawing/2014/main" id="{2C91F5A8-1C1C-42E1-9FB4-8186A8A4EAB7}"/>
                  </a:ext>
                </a:extLst>
              </p:cNvPr>
              <p:cNvSpPr>
                <a:spLocks noChangeArrowheads="1"/>
              </p:cNvSpPr>
              <p:nvPr/>
            </p:nvSpPr>
            <p:spPr bwMode="auto">
              <a:xfrm>
                <a:off x="204787" y="477936"/>
                <a:ext cx="1054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rgbClr val="2B2E30"/>
                    </a:solidFill>
                    <a:latin typeface="微软雅黑" pitchFamily="34" charset="-122"/>
                    <a:ea typeface="微软雅黑" pitchFamily="34" charset="-122"/>
                    <a:sym typeface="微软雅黑" pitchFamily="34" charset="-122"/>
                  </a:rPr>
                  <a:t>电动工具</a:t>
                </a:r>
                <a:endParaRPr lang="zh-CN" altLang="en-US" dirty="0">
                  <a:solidFill>
                    <a:srgbClr val="2B2E30"/>
                  </a:solidFill>
                </a:endParaRPr>
              </a:p>
            </p:txBody>
          </p:sp>
        </p:grpSp>
        <p:pic>
          <p:nvPicPr>
            <p:cNvPr id="15" name="Picture 6">
              <a:extLst>
                <a:ext uri="{FF2B5EF4-FFF2-40B4-BE49-F238E27FC236}">
                  <a16:creationId xmlns:a16="http://schemas.microsoft.com/office/drawing/2014/main" id="{3557E034-EA19-452E-98A6-DDA891A0E9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8820" y="3361621"/>
              <a:ext cx="1094850" cy="85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箭头: 五边形 4">
              <a:extLst>
                <a:ext uri="{FF2B5EF4-FFF2-40B4-BE49-F238E27FC236}">
                  <a16:creationId xmlns:a16="http://schemas.microsoft.com/office/drawing/2014/main" id="{AE0E55BC-45D0-4A5E-A69C-6E03B46B773F}"/>
                </a:ext>
              </a:extLst>
            </p:cNvPr>
            <p:cNvSpPr/>
            <p:nvPr/>
          </p:nvSpPr>
          <p:spPr>
            <a:xfrm>
              <a:off x="5331560" y="3744985"/>
              <a:ext cx="927099" cy="8255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a:extLst>
              <a:ext uri="{FF2B5EF4-FFF2-40B4-BE49-F238E27FC236}">
                <a16:creationId xmlns:a16="http://schemas.microsoft.com/office/drawing/2014/main" id="{E119DACC-32B5-417D-A87F-4FD72DE100E1}"/>
              </a:ext>
            </a:extLst>
          </p:cNvPr>
          <p:cNvSpPr txBox="1"/>
          <p:nvPr/>
        </p:nvSpPr>
        <p:spPr>
          <a:xfrm>
            <a:off x="1011377" y="5171131"/>
            <a:ext cx="9689026" cy="961289"/>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zh-CN" altLang="zh-CN" sz="2000" dirty="0">
                <a:effectLst/>
                <a:latin typeface="微软雅黑" pitchFamily="34" charset="-122"/>
                <a:ea typeface="微软雅黑" pitchFamily="34" charset="-122"/>
                <a:cs typeface="Times New Roman" panose="02020603050405020304" pitchFamily="18" charset="0"/>
              </a:rPr>
              <a:t>储氢合金的品种细分为常规型、高容量型、功率（动力）型、低温型、高温型、低自放电型、低成本型等</a:t>
            </a:r>
            <a:r>
              <a:rPr lang="zh-CN" altLang="en-US" sz="2000" dirty="0">
                <a:effectLst/>
                <a:latin typeface="微软雅黑" pitchFamily="34" charset="-122"/>
                <a:ea typeface="微软雅黑" pitchFamily="34" charset="-122"/>
                <a:cs typeface="Times New Roman" panose="02020603050405020304" pitchFamily="18" charset="0"/>
              </a:rPr>
              <a:t>以</a:t>
            </a:r>
            <a:r>
              <a:rPr lang="zh-CN" altLang="zh-CN" sz="2000" dirty="0">
                <a:effectLst/>
                <a:latin typeface="微软雅黑" pitchFamily="34" charset="-122"/>
                <a:ea typeface="微软雅黑" pitchFamily="34" charset="-122"/>
                <a:cs typeface="Times New Roman" panose="02020603050405020304" pitchFamily="18" charset="0"/>
              </a:rPr>
              <a:t>满足不同镍氢电池产品的需求。</a:t>
            </a:r>
            <a:endParaRPr lang="zh-CN" altLang="en-US" sz="2000" dirty="0">
              <a:latin typeface="微软雅黑" pitchFamily="34" charset="-122"/>
              <a:ea typeface="微软雅黑" pitchFamily="34" charset="-122"/>
            </a:endParaRPr>
          </a:p>
        </p:txBody>
      </p:sp>
      <p:sp>
        <p:nvSpPr>
          <p:cNvPr id="29"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2.2 </a:t>
            </a:r>
            <a:r>
              <a:rPr lang="zh-CN" altLang="en-US" sz="2400" b="1" dirty="0" smtClean="0">
                <a:solidFill>
                  <a:srgbClr val="004E9D"/>
                </a:solidFill>
                <a:latin typeface="微软雅黑" panose="020B0503020204020204" pitchFamily="34" charset="-122"/>
                <a:ea typeface="微软雅黑" panose="020B0503020204020204" pitchFamily="34" charset="-122"/>
              </a:rPr>
              <a:t>小型镍氢电池在民生方面的应用</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66852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a:extLst>
              <a:ext uri="{FF2B5EF4-FFF2-40B4-BE49-F238E27FC236}">
                <a16:creationId xmlns:a16="http://schemas.microsoft.com/office/drawing/2014/main" id="{37841837-8769-47CB-9955-20EDCA735CA0}"/>
              </a:ext>
            </a:extLst>
          </p:cNvPr>
          <p:cNvGraphicFramePr>
            <a:graphicFrameLocks noGrp="1"/>
          </p:cNvGraphicFramePr>
          <p:nvPr>
            <p:extLst>
              <p:ext uri="{D42A27DB-BD31-4B8C-83A1-F6EECF244321}">
                <p14:modId xmlns:p14="http://schemas.microsoft.com/office/powerpoint/2010/main" val="1605103533"/>
              </p:ext>
            </p:extLst>
          </p:nvPr>
        </p:nvGraphicFramePr>
        <p:xfrm>
          <a:off x="325994" y="1062186"/>
          <a:ext cx="7866661" cy="4694859"/>
        </p:xfrm>
        <a:graphic>
          <a:graphicData uri="http://schemas.openxmlformats.org/drawingml/2006/table">
            <a:tbl>
              <a:tblPr firstRow="1" firstCol="1" bandRow="1"/>
              <a:tblGrid>
                <a:gridCol w="1320334">
                  <a:extLst>
                    <a:ext uri="{9D8B030D-6E8A-4147-A177-3AD203B41FA5}">
                      <a16:colId xmlns:a16="http://schemas.microsoft.com/office/drawing/2014/main" val="1006465127"/>
                    </a:ext>
                  </a:extLst>
                </a:gridCol>
                <a:gridCol w="1120905">
                  <a:extLst>
                    <a:ext uri="{9D8B030D-6E8A-4147-A177-3AD203B41FA5}">
                      <a16:colId xmlns:a16="http://schemas.microsoft.com/office/drawing/2014/main" val="3676524637"/>
                    </a:ext>
                  </a:extLst>
                </a:gridCol>
                <a:gridCol w="158169">
                  <a:extLst>
                    <a:ext uri="{9D8B030D-6E8A-4147-A177-3AD203B41FA5}">
                      <a16:colId xmlns:a16="http://schemas.microsoft.com/office/drawing/2014/main" val="4097262885"/>
                    </a:ext>
                  </a:extLst>
                </a:gridCol>
                <a:gridCol w="804435">
                  <a:extLst>
                    <a:ext uri="{9D8B030D-6E8A-4147-A177-3AD203B41FA5}">
                      <a16:colId xmlns:a16="http://schemas.microsoft.com/office/drawing/2014/main" val="458317059"/>
                    </a:ext>
                  </a:extLst>
                </a:gridCol>
                <a:gridCol w="258017">
                  <a:extLst>
                    <a:ext uri="{9D8B030D-6E8A-4147-A177-3AD203B41FA5}">
                      <a16:colId xmlns:a16="http://schemas.microsoft.com/office/drawing/2014/main" val="20003"/>
                    </a:ext>
                  </a:extLst>
                </a:gridCol>
                <a:gridCol w="876598">
                  <a:extLst>
                    <a:ext uri="{9D8B030D-6E8A-4147-A177-3AD203B41FA5}">
                      <a16:colId xmlns:a16="http://schemas.microsoft.com/office/drawing/2014/main" val="3369876366"/>
                    </a:ext>
                  </a:extLst>
                </a:gridCol>
                <a:gridCol w="345051">
                  <a:extLst>
                    <a:ext uri="{9D8B030D-6E8A-4147-A177-3AD203B41FA5}">
                      <a16:colId xmlns:a16="http://schemas.microsoft.com/office/drawing/2014/main" val="20005"/>
                    </a:ext>
                  </a:extLst>
                </a:gridCol>
                <a:gridCol w="865205">
                  <a:extLst>
                    <a:ext uri="{9D8B030D-6E8A-4147-A177-3AD203B41FA5}">
                      <a16:colId xmlns:a16="http://schemas.microsoft.com/office/drawing/2014/main" val="3310838537"/>
                    </a:ext>
                  </a:extLst>
                </a:gridCol>
                <a:gridCol w="907691">
                  <a:extLst>
                    <a:ext uri="{9D8B030D-6E8A-4147-A177-3AD203B41FA5}">
                      <a16:colId xmlns:a16="http://schemas.microsoft.com/office/drawing/2014/main" val="20007"/>
                    </a:ext>
                  </a:extLst>
                </a:gridCol>
                <a:gridCol w="1210256">
                  <a:extLst>
                    <a:ext uri="{9D8B030D-6E8A-4147-A177-3AD203B41FA5}">
                      <a16:colId xmlns:a16="http://schemas.microsoft.com/office/drawing/2014/main" val="20008"/>
                    </a:ext>
                  </a:extLst>
                </a:gridCol>
              </a:tblGrid>
              <a:tr h="50973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US" sz="1600" b="1" kern="100" dirty="0" err="1">
                          <a:effectLst/>
                          <a:latin typeface="微软雅黑" panose="020B0503020204020204" pitchFamily="34" charset="-122"/>
                          <a:ea typeface="微软雅黑" panose="020B0503020204020204" pitchFamily="34" charset="-122"/>
                        </a:rPr>
                        <a:t>xHEV</a:t>
                      </a:r>
                      <a:r>
                        <a:rPr lang="zh-CN" sz="1600" b="1" kern="100" dirty="0">
                          <a:effectLst/>
                          <a:latin typeface="微软雅黑" panose="020B0503020204020204" pitchFamily="34" charset="-122"/>
                          <a:ea typeface="微软雅黑" panose="020B0503020204020204" pitchFamily="34" charset="-122"/>
                        </a:rPr>
                        <a:t>功能</a:t>
                      </a:r>
                      <a:endParaRPr 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US" sz="1600" b="1" kern="100" dirty="0">
                          <a:effectLst/>
                          <a:latin typeface="微软雅黑" panose="020B0503020204020204" pitchFamily="34" charset="-122"/>
                          <a:ea typeface="微软雅黑" panose="020B0503020204020204" pitchFamily="34" charset="-122"/>
                        </a:rPr>
                        <a:t>ISS</a:t>
                      </a:r>
                      <a:r>
                        <a:rPr lang="zh-CN" sz="1600" b="1" kern="100" dirty="0">
                          <a:effectLst/>
                          <a:latin typeface="微软雅黑" panose="020B0503020204020204" pitchFamily="34" charset="-122"/>
                          <a:ea typeface="微软雅黑" panose="020B0503020204020204" pitchFamily="34" charset="-122"/>
                        </a:rPr>
                        <a:t>（启停）</a:t>
                      </a:r>
                      <a:endParaRPr 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1"/>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endParaRPr 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sz="1600" b="1" kern="100" dirty="0">
                          <a:solidFill>
                            <a:schemeClr val="bg1"/>
                          </a:solidFill>
                          <a:effectLst/>
                          <a:latin typeface="微软雅黑" panose="020B0503020204020204" pitchFamily="34" charset="-122"/>
                          <a:ea typeface="微软雅黑" panose="020B0503020204020204" pitchFamily="34" charset="-122"/>
                        </a:rPr>
                        <a:t>微混</a:t>
                      </a:r>
                      <a:endParaRPr lang="zh-CN" sz="2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轻混</a:t>
                      </a:r>
                      <a:endParaRPr 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1"/>
                    </a:solidFill>
                  </a:tcPr>
                </a:tc>
                <a:tc hMerge="1">
                  <a:txBody>
                    <a:bodyPr/>
                    <a:lstStyle/>
                    <a:p>
                      <a:pPr algn="ctr">
                        <a:spcAft>
                          <a:spcPts val="0"/>
                        </a:spcAft>
                      </a:pPr>
                      <a:endParaRPr lang="zh-CN" sz="2000" b="1"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solidFill>
                      <a:srgbClr val="004E9D"/>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中混</a:t>
                      </a:r>
                      <a:endParaRPr 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1"/>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solidFill>
                      <a:srgbClr val="004E9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强混</a:t>
                      </a:r>
                      <a:endParaRPr 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插电式混合</a:t>
                      </a:r>
                      <a:endParaRPr 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270414133"/>
                  </a:ext>
                </a:extLst>
              </a:tr>
              <a:tr h="37476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zh-CN" sz="1400" b="1" kern="100" dirty="0">
                          <a:effectLst/>
                          <a:latin typeface="微软雅黑" panose="020B0503020204020204" pitchFamily="34" charset="-122"/>
                          <a:ea typeface="微软雅黑" panose="020B0503020204020204" pitchFamily="34" charset="-122"/>
                        </a:rPr>
                        <a:t>启动</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tabLst>
                          <a:tab pos="320675" algn="l"/>
                        </a:tabLs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p>
                      <a:pPr algn="ctr">
                        <a:spcAft>
                          <a:spcPts val="0"/>
                        </a:spcAft>
                        <a:tabLst>
                          <a:tab pos="320675" algn="l"/>
                        </a:tabLst>
                      </a:pPr>
                      <a:r>
                        <a:rPr lang="zh-CN" sz="1400" b="1" kern="100" dirty="0">
                          <a:effectLst/>
                        </a:rPr>
                        <a:t>★</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a:effectLst/>
                        </a:rPr>
                        <a:t>★</a:t>
                      </a:r>
                      <a:endParaRPr lang="zh-CN" sz="2000" b="1"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pPr algn="ctr">
                        <a:spcAft>
                          <a:spcPts val="0"/>
                        </a:spcAft>
                      </a:pPr>
                      <a:endParaRPr lang="zh-CN" sz="2000" b="1"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a:effectLst/>
                        </a:rPr>
                        <a:t>★</a:t>
                      </a:r>
                      <a:endParaRPr lang="zh-CN" sz="2000" b="1"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845334501"/>
                  </a:ext>
                </a:extLst>
              </a:tr>
              <a:tr h="37476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zh-CN" sz="1400" b="1" kern="100" dirty="0">
                          <a:effectLst/>
                          <a:latin typeface="微软雅黑" panose="020B0503020204020204" pitchFamily="34" charset="-122"/>
                          <a:ea typeface="微软雅黑" panose="020B0503020204020204" pitchFamily="34" charset="-122"/>
                        </a:rPr>
                        <a:t>再生自动</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dirty="0">
                          <a:effectLst/>
                        </a:rPr>
                        <a:t> </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zh-CN" sz="1400" b="1" kern="100" dirty="0">
                          <a:effectLst/>
                        </a:rPr>
                        <a:t>★</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1523916"/>
                  </a:ext>
                </a:extLst>
              </a:tr>
              <a:tr h="37476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zh-CN" sz="1400" b="1" kern="100" dirty="0">
                          <a:effectLst/>
                          <a:latin typeface="微软雅黑" panose="020B0503020204020204" pitchFamily="34" charset="-122"/>
                          <a:ea typeface="微软雅黑" panose="020B0503020204020204" pitchFamily="34" charset="-122"/>
                        </a:rPr>
                        <a:t>启动辅助</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dirty="0">
                          <a:effectLst/>
                        </a:rPr>
                        <a:t> </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p>
                      <a:pPr algn="ctr">
                        <a:spcAft>
                          <a:spcPts val="0"/>
                        </a:spcAft>
                      </a:pPr>
                      <a:r>
                        <a:rPr lang="en-US" sz="1400" b="1" kern="100" dirty="0">
                          <a:effectLst/>
                        </a:rPr>
                        <a:t> </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595996983"/>
                  </a:ext>
                </a:extLst>
              </a:tr>
              <a:tr h="37476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zh-CN" sz="1400" b="1" kern="100" dirty="0">
                          <a:effectLst/>
                          <a:latin typeface="微软雅黑" panose="020B0503020204020204" pitchFamily="34" charset="-122"/>
                          <a:ea typeface="微软雅黑" panose="020B0503020204020204" pitchFamily="34" charset="-122"/>
                        </a:rPr>
                        <a:t>动力辅助</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dirty="0">
                          <a:effectLst/>
                        </a:rPr>
                        <a:t> </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400" b="1" kern="100" dirty="0">
                          <a:effectLst/>
                        </a:rPr>
                        <a:t> </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pPr algn="ctr">
                        <a:spcAft>
                          <a:spcPts val="0"/>
                        </a:spcAft>
                      </a:pPr>
                      <a:endParaRPr lang="zh-CN" sz="2000" b="1"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a:effectLst/>
                        </a:rPr>
                        <a:t>★★★</a:t>
                      </a:r>
                      <a:endParaRPr lang="zh-CN" sz="2000" b="1"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61925703"/>
                  </a:ext>
                </a:extLst>
              </a:tr>
              <a:tr h="37476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zh-CN" sz="1400" b="1" kern="100" dirty="0">
                          <a:effectLst/>
                          <a:latin typeface="微软雅黑" panose="020B0503020204020204" pitchFamily="34" charset="-122"/>
                          <a:ea typeface="微软雅黑" panose="020B0503020204020204" pitchFamily="34" charset="-122"/>
                        </a:rPr>
                        <a:t>纯电行驶</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dirty="0">
                          <a:effectLst/>
                        </a:rPr>
                        <a:t> </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p>
                      <a:pPr algn="ctr">
                        <a:spcAft>
                          <a:spcPts val="0"/>
                        </a:spcAft>
                      </a:pPr>
                      <a:r>
                        <a:rPr lang="en-US" sz="1400" b="1" kern="100" dirty="0">
                          <a:effectLst/>
                        </a:rPr>
                        <a:t> </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dirty="0">
                          <a:effectLst/>
                        </a:rPr>
                        <a:t> </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3494291094"/>
                  </a:ext>
                </a:extLst>
              </a:tr>
              <a:tr h="37476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zh-CN" sz="1400" b="1" kern="100" dirty="0">
                          <a:effectLst/>
                          <a:latin typeface="微软雅黑" panose="020B0503020204020204" pitchFamily="34" charset="-122"/>
                          <a:ea typeface="微软雅黑" panose="020B0503020204020204" pitchFamily="34" charset="-122"/>
                        </a:rPr>
                        <a:t>电池电压</a:t>
                      </a:r>
                      <a:r>
                        <a:rPr lang="en-US" sz="1400" b="1" kern="100" dirty="0">
                          <a:effectLst/>
                          <a:latin typeface="微软雅黑" panose="020B0503020204020204" pitchFamily="34" charset="-122"/>
                          <a:ea typeface="微软雅黑" panose="020B0503020204020204" pitchFamily="34" charset="-122"/>
                        </a:rPr>
                        <a:t>/V</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dirty="0">
                          <a:effectLst/>
                        </a:rPr>
                        <a:t>12</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endParaRPr lang="zh-CN" sz="2000" b="1"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400" b="1" kern="100">
                          <a:effectLst/>
                        </a:rPr>
                        <a:t>12</a:t>
                      </a:r>
                      <a:endParaRPr lang="zh-CN" sz="2000" b="1"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dirty="0">
                          <a:effectLst/>
                        </a:rPr>
                        <a:t>36~48</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dirty="0">
                          <a:effectLst/>
                        </a:rPr>
                        <a:t>100~200</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r>
                        <a:rPr lang="en-US" sz="1400" b="1" kern="100" dirty="0">
                          <a:effectLst/>
                        </a:rPr>
                        <a:t>150</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r>
                        <a:rPr lang="en-US" sz="1400" b="1" kern="100" dirty="0">
                          <a:effectLst/>
                        </a:rPr>
                        <a:t>150</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26320830"/>
                  </a:ext>
                </a:extLst>
              </a:tr>
              <a:tr h="374768">
                <a:tc row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zh-CN" sz="1400" b="1" kern="100" dirty="0">
                          <a:effectLst/>
                          <a:latin typeface="微软雅黑" panose="020B0503020204020204" pitchFamily="34" charset="-122"/>
                          <a:ea typeface="微软雅黑" panose="020B0503020204020204" pitchFamily="34" charset="-122"/>
                        </a:rPr>
                        <a:t>电池类型</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1"/>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0" kern="100" dirty="0">
                          <a:solidFill>
                            <a:srgbClr val="004E9D"/>
                          </a:solidFill>
                          <a:effectLst/>
                        </a:rPr>
                        <a:t>流体型铅蓄电池</a:t>
                      </a:r>
                      <a:endParaRPr lang="zh-CN" sz="2000" b="0" kern="100" dirty="0">
                        <a:solidFill>
                          <a:srgbClr val="004E9D"/>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zh-CN" altLang="en-US"/>
                    </a:p>
                  </a:txBody>
                  <a:tcPr/>
                </a:tc>
                <a:tc hMerge="1">
                  <a:txBody>
                    <a:bodyPr/>
                    <a:lstStyle/>
                    <a:p>
                      <a:endParaRPr lang="zh-CN"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dirty="0">
                          <a:solidFill>
                            <a:schemeClr val="bg1"/>
                          </a:solidFill>
                          <a:effectLst/>
                        </a:rPr>
                        <a:t> </a:t>
                      </a:r>
                      <a:endParaRPr lang="zh-CN" sz="2000" b="1" kern="100" dirty="0">
                        <a:solidFill>
                          <a:schemeClr val="bg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pPr algn="ctr">
                        <a:spcAft>
                          <a:spcPts val="0"/>
                        </a:spcAft>
                      </a:pPr>
                      <a:endParaRPr lang="zh-CN" sz="2000" b="1" kern="100" dirty="0">
                        <a:solidFill>
                          <a:schemeClr val="bg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dirty="0">
                          <a:effectLst/>
                        </a:rPr>
                        <a:t> </a:t>
                      </a:r>
                      <a:endParaRPr lang="zh-CN" sz="20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pPr algn="ctr">
                        <a:spcAft>
                          <a:spcPts val="0"/>
                        </a:spcAft>
                      </a:pPr>
                      <a:endParaRPr lang="zh-CN" sz="20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dirty="0">
                          <a:effectLst/>
                        </a:rPr>
                        <a:t> </a:t>
                      </a:r>
                      <a:endParaRPr lang="zh-CN" sz="20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dirty="0">
                          <a:effectLst/>
                        </a:rPr>
                        <a:t> </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950307567"/>
                  </a:ext>
                </a:extLst>
              </a:tr>
              <a:tr h="374768">
                <a:tc vMerge="1">
                  <a:txBody>
                    <a:bodyPr/>
                    <a:lstStyle/>
                    <a:p>
                      <a:endParaRPr lang="zh-CN" altLang="en-US"/>
                    </a:p>
                  </a:txBody>
                  <a:tcPr/>
                </a:tc>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0" kern="100" dirty="0">
                          <a:solidFill>
                            <a:srgbClr val="004E9D"/>
                          </a:solidFill>
                          <a:effectLst/>
                        </a:rPr>
                        <a:t>控制阀型铅蓄电池</a:t>
                      </a:r>
                      <a:endParaRPr lang="zh-CN" sz="2000" b="0" kern="100" dirty="0">
                        <a:solidFill>
                          <a:srgbClr val="004E9D"/>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dirty="0">
                          <a:effectLst/>
                        </a:rPr>
                        <a:t> </a:t>
                      </a:r>
                      <a:endParaRPr lang="zh-CN" sz="20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pPr algn="ctr">
                        <a:spcAft>
                          <a:spcPts val="0"/>
                        </a:spcAft>
                      </a:pPr>
                      <a:endParaRPr lang="zh-CN" sz="20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dirty="0">
                          <a:effectLst/>
                        </a:rPr>
                        <a:t> </a:t>
                      </a:r>
                      <a:endParaRPr lang="zh-CN" sz="20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dirty="0">
                          <a:effectLst/>
                        </a:rPr>
                        <a:t> </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72916500"/>
                  </a:ext>
                </a:extLst>
              </a:tr>
              <a:tr h="374768">
                <a:tc v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a:effectLst/>
                        </a:rPr>
                        <a:t> </a:t>
                      </a:r>
                      <a:endParaRPr lang="zh-CN" sz="20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a:effectLst/>
                        </a:rPr>
                        <a:t> </a:t>
                      </a:r>
                      <a:endParaRPr lang="zh-CN" sz="20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zh-CN" altLang="en-US"/>
                    </a:p>
                  </a:txBody>
                  <a:tcPr/>
                </a:tc>
                <a:tc hMerge="1">
                  <a:txBody>
                    <a:bodyPr/>
                    <a:lstStyle/>
                    <a:p>
                      <a:endParaRPr lang="zh-CN" altLang="en-US"/>
                    </a:p>
                  </a:txBody>
                  <a:tcPr/>
                </a:tc>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0" kern="100" dirty="0">
                          <a:ln>
                            <a:solidFill>
                              <a:srgbClr val="FF0000"/>
                            </a:solidFill>
                          </a:ln>
                          <a:solidFill>
                            <a:schemeClr val="bg1"/>
                          </a:solidFill>
                          <a:effectLst/>
                        </a:rPr>
                        <a:t>镍氢电池</a:t>
                      </a:r>
                      <a:endParaRPr lang="zh-CN" sz="2000" b="0" kern="100" dirty="0">
                        <a:ln>
                          <a:solidFill>
                            <a:srgbClr val="FF0000"/>
                          </a:solidFill>
                        </a:ln>
                        <a:solidFill>
                          <a:schemeClr val="bg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00B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dirty="0">
                          <a:effectLst/>
                        </a:rPr>
                        <a:t> </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069022695"/>
                  </a:ext>
                </a:extLst>
              </a:tr>
              <a:tr h="374768">
                <a:tc v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a:effectLst/>
                        </a:rPr>
                        <a:t> </a:t>
                      </a:r>
                      <a:endParaRPr lang="zh-CN" sz="20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a:effectLst/>
                        </a:rPr>
                        <a:t> </a:t>
                      </a:r>
                      <a:endParaRPr lang="zh-CN" sz="2000" b="1"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zh-CN" altLang="en-US"/>
                    </a:p>
                  </a:txBody>
                  <a:tcPr/>
                </a:tc>
                <a:tc hMerge="1">
                  <a:txBody>
                    <a:bodyPr/>
                    <a:lstStyle/>
                    <a:p>
                      <a:endParaRPr lang="zh-CN" altLang="en-US"/>
                    </a:p>
                  </a:txBody>
                  <a:tcPr/>
                </a:tc>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0" kern="100" dirty="0">
                          <a:solidFill>
                            <a:srgbClr val="004E9D"/>
                          </a:solidFill>
                          <a:effectLst/>
                        </a:rPr>
                        <a:t>锂离子电池</a:t>
                      </a:r>
                      <a:endParaRPr lang="zh-CN" sz="2000" b="0" kern="100" dirty="0">
                        <a:solidFill>
                          <a:srgbClr val="004E9D"/>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56519578"/>
                  </a:ext>
                </a:extLst>
              </a:tr>
              <a:tr h="43744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US" sz="1400" b="1" kern="100" dirty="0">
                          <a:effectLst/>
                          <a:latin typeface="微软雅黑" panose="020B0503020204020204" pitchFamily="34" charset="-122"/>
                          <a:ea typeface="微软雅黑" panose="020B0503020204020204" pitchFamily="34" charset="-122"/>
                        </a:rPr>
                        <a:t>CO</a:t>
                      </a:r>
                      <a:r>
                        <a:rPr lang="en-US" sz="1400" b="1" kern="100" baseline="-25000" dirty="0">
                          <a:effectLst/>
                          <a:latin typeface="微软雅黑" panose="020B0503020204020204" pitchFamily="34" charset="-122"/>
                          <a:ea typeface="微软雅黑" panose="020B0503020204020204" pitchFamily="34" charset="-122"/>
                        </a:rPr>
                        <a:t>2</a:t>
                      </a:r>
                      <a:r>
                        <a:rPr lang="zh-CN" sz="1400" b="1" kern="100" dirty="0">
                          <a:effectLst/>
                          <a:latin typeface="微软雅黑" panose="020B0503020204020204" pitchFamily="34" charset="-122"/>
                          <a:ea typeface="微软雅黑" panose="020B0503020204020204" pitchFamily="34" charset="-122"/>
                        </a:rPr>
                        <a:t>减排</a:t>
                      </a:r>
                      <a:r>
                        <a:rPr lang="en-US" sz="1400" b="1" kern="100" dirty="0">
                          <a:effectLst/>
                          <a:latin typeface="微软雅黑" panose="020B0503020204020204" pitchFamily="34" charset="-122"/>
                          <a:ea typeface="微软雅黑" panose="020B0503020204020204" pitchFamily="34" charset="-122"/>
                        </a:rPr>
                        <a:t>/%</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r>
                        <a:rPr lang="en-US" sz="1400" b="1" kern="100" dirty="0">
                          <a:effectLst/>
                        </a:rPr>
                        <a:t>4</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a:effectLst/>
                        </a:rPr>
                        <a:t>4-7</a:t>
                      </a:r>
                      <a:endParaRPr lang="zh-CN" sz="2000" b="1"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zh-CN" altLang="en-US"/>
                    </a:p>
                  </a:txBody>
                  <a:tcPr/>
                </a:tc>
                <a:tc hMerge="1">
                  <a:txBody>
                    <a:bodyPr/>
                    <a:lstStyle/>
                    <a:p>
                      <a:endParaRPr lang="zh-CN"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dirty="0">
                          <a:effectLst/>
                        </a:rPr>
                        <a:t>8-12</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a:effectLst/>
                        </a:rPr>
                        <a:t>12-15</a:t>
                      </a:r>
                      <a:endParaRPr lang="zh-CN" sz="2000" b="1"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b="1" kern="100" dirty="0">
                          <a:effectLst/>
                        </a:rPr>
                        <a:t>15-20</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b="1" kern="100" dirty="0">
                          <a:effectLst/>
                        </a:rPr>
                        <a:t>＞</a:t>
                      </a:r>
                      <a:r>
                        <a:rPr lang="en-US" sz="1400" b="1" kern="100" dirty="0">
                          <a:effectLst/>
                        </a:rPr>
                        <a:t>20</a:t>
                      </a: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3336508177"/>
                  </a:ext>
                </a:extLst>
              </a:tr>
            </a:tbl>
          </a:graphicData>
        </a:graphic>
      </p:graphicFrame>
      <p:graphicFrame>
        <p:nvGraphicFramePr>
          <p:cNvPr id="11" name="表格 10">
            <a:extLst>
              <a:ext uri="{FF2B5EF4-FFF2-40B4-BE49-F238E27FC236}">
                <a16:creationId xmlns:a16="http://schemas.microsoft.com/office/drawing/2014/main" id="{35DC3FB4-FFEE-4FA4-87BE-6773DAADBF53}"/>
              </a:ext>
            </a:extLst>
          </p:cNvPr>
          <p:cNvGraphicFramePr>
            <a:graphicFrameLocks noGrp="1"/>
          </p:cNvGraphicFramePr>
          <p:nvPr>
            <p:extLst>
              <p:ext uri="{D42A27DB-BD31-4B8C-83A1-F6EECF244321}">
                <p14:modId xmlns:p14="http://schemas.microsoft.com/office/powerpoint/2010/main" val="1884084739"/>
              </p:ext>
            </p:extLst>
          </p:nvPr>
        </p:nvGraphicFramePr>
        <p:xfrm>
          <a:off x="8467143" y="3553809"/>
          <a:ext cx="3281976" cy="2203237"/>
        </p:xfrm>
        <a:graphic>
          <a:graphicData uri="http://schemas.openxmlformats.org/drawingml/2006/table">
            <a:tbl>
              <a:tblPr firstRow="1" bandRow="1">
                <a:tableStyleId>{5C22544A-7EE6-4342-B048-85BDC9FD1C3A}</a:tableStyleId>
              </a:tblPr>
              <a:tblGrid>
                <a:gridCol w="1200485">
                  <a:extLst>
                    <a:ext uri="{9D8B030D-6E8A-4147-A177-3AD203B41FA5}">
                      <a16:colId xmlns:a16="http://schemas.microsoft.com/office/drawing/2014/main" val="20000"/>
                    </a:ext>
                  </a:extLst>
                </a:gridCol>
                <a:gridCol w="2081491">
                  <a:extLst>
                    <a:ext uri="{9D8B030D-6E8A-4147-A177-3AD203B41FA5}">
                      <a16:colId xmlns:a16="http://schemas.microsoft.com/office/drawing/2014/main" val="20001"/>
                    </a:ext>
                  </a:extLst>
                </a:gridCol>
              </a:tblGrid>
              <a:tr h="299538">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cs typeface="Times New Roman" pitchFamily="18" charset="0"/>
                        </a:rPr>
                        <a:t>电池厂家</a:t>
                      </a:r>
                    </a:p>
                  </a:txBody>
                  <a:tcPr marL="74164" marR="74164" marT="37083" marB="3708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solidFill>
                            <a:schemeClr val="bg1"/>
                          </a:solidFill>
                          <a:latin typeface="微软雅黑" panose="020B0503020204020204" pitchFamily="34" charset="-122"/>
                          <a:ea typeface="微软雅黑" panose="020B0503020204020204" pitchFamily="34" charset="-122"/>
                          <a:cs typeface="Times New Roman" pitchFamily="18" charset="0"/>
                        </a:rPr>
                        <a:t>PEVE</a:t>
                      </a:r>
                      <a:endParaRPr lang="zh-CN" altLang="en-US" sz="1400" dirty="0">
                        <a:solidFill>
                          <a:schemeClr val="bg1"/>
                        </a:solidFill>
                        <a:latin typeface="微软雅黑" panose="020B0503020204020204" pitchFamily="34" charset="-122"/>
                        <a:ea typeface="微软雅黑" panose="020B0503020204020204" pitchFamily="34" charset="-122"/>
                        <a:cs typeface="Times New Roman" pitchFamily="18" charset="0"/>
                      </a:endParaRPr>
                    </a:p>
                  </a:txBody>
                  <a:tcPr marL="74164" marR="74164" marT="37083" marB="3708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1957">
                <a:tc>
                  <a:txBody>
                    <a:bodyPr/>
                    <a:lstStyle/>
                    <a:p>
                      <a:pPr algn="ctr"/>
                      <a:r>
                        <a:rPr lang="zh-CN" altLang="en-US" sz="1200" b="1" dirty="0">
                          <a:latin typeface="Times New Roman" pitchFamily="18" charset="0"/>
                          <a:cs typeface="Times New Roman" pitchFamily="18" charset="0"/>
                        </a:rPr>
                        <a:t>车型</a:t>
                      </a:r>
                    </a:p>
                  </a:txBody>
                  <a:tcPr marL="74164" marR="74164" marT="37083" marB="37083">
                    <a:lnT w="12700" cap="flat" cmpd="sng" algn="ctr">
                      <a:solidFill>
                        <a:schemeClr val="tx1"/>
                      </a:solidFill>
                      <a:prstDash val="solid"/>
                      <a:round/>
                      <a:headEnd type="none" w="med" len="med"/>
                      <a:tailEnd type="none" w="med" len="med"/>
                    </a:lnT>
                    <a:noFill/>
                  </a:tcPr>
                </a:tc>
                <a:tc>
                  <a:txBody>
                    <a:bodyPr/>
                    <a:lstStyle/>
                    <a:p>
                      <a:pPr algn="ctr"/>
                      <a:r>
                        <a:rPr lang="en-US" altLang="zh-CN" sz="1200" b="1" dirty="0">
                          <a:latin typeface="Times New Roman" pitchFamily="18" charset="0"/>
                          <a:cs typeface="Times New Roman" pitchFamily="18" charset="0"/>
                        </a:rPr>
                        <a:t>Lexus  LS600h</a:t>
                      </a:r>
                      <a:endParaRPr lang="zh-CN" altLang="en-US" sz="1200" b="1" dirty="0">
                        <a:latin typeface="Times New Roman" pitchFamily="18" charset="0"/>
                        <a:cs typeface="Times New Roman" pitchFamily="18" charset="0"/>
                      </a:endParaRPr>
                    </a:p>
                  </a:txBody>
                  <a:tcPr marL="74164" marR="74164" marT="37083" marB="37083">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271957">
                <a:tc>
                  <a:txBody>
                    <a:bodyPr/>
                    <a:lstStyle/>
                    <a:p>
                      <a:pPr algn="ctr"/>
                      <a:r>
                        <a:rPr lang="zh-CN" altLang="en-US" sz="1200" b="1" dirty="0">
                          <a:latin typeface="Times New Roman" pitchFamily="18" charset="0"/>
                          <a:cs typeface="Times New Roman" pitchFamily="18" charset="0"/>
                        </a:rPr>
                        <a:t>额定电压</a:t>
                      </a:r>
                    </a:p>
                  </a:txBody>
                  <a:tcPr marL="74164" marR="74164" marT="37083" marB="37083">
                    <a:noFill/>
                  </a:tcPr>
                </a:tc>
                <a:tc>
                  <a:txBody>
                    <a:bodyPr/>
                    <a:lstStyle/>
                    <a:p>
                      <a:pPr algn="ctr"/>
                      <a:r>
                        <a:rPr lang="en-US" altLang="zh-CN" sz="1200" b="1" dirty="0">
                          <a:latin typeface="Times New Roman" pitchFamily="18" charset="0"/>
                          <a:cs typeface="Times New Roman" pitchFamily="18" charset="0"/>
                        </a:rPr>
                        <a:t>7.2V</a:t>
                      </a:r>
                      <a:endParaRPr lang="zh-CN" altLang="en-US" sz="1200" b="1" dirty="0">
                        <a:latin typeface="Times New Roman" pitchFamily="18" charset="0"/>
                        <a:cs typeface="Times New Roman" pitchFamily="18" charset="0"/>
                      </a:endParaRPr>
                    </a:p>
                  </a:txBody>
                  <a:tcPr marL="74164" marR="74164" marT="37083" marB="37083">
                    <a:noFill/>
                  </a:tcPr>
                </a:tc>
                <a:extLst>
                  <a:ext uri="{0D108BD9-81ED-4DB2-BD59-A6C34878D82A}">
                    <a16:rowId xmlns:a16="http://schemas.microsoft.com/office/drawing/2014/main" val="10002"/>
                  </a:ext>
                </a:extLst>
              </a:tr>
              <a:tr h="271957">
                <a:tc>
                  <a:txBody>
                    <a:bodyPr/>
                    <a:lstStyle/>
                    <a:p>
                      <a:pPr algn="ctr"/>
                      <a:r>
                        <a:rPr lang="zh-CN" altLang="en-US" sz="1200" b="1" dirty="0">
                          <a:latin typeface="Times New Roman" pitchFamily="18" charset="0"/>
                          <a:cs typeface="Times New Roman" pitchFamily="18" charset="0"/>
                        </a:rPr>
                        <a:t>额定功率</a:t>
                      </a:r>
                    </a:p>
                  </a:txBody>
                  <a:tcPr marL="74164" marR="74164" marT="37083" marB="37083">
                    <a:noFill/>
                  </a:tcPr>
                </a:tc>
                <a:tc>
                  <a:txBody>
                    <a:bodyPr/>
                    <a:lstStyle/>
                    <a:p>
                      <a:pPr algn="ctr"/>
                      <a:r>
                        <a:rPr lang="en-US" altLang="zh-CN" sz="1200" b="1" dirty="0">
                          <a:latin typeface="Times New Roman" pitchFamily="18" charset="0"/>
                          <a:cs typeface="Times New Roman" pitchFamily="18" charset="0"/>
                        </a:rPr>
                        <a:t>6.5Ah</a:t>
                      </a:r>
                      <a:endParaRPr lang="zh-CN" altLang="en-US" sz="1200" b="1" dirty="0">
                        <a:latin typeface="Times New Roman" pitchFamily="18" charset="0"/>
                        <a:cs typeface="Times New Roman" pitchFamily="18" charset="0"/>
                      </a:endParaRPr>
                    </a:p>
                  </a:txBody>
                  <a:tcPr marL="74164" marR="74164" marT="37083" marB="37083">
                    <a:noFill/>
                  </a:tcPr>
                </a:tc>
                <a:extLst>
                  <a:ext uri="{0D108BD9-81ED-4DB2-BD59-A6C34878D82A}">
                    <a16:rowId xmlns:a16="http://schemas.microsoft.com/office/drawing/2014/main" val="10003"/>
                  </a:ext>
                </a:extLst>
              </a:tr>
              <a:tr h="271957">
                <a:tc>
                  <a:txBody>
                    <a:bodyPr/>
                    <a:lstStyle/>
                    <a:p>
                      <a:pPr algn="ctr"/>
                      <a:r>
                        <a:rPr lang="zh-CN" altLang="en-US" sz="1200" b="1" dirty="0">
                          <a:latin typeface="Times New Roman" pitchFamily="18" charset="0"/>
                          <a:cs typeface="Times New Roman" pitchFamily="18" charset="0"/>
                        </a:rPr>
                        <a:t>输出功率</a:t>
                      </a:r>
                    </a:p>
                  </a:txBody>
                  <a:tcPr marL="74164" marR="74164" marT="37083" marB="37083">
                    <a:noFill/>
                  </a:tcPr>
                </a:tc>
                <a:tc>
                  <a:txBody>
                    <a:bodyPr/>
                    <a:lstStyle/>
                    <a:p>
                      <a:pPr algn="ctr"/>
                      <a:r>
                        <a:rPr lang="en-US" altLang="zh-CN" sz="1200" b="1" dirty="0">
                          <a:latin typeface="Times New Roman" pitchFamily="18" charset="0"/>
                          <a:cs typeface="Times New Roman" pitchFamily="18" charset="0"/>
                        </a:rPr>
                        <a:t>1352W/6Cell  Module</a:t>
                      </a:r>
                      <a:endParaRPr lang="zh-CN" altLang="en-US" sz="1200" b="1" dirty="0">
                        <a:latin typeface="Times New Roman" pitchFamily="18" charset="0"/>
                        <a:cs typeface="Times New Roman" pitchFamily="18" charset="0"/>
                      </a:endParaRPr>
                    </a:p>
                  </a:txBody>
                  <a:tcPr marL="74164" marR="74164" marT="37083" marB="37083">
                    <a:noFill/>
                  </a:tcPr>
                </a:tc>
                <a:extLst>
                  <a:ext uri="{0D108BD9-81ED-4DB2-BD59-A6C34878D82A}">
                    <a16:rowId xmlns:a16="http://schemas.microsoft.com/office/drawing/2014/main" val="10004"/>
                  </a:ext>
                </a:extLst>
              </a:tr>
              <a:tr h="271957">
                <a:tc>
                  <a:txBody>
                    <a:bodyPr/>
                    <a:lstStyle/>
                    <a:p>
                      <a:pPr algn="ctr"/>
                      <a:r>
                        <a:rPr lang="zh-CN" altLang="en-US" sz="1200" b="1" dirty="0">
                          <a:latin typeface="Times New Roman" pitchFamily="18" charset="0"/>
                          <a:cs typeface="Times New Roman" pitchFamily="18" charset="0"/>
                        </a:rPr>
                        <a:t>重量</a:t>
                      </a:r>
                    </a:p>
                  </a:txBody>
                  <a:tcPr marL="74164" marR="74164" marT="37083" marB="37083">
                    <a:noFill/>
                  </a:tcPr>
                </a:tc>
                <a:tc>
                  <a:txBody>
                    <a:bodyPr/>
                    <a:lstStyle/>
                    <a:p>
                      <a:pPr algn="ctr"/>
                      <a:r>
                        <a:rPr lang="en-US" altLang="zh-CN" sz="1200" b="1" dirty="0">
                          <a:latin typeface="Times New Roman" pitchFamily="18" charset="0"/>
                          <a:cs typeface="Times New Roman" pitchFamily="18" charset="0"/>
                        </a:rPr>
                        <a:t>1197g</a:t>
                      </a:r>
                      <a:endParaRPr lang="zh-CN" altLang="en-US" sz="1200" b="1" dirty="0">
                        <a:latin typeface="Times New Roman" pitchFamily="18" charset="0"/>
                        <a:cs typeface="Times New Roman" pitchFamily="18" charset="0"/>
                      </a:endParaRPr>
                    </a:p>
                  </a:txBody>
                  <a:tcPr marL="74164" marR="74164" marT="37083" marB="37083">
                    <a:noFill/>
                  </a:tcPr>
                </a:tc>
                <a:extLst>
                  <a:ext uri="{0D108BD9-81ED-4DB2-BD59-A6C34878D82A}">
                    <a16:rowId xmlns:a16="http://schemas.microsoft.com/office/drawing/2014/main" val="10005"/>
                  </a:ext>
                </a:extLst>
              </a:tr>
              <a:tr h="271957">
                <a:tc>
                  <a:txBody>
                    <a:bodyPr/>
                    <a:lstStyle/>
                    <a:p>
                      <a:pPr algn="ctr"/>
                      <a:r>
                        <a:rPr lang="zh-CN" altLang="en-US" sz="1200" b="1" dirty="0">
                          <a:latin typeface="Times New Roman" pitchFamily="18" charset="0"/>
                          <a:cs typeface="Times New Roman" pitchFamily="18" charset="0"/>
                        </a:rPr>
                        <a:t>电池组</a:t>
                      </a:r>
                    </a:p>
                  </a:txBody>
                  <a:tcPr marL="74164" marR="74164" marT="37083" marB="37083">
                    <a:noFill/>
                  </a:tcPr>
                </a:tc>
                <a:tc>
                  <a:txBody>
                    <a:bodyPr/>
                    <a:lstStyle/>
                    <a:p>
                      <a:pPr algn="ctr"/>
                      <a:r>
                        <a:rPr lang="en-US" altLang="zh-CN" sz="1200" b="1" dirty="0">
                          <a:latin typeface="Times New Roman" pitchFamily="18" charset="0"/>
                          <a:cs typeface="Times New Roman" pitchFamily="18" charset="0"/>
                        </a:rPr>
                        <a:t>288V</a:t>
                      </a:r>
                      <a:endParaRPr lang="zh-CN" altLang="en-US" sz="1200" b="1" dirty="0">
                        <a:latin typeface="Times New Roman" pitchFamily="18" charset="0"/>
                        <a:cs typeface="Times New Roman" pitchFamily="18" charset="0"/>
                      </a:endParaRPr>
                    </a:p>
                  </a:txBody>
                  <a:tcPr marL="74164" marR="74164" marT="37083" marB="37083">
                    <a:noFill/>
                  </a:tcPr>
                </a:tc>
                <a:extLst>
                  <a:ext uri="{0D108BD9-81ED-4DB2-BD59-A6C34878D82A}">
                    <a16:rowId xmlns:a16="http://schemas.microsoft.com/office/drawing/2014/main" val="10006"/>
                  </a:ext>
                </a:extLst>
              </a:tr>
              <a:tr h="271957">
                <a:tc>
                  <a:txBody>
                    <a:bodyPr/>
                    <a:lstStyle/>
                    <a:p>
                      <a:pPr algn="ctr"/>
                      <a:r>
                        <a:rPr lang="zh-CN" altLang="en-US" sz="1200" b="1" dirty="0">
                          <a:latin typeface="Times New Roman" pitchFamily="18" charset="0"/>
                          <a:cs typeface="Times New Roman" pitchFamily="18" charset="0"/>
                        </a:rPr>
                        <a:t>合金特点</a:t>
                      </a:r>
                    </a:p>
                  </a:txBody>
                  <a:tcPr marL="74164" marR="74164" marT="37083" marB="37083">
                    <a:lnB w="12700" cap="flat" cmpd="sng" algn="ctr">
                      <a:solidFill>
                        <a:schemeClr val="tx1"/>
                      </a:solidFill>
                      <a:prstDash val="solid"/>
                      <a:round/>
                      <a:headEnd type="none" w="med" len="med"/>
                      <a:tailEnd type="none" w="med" len="med"/>
                    </a:lnB>
                    <a:noFill/>
                  </a:tcPr>
                </a:tc>
                <a:tc>
                  <a:txBody>
                    <a:bodyPr/>
                    <a:lstStyle/>
                    <a:p>
                      <a:pPr algn="ctr"/>
                      <a:r>
                        <a:rPr lang="zh-CN" altLang="en-US" sz="1200" b="1" dirty="0" smtClean="0">
                          <a:latin typeface="Times New Roman" pitchFamily="18" charset="0"/>
                          <a:cs typeface="Times New Roman" pitchFamily="18" charset="0"/>
                        </a:rPr>
                        <a:t>综合性能优越的合金</a:t>
                      </a:r>
                      <a:endParaRPr lang="zh-CN" altLang="en-US" sz="1200" b="1" dirty="0">
                        <a:latin typeface="Times New Roman" pitchFamily="18" charset="0"/>
                        <a:cs typeface="Times New Roman" pitchFamily="18" charset="0"/>
                      </a:endParaRPr>
                    </a:p>
                  </a:txBody>
                  <a:tcPr marL="74164" marR="74164" marT="37083" marB="37083">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8"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2.2 </a:t>
            </a:r>
            <a:r>
              <a:rPr lang="zh-CN" altLang="en-US" sz="2400" b="1" dirty="0" smtClean="0">
                <a:solidFill>
                  <a:srgbClr val="004E9D"/>
                </a:solidFill>
                <a:latin typeface="微软雅黑" panose="020B0503020204020204" pitchFamily="34" charset="-122"/>
                <a:ea typeface="微软雅黑" panose="020B0503020204020204" pitchFamily="34" charset="-122"/>
              </a:rPr>
              <a:t>动力镍氢电池在</a:t>
            </a:r>
            <a:r>
              <a:rPr lang="en-US" altLang="zh-CN" sz="2400" b="1" dirty="0" smtClean="0">
                <a:solidFill>
                  <a:srgbClr val="004E9D"/>
                </a:solidFill>
                <a:latin typeface="微软雅黑" panose="020B0503020204020204" pitchFamily="34" charset="-122"/>
                <a:ea typeface="微软雅黑" panose="020B0503020204020204" pitchFamily="34" charset="-122"/>
              </a:rPr>
              <a:t>HEV</a:t>
            </a:r>
            <a:r>
              <a:rPr lang="zh-CN" altLang="en-US" sz="2400" b="1" dirty="0" smtClean="0">
                <a:solidFill>
                  <a:srgbClr val="004E9D"/>
                </a:solidFill>
                <a:latin typeface="微软雅黑" panose="020B0503020204020204" pitchFamily="34" charset="-122"/>
                <a:ea typeface="微软雅黑" panose="020B0503020204020204" pitchFamily="34" charset="-122"/>
              </a:rPr>
              <a:t>领域的应用</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8467143" y="2257636"/>
            <a:ext cx="3281976" cy="1282555"/>
          </a:xfrm>
          <a:prstGeom prst="rect">
            <a:avLst/>
          </a:prstGeom>
          <a:ln>
            <a:noFill/>
          </a:ln>
        </p:spPr>
      </p:pic>
      <p:pic>
        <p:nvPicPr>
          <p:cNvPr id="3" name="图片 2"/>
          <p:cNvPicPr>
            <a:picLocks noChangeAspect="1"/>
          </p:cNvPicPr>
          <p:nvPr/>
        </p:nvPicPr>
        <p:blipFill>
          <a:blip r:embed="rId3"/>
          <a:stretch>
            <a:fillRect/>
          </a:stretch>
        </p:blipFill>
        <p:spPr>
          <a:xfrm>
            <a:off x="8568743" y="1062186"/>
            <a:ext cx="2934205" cy="1304991"/>
          </a:xfrm>
          <a:prstGeom prst="rect">
            <a:avLst/>
          </a:prstGeom>
        </p:spPr>
      </p:pic>
    </p:spTree>
    <p:extLst>
      <p:ext uri="{BB962C8B-B14F-4D97-AF65-F5344CB8AC3E}">
        <p14:creationId xmlns:p14="http://schemas.microsoft.com/office/powerpoint/2010/main" val="488963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extLst>
              <a:ext uri="{28A0092B-C50C-407E-A947-70E740481C1C}">
                <a14:useLocalDpi xmlns:a14="http://schemas.microsoft.com/office/drawing/2010/main" val="0"/>
              </a:ext>
            </a:extLst>
          </a:blip>
          <a:srcRect/>
          <a:stretch>
            <a:fillRect/>
          </a:stretch>
        </p:blipFill>
        <p:spPr bwMode="auto">
          <a:xfrm>
            <a:off x="1100010" y="1324705"/>
            <a:ext cx="4202420" cy="3048443"/>
          </a:xfrm>
          <a:prstGeom prst="rect">
            <a:avLst/>
          </a:prstGeom>
          <a:noFill/>
        </p:spPr>
      </p:pic>
      <p:sp>
        <p:nvSpPr>
          <p:cNvPr id="3" name="文本框 2"/>
          <p:cNvSpPr txBox="1"/>
          <p:nvPr/>
        </p:nvSpPr>
        <p:spPr>
          <a:xfrm>
            <a:off x="950604" y="4564820"/>
            <a:ext cx="9755495" cy="1477328"/>
          </a:xfrm>
          <a:prstGeom prst="rect">
            <a:avLst/>
          </a:prstGeom>
          <a:noFill/>
        </p:spPr>
        <p:txBody>
          <a:bodyPr wrap="square" rtlCol="0">
            <a:spAutoFit/>
          </a:bodyPr>
          <a:lstStyle>
            <a:defPPr>
              <a:defRPr lang="zh-CN"/>
            </a:defPPr>
            <a:lvl1pPr indent="457200">
              <a:lnSpc>
                <a:spcPct val="150000"/>
              </a:lnSpc>
              <a:defRPr>
                <a:latin typeface="微软雅黑" pitchFamily="34" charset="-122"/>
                <a:ea typeface="微软雅黑" pitchFamily="34" charset="-122"/>
              </a:defRPr>
            </a:lvl1pPr>
          </a:lstStyle>
          <a:p>
            <a:pPr marL="285750" indent="-285750">
              <a:buFont typeface="Wingdings" panose="05000000000000000000" pitchFamily="2" charset="2"/>
              <a:buChar char="u"/>
            </a:pPr>
            <a:r>
              <a:rPr lang="en-US" altLang="zh-CN" sz="2000" dirty="0"/>
              <a:t>2011</a:t>
            </a:r>
            <a:r>
              <a:rPr lang="zh-CN" altLang="en-US" sz="2000" dirty="0"/>
              <a:t>年以来，我国稀土储氢合金材料的年销量基本保持在</a:t>
            </a:r>
            <a:r>
              <a:rPr lang="en-US" altLang="zh-CN" sz="2000" dirty="0"/>
              <a:t>9000</a:t>
            </a:r>
            <a:r>
              <a:rPr lang="zh-CN" altLang="en-US" sz="2000" dirty="0" smtClean="0"/>
              <a:t>吨</a:t>
            </a:r>
            <a:endParaRPr lang="en-US" altLang="zh-CN" sz="2000" dirty="0" smtClean="0"/>
          </a:p>
          <a:p>
            <a:pPr marL="285750" indent="-285750">
              <a:buFont typeface="Wingdings" panose="05000000000000000000" pitchFamily="2" charset="2"/>
              <a:buChar char="u"/>
            </a:pPr>
            <a:r>
              <a:rPr lang="zh-CN" altLang="en-US" sz="2000" dirty="0" smtClean="0"/>
              <a:t>丰田</a:t>
            </a:r>
            <a:r>
              <a:rPr lang="zh-CN" altLang="en-US" sz="2000" dirty="0"/>
              <a:t>镍氢混合动力汽车市场的快速发展带动了近几年合金粉市场的</a:t>
            </a:r>
            <a:r>
              <a:rPr lang="zh-CN" altLang="en-US" sz="2000" dirty="0" smtClean="0"/>
              <a:t>增长</a:t>
            </a:r>
            <a:endParaRPr lang="en-US" altLang="zh-CN" sz="2000" dirty="0"/>
          </a:p>
          <a:p>
            <a:pPr marL="285750" indent="-285750">
              <a:buFont typeface="Wingdings" panose="05000000000000000000" pitchFamily="2" charset="2"/>
              <a:buChar char="u"/>
            </a:pPr>
            <a:r>
              <a:rPr lang="zh-CN" altLang="en-US" sz="2000" dirty="0" smtClean="0"/>
              <a:t>民用市场受锂电冲击，产销量有一定下滑</a:t>
            </a:r>
            <a:endParaRPr lang="en-US" altLang="zh-CN" sz="2000" dirty="0" smtClean="0"/>
          </a:p>
        </p:txBody>
      </p:sp>
      <p:sp>
        <p:nvSpPr>
          <p:cNvPr id="4"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2.3 </a:t>
            </a:r>
            <a:r>
              <a:rPr lang="zh-CN" altLang="en-US" sz="2400" b="1" dirty="0" smtClean="0">
                <a:solidFill>
                  <a:srgbClr val="004E9D"/>
                </a:solidFill>
                <a:latin typeface="微软雅黑" panose="020B0503020204020204" pitchFamily="34" charset="-122"/>
                <a:ea typeface="微软雅黑" panose="020B0503020204020204" pitchFamily="34" charset="-122"/>
              </a:rPr>
              <a:t>稀土储氢产销量情况</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6123877" y="1324705"/>
            <a:ext cx="5296598" cy="3115118"/>
          </a:xfrm>
          <a:prstGeom prst="rect">
            <a:avLst/>
          </a:prstGeom>
        </p:spPr>
      </p:pic>
    </p:spTree>
    <p:extLst>
      <p:ext uri="{BB962C8B-B14F-4D97-AF65-F5344CB8AC3E}">
        <p14:creationId xmlns:p14="http://schemas.microsoft.com/office/powerpoint/2010/main" val="3689130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http://fs1.dajie.com/2011/01/26/039/12960328390004214m.png"/>
          <p:cNvPicPr>
            <a:picLocks noChangeAspect="1" noChangeArrowheads="1"/>
          </p:cNvPicPr>
          <p:nvPr/>
        </p:nvPicPr>
        <p:blipFill rotWithShape="1">
          <a:blip r:embed="rId2">
            <a:extLst>
              <a:ext uri="{28A0092B-C50C-407E-A947-70E740481C1C}">
                <a14:useLocalDpi xmlns:a14="http://schemas.microsoft.com/office/drawing/2010/main" val="0"/>
              </a:ext>
            </a:extLst>
          </a:blip>
          <a:srcRect l="2423" t="4911" r="4139" b="5534"/>
          <a:stretch/>
        </p:blipFill>
        <p:spPr bwMode="auto">
          <a:xfrm>
            <a:off x="9623983" y="4626825"/>
            <a:ext cx="1401034" cy="683203"/>
          </a:xfrm>
          <a:prstGeom prst="rect">
            <a:avLst/>
          </a:prstGeom>
          <a:noFill/>
          <a:extLst>
            <a:ext uri="{909E8E84-426E-40DD-AFC4-6F175D3DCCD1}">
              <a14:hiddenFill xmlns:a14="http://schemas.microsoft.com/office/drawing/2010/main">
                <a:solidFill>
                  <a:srgbClr val="FFFFFF"/>
                </a:solidFill>
              </a14:hiddenFill>
            </a:ext>
          </a:extLst>
        </p:spPr>
      </p:pic>
      <p:pic>
        <p:nvPicPr>
          <p:cNvPr id="41" name="图片 40"/>
          <p:cNvPicPr>
            <a:picLocks noChangeAspect="1"/>
          </p:cNvPicPr>
          <p:nvPr/>
        </p:nvPicPr>
        <p:blipFill rotWithShape="1">
          <a:blip r:embed="rId3" cstate="print">
            <a:extLst>
              <a:ext uri="{28A0092B-C50C-407E-A947-70E740481C1C}">
                <a14:useLocalDpi xmlns:a14="http://schemas.microsoft.com/office/drawing/2010/main" val="0"/>
              </a:ext>
            </a:extLst>
          </a:blip>
          <a:srcRect l="16733" t="8370" r="22787" b="35560"/>
          <a:stretch/>
        </p:blipFill>
        <p:spPr>
          <a:xfrm>
            <a:off x="10650342" y="957922"/>
            <a:ext cx="1257368" cy="799708"/>
          </a:xfrm>
          <a:prstGeom prst="rect">
            <a:avLst/>
          </a:prstGeom>
        </p:spPr>
      </p:pic>
      <p:pic>
        <p:nvPicPr>
          <p:cNvPr id="42" name="Picture 5" descr="logo-panason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5232" y="3371258"/>
            <a:ext cx="1491663" cy="400059"/>
          </a:xfrm>
          <a:prstGeom prst="rect">
            <a:avLst/>
          </a:prstGeom>
          <a:noFill/>
          <a:extLst>
            <a:ext uri="{909E8E84-426E-40DD-AFC4-6F175D3DCCD1}">
              <a14:hiddenFill xmlns:a14="http://schemas.microsoft.com/office/drawing/2010/main">
                <a:solidFill>
                  <a:srgbClr val="FFFFFF"/>
                </a:solidFill>
              </a14:hiddenFill>
            </a:ext>
          </a:extLst>
        </p:spPr>
      </p:pic>
      <p:pic>
        <p:nvPicPr>
          <p:cNvPr id="43" name="图片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0847" y="1891681"/>
            <a:ext cx="1419243" cy="526661"/>
          </a:xfrm>
          <a:prstGeom prst="rect">
            <a:avLst/>
          </a:prstGeom>
        </p:spPr>
      </p:pic>
      <p:pic>
        <p:nvPicPr>
          <p:cNvPr id="44" name="图片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89638" y="4031472"/>
            <a:ext cx="1313383" cy="520522"/>
          </a:xfrm>
          <a:prstGeom prst="rect">
            <a:avLst/>
          </a:prstGeom>
        </p:spPr>
      </p:pic>
      <p:cxnSp>
        <p:nvCxnSpPr>
          <p:cNvPr id="45" name="直接连接符 4"/>
          <p:cNvCxnSpPr/>
          <p:nvPr/>
        </p:nvCxnSpPr>
        <p:spPr>
          <a:xfrm rot="5400000">
            <a:off x="6882838" y="3427053"/>
            <a:ext cx="5290423" cy="28938"/>
          </a:xfrm>
          <a:prstGeom prst="curvedConnector3">
            <a:avLst>
              <a:gd name="adj1" fmla="val 50000"/>
            </a:avLst>
          </a:prstGeom>
          <a:ln w="34925">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46" name="图片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9638" y="2638300"/>
            <a:ext cx="1274513" cy="472803"/>
          </a:xfrm>
          <a:prstGeom prst="rect">
            <a:avLst/>
          </a:prstGeom>
        </p:spPr>
      </p:pic>
      <p:sp>
        <p:nvSpPr>
          <p:cNvPr id="47"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2.4 </a:t>
            </a:r>
            <a:r>
              <a:rPr lang="zh-CN" altLang="en-US" sz="2400" b="1" dirty="0" smtClean="0">
                <a:solidFill>
                  <a:srgbClr val="004E9D"/>
                </a:solidFill>
                <a:latin typeface="微软雅黑" panose="020B0503020204020204" pitchFamily="34" charset="-122"/>
                <a:ea typeface="微软雅黑" panose="020B0503020204020204" pitchFamily="34" charset="-122"/>
              </a:rPr>
              <a:t>厦钨贮氢发展历程</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0" y="962127"/>
            <a:ext cx="10058399" cy="5362575"/>
            <a:chOff x="-63375" y="2300745"/>
            <a:chExt cx="9762421" cy="3863577"/>
          </a:xfrm>
        </p:grpSpPr>
        <p:sp>
          <p:nvSpPr>
            <p:cNvPr id="49" name="Line 3"/>
            <p:cNvSpPr>
              <a:spLocks noChangeShapeType="1"/>
            </p:cNvSpPr>
            <p:nvPr/>
          </p:nvSpPr>
          <p:spPr bwMode="auto">
            <a:xfrm flipH="1">
              <a:off x="-23887" y="5821422"/>
              <a:ext cx="2819400" cy="171450"/>
            </a:xfrm>
            <a:prstGeom prst="line">
              <a:avLst/>
            </a:prstGeom>
            <a:noFill/>
            <a:ln w="9525" cmpd="sng">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 name="Line 4"/>
            <p:cNvSpPr>
              <a:spLocks noChangeShapeType="1"/>
            </p:cNvSpPr>
            <p:nvPr/>
          </p:nvSpPr>
          <p:spPr bwMode="auto">
            <a:xfrm flipH="1">
              <a:off x="-23887" y="3992622"/>
              <a:ext cx="609600" cy="2000250"/>
            </a:xfrm>
            <a:prstGeom prst="line">
              <a:avLst/>
            </a:prstGeom>
            <a:noFill/>
            <a:ln w="9525" cmpd="sng">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 name="AutoShape 5"/>
            <p:cNvSpPr>
              <a:spLocks noChangeArrowheads="1"/>
            </p:cNvSpPr>
            <p:nvPr/>
          </p:nvSpPr>
          <p:spPr bwMode="auto">
            <a:xfrm>
              <a:off x="1590601" y="3678297"/>
              <a:ext cx="228600" cy="1714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72941"/>
                    <a:invGamma/>
                  </a:schemeClr>
                </a:gs>
              </a:gsLst>
              <a:lin ang="5400000" scaled="1"/>
            </a:gradFill>
            <a:ln w="9525" cmpd="sng">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 name="AutoShape 6"/>
            <p:cNvSpPr>
              <a:spLocks noChangeArrowheads="1"/>
            </p:cNvSpPr>
            <p:nvPr/>
          </p:nvSpPr>
          <p:spPr bwMode="auto">
            <a:xfrm>
              <a:off x="2414513" y="4221222"/>
              <a:ext cx="228600" cy="1714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54118"/>
                    <a:invGamma/>
                  </a:schemeClr>
                </a:gs>
              </a:gsLst>
              <a:lin ang="5400000" scaled="1"/>
            </a:gradFill>
            <a:ln w="9525" cmpd="sng">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AutoShape 7"/>
            <p:cNvSpPr>
              <a:spLocks noChangeArrowheads="1"/>
            </p:cNvSpPr>
            <p:nvPr/>
          </p:nvSpPr>
          <p:spPr bwMode="auto">
            <a:xfrm>
              <a:off x="2884413" y="5018941"/>
              <a:ext cx="228600" cy="1714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19216"/>
                    <a:invGamma/>
                  </a:schemeClr>
                </a:gs>
              </a:gsLst>
              <a:lin ang="5400000" scaled="1"/>
            </a:gradFill>
            <a:ln w="9525" cmpd="sng">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Line 8"/>
            <p:cNvSpPr>
              <a:spLocks noChangeShapeType="1"/>
            </p:cNvSpPr>
            <p:nvPr/>
          </p:nvSpPr>
          <p:spPr bwMode="auto">
            <a:xfrm flipH="1">
              <a:off x="-23887" y="3834270"/>
              <a:ext cx="1665288" cy="2158603"/>
            </a:xfrm>
            <a:prstGeom prst="line">
              <a:avLst/>
            </a:prstGeom>
            <a:noFill/>
            <a:ln w="9525" cmpd="sng">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5" name="Line 9"/>
            <p:cNvSpPr>
              <a:spLocks noChangeShapeType="1"/>
            </p:cNvSpPr>
            <p:nvPr/>
          </p:nvSpPr>
          <p:spPr bwMode="auto">
            <a:xfrm flipH="1">
              <a:off x="-23887" y="5132050"/>
              <a:ext cx="2895600" cy="860822"/>
            </a:xfrm>
            <a:prstGeom prst="line">
              <a:avLst/>
            </a:prstGeom>
            <a:noFill/>
            <a:ln w="9525" cmpd="sng">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6" name="Line 10"/>
            <p:cNvSpPr>
              <a:spLocks noChangeShapeType="1"/>
            </p:cNvSpPr>
            <p:nvPr/>
          </p:nvSpPr>
          <p:spPr bwMode="auto">
            <a:xfrm flipH="1">
              <a:off x="-23887" y="2703175"/>
              <a:ext cx="1866900" cy="3289697"/>
            </a:xfrm>
            <a:prstGeom prst="line">
              <a:avLst/>
            </a:prstGeom>
            <a:noFill/>
            <a:ln w="19050" cmpd="sng">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 name="Line 11"/>
            <p:cNvSpPr>
              <a:spLocks noChangeShapeType="1"/>
            </p:cNvSpPr>
            <p:nvPr/>
          </p:nvSpPr>
          <p:spPr bwMode="auto">
            <a:xfrm flipH="1">
              <a:off x="-23887" y="3698538"/>
              <a:ext cx="2309813" cy="2294334"/>
            </a:xfrm>
            <a:prstGeom prst="line">
              <a:avLst/>
            </a:prstGeom>
            <a:noFill/>
            <a:ln w="19050" cmpd="sng">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8" name="Line 12"/>
            <p:cNvSpPr>
              <a:spLocks noChangeShapeType="1"/>
            </p:cNvSpPr>
            <p:nvPr/>
          </p:nvSpPr>
          <p:spPr bwMode="auto">
            <a:xfrm flipH="1">
              <a:off x="-23887" y="4648657"/>
              <a:ext cx="2846388" cy="1344215"/>
            </a:xfrm>
            <a:prstGeom prst="line">
              <a:avLst/>
            </a:prstGeom>
            <a:noFill/>
            <a:ln w="19050" cmpd="sng">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 name="Line 13"/>
            <p:cNvSpPr>
              <a:spLocks noChangeShapeType="1"/>
            </p:cNvSpPr>
            <p:nvPr/>
          </p:nvSpPr>
          <p:spPr bwMode="auto">
            <a:xfrm flipH="1">
              <a:off x="-23887" y="5433279"/>
              <a:ext cx="3867150" cy="559594"/>
            </a:xfrm>
            <a:prstGeom prst="line">
              <a:avLst/>
            </a:prstGeom>
            <a:noFill/>
            <a:ln w="19050" cmpd="sng">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60" name="Group 14"/>
            <p:cNvGrpSpPr>
              <a:grpSpLocks/>
            </p:cNvGrpSpPr>
            <p:nvPr/>
          </p:nvGrpSpPr>
          <p:grpSpPr bwMode="auto">
            <a:xfrm>
              <a:off x="-63375" y="4392672"/>
              <a:ext cx="2554088" cy="1771650"/>
              <a:chOff x="-25" y="0"/>
              <a:chExt cx="1617" cy="1522"/>
            </a:xfrm>
          </p:grpSpPr>
          <p:sp>
            <p:nvSpPr>
              <p:cNvPr id="75" name="Arc 15"/>
              <p:cNvSpPr>
                <a:spLocks/>
              </p:cNvSpPr>
              <p:nvPr/>
            </p:nvSpPr>
            <p:spPr bwMode="auto">
              <a:xfrm>
                <a:off x="0" y="79"/>
                <a:ext cx="1440" cy="144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80808">
                  <a:alpha val="50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6" name="Line 16"/>
              <p:cNvSpPr>
                <a:spLocks noChangeShapeType="1"/>
              </p:cNvSpPr>
              <p:nvPr/>
            </p:nvSpPr>
            <p:spPr bwMode="auto">
              <a:xfrm flipH="1">
                <a:off x="0" y="0"/>
                <a:ext cx="1592" cy="1522"/>
              </a:xfrm>
              <a:prstGeom prst="line">
                <a:avLst/>
              </a:prstGeom>
              <a:noFill/>
              <a:ln w="9525" cmpd="sng">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 name="Arc 17"/>
              <p:cNvSpPr>
                <a:spLocks/>
              </p:cNvSpPr>
              <p:nvPr/>
            </p:nvSpPr>
            <p:spPr bwMode="auto">
              <a:xfrm>
                <a:off x="0" y="142"/>
                <a:ext cx="1382" cy="13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1">
                <a:gsLst>
                  <a:gs pos="0">
                    <a:srgbClr val="CBBC63">
                      <a:gamma/>
                      <a:shade val="72941"/>
                      <a:invGamma/>
                    </a:srgbClr>
                  </a:gs>
                  <a:gs pos="100000">
                    <a:srgbClr val="CBBC63"/>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CBBC63">
                          <a:gamma/>
                          <a:shade val="60000"/>
                          <a:invGamma/>
                        </a:srgbClr>
                      </a:outerShdw>
                    </a:effectLst>
                  </a14:hiddenEffects>
                </a:ext>
              </a:extLst>
            </p:spPr>
            <p:txBody>
              <a:bodyPr wrap="none" anchor="ctr"/>
              <a:lstStyle/>
              <a:p>
                <a:endParaRPr lang="zh-CN" altLang="en-US"/>
              </a:p>
            </p:txBody>
          </p:sp>
          <p:sp>
            <p:nvSpPr>
              <p:cNvPr id="78" name="Arc 18"/>
              <p:cNvSpPr>
                <a:spLocks/>
              </p:cNvSpPr>
              <p:nvPr/>
            </p:nvSpPr>
            <p:spPr bwMode="auto">
              <a:xfrm>
                <a:off x="14" y="163"/>
                <a:ext cx="1347" cy="134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1">
                <a:gsLst>
                  <a:gs pos="0">
                    <a:srgbClr val="CBBC63">
                      <a:alpha val="0"/>
                    </a:srgbClr>
                  </a:gs>
                  <a:gs pos="100000">
                    <a:srgbClr val="CBBC63">
                      <a:gamma/>
                      <a:tint val="63529"/>
                      <a:invGamma/>
                    </a:srgb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CBBC63">
                          <a:gamma/>
                          <a:shade val="60000"/>
                          <a:invGamma/>
                        </a:srgbClr>
                      </a:outerShdw>
                    </a:effectLst>
                  </a14:hiddenEffects>
                </a:ext>
              </a:extLst>
            </p:spPr>
            <p:txBody>
              <a:bodyPr wrap="none" anchor="ctr"/>
              <a:lstStyle/>
              <a:p>
                <a:endParaRPr lang="zh-CN" altLang="en-US"/>
              </a:p>
            </p:txBody>
          </p:sp>
          <p:sp>
            <p:nvSpPr>
              <p:cNvPr id="79" name="Text Box 19"/>
              <p:cNvSpPr txBox="1">
                <a:spLocks noChangeArrowheads="1"/>
              </p:cNvSpPr>
              <p:nvPr/>
            </p:nvSpPr>
            <p:spPr bwMode="auto">
              <a:xfrm>
                <a:off x="-25" y="612"/>
                <a:ext cx="1036" cy="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zh-CN" altLang="en-US" sz="2400" b="1" dirty="0">
                    <a:solidFill>
                      <a:srgbClr val="FFFF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贮氢</a:t>
                </a:r>
                <a:endParaRPr lang="en-US" altLang="zh-CN" sz="2400" b="1" dirty="0">
                  <a:solidFill>
                    <a:srgbClr val="FFFF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a:p>
                <a:pPr algn="ctr">
                  <a:spcBef>
                    <a:spcPts val="0"/>
                  </a:spcBef>
                </a:pPr>
                <a:r>
                  <a:rPr lang="zh-CN" altLang="en-US" sz="2400" b="1" dirty="0">
                    <a:solidFill>
                      <a:srgbClr val="FFFF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合金</a:t>
                </a:r>
                <a:endParaRPr lang="zh-CN" altLang="zh-CN" sz="2400" b="1" dirty="0">
                  <a:solidFill>
                    <a:srgbClr val="FFFF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61" name="AutoShape 24"/>
            <p:cNvSpPr>
              <a:spLocks noChangeArrowheads="1"/>
            </p:cNvSpPr>
            <p:nvPr/>
          </p:nvSpPr>
          <p:spPr bwMode="auto">
            <a:xfrm>
              <a:off x="3801989" y="5140385"/>
              <a:ext cx="657225" cy="49291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2"/>
                </a:gs>
                <a:gs pos="100000">
                  <a:schemeClr val="accent2">
                    <a:gamma/>
                    <a:shade val="50980"/>
                    <a:invGamma/>
                  </a:schemeClr>
                </a:gs>
              </a:gsLst>
              <a:lin ang="5400000" scaled="1"/>
            </a:gradFill>
            <a:ln w="9525" cmpd="sng">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62" name="AutoShape 29"/>
            <p:cNvSpPr>
              <a:spLocks noChangeArrowheads="1"/>
            </p:cNvSpPr>
            <p:nvPr/>
          </p:nvSpPr>
          <p:spPr bwMode="auto">
            <a:xfrm>
              <a:off x="1671563" y="2300745"/>
              <a:ext cx="657225" cy="49291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hlink">
                    <a:gamma/>
                    <a:tint val="20000"/>
                    <a:invGamma/>
                  </a:schemeClr>
                </a:gs>
                <a:gs pos="100000">
                  <a:schemeClr val="hlink"/>
                </a:gs>
              </a:gsLst>
              <a:lin ang="5400000" scaled="1"/>
            </a:gradFill>
            <a:ln w="9525" cmpd="sng">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63" name="AutoShape 30"/>
            <p:cNvSpPr>
              <a:spLocks noChangeArrowheads="1"/>
            </p:cNvSpPr>
            <p:nvPr/>
          </p:nvSpPr>
          <p:spPr bwMode="auto">
            <a:xfrm>
              <a:off x="2157339" y="3324682"/>
              <a:ext cx="657225" cy="49291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amma/>
                    <a:tint val="28627"/>
                    <a:invGamma/>
                  </a:schemeClr>
                </a:gs>
                <a:gs pos="100000">
                  <a:schemeClr val="accent1"/>
                </a:gs>
              </a:gsLst>
              <a:lin ang="5400000" scaled="1"/>
            </a:gradFill>
            <a:ln w="9525" cmpd="sng">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64" name="AutoShape 31"/>
            <p:cNvSpPr>
              <a:spLocks noChangeArrowheads="1"/>
            </p:cNvSpPr>
            <p:nvPr/>
          </p:nvSpPr>
          <p:spPr bwMode="auto">
            <a:xfrm>
              <a:off x="2752652" y="4308138"/>
              <a:ext cx="657225" cy="49291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folHlink"/>
                </a:gs>
                <a:gs pos="100000">
                  <a:schemeClr val="folHlink">
                    <a:gamma/>
                    <a:shade val="79216"/>
                    <a:invGamma/>
                  </a:schemeClr>
                </a:gs>
              </a:gsLst>
              <a:lin ang="5400000" scaled="1"/>
            </a:gradFill>
            <a:ln w="9525" cmpd="sng">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65" name="AutoShape 32"/>
            <p:cNvSpPr>
              <a:spLocks noChangeArrowheads="1"/>
            </p:cNvSpPr>
            <p:nvPr/>
          </p:nvSpPr>
          <p:spPr bwMode="auto">
            <a:xfrm>
              <a:off x="511101" y="3819982"/>
              <a:ext cx="228600" cy="1714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72941"/>
                    <a:invGamma/>
                  </a:schemeClr>
                </a:gs>
              </a:gsLst>
              <a:lin ang="5400000" scaled="1"/>
            </a:gradFill>
            <a:ln w="9525" cmpd="sng">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 name="AutoShape 33"/>
            <p:cNvSpPr>
              <a:spLocks noChangeArrowheads="1"/>
            </p:cNvSpPr>
            <p:nvPr/>
          </p:nvSpPr>
          <p:spPr bwMode="auto">
            <a:xfrm>
              <a:off x="2819326" y="5745222"/>
              <a:ext cx="228600" cy="1714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19216"/>
                    <a:invGamma/>
                  </a:schemeClr>
                </a:gs>
              </a:gsLst>
              <a:lin ang="5400000" scaled="1"/>
            </a:gradFill>
            <a:ln w="9525" cmpd="sng">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 name="Text Box 20"/>
            <p:cNvSpPr txBox="1">
              <a:spLocks noChangeArrowheads="1"/>
            </p:cNvSpPr>
            <p:nvPr/>
          </p:nvSpPr>
          <p:spPr bwMode="auto">
            <a:xfrm>
              <a:off x="4169659" y="4419393"/>
              <a:ext cx="4596614" cy="33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zh-CN"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200</a:t>
              </a:r>
              <a:r>
                <a:rPr lang="en-US" altLang="zh-CN"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9</a:t>
              </a:r>
              <a:r>
                <a:rPr lang="zh-CN" altLang="en-US"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年  新技术（急冷）新设备的专利获得授权</a:t>
              </a:r>
            </a:p>
          </p:txBody>
        </p:sp>
        <p:sp>
          <p:nvSpPr>
            <p:cNvPr id="68" name="Text Box 20"/>
            <p:cNvSpPr txBox="1">
              <a:spLocks noChangeArrowheads="1"/>
            </p:cNvSpPr>
            <p:nvPr/>
          </p:nvSpPr>
          <p:spPr bwMode="auto">
            <a:xfrm>
              <a:off x="4299244" y="4818405"/>
              <a:ext cx="3512254" cy="33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zh-CN" b="1" dirty="0">
                  <a:solidFill>
                    <a:srgbClr val="004E9D"/>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200</a:t>
              </a:r>
              <a:r>
                <a:rPr lang="en-US" altLang="zh-CN" b="1" dirty="0">
                  <a:solidFill>
                    <a:srgbClr val="004E9D"/>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8</a:t>
              </a:r>
              <a:r>
                <a:rPr lang="zh-CN" altLang="en-US" b="1" dirty="0">
                  <a:solidFill>
                    <a:srgbClr val="004E9D"/>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年  产销量首次跃居全国第一</a:t>
              </a:r>
            </a:p>
          </p:txBody>
        </p:sp>
        <p:sp>
          <p:nvSpPr>
            <p:cNvPr id="69" name="Text Box 20"/>
            <p:cNvSpPr txBox="1">
              <a:spLocks noChangeArrowheads="1"/>
            </p:cNvSpPr>
            <p:nvPr/>
          </p:nvSpPr>
          <p:spPr bwMode="auto">
            <a:xfrm>
              <a:off x="4516908" y="5217417"/>
              <a:ext cx="4477695" cy="33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2007</a:t>
              </a:r>
              <a:r>
                <a:rPr lang="zh-CN" altLang="en-US"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年  年产</a:t>
              </a:r>
              <a:r>
                <a:rPr lang="en-US" altLang="zh-CN"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4000</a:t>
              </a:r>
              <a:r>
                <a:rPr lang="zh-CN" altLang="en-US"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吨新技术（急冷）生产线投产</a:t>
              </a:r>
            </a:p>
          </p:txBody>
        </p:sp>
        <p:sp>
          <p:nvSpPr>
            <p:cNvPr id="70" name="Text Box 20"/>
            <p:cNvSpPr txBox="1">
              <a:spLocks noChangeArrowheads="1"/>
            </p:cNvSpPr>
            <p:nvPr/>
          </p:nvSpPr>
          <p:spPr bwMode="auto">
            <a:xfrm>
              <a:off x="4674829" y="5599335"/>
              <a:ext cx="4161854" cy="33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b="1" dirty="0">
                  <a:solidFill>
                    <a:srgbClr val="004E9D"/>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200</a:t>
              </a:r>
              <a:r>
                <a:rPr lang="en-US" altLang="zh-CN" b="1" dirty="0">
                  <a:solidFill>
                    <a:srgbClr val="004E9D"/>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b="1" dirty="0">
                  <a:solidFill>
                    <a:srgbClr val="004E9D"/>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年  </a:t>
              </a:r>
              <a:r>
                <a:rPr lang="en-US" altLang="zh-CN" b="1" dirty="0">
                  <a:solidFill>
                    <a:srgbClr val="004E9D"/>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AB5</a:t>
              </a:r>
              <a:r>
                <a:rPr lang="zh-CN" altLang="en-US" b="1" dirty="0">
                  <a:solidFill>
                    <a:srgbClr val="004E9D"/>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系列贮氢合金顺利投产</a:t>
              </a:r>
            </a:p>
          </p:txBody>
        </p:sp>
        <p:sp>
          <p:nvSpPr>
            <p:cNvPr id="71" name="Text Box 20"/>
            <p:cNvSpPr txBox="1">
              <a:spLocks noChangeArrowheads="1"/>
            </p:cNvSpPr>
            <p:nvPr/>
          </p:nvSpPr>
          <p:spPr bwMode="auto">
            <a:xfrm>
              <a:off x="3617105" y="3287753"/>
              <a:ext cx="5377498" cy="33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b="1" dirty="0">
                  <a:solidFill>
                    <a:srgbClr val="004E9D"/>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2014</a:t>
              </a:r>
              <a:r>
                <a:rPr lang="zh-CN" altLang="en-US" b="1" dirty="0">
                  <a:solidFill>
                    <a:srgbClr val="004E9D"/>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年  正式进军车载混合动力电池市场</a:t>
              </a:r>
            </a:p>
          </p:txBody>
        </p:sp>
        <p:sp>
          <p:nvSpPr>
            <p:cNvPr id="72" name="Text Box 20"/>
            <p:cNvSpPr txBox="1">
              <a:spLocks noChangeArrowheads="1"/>
            </p:cNvSpPr>
            <p:nvPr/>
          </p:nvSpPr>
          <p:spPr bwMode="auto">
            <a:xfrm>
              <a:off x="3420214" y="2884402"/>
              <a:ext cx="6210374" cy="33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2021</a:t>
              </a:r>
              <a:r>
                <a:rPr lang="zh-CN" altLang="en-US"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年固态贮氢</a:t>
              </a:r>
              <a:r>
                <a:rPr lang="en-US" altLang="zh-CN"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AB2</a:t>
              </a:r>
              <a:r>
                <a:rPr lang="zh-CN" altLang="en-US"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系列实现吨级销售</a:t>
              </a:r>
            </a:p>
          </p:txBody>
        </p:sp>
        <p:sp>
          <p:nvSpPr>
            <p:cNvPr id="73" name="Text Box 20"/>
            <p:cNvSpPr txBox="1">
              <a:spLocks noChangeArrowheads="1"/>
            </p:cNvSpPr>
            <p:nvPr/>
          </p:nvSpPr>
          <p:spPr bwMode="auto">
            <a:xfrm>
              <a:off x="3785893" y="3621369"/>
              <a:ext cx="5737475" cy="33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zh-CN"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20</a:t>
              </a:r>
              <a:r>
                <a:rPr lang="en-US" altLang="zh-CN"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12</a:t>
              </a:r>
              <a:r>
                <a:rPr lang="zh-CN" altLang="en-US"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年  获国家战略促进创新产品（无镨钕合金）</a:t>
              </a:r>
            </a:p>
          </p:txBody>
        </p:sp>
        <p:sp>
          <p:nvSpPr>
            <p:cNvPr id="74" name="Text Box 20"/>
            <p:cNvSpPr txBox="1">
              <a:spLocks noChangeArrowheads="1"/>
            </p:cNvSpPr>
            <p:nvPr/>
          </p:nvSpPr>
          <p:spPr bwMode="auto">
            <a:xfrm>
              <a:off x="3883930" y="4020381"/>
              <a:ext cx="5815116" cy="33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zh-CN" b="1" dirty="0">
                  <a:solidFill>
                    <a:srgbClr val="004E9D"/>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20</a:t>
              </a:r>
              <a:r>
                <a:rPr lang="en-US" altLang="zh-CN" b="1" dirty="0">
                  <a:solidFill>
                    <a:srgbClr val="004E9D"/>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11</a:t>
              </a:r>
              <a:r>
                <a:rPr lang="zh-CN" altLang="en-US" b="1" dirty="0">
                  <a:solidFill>
                    <a:srgbClr val="004E9D"/>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年   </a:t>
              </a:r>
              <a:r>
                <a:rPr lang="en-US" altLang="zh-CN" b="1" dirty="0">
                  <a:solidFill>
                    <a:srgbClr val="004E9D"/>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AB3</a:t>
              </a:r>
              <a:r>
                <a:rPr lang="zh-CN" altLang="en-US" b="1" dirty="0">
                  <a:solidFill>
                    <a:srgbClr val="004E9D"/>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合金项目为国家</a:t>
              </a:r>
              <a:r>
                <a:rPr lang="en-US" altLang="zh-CN" b="1" dirty="0">
                  <a:solidFill>
                    <a:srgbClr val="004E9D"/>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863</a:t>
              </a:r>
              <a:r>
                <a:rPr lang="zh-CN" altLang="en-US" b="1" dirty="0">
                  <a:solidFill>
                    <a:srgbClr val="004E9D"/>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计划牵头单位</a:t>
              </a:r>
            </a:p>
          </p:txBody>
        </p:sp>
      </p:grpSp>
      <p:sp>
        <p:nvSpPr>
          <p:cNvPr id="80" name="Text Box 20"/>
          <p:cNvSpPr txBox="1">
            <a:spLocks noChangeArrowheads="1"/>
          </p:cNvSpPr>
          <p:nvPr/>
        </p:nvSpPr>
        <p:spPr bwMode="auto">
          <a:xfrm>
            <a:off x="3013471" y="846209"/>
            <a:ext cx="72278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2022</a:t>
            </a:r>
            <a:r>
              <a:rPr lang="zh-CN" altLang="en-US"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年</a:t>
            </a:r>
            <a:r>
              <a:rPr lang="en-US" altLang="zh-CN"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11</a:t>
            </a:r>
            <a:r>
              <a:rPr lang="zh-CN" altLang="en-US"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月</a:t>
            </a:r>
            <a:r>
              <a:rPr lang="en-US" altLang="zh-CN"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8</a:t>
            </a:r>
            <a:r>
              <a:rPr lang="zh-CN" altLang="en-US" b="1" dirty="0">
                <a:solidFill>
                  <a:srgbClr val="FFC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日 厦门厦钨氢能科技有限公司成立</a:t>
            </a:r>
          </a:p>
        </p:txBody>
      </p:sp>
      <p:sp>
        <p:nvSpPr>
          <p:cNvPr id="81" name="Text Box 20"/>
          <p:cNvSpPr txBox="1">
            <a:spLocks noChangeArrowheads="1"/>
          </p:cNvSpPr>
          <p:nvPr/>
        </p:nvSpPr>
        <p:spPr bwMode="auto">
          <a:xfrm>
            <a:off x="3378529" y="1268843"/>
            <a:ext cx="72278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b="1" dirty="0">
                <a:solidFill>
                  <a:srgbClr val="004E9D"/>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2022</a:t>
            </a:r>
            <a:r>
              <a:rPr lang="zh-CN" altLang="en-US" b="1" dirty="0">
                <a:solidFill>
                  <a:srgbClr val="004E9D"/>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年 承担“十四五”国家重点研发计划课题任务</a:t>
            </a:r>
          </a:p>
        </p:txBody>
      </p:sp>
      <p:pic>
        <p:nvPicPr>
          <p:cNvPr id="2" name="图片 1"/>
          <p:cNvPicPr>
            <a:picLocks noChangeAspect="1"/>
          </p:cNvPicPr>
          <p:nvPr/>
        </p:nvPicPr>
        <p:blipFill>
          <a:blip r:embed="rId8"/>
          <a:stretch>
            <a:fillRect/>
          </a:stretch>
        </p:blipFill>
        <p:spPr>
          <a:xfrm>
            <a:off x="10396065" y="5215373"/>
            <a:ext cx="1661657" cy="604239"/>
          </a:xfrm>
          <a:prstGeom prst="rect">
            <a:avLst/>
          </a:prstGeom>
        </p:spPr>
      </p:pic>
    </p:spTree>
    <p:extLst>
      <p:ext uri="{BB962C8B-B14F-4D97-AF65-F5344CB8AC3E}">
        <p14:creationId xmlns:p14="http://schemas.microsoft.com/office/powerpoint/2010/main" val="363561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3734BF5E-0415-4ED4-A0E3-58A27FEF4317}" type="slidenum">
              <a:rPr lang="zh-CN" altLang="en-US" smtClean="0"/>
              <a:pPr/>
              <a:t>16</a:t>
            </a:fld>
            <a:endParaRPr lang="zh-CN" altLang="en-US"/>
          </a:p>
        </p:txBody>
      </p:sp>
      <p:grpSp>
        <p:nvGrpSpPr>
          <p:cNvPr id="15" name="组合 14"/>
          <p:cNvGrpSpPr/>
          <p:nvPr/>
        </p:nvGrpSpPr>
        <p:grpSpPr>
          <a:xfrm>
            <a:off x="1402759" y="1873039"/>
            <a:ext cx="9736296" cy="2496740"/>
            <a:chOff x="2123728" y="1635646"/>
            <a:chExt cx="5623264" cy="1442009"/>
          </a:xfrm>
        </p:grpSpPr>
        <p:sp>
          <p:nvSpPr>
            <p:cNvPr id="16" name="TextBox 11"/>
            <p:cNvSpPr txBox="1"/>
            <p:nvPr/>
          </p:nvSpPr>
          <p:spPr>
            <a:xfrm>
              <a:off x="3723123" y="2012941"/>
              <a:ext cx="4023869" cy="586603"/>
            </a:xfrm>
            <a:prstGeom prst="rect">
              <a:avLst/>
            </a:prstGeom>
            <a:noFill/>
          </p:spPr>
          <p:txBody>
            <a:bodyPr wrap="square" rtlCol="0">
              <a:spAutoFit/>
            </a:bodyPr>
            <a:lstStyle/>
            <a:p>
              <a:pPr marL="0" lvl="1" algn="ctr" fontAlgn="base">
                <a:spcBef>
                  <a:spcPct val="0"/>
                </a:spcBef>
                <a:spcAft>
                  <a:spcPct val="0"/>
                </a:spcAft>
              </a:pPr>
              <a:r>
                <a:rPr lang="zh-CN" altLang="en-US" sz="6000" b="1" dirty="0" smtClean="0">
                  <a:solidFill>
                    <a:schemeClr val="tx2"/>
                  </a:solidFill>
                  <a:latin typeface="微软雅黑"/>
                  <a:ea typeface="微软雅黑"/>
                </a:rPr>
                <a:t>储氢合金发展趋势</a:t>
              </a:r>
              <a:endParaRPr lang="en-US" altLang="zh-CN" sz="6000" b="1" dirty="0">
                <a:solidFill>
                  <a:schemeClr val="tx2"/>
                </a:solidFill>
                <a:latin typeface="微软雅黑"/>
                <a:ea typeface="微软雅黑"/>
              </a:endParaRPr>
            </a:p>
          </p:txBody>
        </p:sp>
        <p:cxnSp>
          <p:nvCxnSpPr>
            <p:cNvPr id="17" name="直接连接符 16"/>
            <p:cNvCxnSpPr/>
            <p:nvPr/>
          </p:nvCxnSpPr>
          <p:spPr>
            <a:xfrm flipV="1">
              <a:off x="3635896" y="1635646"/>
              <a:ext cx="0" cy="1442009"/>
            </a:xfrm>
            <a:prstGeom prst="line">
              <a:avLst/>
            </a:prstGeom>
            <a:noFill/>
            <a:ln w="12700" cap="flat" cmpd="sng" algn="ctr">
              <a:solidFill>
                <a:srgbClr val="080808"/>
              </a:solidFill>
              <a:prstDash val="dash"/>
            </a:ln>
            <a:effectLst/>
          </p:spPr>
        </p:cxnSp>
        <p:grpSp>
          <p:nvGrpSpPr>
            <p:cNvPr id="18" name="组合 17"/>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4000" b="0" i="0" u="none" strike="noStrike" kern="0" cap="none" spc="0" normalizeH="0" baseline="0" noProof="0" smtClean="0">
                  <a:ln>
                    <a:noFill/>
                  </a:ln>
                  <a:solidFill>
                    <a:srgbClr val="080808"/>
                  </a:solidFill>
                  <a:effectLst/>
                  <a:uLnTx/>
                  <a:uFillTx/>
                  <a:latin typeface="微软雅黑"/>
                  <a:ea typeface="微软雅黑"/>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4000" b="0" i="0" u="none" strike="noStrike" kern="0" cap="none" spc="0" normalizeH="0" baseline="0" noProof="0" smtClean="0">
                  <a:ln>
                    <a:noFill/>
                  </a:ln>
                  <a:solidFill>
                    <a:srgbClr val="080808"/>
                  </a:solidFill>
                  <a:effectLst/>
                  <a:uLnTx/>
                  <a:uFillTx/>
                  <a:latin typeface="微软雅黑"/>
                  <a:ea typeface="微软雅黑"/>
                  <a:cs typeface="+mn-cs"/>
                </a:endParaRPr>
              </a:p>
            </p:txBody>
          </p:sp>
        </p:grpSp>
        <p:sp>
          <p:nvSpPr>
            <p:cNvPr id="19" name="TextBox 13"/>
            <p:cNvSpPr txBox="1"/>
            <p:nvPr/>
          </p:nvSpPr>
          <p:spPr>
            <a:xfrm>
              <a:off x="2391927" y="1950726"/>
              <a:ext cx="902846" cy="711034"/>
            </a:xfrm>
            <a:prstGeom prst="rect">
              <a:avLst/>
            </a:prstGeom>
            <a:noFill/>
          </p:spPr>
          <p:txBody>
            <a:bodyPr wrap="square" lIns="0" tIns="0" rIns="0" bIns="0" rtlCol="0">
              <a:spAutoFit/>
            </a:bodyPr>
            <a:lstStyle/>
            <a:p>
              <a:pPr fontAlgn="base">
                <a:spcBef>
                  <a:spcPct val="0"/>
                </a:spcBef>
                <a:spcAft>
                  <a:spcPct val="0"/>
                </a:spcAft>
              </a:pPr>
              <a:r>
                <a:rPr lang="en-US" altLang="zh-CN" sz="8000" b="1" dirty="0" smtClean="0">
                  <a:solidFill>
                    <a:schemeClr val="tx2"/>
                  </a:solidFill>
                  <a:latin typeface="微软雅黑"/>
                  <a:ea typeface="微软雅黑"/>
                </a:rPr>
                <a:t>03</a:t>
              </a:r>
              <a:endParaRPr lang="zh-CN" altLang="en-US" sz="8000" b="1" dirty="0">
                <a:solidFill>
                  <a:schemeClr val="tx2"/>
                </a:solidFill>
                <a:latin typeface="微软雅黑"/>
                <a:ea typeface="微软雅黑"/>
              </a:endParaRPr>
            </a:p>
          </p:txBody>
        </p:sp>
      </p:grpSp>
    </p:spTree>
    <p:extLst>
      <p:ext uri="{BB962C8B-B14F-4D97-AF65-F5344CB8AC3E}">
        <p14:creationId xmlns:p14="http://schemas.microsoft.com/office/powerpoint/2010/main" val="2877384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E27B68CE-FD79-4FDF-9006-F19E4E0F7301}"/>
              </a:ext>
            </a:extLst>
          </p:cNvPr>
          <p:cNvGrpSpPr/>
          <p:nvPr/>
        </p:nvGrpSpPr>
        <p:grpSpPr>
          <a:xfrm>
            <a:off x="1388078" y="1147499"/>
            <a:ext cx="8820240" cy="4512064"/>
            <a:chOff x="660400" y="1419225"/>
            <a:chExt cx="9536336" cy="4878388"/>
          </a:xfrm>
        </p:grpSpPr>
        <p:sp>
          <p:nvSpPr>
            <p:cNvPr id="26" name="空心弧 25">
              <a:extLst>
                <a:ext uri="{FF2B5EF4-FFF2-40B4-BE49-F238E27FC236}">
                  <a16:creationId xmlns:a16="http://schemas.microsoft.com/office/drawing/2014/main" id="{5562096E-74FB-4A4D-894E-189D19632EB2}"/>
                </a:ext>
              </a:extLst>
            </p:cNvPr>
            <p:cNvSpPr/>
            <p:nvPr/>
          </p:nvSpPr>
          <p:spPr>
            <a:xfrm rot="5400000">
              <a:off x="514350" y="1876425"/>
              <a:ext cx="4191000" cy="3898900"/>
            </a:xfrm>
            <a:prstGeom prst="blockArc">
              <a:avLst>
                <a:gd name="adj1" fmla="val 10897210"/>
                <a:gd name="adj2" fmla="val 6953"/>
                <a:gd name="adj3" fmla="val 1246"/>
              </a:avLst>
            </a:prstGeom>
            <a:solidFill>
              <a:sysClr val="windowText" lastClr="000000">
                <a:lumMod val="50000"/>
                <a:lumOff val="50000"/>
              </a:sysClr>
            </a:solidFill>
            <a:ln w="25400" cap="flat" cmpd="sng" algn="ctr">
              <a:noFill/>
              <a:prstDash val="solid"/>
            </a:ln>
            <a:effectLst/>
          </p:spPr>
          <p:txBody>
            <a:bodyPr lIns="121908" tIns="60954" rIns="121908" bIns="60954" anchor="ctr"/>
            <a:lstStyle/>
            <a:p>
              <a:pPr marL="0" marR="0" lvl="0" indent="0" algn="ctr" defTabSz="913765"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3320" b="0" i="0" u="none" strike="noStrike" kern="0" cap="none" spc="0" normalizeH="0" baseline="0" noProof="1">
                <a:ln>
                  <a:noFill/>
                </a:ln>
                <a:solidFill>
                  <a:prstClr val="black"/>
                </a:solidFill>
                <a:effectLst/>
                <a:uLnTx/>
                <a:uFillTx/>
                <a:latin typeface="微软雅黑" pitchFamily="34" charset="-122"/>
                <a:ea typeface="微软雅黑" pitchFamily="34" charset="-122"/>
                <a:cs typeface="Arial" panose="020B0604020202020204" pitchFamily="34" charset="0"/>
              </a:endParaRPr>
            </a:p>
          </p:txBody>
        </p:sp>
        <p:cxnSp>
          <p:nvCxnSpPr>
            <p:cNvPr id="27" name="直接连接符 26">
              <a:extLst>
                <a:ext uri="{FF2B5EF4-FFF2-40B4-BE49-F238E27FC236}">
                  <a16:creationId xmlns:a16="http://schemas.microsoft.com/office/drawing/2014/main" id="{3C5440B8-8629-4A25-A4A9-114A7508C33C}"/>
                </a:ext>
              </a:extLst>
            </p:cNvPr>
            <p:cNvCxnSpPr/>
            <p:nvPr/>
          </p:nvCxnSpPr>
          <p:spPr bwMode="auto">
            <a:xfrm>
              <a:off x="3422650" y="1989138"/>
              <a:ext cx="1922463" cy="0"/>
            </a:xfrm>
            <a:prstGeom prst="line">
              <a:avLst/>
            </a:prstGeom>
            <a:noFill/>
            <a:ln w="12700" cap="flat" cmpd="sng" algn="ctr">
              <a:solidFill>
                <a:srgbClr val="9DA8B1"/>
              </a:solidFill>
              <a:prstDash val="solid"/>
            </a:ln>
            <a:effectLst/>
          </p:spPr>
        </p:cxnSp>
        <p:cxnSp>
          <p:nvCxnSpPr>
            <p:cNvPr id="28" name="直接连接符 27">
              <a:extLst>
                <a:ext uri="{FF2B5EF4-FFF2-40B4-BE49-F238E27FC236}">
                  <a16:creationId xmlns:a16="http://schemas.microsoft.com/office/drawing/2014/main" id="{B8F1B103-4696-4749-B374-A43548F83E21}"/>
                </a:ext>
              </a:extLst>
            </p:cNvPr>
            <p:cNvCxnSpPr/>
            <p:nvPr/>
          </p:nvCxnSpPr>
          <p:spPr bwMode="auto">
            <a:xfrm>
              <a:off x="3489325" y="5710238"/>
              <a:ext cx="1919288" cy="0"/>
            </a:xfrm>
            <a:prstGeom prst="line">
              <a:avLst/>
            </a:prstGeom>
            <a:noFill/>
            <a:ln w="12700" cap="flat" cmpd="sng" algn="ctr">
              <a:solidFill>
                <a:srgbClr val="9DA8B1"/>
              </a:solidFill>
              <a:prstDash val="solid"/>
            </a:ln>
            <a:effectLst/>
          </p:spPr>
        </p:cxnSp>
        <p:cxnSp>
          <p:nvCxnSpPr>
            <p:cNvPr id="29" name="直接连接符 28">
              <a:extLst>
                <a:ext uri="{FF2B5EF4-FFF2-40B4-BE49-F238E27FC236}">
                  <a16:creationId xmlns:a16="http://schemas.microsoft.com/office/drawing/2014/main" id="{C566F78F-4A52-4808-A886-B6356D022FBD}"/>
                </a:ext>
              </a:extLst>
            </p:cNvPr>
            <p:cNvCxnSpPr/>
            <p:nvPr/>
          </p:nvCxnSpPr>
          <p:spPr bwMode="auto">
            <a:xfrm>
              <a:off x="4584700" y="3251200"/>
              <a:ext cx="1779588" cy="0"/>
            </a:xfrm>
            <a:prstGeom prst="line">
              <a:avLst/>
            </a:prstGeom>
            <a:noFill/>
            <a:ln w="12700" cap="flat" cmpd="sng" algn="ctr">
              <a:solidFill>
                <a:srgbClr val="9DA8B1"/>
              </a:solidFill>
              <a:prstDash val="solid"/>
            </a:ln>
            <a:effectLst/>
          </p:spPr>
        </p:cxnSp>
        <p:cxnSp>
          <p:nvCxnSpPr>
            <p:cNvPr id="30" name="直接连接符 29">
              <a:extLst>
                <a:ext uri="{FF2B5EF4-FFF2-40B4-BE49-F238E27FC236}">
                  <a16:creationId xmlns:a16="http://schemas.microsoft.com/office/drawing/2014/main" id="{0E375E7E-C50D-440B-AA2C-BE4AC789F65E}"/>
                </a:ext>
              </a:extLst>
            </p:cNvPr>
            <p:cNvCxnSpPr>
              <a:endCxn id="51" idx="2"/>
            </p:cNvCxnSpPr>
            <p:nvPr/>
          </p:nvCxnSpPr>
          <p:spPr bwMode="auto">
            <a:xfrm>
              <a:off x="4392613" y="4564063"/>
              <a:ext cx="1920875" cy="0"/>
            </a:xfrm>
            <a:prstGeom prst="line">
              <a:avLst/>
            </a:prstGeom>
            <a:noFill/>
            <a:ln w="12700" cap="flat" cmpd="sng" algn="ctr">
              <a:solidFill>
                <a:srgbClr val="9DA8B1"/>
              </a:solidFill>
              <a:prstDash val="solid"/>
            </a:ln>
            <a:effectLst/>
          </p:spPr>
        </p:cxnSp>
        <p:sp>
          <p:nvSpPr>
            <p:cNvPr id="31" name="矩形 30">
              <a:extLst>
                <a:ext uri="{FF2B5EF4-FFF2-40B4-BE49-F238E27FC236}">
                  <a16:creationId xmlns:a16="http://schemas.microsoft.com/office/drawing/2014/main" id="{36E8B5CF-B9C8-4A1D-B0E7-ADFF8A2255EF}"/>
                </a:ext>
              </a:extLst>
            </p:cNvPr>
            <p:cNvSpPr>
              <a:spLocks noChangeArrowheads="1"/>
            </p:cNvSpPr>
            <p:nvPr/>
          </p:nvSpPr>
          <p:spPr bwMode="auto">
            <a:xfrm>
              <a:off x="7004325" y="1676035"/>
              <a:ext cx="3039221" cy="46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zh-CN" altLang="en-US" sz="2000" kern="0" dirty="0">
                  <a:solidFill>
                    <a:srgbClr val="4F81BD"/>
                  </a:solidFill>
                  <a:latin typeface="微软雅黑" pitchFamily="34" charset="-122"/>
                  <a:ea typeface="微软雅黑" pitchFamily="34" charset="-122"/>
                </a:rPr>
                <a:t>镍</a:t>
              </a:r>
              <a:r>
                <a:rPr lang="zh-CN" altLang="en-US" sz="2000" kern="0" dirty="0" smtClean="0">
                  <a:solidFill>
                    <a:srgbClr val="4F81BD"/>
                  </a:solidFill>
                  <a:latin typeface="微软雅黑" pitchFamily="34" charset="-122"/>
                  <a:ea typeface="微软雅黑" pitchFamily="34" charset="-122"/>
                </a:rPr>
                <a:t>氢混合动力汽车市场</a:t>
              </a:r>
              <a:endParaRPr kumimoji="0" lang="zh-CN" altLang="en-US" sz="2000" b="0" i="0" u="none" strike="noStrike" kern="0" cap="none" spc="0" normalizeH="0" baseline="0" noProof="0" dirty="0">
                <a:ln>
                  <a:noFill/>
                </a:ln>
                <a:solidFill>
                  <a:srgbClr val="4F81BD"/>
                </a:solidFill>
                <a:effectLst/>
                <a:uLnTx/>
                <a:uFillTx/>
                <a:latin typeface="微软雅黑" pitchFamily="34" charset="-122"/>
                <a:ea typeface="微软雅黑" pitchFamily="34" charset="-122"/>
              </a:endParaRPr>
            </a:p>
          </p:txBody>
        </p:sp>
        <p:sp>
          <p:nvSpPr>
            <p:cNvPr id="32" name="椭圆 31">
              <a:extLst>
                <a:ext uri="{FF2B5EF4-FFF2-40B4-BE49-F238E27FC236}">
                  <a16:creationId xmlns:a16="http://schemas.microsoft.com/office/drawing/2014/main" id="{1C9E9C38-5B7E-404F-8731-FB5D51CA05EB}"/>
                </a:ext>
              </a:extLst>
            </p:cNvPr>
            <p:cNvSpPr/>
            <p:nvPr/>
          </p:nvSpPr>
          <p:spPr bwMode="auto">
            <a:xfrm>
              <a:off x="800100" y="2316164"/>
              <a:ext cx="3013075" cy="3013075"/>
            </a:xfrm>
            <a:prstGeom prst="ellipse">
              <a:avLst/>
            </a:prstGeom>
            <a:solidFill>
              <a:srgbClr val="CCD0D1"/>
            </a:solidFill>
            <a:ln w="25400" cap="flat" cmpd="sng" algn="ctr">
              <a:noFill/>
              <a:prstDash val="solid"/>
            </a:ln>
            <a:effectLst/>
          </p:spPr>
          <p:txBody>
            <a:bodyPr anchor="ctr"/>
            <a:lstStyle/>
            <a:p>
              <a:pPr marL="0" marR="0" lvl="0" indent="0" algn="ctr" defTabSz="913765"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2400" b="0" i="0" u="none" strike="noStrike" kern="0" cap="none" spc="0" normalizeH="0" baseline="0" noProof="1">
                <a:ln>
                  <a:noFill/>
                </a:ln>
                <a:solidFill>
                  <a:prstClr val="white"/>
                </a:solidFill>
                <a:effectLst/>
                <a:uLnTx/>
                <a:uFillTx/>
                <a:latin typeface="微软雅黑" pitchFamily="34" charset="-122"/>
                <a:ea typeface="微软雅黑" pitchFamily="34" charset="-122"/>
                <a:cs typeface="Arial" panose="020B0604020202020204" pitchFamily="34" charset="0"/>
              </a:endParaRPr>
            </a:p>
          </p:txBody>
        </p:sp>
        <p:sp>
          <p:nvSpPr>
            <p:cNvPr id="33" name="椭圆 32">
              <a:extLst>
                <a:ext uri="{FF2B5EF4-FFF2-40B4-BE49-F238E27FC236}">
                  <a16:creationId xmlns:a16="http://schemas.microsoft.com/office/drawing/2014/main" id="{8ABC3049-9E33-4FA1-AEB6-839048A49784}"/>
                </a:ext>
              </a:extLst>
            </p:cNvPr>
            <p:cNvSpPr/>
            <p:nvPr/>
          </p:nvSpPr>
          <p:spPr>
            <a:xfrm>
              <a:off x="3119438" y="1700213"/>
              <a:ext cx="498475" cy="498475"/>
            </a:xfrm>
            <a:prstGeom prst="ellipse">
              <a:avLst/>
            </a:prstGeom>
            <a:solidFill>
              <a:srgbClr val="4F81BD"/>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0" i="0" u="none" strike="noStrike" kern="0" cap="none" spc="0" normalizeH="0" baseline="0" noProof="1">
                  <a:ln>
                    <a:noFill/>
                  </a:ln>
                  <a:solidFill>
                    <a:prstClr val="white"/>
                  </a:solidFill>
                  <a:effectLst/>
                  <a:uLnTx/>
                  <a:uFillTx/>
                  <a:latin typeface="微软雅黑" pitchFamily="34" charset="-122"/>
                  <a:ea typeface="微软雅黑" pitchFamily="34" charset="-122"/>
                </a:rPr>
                <a:t>1</a:t>
              </a:r>
              <a:endParaRPr kumimoji="0" lang="zh-CN" altLang="en-US" sz="2400" b="0" i="0" u="none" strike="noStrike" kern="0" cap="none" spc="0" normalizeH="0" baseline="0" noProof="1">
                <a:ln>
                  <a:noFill/>
                </a:ln>
                <a:solidFill>
                  <a:prstClr val="white"/>
                </a:solidFill>
                <a:effectLst/>
                <a:uLnTx/>
                <a:uFillTx/>
                <a:latin typeface="微软雅黑" pitchFamily="34" charset="-122"/>
                <a:ea typeface="微软雅黑" pitchFamily="34" charset="-122"/>
              </a:endParaRPr>
            </a:p>
          </p:txBody>
        </p:sp>
        <p:sp>
          <p:nvSpPr>
            <p:cNvPr id="34" name="椭圆 33">
              <a:extLst>
                <a:ext uri="{FF2B5EF4-FFF2-40B4-BE49-F238E27FC236}">
                  <a16:creationId xmlns:a16="http://schemas.microsoft.com/office/drawing/2014/main" id="{692EA2C6-1ECC-4408-A8B8-0FC99EA0ECFE}"/>
                </a:ext>
              </a:extLst>
            </p:cNvPr>
            <p:cNvSpPr/>
            <p:nvPr/>
          </p:nvSpPr>
          <p:spPr>
            <a:xfrm>
              <a:off x="4175125" y="2981325"/>
              <a:ext cx="498475" cy="498475"/>
            </a:xfrm>
            <a:prstGeom prst="ellipse">
              <a:avLst/>
            </a:prstGeom>
            <a:solidFill>
              <a:srgbClr val="C0504D"/>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0" i="0" u="none" strike="noStrike" kern="0" cap="none" spc="0" normalizeH="0" baseline="0" noProof="1">
                  <a:ln>
                    <a:noFill/>
                  </a:ln>
                  <a:solidFill>
                    <a:prstClr val="white"/>
                  </a:solidFill>
                  <a:effectLst/>
                  <a:uLnTx/>
                  <a:uFillTx/>
                  <a:latin typeface="微软雅黑" pitchFamily="34" charset="-122"/>
                  <a:ea typeface="微软雅黑" pitchFamily="34" charset="-122"/>
                </a:rPr>
                <a:t>2</a:t>
              </a:r>
              <a:endParaRPr kumimoji="0" lang="zh-CN" altLang="en-US" sz="2400" b="0" i="0" u="none" strike="noStrike" kern="0" cap="none" spc="0" normalizeH="0" baseline="0" noProof="1">
                <a:ln>
                  <a:noFill/>
                </a:ln>
                <a:solidFill>
                  <a:prstClr val="white"/>
                </a:solidFill>
                <a:effectLst/>
                <a:uLnTx/>
                <a:uFillTx/>
                <a:latin typeface="微软雅黑" pitchFamily="34" charset="-122"/>
                <a:ea typeface="微软雅黑" pitchFamily="34" charset="-122"/>
              </a:endParaRPr>
            </a:p>
          </p:txBody>
        </p:sp>
        <p:sp>
          <p:nvSpPr>
            <p:cNvPr id="35" name="椭圆 34">
              <a:extLst>
                <a:ext uri="{FF2B5EF4-FFF2-40B4-BE49-F238E27FC236}">
                  <a16:creationId xmlns:a16="http://schemas.microsoft.com/office/drawing/2014/main" id="{A4F1D343-841B-40AF-98CA-206F89593D09}"/>
                </a:ext>
              </a:extLst>
            </p:cNvPr>
            <p:cNvSpPr/>
            <p:nvPr/>
          </p:nvSpPr>
          <p:spPr>
            <a:xfrm>
              <a:off x="4148138" y="4292600"/>
              <a:ext cx="496887" cy="496888"/>
            </a:xfrm>
            <a:prstGeom prst="ellipse">
              <a:avLst/>
            </a:prstGeom>
            <a:solidFill>
              <a:srgbClr val="9BBB59"/>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0" i="0" u="none" strike="noStrike" kern="0" cap="none" spc="0" normalizeH="0" baseline="0" noProof="1">
                  <a:ln>
                    <a:noFill/>
                  </a:ln>
                  <a:solidFill>
                    <a:prstClr val="white"/>
                  </a:solidFill>
                  <a:effectLst/>
                  <a:uLnTx/>
                  <a:uFillTx/>
                  <a:latin typeface="微软雅黑" pitchFamily="34" charset="-122"/>
                  <a:ea typeface="微软雅黑" pitchFamily="34" charset="-122"/>
                </a:rPr>
                <a:t>3</a:t>
              </a:r>
              <a:endParaRPr kumimoji="0" lang="zh-CN" altLang="en-US" sz="2400" b="0" i="0" u="none" strike="noStrike" kern="0" cap="none" spc="0" normalizeH="0" baseline="0" noProof="1">
                <a:ln>
                  <a:noFill/>
                </a:ln>
                <a:solidFill>
                  <a:prstClr val="white"/>
                </a:solidFill>
                <a:effectLst/>
                <a:uLnTx/>
                <a:uFillTx/>
                <a:latin typeface="微软雅黑" pitchFamily="34" charset="-122"/>
                <a:ea typeface="微软雅黑" pitchFamily="34" charset="-122"/>
              </a:endParaRPr>
            </a:p>
          </p:txBody>
        </p:sp>
        <p:sp>
          <p:nvSpPr>
            <p:cNvPr id="36" name="椭圆 35">
              <a:extLst>
                <a:ext uri="{FF2B5EF4-FFF2-40B4-BE49-F238E27FC236}">
                  <a16:creationId xmlns:a16="http://schemas.microsoft.com/office/drawing/2014/main" id="{021E7002-6B09-4CBD-83CD-A1DD0A6CBAC0}"/>
                </a:ext>
              </a:extLst>
            </p:cNvPr>
            <p:cNvSpPr/>
            <p:nvPr/>
          </p:nvSpPr>
          <p:spPr>
            <a:xfrm>
              <a:off x="3119438" y="5426075"/>
              <a:ext cx="498475" cy="496888"/>
            </a:xfrm>
            <a:prstGeom prst="ellipse">
              <a:avLst/>
            </a:prstGeom>
            <a:solidFill>
              <a:srgbClr val="8064A2"/>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0" i="0" u="none" strike="noStrike" kern="0" cap="none" spc="0" normalizeH="0" baseline="0" noProof="1">
                  <a:ln>
                    <a:noFill/>
                  </a:ln>
                  <a:solidFill>
                    <a:prstClr val="white"/>
                  </a:solidFill>
                  <a:effectLst/>
                  <a:uLnTx/>
                  <a:uFillTx/>
                  <a:latin typeface="微软雅黑" pitchFamily="34" charset="-122"/>
                  <a:ea typeface="微软雅黑" pitchFamily="34" charset="-122"/>
                </a:rPr>
                <a:t>4</a:t>
              </a:r>
              <a:endParaRPr kumimoji="0" lang="zh-CN" altLang="en-US" sz="2400" b="0" i="0" u="none" strike="noStrike" kern="0" cap="none" spc="0" normalizeH="0" baseline="0" noProof="1">
                <a:ln>
                  <a:noFill/>
                </a:ln>
                <a:solidFill>
                  <a:prstClr val="white"/>
                </a:solidFill>
                <a:effectLst/>
                <a:uLnTx/>
                <a:uFillTx/>
                <a:latin typeface="微软雅黑" pitchFamily="34" charset="-122"/>
                <a:ea typeface="微软雅黑" pitchFamily="34" charset="-122"/>
              </a:endParaRPr>
            </a:p>
          </p:txBody>
        </p:sp>
        <p:grpSp>
          <p:nvGrpSpPr>
            <p:cNvPr id="37" name="组合 36">
              <a:extLst>
                <a:ext uri="{FF2B5EF4-FFF2-40B4-BE49-F238E27FC236}">
                  <a16:creationId xmlns:a16="http://schemas.microsoft.com/office/drawing/2014/main" id="{60239BE6-F532-4FC0-8BD6-6C35A4C35DD1}"/>
                </a:ext>
              </a:extLst>
            </p:cNvPr>
            <p:cNvGrpSpPr>
              <a:grpSpLocks/>
            </p:cNvGrpSpPr>
            <p:nvPr/>
          </p:nvGrpSpPr>
          <p:grpSpPr bwMode="auto">
            <a:xfrm>
              <a:off x="5319713" y="1419225"/>
              <a:ext cx="1144587" cy="1146175"/>
              <a:chOff x="3989630" y="984316"/>
              <a:chExt cx="858956" cy="858956"/>
            </a:xfrm>
          </p:grpSpPr>
          <p:grpSp>
            <p:nvGrpSpPr>
              <p:cNvPr id="56" name="组合 55">
                <a:extLst>
                  <a:ext uri="{FF2B5EF4-FFF2-40B4-BE49-F238E27FC236}">
                    <a16:creationId xmlns:a16="http://schemas.microsoft.com/office/drawing/2014/main" id="{9583DC96-37FB-4A6A-AF11-E6F84A1135AD}"/>
                  </a:ext>
                </a:extLst>
              </p:cNvPr>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60" name="同心圆 22">
                  <a:extLst>
                    <a:ext uri="{FF2B5EF4-FFF2-40B4-BE49-F238E27FC236}">
                      <a16:creationId xmlns:a16="http://schemas.microsoft.com/office/drawing/2014/main" id="{B587A960-4E8F-49BF-A9CB-E149D9C89B66}"/>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400" b="0" i="0" u="none" strike="noStrike" kern="0" cap="none" spc="0" normalizeH="0" baseline="0" noProof="1">
                    <a:ln>
                      <a:noFill/>
                    </a:ln>
                    <a:solidFill>
                      <a:prstClr val="black"/>
                    </a:solidFill>
                    <a:effectLst/>
                    <a:uLnTx/>
                    <a:uFillTx/>
                    <a:latin typeface="微软雅黑" pitchFamily="34" charset="-122"/>
                    <a:ea typeface="微软雅黑" pitchFamily="34" charset="-122"/>
                  </a:endParaRPr>
                </a:p>
              </p:txBody>
            </p:sp>
            <p:sp>
              <p:nvSpPr>
                <p:cNvPr id="61" name="椭圆 60">
                  <a:extLst>
                    <a:ext uri="{FF2B5EF4-FFF2-40B4-BE49-F238E27FC236}">
                      <a16:creationId xmlns:a16="http://schemas.microsoft.com/office/drawing/2014/main" id="{BB41E7C0-7800-4477-8E6C-9ACDC7BCB0CD}"/>
                    </a:ext>
                  </a:extLst>
                </p:cNvPr>
                <p:cNvSpPr/>
                <p:nvPr/>
              </p:nvSpPr>
              <p:spPr>
                <a:xfrm>
                  <a:off x="392112" y="760412"/>
                  <a:ext cx="3825876" cy="3825876"/>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400" b="0" i="0" u="none" strike="noStrike" kern="0" cap="none" spc="0" normalizeH="0" baseline="0" noProof="1">
                    <a:ln>
                      <a:noFill/>
                    </a:ln>
                    <a:solidFill>
                      <a:prstClr val="white"/>
                    </a:solidFill>
                    <a:effectLst/>
                    <a:uLnTx/>
                    <a:uFillTx/>
                    <a:latin typeface="微软雅黑" pitchFamily="34" charset="-122"/>
                    <a:ea typeface="微软雅黑" pitchFamily="34" charset="-122"/>
                  </a:endParaRPr>
                </a:p>
              </p:txBody>
            </p:sp>
          </p:grpSp>
          <p:grpSp>
            <p:nvGrpSpPr>
              <p:cNvPr id="57" name="组合 54">
                <a:extLst>
                  <a:ext uri="{FF2B5EF4-FFF2-40B4-BE49-F238E27FC236}">
                    <a16:creationId xmlns:a16="http://schemas.microsoft.com/office/drawing/2014/main" id="{BB3BFBD8-21DD-4545-8067-BD96A67FC54A}"/>
                  </a:ext>
                </a:extLst>
              </p:cNvPr>
              <p:cNvGrpSpPr>
                <a:grpSpLocks noChangeAspect="1"/>
              </p:cNvGrpSpPr>
              <p:nvPr/>
            </p:nvGrpSpPr>
            <p:grpSpPr bwMode="auto">
              <a:xfrm>
                <a:off x="4230408" y="1145668"/>
                <a:ext cx="389996" cy="469766"/>
                <a:chOff x="3452849" y="2667439"/>
                <a:chExt cx="239345" cy="288607"/>
              </a:xfrm>
            </p:grpSpPr>
            <p:sp>
              <p:nvSpPr>
                <p:cNvPr id="58" name="Freeform 846">
                  <a:extLst>
                    <a:ext uri="{FF2B5EF4-FFF2-40B4-BE49-F238E27FC236}">
                      <a16:creationId xmlns:a16="http://schemas.microsoft.com/office/drawing/2014/main" id="{ACC92F0B-6196-4C0F-8C8D-FF9F488E65BB}"/>
                    </a:ext>
                  </a:extLst>
                </p:cNvPr>
                <p:cNvSpPr/>
                <p:nvPr/>
              </p:nvSpPr>
              <p:spPr bwMode="auto">
                <a:xfrm>
                  <a:off x="3452771" y="2721800"/>
                  <a:ext cx="239082" cy="233889"/>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4F81BD"/>
                </a:solidFill>
                <a:ln>
                  <a:noFill/>
                </a:ln>
              </p:spPr>
              <p:txBody>
                <a:bodyPr lIns="162560" tIns="81280" rIns="162560" bIns="81280"/>
                <a:lstStyle/>
                <a:p>
                  <a:pPr marL="0" marR="0" lvl="0" indent="0" defTabSz="913765"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3320" b="0" i="0" u="none" strike="noStrike" kern="0" cap="none" spc="0" normalizeH="0" baseline="0" noProof="1">
                    <a:ln>
                      <a:noFill/>
                    </a:ln>
                    <a:solidFill>
                      <a:prstClr val="black"/>
                    </a:solidFill>
                    <a:effectLst/>
                    <a:uLnTx/>
                    <a:uFillTx/>
                    <a:latin typeface="微软雅黑" pitchFamily="34" charset="-122"/>
                    <a:ea typeface="微软雅黑" pitchFamily="34" charset="-122"/>
                    <a:cs typeface="Arial" panose="020B0604020202020204" pitchFamily="34" charset="0"/>
                  </a:endParaRPr>
                </a:p>
              </p:txBody>
            </p:sp>
            <p:sp>
              <p:nvSpPr>
                <p:cNvPr id="59" name="Freeform 847">
                  <a:extLst>
                    <a:ext uri="{FF2B5EF4-FFF2-40B4-BE49-F238E27FC236}">
                      <a16:creationId xmlns:a16="http://schemas.microsoft.com/office/drawing/2014/main" id="{AE944D58-6A31-4D16-BE7F-1DB387F481A4}"/>
                    </a:ext>
                  </a:extLst>
                </p:cNvPr>
                <p:cNvSpPr/>
                <p:nvPr/>
              </p:nvSpPr>
              <p:spPr bwMode="auto">
                <a:xfrm>
                  <a:off x="3547088" y="2667713"/>
                  <a:ext cx="44600" cy="138871"/>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4F81BD"/>
                </a:solidFill>
                <a:ln>
                  <a:noFill/>
                </a:ln>
              </p:spPr>
              <p:txBody>
                <a:bodyPr lIns="162560" tIns="81280" rIns="162560" bIns="81280"/>
                <a:lstStyle/>
                <a:p>
                  <a:pPr marL="0" marR="0" lvl="0" indent="0" defTabSz="913765"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3320" b="0" i="0" u="none" strike="noStrike" kern="0" cap="none" spc="0" normalizeH="0" baseline="0" noProof="1">
                    <a:ln>
                      <a:noFill/>
                    </a:ln>
                    <a:solidFill>
                      <a:prstClr val="black"/>
                    </a:solidFill>
                    <a:effectLst/>
                    <a:uLnTx/>
                    <a:uFillTx/>
                    <a:latin typeface="微软雅黑" pitchFamily="34" charset="-122"/>
                    <a:ea typeface="微软雅黑" pitchFamily="34" charset="-122"/>
                    <a:cs typeface="Arial" panose="020B0604020202020204" pitchFamily="34" charset="0"/>
                  </a:endParaRPr>
                </a:p>
              </p:txBody>
            </p:sp>
          </p:grpSp>
        </p:grpSp>
        <p:grpSp>
          <p:nvGrpSpPr>
            <p:cNvPr id="38" name="组合 37">
              <a:extLst>
                <a:ext uri="{FF2B5EF4-FFF2-40B4-BE49-F238E27FC236}">
                  <a16:creationId xmlns:a16="http://schemas.microsoft.com/office/drawing/2014/main" id="{59B307D3-E3DA-4F61-84BB-195C26E15A57}"/>
                </a:ext>
              </a:extLst>
            </p:cNvPr>
            <p:cNvGrpSpPr>
              <a:grpSpLocks/>
            </p:cNvGrpSpPr>
            <p:nvPr/>
          </p:nvGrpSpPr>
          <p:grpSpPr bwMode="auto">
            <a:xfrm>
              <a:off x="6246813" y="2597150"/>
              <a:ext cx="1144587" cy="1146175"/>
              <a:chOff x="4684712" y="1948340"/>
              <a:chExt cx="858956" cy="858956"/>
            </a:xfrm>
          </p:grpSpPr>
          <p:grpSp>
            <p:nvGrpSpPr>
              <p:cNvPr id="52" name="组合 51">
                <a:extLst>
                  <a:ext uri="{FF2B5EF4-FFF2-40B4-BE49-F238E27FC236}">
                    <a16:creationId xmlns:a16="http://schemas.microsoft.com/office/drawing/2014/main" id="{DD56702C-2ACA-4375-A575-6B2E16B842CF}"/>
                  </a:ext>
                </a:extLst>
              </p:cNvPr>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54" name="同心圆 27">
                  <a:extLst>
                    <a:ext uri="{FF2B5EF4-FFF2-40B4-BE49-F238E27FC236}">
                      <a16:creationId xmlns:a16="http://schemas.microsoft.com/office/drawing/2014/main" id="{8B9B2347-3A19-4817-8DC1-D90C5C8685F6}"/>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400" b="0" i="0" u="none" strike="noStrike" kern="0" cap="none" spc="0" normalizeH="0" baseline="0" noProof="1">
                    <a:ln>
                      <a:noFill/>
                    </a:ln>
                    <a:solidFill>
                      <a:prstClr val="black"/>
                    </a:solidFill>
                    <a:effectLst/>
                    <a:uLnTx/>
                    <a:uFillTx/>
                    <a:latin typeface="微软雅黑" pitchFamily="34" charset="-122"/>
                    <a:ea typeface="微软雅黑" pitchFamily="34" charset="-122"/>
                  </a:endParaRPr>
                </a:p>
              </p:txBody>
            </p:sp>
            <p:sp>
              <p:nvSpPr>
                <p:cNvPr id="55" name="椭圆 54">
                  <a:extLst>
                    <a:ext uri="{FF2B5EF4-FFF2-40B4-BE49-F238E27FC236}">
                      <a16:creationId xmlns:a16="http://schemas.microsoft.com/office/drawing/2014/main" id="{C7FD9018-CEA4-43B6-9DFD-F28D050F80FE}"/>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400" b="0" i="0" u="none" strike="noStrike" kern="0" cap="none" spc="0" normalizeH="0" baseline="0" noProof="1">
                    <a:ln>
                      <a:noFill/>
                    </a:ln>
                    <a:solidFill>
                      <a:prstClr val="white"/>
                    </a:solidFill>
                    <a:effectLst/>
                    <a:uLnTx/>
                    <a:uFillTx/>
                    <a:latin typeface="微软雅黑" pitchFamily="34" charset="-122"/>
                    <a:ea typeface="微软雅黑" pitchFamily="34" charset="-122"/>
                  </a:endParaRPr>
                </a:p>
              </p:txBody>
            </p:sp>
          </p:grpSp>
          <p:sp>
            <p:nvSpPr>
              <p:cNvPr id="53" name="Freeform 168">
                <a:extLst>
                  <a:ext uri="{FF2B5EF4-FFF2-40B4-BE49-F238E27FC236}">
                    <a16:creationId xmlns:a16="http://schemas.microsoft.com/office/drawing/2014/main" id="{6E874B97-9983-45C0-A100-2CB8F2BBE113}"/>
                  </a:ext>
                </a:extLst>
              </p:cNvPr>
              <p:cNvSpPr>
                <a:spLocks noChangeAspect="1" noEditPoints="1"/>
              </p:cNvSpPr>
              <p:nvPr/>
            </p:nvSpPr>
            <p:spPr bwMode="auto">
              <a:xfrm>
                <a:off x="4918215" y="2221969"/>
                <a:ext cx="425308" cy="365235"/>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C0504D"/>
              </a:solidFill>
              <a:ln>
                <a:noFill/>
              </a:ln>
            </p:spPr>
            <p:txBody>
              <a:bodyPr lIns="162560" tIns="81280" rIns="162560" bIns="81280"/>
              <a:lstStyle/>
              <a:p>
                <a:pPr marL="0" marR="0" lvl="0" indent="0" defTabSz="913765"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3320" b="0" i="0" u="none" strike="noStrike" kern="0" cap="none" spc="0" normalizeH="0" baseline="0" noProof="1">
                  <a:ln>
                    <a:noFill/>
                  </a:ln>
                  <a:solidFill>
                    <a:prstClr val="black"/>
                  </a:solidFill>
                  <a:effectLst/>
                  <a:uLnTx/>
                  <a:uFillTx/>
                  <a:latin typeface="微软雅黑" pitchFamily="34" charset="-122"/>
                  <a:ea typeface="微软雅黑" pitchFamily="34" charset="-122"/>
                  <a:cs typeface="Arial" panose="020B0604020202020204" pitchFamily="34" charset="0"/>
                </a:endParaRPr>
              </a:p>
            </p:txBody>
          </p:sp>
        </p:grpSp>
        <p:grpSp>
          <p:nvGrpSpPr>
            <p:cNvPr id="39" name="组合 38">
              <a:extLst>
                <a:ext uri="{FF2B5EF4-FFF2-40B4-BE49-F238E27FC236}">
                  <a16:creationId xmlns:a16="http://schemas.microsoft.com/office/drawing/2014/main" id="{714C0143-3C06-40F1-863E-3A973690DB42}"/>
                </a:ext>
              </a:extLst>
            </p:cNvPr>
            <p:cNvGrpSpPr>
              <a:grpSpLocks/>
            </p:cNvGrpSpPr>
            <p:nvPr/>
          </p:nvGrpSpPr>
          <p:grpSpPr bwMode="auto">
            <a:xfrm>
              <a:off x="6288088" y="3992563"/>
              <a:ext cx="1144587" cy="1144587"/>
              <a:chOff x="4716016" y="2993953"/>
              <a:chExt cx="858956" cy="858956"/>
            </a:xfrm>
          </p:grpSpPr>
          <p:grpSp>
            <p:nvGrpSpPr>
              <p:cNvPr id="48" name="组合 47">
                <a:extLst>
                  <a:ext uri="{FF2B5EF4-FFF2-40B4-BE49-F238E27FC236}">
                    <a16:creationId xmlns:a16="http://schemas.microsoft.com/office/drawing/2014/main" id="{5FC73CF9-453C-4D49-B165-667A4DFB9A28}"/>
                  </a:ext>
                </a:extLst>
              </p:cNvPr>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50" name="同心圆 32">
                  <a:extLst>
                    <a:ext uri="{FF2B5EF4-FFF2-40B4-BE49-F238E27FC236}">
                      <a16:creationId xmlns:a16="http://schemas.microsoft.com/office/drawing/2014/main" id="{C50450E8-EF3D-4E8B-9299-A010B0BFB631}"/>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400" b="0" i="0" u="none" strike="noStrike" kern="0" cap="none" spc="0" normalizeH="0" baseline="0" noProof="1">
                    <a:ln>
                      <a:noFill/>
                    </a:ln>
                    <a:solidFill>
                      <a:prstClr val="black"/>
                    </a:solidFill>
                    <a:effectLst/>
                    <a:uLnTx/>
                    <a:uFillTx/>
                    <a:latin typeface="微软雅黑" pitchFamily="34" charset="-122"/>
                    <a:ea typeface="微软雅黑" pitchFamily="34" charset="-122"/>
                  </a:endParaRPr>
                </a:p>
              </p:txBody>
            </p:sp>
            <p:sp>
              <p:nvSpPr>
                <p:cNvPr id="51" name="椭圆 50">
                  <a:extLst>
                    <a:ext uri="{FF2B5EF4-FFF2-40B4-BE49-F238E27FC236}">
                      <a16:creationId xmlns:a16="http://schemas.microsoft.com/office/drawing/2014/main" id="{BAE4EBCD-A1A3-4BC6-8C7B-1A25F478324C}"/>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400" b="0" i="0" u="none" strike="noStrike" kern="0" cap="none" spc="0" normalizeH="0" baseline="0" noProof="1">
                    <a:ln>
                      <a:noFill/>
                    </a:ln>
                    <a:solidFill>
                      <a:prstClr val="white"/>
                    </a:solidFill>
                    <a:effectLst/>
                    <a:uLnTx/>
                    <a:uFillTx/>
                    <a:latin typeface="微软雅黑" pitchFamily="34" charset="-122"/>
                    <a:ea typeface="微软雅黑" pitchFamily="34" charset="-122"/>
                  </a:endParaRPr>
                </a:p>
              </p:txBody>
            </p:sp>
          </p:grpSp>
          <p:sp>
            <p:nvSpPr>
              <p:cNvPr id="49" name="Freeform 203">
                <a:extLst>
                  <a:ext uri="{FF2B5EF4-FFF2-40B4-BE49-F238E27FC236}">
                    <a16:creationId xmlns:a16="http://schemas.microsoft.com/office/drawing/2014/main" id="{D4522FB3-8BD1-45C9-BB52-4052BC8FDCB1}"/>
                  </a:ext>
                </a:extLst>
              </p:cNvPr>
              <p:cNvSpPr>
                <a:spLocks noChangeAspect="1" noEditPoints="1"/>
              </p:cNvSpPr>
              <p:nvPr/>
            </p:nvSpPr>
            <p:spPr bwMode="auto">
              <a:xfrm>
                <a:off x="4973346" y="3241752"/>
                <a:ext cx="370506" cy="357402"/>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9BBB59"/>
              </a:solidFill>
              <a:ln>
                <a:noFill/>
              </a:ln>
            </p:spPr>
            <p:txBody>
              <a:bodyPr lIns="162560" tIns="81280" rIns="162560" bIns="81280"/>
              <a:lstStyle/>
              <a:p>
                <a:pPr marL="0" marR="0" lvl="0" indent="0" defTabSz="913765"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3320" b="0" i="0" u="none" strike="noStrike" kern="0" cap="none" spc="0" normalizeH="0" baseline="0" noProof="1">
                  <a:ln>
                    <a:noFill/>
                  </a:ln>
                  <a:solidFill>
                    <a:prstClr val="black"/>
                  </a:solidFill>
                  <a:effectLst/>
                  <a:uLnTx/>
                  <a:uFillTx/>
                  <a:latin typeface="微软雅黑" pitchFamily="34" charset="-122"/>
                  <a:ea typeface="微软雅黑" pitchFamily="34" charset="-122"/>
                  <a:cs typeface="Arial" panose="020B0604020202020204" pitchFamily="34" charset="0"/>
                </a:endParaRPr>
              </a:p>
            </p:txBody>
          </p:sp>
        </p:grpSp>
        <p:grpSp>
          <p:nvGrpSpPr>
            <p:cNvPr id="40" name="组合 39">
              <a:extLst>
                <a:ext uri="{FF2B5EF4-FFF2-40B4-BE49-F238E27FC236}">
                  <a16:creationId xmlns:a16="http://schemas.microsoft.com/office/drawing/2014/main" id="{A67310AC-B32D-4AA3-9330-FCAC8BC6DA19}"/>
                </a:ext>
              </a:extLst>
            </p:cNvPr>
            <p:cNvGrpSpPr>
              <a:grpSpLocks/>
            </p:cNvGrpSpPr>
            <p:nvPr/>
          </p:nvGrpSpPr>
          <p:grpSpPr bwMode="auto">
            <a:xfrm>
              <a:off x="5329238" y="5153025"/>
              <a:ext cx="1144587" cy="1144588"/>
              <a:chOff x="3996846" y="3864636"/>
              <a:chExt cx="858956" cy="858956"/>
            </a:xfrm>
          </p:grpSpPr>
          <p:grpSp>
            <p:nvGrpSpPr>
              <p:cNvPr id="44" name="组合 43">
                <a:extLst>
                  <a:ext uri="{FF2B5EF4-FFF2-40B4-BE49-F238E27FC236}">
                    <a16:creationId xmlns:a16="http://schemas.microsoft.com/office/drawing/2014/main" id="{1535E2A7-59F5-40CF-8A09-BD30B3B53DF8}"/>
                  </a:ext>
                </a:extLst>
              </p:cNvPr>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46" name="同心圆 37">
                  <a:extLst>
                    <a:ext uri="{FF2B5EF4-FFF2-40B4-BE49-F238E27FC236}">
                      <a16:creationId xmlns:a16="http://schemas.microsoft.com/office/drawing/2014/main" id="{1DF919B4-02F3-4E61-A4ED-AD3D77B7ED00}"/>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400" b="0" i="0" u="none" strike="noStrike" kern="0" cap="none" spc="0" normalizeH="0" baseline="0" noProof="1">
                    <a:ln>
                      <a:noFill/>
                    </a:ln>
                    <a:solidFill>
                      <a:prstClr val="black"/>
                    </a:solidFill>
                    <a:effectLst/>
                    <a:uLnTx/>
                    <a:uFillTx/>
                    <a:latin typeface="微软雅黑" pitchFamily="34" charset="-122"/>
                    <a:ea typeface="微软雅黑" pitchFamily="34" charset="-122"/>
                  </a:endParaRPr>
                </a:p>
              </p:txBody>
            </p:sp>
            <p:sp>
              <p:nvSpPr>
                <p:cNvPr id="47" name="椭圆 46">
                  <a:extLst>
                    <a:ext uri="{FF2B5EF4-FFF2-40B4-BE49-F238E27FC236}">
                      <a16:creationId xmlns:a16="http://schemas.microsoft.com/office/drawing/2014/main" id="{8DE51BD2-7C8E-43FE-AF4C-0B6BDEB44E18}"/>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400" b="0" i="0" u="none" strike="noStrike" kern="0" cap="none" spc="0" normalizeH="0" baseline="0" noProof="1">
                    <a:ln>
                      <a:noFill/>
                    </a:ln>
                    <a:solidFill>
                      <a:prstClr val="white"/>
                    </a:solidFill>
                    <a:effectLst/>
                    <a:uLnTx/>
                    <a:uFillTx/>
                    <a:latin typeface="微软雅黑" pitchFamily="34" charset="-122"/>
                    <a:ea typeface="微软雅黑" pitchFamily="34" charset="-122"/>
                  </a:endParaRPr>
                </a:p>
              </p:txBody>
            </p:sp>
          </p:grpSp>
          <p:sp>
            <p:nvSpPr>
              <p:cNvPr id="45" name="Freeform 110">
                <a:extLst>
                  <a:ext uri="{FF2B5EF4-FFF2-40B4-BE49-F238E27FC236}">
                    <a16:creationId xmlns:a16="http://schemas.microsoft.com/office/drawing/2014/main" id="{F2481F2B-8A02-48E9-AAD5-434AEBEFC752}"/>
                  </a:ext>
                </a:extLst>
              </p:cNvPr>
              <p:cNvSpPr>
                <a:spLocks noChangeAspect="1" noEditPoints="1"/>
              </p:cNvSpPr>
              <p:nvPr/>
            </p:nvSpPr>
            <p:spPr bwMode="auto">
              <a:xfrm>
                <a:off x="4212478" y="4064781"/>
                <a:ext cx="424117" cy="376463"/>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8064A2"/>
              </a:solidFill>
              <a:ln>
                <a:noFill/>
              </a:ln>
            </p:spPr>
            <p:txBody>
              <a:bodyPr lIns="162560" tIns="81280" rIns="162560" bIns="81280"/>
              <a:lstStyle/>
              <a:p>
                <a:pPr marL="0" marR="0" lvl="0" indent="0" defTabSz="913765"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3320" b="0" i="0" u="none" strike="noStrike" kern="0" cap="none" spc="0" normalizeH="0" baseline="0" noProof="1">
                  <a:ln>
                    <a:noFill/>
                  </a:ln>
                  <a:solidFill>
                    <a:prstClr val="black"/>
                  </a:solidFill>
                  <a:effectLst/>
                  <a:uLnTx/>
                  <a:uFillTx/>
                  <a:latin typeface="微软雅黑" pitchFamily="34" charset="-122"/>
                  <a:ea typeface="微软雅黑" pitchFamily="34" charset="-122"/>
                  <a:cs typeface="Arial" panose="020B0604020202020204" pitchFamily="34" charset="0"/>
                </a:endParaRPr>
              </a:p>
            </p:txBody>
          </p:sp>
        </p:grpSp>
        <p:sp>
          <p:nvSpPr>
            <p:cNvPr id="41" name="矩形 40">
              <a:extLst>
                <a:ext uri="{FF2B5EF4-FFF2-40B4-BE49-F238E27FC236}">
                  <a16:creationId xmlns:a16="http://schemas.microsoft.com/office/drawing/2014/main" id="{692DF261-6D0F-4D62-8DC8-ED98A00871E4}"/>
                </a:ext>
              </a:extLst>
            </p:cNvPr>
            <p:cNvSpPr>
              <a:spLocks noChangeArrowheads="1"/>
            </p:cNvSpPr>
            <p:nvPr/>
          </p:nvSpPr>
          <p:spPr bwMode="auto">
            <a:xfrm>
              <a:off x="7652794" y="2842116"/>
              <a:ext cx="2484614" cy="46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zh-CN" altLang="en-US" sz="2000" kern="0" noProof="0" dirty="0" smtClean="0">
                  <a:solidFill>
                    <a:srgbClr val="C0504D"/>
                  </a:solidFill>
                  <a:latin typeface="微软雅黑" pitchFamily="34" charset="-122"/>
                  <a:ea typeface="微软雅黑" pitchFamily="34" charset="-122"/>
                </a:rPr>
                <a:t>车载</a:t>
              </a:r>
              <a:r>
                <a:rPr kumimoji="0" lang="zh-CN" altLang="en-US" sz="2000" b="0" i="0" u="none" strike="noStrike" kern="0" cap="none" spc="0" normalizeH="0" baseline="0" noProof="0" dirty="0" smtClean="0">
                  <a:ln>
                    <a:noFill/>
                  </a:ln>
                  <a:solidFill>
                    <a:srgbClr val="C0504D"/>
                  </a:solidFill>
                  <a:effectLst/>
                  <a:uLnTx/>
                  <a:uFillTx/>
                  <a:latin typeface="微软雅黑" pitchFamily="34" charset="-122"/>
                  <a:ea typeface="微软雅黑" pitchFamily="34" charset="-122"/>
                </a:rPr>
                <a:t>备用电源市场</a:t>
              </a:r>
              <a:endParaRPr kumimoji="0" lang="zh-CN" altLang="en-US" sz="2000" b="0" i="0" u="none" strike="noStrike" kern="0" cap="none" spc="0" normalizeH="0" baseline="0" noProof="0" dirty="0">
                <a:ln>
                  <a:noFill/>
                </a:ln>
                <a:solidFill>
                  <a:srgbClr val="C0504D"/>
                </a:solidFill>
                <a:effectLst/>
                <a:uLnTx/>
                <a:uFillTx/>
                <a:latin typeface="微软雅黑" pitchFamily="34" charset="-122"/>
                <a:ea typeface="微软雅黑" pitchFamily="34" charset="-122"/>
              </a:endParaRPr>
            </a:p>
          </p:txBody>
        </p:sp>
        <p:sp>
          <p:nvSpPr>
            <p:cNvPr id="42" name="矩形 41">
              <a:extLst>
                <a:ext uri="{FF2B5EF4-FFF2-40B4-BE49-F238E27FC236}">
                  <a16:creationId xmlns:a16="http://schemas.microsoft.com/office/drawing/2014/main" id="{43C86CB2-3617-41F5-B26F-09A19673DF5B}"/>
                </a:ext>
              </a:extLst>
            </p:cNvPr>
            <p:cNvSpPr/>
            <p:nvPr/>
          </p:nvSpPr>
          <p:spPr>
            <a:xfrm>
              <a:off x="7711665" y="4205592"/>
              <a:ext cx="2484614" cy="465857"/>
            </a:xfrm>
            <a:prstGeom prst="rect">
              <a:avLst/>
            </a:prstGeom>
          </p:spPr>
          <p:txBody>
            <a:bodyPr wrap="none" lIns="121908" tIns="60954" rIns="121908" bIns="60954">
              <a:spAutoFit/>
            </a:body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0" cap="none" spc="0" normalizeH="0" baseline="0" noProof="1" smtClean="0">
                  <a:ln>
                    <a:noFill/>
                  </a:ln>
                  <a:solidFill>
                    <a:srgbClr val="9BBB59"/>
                  </a:solidFill>
                  <a:effectLst/>
                  <a:uLnTx/>
                  <a:uFillTx/>
                  <a:latin typeface="微软雅黑" pitchFamily="34" charset="-122"/>
                  <a:ea typeface="微软雅黑" pitchFamily="34" charset="-122"/>
                </a:rPr>
                <a:t>轨道交通领域应用</a:t>
              </a:r>
              <a:endParaRPr kumimoji="0" lang="zh-CN" altLang="en-US" sz="2000" b="0" i="0" u="none" strike="noStrike" kern="0" cap="none" spc="0" normalizeH="0" baseline="0" noProof="1">
                <a:ln>
                  <a:noFill/>
                </a:ln>
                <a:solidFill>
                  <a:srgbClr val="9BBB59"/>
                </a:solidFill>
                <a:effectLst/>
                <a:uLnTx/>
                <a:uFillTx/>
                <a:latin typeface="微软雅黑" pitchFamily="34" charset="-122"/>
                <a:ea typeface="微软雅黑" pitchFamily="34" charset="-122"/>
              </a:endParaRPr>
            </a:p>
          </p:txBody>
        </p:sp>
        <p:sp>
          <p:nvSpPr>
            <p:cNvPr id="43" name="矩形 42">
              <a:extLst>
                <a:ext uri="{FF2B5EF4-FFF2-40B4-BE49-F238E27FC236}">
                  <a16:creationId xmlns:a16="http://schemas.microsoft.com/office/drawing/2014/main" id="{31898601-A2F8-4E8F-B66B-57D3D564EDD8}"/>
                </a:ext>
              </a:extLst>
            </p:cNvPr>
            <p:cNvSpPr/>
            <p:nvPr/>
          </p:nvSpPr>
          <p:spPr>
            <a:xfrm>
              <a:off x="7157515" y="5457824"/>
              <a:ext cx="3039221" cy="465857"/>
            </a:xfrm>
            <a:prstGeom prst="rect">
              <a:avLst/>
            </a:prstGeom>
          </p:spPr>
          <p:txBody>
            <a:bodyPr wrap="none" lIns="121908" tIns="60954" rIns="121908" bIns="60954">
              <a:spAutoFit/>
            </a:body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0" cap="none" spc="0" normalizeH="0" baseline="0" noProof="1">
                  <a:ln>
                    <a:noFill/>
                  </a:ln>
                  <a:solidFill>
                    <a:srgbClr val="8064A2"/>
                  </a:solidFill>
                  <a:effectLst/>
                  <a:uLnTx/>
                  <a:uFillTx/>
                  <a:latin typeface="微软雅黑" pitchFamily="34" charset="-122"/>
                  <a:ea typeface="微软雅黑" pitchFamily="34" charset="-122"/>
                </a:rPr>
                <a:t>固态储氢领域相关应用</a:t>
              </a:r>
            </a:p>
          </p:txBody>
        </p:sp>
      </p:grpSp>
      <p:sp>
        <p:nvSpPr>
          <p:cNvPr id="62" name="椭圆 61">
            <a:extLst>
              <a:ext uri="{FF2B5EF4-FFF2-40B4-BE49-F238E27FC236}">
                <a16:creationId xmlns:a16="http://schemas.microsoft.com/office/drawing/2014/main" id="{8AC7E8D9-5A89-4F1F-8777-C4E28381CCF7}"/>
              </a:ext>
            </a:extLst>
          </p:cNvPr>
          <p:cNvSpPr/>
          <p:nvPr/>
        </p:nvSpPr>
        <p:spPr>
          <a:xfrm>
            <a:off x="1832981" y="2278656"/>
            <a:ext cx="2126659" cy="2126659"/>
          </a:xfrm>
          <a:prstGeom prst="ellipse">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zh-CN" altLang="en-US" sz="1800" b="0" i="0" u="none" strike="noStrike" kern="0" cap="none" spc="0" normalizeH="0" baseline="0" noProof="0" dirty="0" smtClean="0">
                <a:ln>
                  <a:noFill/>
                </a:ln>
                <a:solidFill>
                  <a:prstClr val="white"/>
                </a:solidFill>
                <a:effectLst/>
                <a:uLnTx/>
                <a:uFillTx/>
                <a:latin typeface="微软雅黑" pitchFamily="34" charset="-122"/>
                <a:ea typeface="微软雅黑" pitchFamily="34" charset="-122"/>
              </a:rPr>
              <a:t>储氢合金市场的主要增长方向</a:t>
            </a:r>
          </a:p>
        </p:txBody>
      </p:sp>
      <p:sp>
        <p:nvSpPr>
          <p:cNvPr id="63"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3.1 </a:t>
            </a:r>
            <a:r>
              <a:rPr lang="zh-CN" altLang="en-US" sz="2400" b="1" dirty="0">
                <a:solidFill>
                  <a:srgbClr val="004E9D"/>
                </a:solidFill>
                <a:latin typeface="微软雅黑" panose="020B0503020204020204" pitchFamily="34" charset="-122"/>
                <a:ea typeface="微软雅黑" panose="020B0503020204020204" pitchFamily="34" charset="-122"/>
              </a:rPr>
              <a:t>储</a:t>
            </a:r>
            <a:r>
              <a:rPr lang="zh-CN" altLang="en-US" sz="2400" b="1" dirty="0" smtClean="0">
                <a:solidFill>
                  <a:srgbClr val="004E9D"/>
                </a:solidFill>
                <a:latin typeface="微软雅黑" panose="020B0503020204020204" pitchFamily="34" charset="-122"/>
                <a:ea typeface="微软雅黑" panose="020B0503020204020204" pitchFamily="34" charset="-122"/>
              </a:rPr>
              <a:t>氢合金市场增长方向</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20097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FA849FA-55B0-4ECA-AE7E-90D3BD8DA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02" y="2019185"/>
            <a:ext cx="10900533" cy="3527627"/>
          </a:xfrm>
          <a:prstGeom prst="rect">
            <a:avLst/>
          </a:prstGeom>
        </p:spPr>
      </p:pic>
      <p:sp>
        <p:nvSpPr>
          <p:cNvPr id="21" name="文本框 20">
            <a:extLst>
              <a:ext uri="{FF2B5EF4-FFF2-40B4-BE49-F238E27FC236}">
                <a16:creationId xmlns:a16="http://schemas.microsoft.com/office/drawing/2014/main" id="{BA468BDD-7296-4A42-939E-6EA8B3F9EF58}"/>
              </a:ext>
            </a:extLst>
          </p:cNvPr>
          <p:cNvSpPr txBox="1"/>
          <p:nvPr/>
        </p:nvSpPr>
        <p:spPr>
          <a:xfrm>
            <a:off x="998538" y="1372854"/>
            <a:ext cx="9017072" cy="646331"/>
          </a:xfrm>
          <a:prstGeom prst="rect">
            <a:avLst/>
          </a:prstGeom>
          <a:noFill/>
        </p:spPr>
        <p:txBody>
          <a:bodyPr wrap="square" rtlCol="0">
            <a:spAutoFit/>
          </a:bodyPr>
          <a:lstStyle/>
          <a:p>
            <a:pPr marL="285750" indent="-285750">
              <a:buFont typeface="Wingdings" panose="05000000000000000000" pitchFamily="2" charset="2"/>
              <a:buChar char="ü"/>
            </a:pPr>
            <a:r>
              <a:rPr lang="zh-CN" altLang="en-US" dirty="0">
                <a:latin typeface="微软雅黑" pitchFamily="34" charset="-122"/>
                <a:ea typeface="微软雅黑" pitchFamily="34" charset="-122"/>
              </a:rPr>
              <a:t>至</a:t>
            </a:r>
            <a:r>
              <a:rPr lang="en-US" altLang="zh-CN" dirty="0">
                <a:latin typeface="微软雅黑" pitchFamily="34" charset="-122"/>
                <a:ea typeface="微软雅黑" pitchFamily="34" charset="-122"/>
              </a:rPr>
              <a:t>2035</a:t>
            </a:r>
            <a:r>
              <a:rPr lang="zh-CN" altLang="en-US" dirty="0">
                <a:latin typeface="微软雅黑" pitchFamily="34" charset="-122"/>
                <a:ea typeface="微软雅黑" pitchFamily="34" charset="-122"/>
              </a:rPr>
              <a:t>年，</a:t>
            </a:r>
            <a:endParaRPr lang="en-US" altLang="zh-CN" dirty="0">
              <a:latin typeface="微软雅黑" pitchFamily="34" charset="-122"/>
              <a:ea typeface="微软雅黑" pitchFamily="34" charset="-122"/>
            </a:endParaRPr>
          </a:p>
          <a:p>
            <a:pPr marL="742950" lvl="1" indent="-285750">
              <a:buFont typeface="Wingdings" panose="05000000000000000000" pitchFamily="2" charset="2"/>
              <a:buChar char="u"/>
            </a:pPr>
            <a:r>
              <a:rPr lang="zh-CN" altLang="en-US" dirty="0" smtClean="0">
                <a:latin typeface="微软雅黑" pitchFamily="34" charset="-122"/>
                <a:ea typeface="微软雅黑" pitchFamily="34" charset="-122"/>
              </a:rPr>
              <a:t>新能源</a:t>
            </a:r>
            <a:r>
              <a:rPr lang="zh-CN" altLang="en-US" dirty="0">
                <a:latin typeface="微软雅黑" pitchFamily="34" charset="-122"/>
                <a:ea typeface="微软雅黑" pitchFamily="34" charset="-122"/>
              </a:rPr>
              <a:t>汽车成为主流，销售占比到</a:t>
            </a:r>
            <a:r>
              <a:rPr lang="en-US" altLang="zh-CN" dirty="0">
                <a:latin typeface="微软雅黑" pitchFamily="34" charset="-122"/>
                <a:ea typeface="微软雅黑" pitchFamily="34" charset="-122"/>
              </a:rPr>
              <a:t>50%</a:t>
            </a:r>
            <a:r>
              <a:rPr lang="zh-CN" altLang="en-US" dirty="0">
                <a:latin typeface="微软雅黑" pitchFamily="34" charset="-122"/>
                <a:ea typeface="微软雅黑" pitchFamily="34" charset="-122"/>
              </a:rPr>
              <a:t>以上</a:t>
            </a:r>
            <a:endParaRPr lang="en-US" altLang="zh-CN" dirty="0">
              <a:latin typeface="微软雅黑" pitchFamily="34" charset="-122"/>
              <a:ea typeface="微软雅黑" pitchFamily="34" charset="-122"/>
            </a:endParaRPr>
          </a:p>
        </p:txBody>
      </p:sp>
      <p:sp>
        <p:nvSpPr>
          <p:cNvPr id="22" name="文本框 21">
            <a:extLst>
              <a:ext uri="{FF2B5EF4-FFF2-40B4-BE49-F238E27FC236}">
                <a16:creationId xmlns:a16="http://schemas.microsoft.com/office/drawing/2014/main" id="{AD5C659D-DAEE-46E8-A494-3E81FE314F72}"/>
              </a:ext>
            </a:extLst>
          </p:cNvPr>
          <p:cNvSpPr txBox="1"/>
          <p:nvPr/>
        </p:nvSpPr>
        <p:spPr>
          <a:xfrm>
            <a:off x="1108054" y="956471"/>
            <a:ext cx="6360624" cy="646331"/>
          </a:xfrm>
          <a:prstGeom prst="rect">
            <a:avLst/>
          </a:prstGeom>
          <a:noFill/>
        </p:spPr>
        <p:txBody>
          <a:bodyPr wrap="square" rtlCol="0">
            <a:spAutoFit/>
          </a:bodyPr>
          <a:lstStyle/>
          <a:p>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节能与新能源汽车技术路线图</a:t>
            </a:r>
            <a:r>
              <a:rPr lang="en-US" altLang="zh-CN" b="1" dirty="0">
                <a:latin typeface="微软雅黑" pitchFamily="34" charset="-122"/>
                <a:ea typeface="微软雅黑" pitchFamily="34" charset="-122"/>
              </a:rPr>
              <a:t>2.0》——</a:t>
            </a:r>
          </a:p>
          <a:p>
            <a:endParaRPr lang="zh-CN" altLang="en-US" dirty="0">
              <a:latin typeface="微软雅黑" pitchFamily="34" charset="-122"/>
              <a:ea typeface="微软雅黑" pitchFamily="34" charset="-122"/>
            </a:endParaRPr>
          </a:p>
        </p:txBody>
      </p:sp>
      <p:sp>
        <p:nvSpPr>
          <p:cNvPr id="8"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3.2 </a:t>
            </a:r>
            <a:r>
              <a:rPr lang="zh-CN" altLang="en-US" sz="2400" b="1" dirty="0">
                <a:solidFill>
                  <a:srgbClr val="004E9D"/>
                </a:solidFill>
                <a:latin typeface="微软雅黑" panose="020B0503020204020204" pitchFamily="34" charset="-122"/>
                <a:ea typeface="微软雅黑" panose="020B0503020204020204" pitchFamily="34" charset="-122"/>
              </a:rPr>
              <a:t>镍</a:t>
            </a:r>
            <a:r>
              <a:rPr lang="zh-CN" altLang="en-US" sz="2400" b="1" dirty="0" smtClean="0">
                <a:solidFill>
                  <a:srgbClr val="004E9D"/>
                </a:solidFill>
                <a:latin typeface="微软雅黑" panose="020B0503020204020204" pitchFamily="34" charset="-122"/>
                <a:ea typeface="微软雅黑" panose="020B0503020204020204" pitchFamily="34" charset="-122"/>
              </a:rPr>
              <a:t>氢混合动力汽车市场</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55305" y="5593863"/>
            <a:ext cx="11421716" cy="369332"/>
          </a:xfrm>
          <a:prstGeom prst="rect">
            <a:avLst/>
          </a:prstGeom>
          <a:noFill/>
        </p:spPr>
        <p:txBody>
          <a:bodyPr wrap="none" rtlCol="0">
            <a:spAutoFit/>
          </a:bodyPr>
          <a:lstStyle/>
          <a:p>
            <a:pPr marL="285750" indent="-285750">
              <a:buFont typeface="Wingdings" panose="05000000000000000000" pitchFamily="2" charset="2"/>
              <a:buChar char="u"/>
            </a:pPr>
            <a:r>
              <a:rPr lang="en-US" altLang="zh-CN" b="1" dirty="0" smtClean="0">
                <a:latin typeface="微软雅黑" panose="020B0503020204020204" pitchFamily="34" charset="-122"/>
                <a:ea typeface="微软雅黑" panose="020B0503020204020204" pitchFamily="34" charset="-122"/>
              </a:rPr>
              <a:t>2022</a:t>
            </a:r>
            <a:r>
              <a:rPr lang="zh-CN" altLang="en-US" b="1" dirty="0" smtClean="0">
                <a:latin typeface="微软雅黑" panose="020B0503020204020204" pitchFamily="34" charset="-122"/>
                <a:ea typeface="微软雅黑" panose="020B0503020204020204" pitchFamily="34" charset="-122"/>
              </a:rPr>
              <a:t>年销售乘用车销量达</a:t>
            </a:r>
            <a:r>
              <a:rPr lang="en-US" altLang="zh-CN" b="1" u="sng" dirty="0">
                <a:latin typeface="微软雅黑" panose="020B0503020204020204" pitchFamily="34" charset="-122"/>
                <a:ea typeface="微软雅黑" panose="020B0503020204020204" pitchFamily="34" charset="-122"/>
              </a:rPr>
              <a:t>2686.4</a:t>
            </a:r>
            <a:r>
              <a:rPr lang="zh-CN" altLang="en-US" b="1" u="sng" dirty="0" smtClean="0">
                <a:latin typeface="微软雅黑" panose="020B0503020204020204" pitchFamily="34" charset="-122"/>
                <a:ea typeface="微软雅黑" panose="020B0503020204020204" pitchFamily="34" charset="-122"/>
              </a:rPr>
              <a:t>万辆</a:t>
            </a:r>
            <a:r>
              <a:rPr lang="zh-CN" altLang="en-US" b="1" dirty="0" smtClean="0">
                <a:latin typeface="微软雅黑" panose="020B0503020204020204" pitchFamily="34" charset="-122"/>
                <a:ea typeface="微软雅黑" panose="020B0503020204020204" pitchFamily="34" charset="-122"/>
              </a:rPr>
              <a:t>，其中新能源销量达到</a:t>
            </a:r>
            <a:r>
              <a:rPr lang="en-US" altLang="zh-CN" b="1" u="sng" dirty="0">
                <a:latin typeface="微软雅黑" panose="020B0503020204020204" pitchFamily="34" charset="-122"/>
                <a:ea typeface="微软雅黑" panose="020B0503020204020204" pitchFamily="34" charset="-122"/>
              </a:rPr>
              <a:t>688.7</a:t>
            </a:r>
            <a:r>
              <a:rPr lang="zh-CN" altLang="en-US" b="1" u="sng" dirty="0">
                <a:latin typeface="微软雅黑" panose="020B0503020204020204" pitchFamily="34" charset="-122"/>
                <a:ea typeface="微软雅黑" panose="020B0503020204020204" pitchFamily="34" charset="-122"/>
              </a:rPr>
              <a:t>万</a:t>
            </a:r>
            <a:r>
              <a:rPr lang="zh-CN" altLang="en-US" b="1" u="sng" dirty="0" smtClean="0">
                <a:latin typeface="微软雅黑" panose="020B0503020204020204" pitchFamily="34" charset="-122"/>
                <a:ea typeface="微软雅黑" panose="020B0503020204020204" pitchFamily="34" charset="-122"/>
              </a:rPr>
              <a:t>辆</a:t>
            </a:r>
            <a:r>
              <a:rPr lang="zh-CN" altLang="en-US" b="1" dirty="0">
                <a:latin typeface="微软雅黑" panose="020B0503020204020204" pitchFamily="34" charset="-122"/>
                <a:ea typeface="微软雅黑" panose="020B0503020204020204" pitchFamily="34" charset="-122"/>
              </a:rPr>
              <a:t>。同比</a:t>
            </a:r>
            <a:r>
              <a:rPr lang="zh-CN" altLang="en-US" b="1" dirty="0" smtClean="0">
                <a:latin typeface="微软雅黑" panose="020B0503020204020204" pitchFamily="34" charset="-122"/>
                <a:ea typeface="微软雅黑" panose="020B0503020204020204" pitchFamily="34" charset="-122"/>
              </a:rPr>
              <a:t>增长</a:t>
            </a:r>
            <a:r>
              <a:rPr lang="en-US" altLang="zh-CN" b="1" u="sng" dirty="0">
                <a:latin typeface="微软雅黑" panose="020B0503020204020204" pitchFamily="34" charset="-122"/>
                <a:ea typeface="微软雅黑" panose="020B0503020204020204" pitchFamily="34" charset="-122"/>
              </a:rPr>
              <a:t>93.4</a:t>
            </a:r>
            <a:r>
              <a:rPr lang="en-US" altLang="zh-CN" b="1" u="sng"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，市占率达</a:t>
            </a:r>
            <a:r>
              <a:rPr lang="en-US" altLang="zh-CN" b="1" u="sng" dirty="0" smtClean="0">
                <a:solidFill>
                  <a:srgbClr val="C00000"/>
                </a:solidFill>
                <a:latin typeface="微软雅黑" panose="020B0503020204020204" pitchFamily="34" charset="-122"/>
                <a:ea typeface="微软雅黑" panose="020B0503020204020204" pitchFamily="34" charset="-122"/>
              </a:rPr>
              <a:t>25.6%</a:t>
            </a:r>
            <a:endParaRPr lang="zh-CN" altLang="en-US" b="1" u="sng"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64771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E2829DE3-5038-49B4-8D77-7F1AF38CE977}"/>
              </a:ext>
            </a:extLst>
          </p:cNvPr>
          <p:cNvGrpSpPr/>
          <p:nvPr/>
        </p:nvGrpSpPr>
        <p:grpSpPr>
          <a:xfrm>
            <a:off x="6150610" y="1231549"/>
            <a:ext cx="5025390" cy="4494463"/>
            <a:chOff x="4948056" y="1707464"/>
            <a:chExt cx="4018401" cy="5150535"/>
          </a:xfrm>
        </p:grpSpPr>
        <p:sp>
          <p:nvSpPr>
            <p:cNvPr id="15" name="灯片编号占位符 4">
              <a:extLst>
                <a:ext uri="{FF2B5EF4-FFF2-40B4-BE49-F238E27FC236}">
                  <a16:creationId xmlns:a16="http://schemas.microsoft.com/office/drawing/2014/main" id="{A0407F03-3DA5-4194-8664-D3E927EA410C}"/>
                </a:ext>
              </a:extLst>
            </p:cNvPr>
            <p:cNvSpPr txBox="1">
              <a:spLocks/>
            </p:cNvSpPr>
            <p:nvPr/>
          </p:nvSpPr>
          <p:spPr>
            <a:xfrm>
              <a:off x="7924800" y="6356350"/>
              <a:ext cx="762000" cy="365125"/>
            </a:xfrm>
            <a:prstGeom prst="rect">
              <a:avLst/>
            </a:prstGeom>
          </p:spPr>
          <p:txBody>
            <a:bodyPr/>
            <a:lstStyle>
              <a:defPPr>
                <a:defRPr lang="zh-CN"/>
              </a:defPPr>
              <a:lvl1pPr algn="l" rtl="0" fontAlgn="base">
                <a:spcBef>
                  <a:spcPct val="0"/>
                </a:spcBef>
                <a:spcAft>
                  <a:spcPct val="0"/>
                </a:spcAft>
                <a:buFont typeface="Arial" charset="0"/>
                <a:defRPr kern="1200">
                  <a:solidFill>
                    <a:schemeClr val="tx1"/>
                  </a:solidFill>
                  <a:latin typeface="Arial" charset="0"/>
                  <a:ea typeface="宋体" pitchFamily="2" charset="-122"/>
                  <a:cs typeface="+mn-cs"/>
                </a:defRPr>
              </a:lvl1pPr>
              <a:lvl2pPr marL="457200" algn="l" rtl="0" fontAlgn="base">
                <a:spcBef>
                  <a:spcPct val="0"/>
                </a:spcBef>
                <a:spcAft>
                  <a:spcPct val="0"/>
                </a:spcAft>
                <a:buFont typeface="Arial" charset="0"/>
                <a:defRPr kern="1200">
                  <a:solidFill>
                    <a:schemeClr val="tx1"/>
                  </a:solidFill>
                  <a:latin typeface="Arial" charset="0"/>
                  <a:ea typeface="宋体" pitchFamily="2" charset="-122"/>
                  <a:cs typeface="+mn-cs"/>
                </a:defRPr>
              </a:lvl2pPr>
              <a:lvl3pPr marL="914400" algn="l" rtl="0" fontAlgn="base">
                <a:spcBef>
                  <a:spcPct val="0"/>
                </a:spcBef>
                <a:spcAft>
                  <a:spcPct val="0"/>
                </a:spcAft>
                <a:buFont typeface="Arial" charset="0"/>
                <a:defRPr kern="1200">
                  <a:solidFill>
                    <a:schemeClr val="tx1"/>
                  </a:solidFill>
                  <a:latin typeface="Arial" charset="0"/>
                  <a:ea typeface="宋体" pitchFamily="2" charset="-122"/>
                  <a:cs typeface="+mn-cs"/>
                </a:defRPr>
              </a:lvl3pPr>
              <a:lvl4pPr marL="1371600" algn="l" rtl="0" fontAlgn="base">
                <a:spcBef>
                  <a:spcPct val="0"/>
                </a:spcBef>
                <a:spcAft>
                  <a:spcPct val="0"/>
                </a:spcAft>
                <a:buFont typeface="Arial" charset="0"/>
                <a:defRPr kern="1200">
                  <a:solidFill>
                    <a:schemeClr val="tx1"/>
                  </a:solidFill>
                  <a:latin typeface="Arial" charset="0"/>
                  <a:ea typeface="宋体" pitchFamily="2" charset="-122"/>
                  <a:cs typeface="+mn-cs"/>
                </a:defRPr>
              </a:lvl4pPr>
              <a:lvl5pPr marL="1828800" algn="l" rtl="0" fontAlgn="base">
                <a:spcBef>
                  <a:spcPct val="0"/>
                </a:spcBef>
                <a:spcAft>
                  <a:spcPct val="0"/>
                </a:spcAft>
                <a:buFont typeface="Arial" charset="0"/>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fld id="{85CB2B37-75FB-4993-A36D-F655EF33F2C2}" type="slidenum">
                <a:rPr kumimoji="0" lang="zh-CN" altLang="en-US" sz="1800" b="0" i="0" u="none" strike="noStrike" kern="1200" cap="none" spc="0" normalizeH="0" baseline="0" noProof="0" smtClean="0">
                  <a:ln>
                    <a:noFill/>
                  </a:ln>
                  <a:solidFill>
                    <a:prstClr val="black"/>
                  </a:solidFill>
                  <a:effectLst/>
                  <a:uLnTx/>
                  <a:uFillTx/>
                  <a:latin typeface="Arial"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charset="0"/>
                  <a:buNone/>
                  <a:tabLst/>
                  <a:defRPr/>
                </a:pPr>
                <a:t>19</a:t>
              </a:fld>
              <a:endParaRPr kumimoji="0" lang="zh-CN" altLang="en-US"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
          <p:nvSpPr>
            <p:cNvPr id="16" name="内容占位符 14">
              <a:extLst>
                <a:ext uri="{FF2B5EF4-FFF2-40B4-BE49-F238E27FC236}">
                  <a16:creationId xmlns:a16="http://schemas.microsoft.com/office/drawing/2014/main" id="{2DDEC764-27C9-48FC-A9BB-260C2A9F0FA6}"/>
                </a:ext>
              </a:extLst>
            </p:cNvPr>
            <p:cNvSpPr txBox="1">
              <a:spLocks/>
            </p:cNvSpPr>
            <p:nvPr/>
          </p:nvSpPr>
          <p:spPr>
            <a:xfrm>
              <a:off x="5222041" y="1707464"/>
              <a:ext cx="3744416" cy="4897326"/>
            </a:xfrm>
            <a:prstGeom prst="rect">
              <a:avLst/>
            </a:prstGeom>
          </p:spPr>
          <p:txBody>
            <a:bodyPr/>
            <a:lstStyle>
              <a:lvl1pPr marL="257209" indent="-257209" algn="l" defTabSz="685891"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87" indent="-214341" algn="l" defTabSz="685891"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364" indent="-171473" algn="l" defTabSz="685891"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310"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256"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ctr" defTabSz="685891" rtl="0" eaLnBrk="1" fontAlgn="auto" latinLnBrk="0" hangingPunct="1">
                <a:lnSpc>
                  <a:spcPts val="2800"/>
                </a:lnSpc>
                <a:spcBef>
                  <a:spcPts val="1200"/>
                </a:spcBef>
                <a:spcAft>
                  <a:spcPts val="1200"/>
                </a:spcAft>
                <a:buClrTx/>
                <a:buSzTx/>
                <a:buFont typeface="Arial" pitchFamily="34" charset="0"/>
                <a:buNone/>
                <a:tabLst/>
                <a:defRPr/>
              </a:pP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17" name="图表 16">
              <a:extLst>
                <a:ext uri="{FF2B5EF4-FFF2-40B4-BE49-F238E27FC236}">
                  <a16:creationId xmlns:a16="http://schemas.microsoft.com/office/drawing/2014/main" id="{8930582C-0ABC-43F6-8C31-EC8CEC0C04A7}"/>
                </a:ext>
              </a:extLst>
            </p:cNvPr>
            <p:cNvGraphicFramePr>
              <a:graphicFrameLocks/>
            </p:cNvGraphicFramePr>
            <p:nvPr>
              <p:extLst>
                <p:ext uri="{D42A27DB-BD31-4B8C-83A1-F6EECF244321}">
                  <p14:modId xmlns:p14="http://schemas.microsoft.com/office/powerpoint/2010/main" val="1656307170"/>
                </p:ext>
              </p:extLst>
            </p:nvPr>
          </p:nvGraphicFramePr>
          <p:xfrm>
            <a:off x="4948056" y="1873958"/>
            <a:ext cx="4016431" cy="4984041"/>
          </p:xfrm>
          <a:graphic>
            <a:graphicData uri="http://schemas.openxmlformats.org/drawingml/2006/chart">
              <c:chart xmlns:c="http://schemas.openxmlformats.org/drawingml/2006/chart" xmlns:r="http://schemas.openxmlformats.org/officeDocument/2006/relationships" r:id="rId2"/>
            </a:graphicData>
          </a:graphic>
        </p:graphicFrame>
      </p:grpSp>
      <p:sp>
        <p:nvSpPr>
          <p:cNvPr id="18" name="文本框 17">
            <a:extLst>
              <a:ext uri="{FF2B5EF4-FFF2-40B4-BE49-F238E27FC236}">
                <a16:creationId xmlns:a16="http://schemas.microsoft.com/office/drawing/2014/main" id="{BEA96571-C864-4143-B047-E541A00ABEDF}"/>
              </a:ext>
            </a:extLst>
          </p:cNvPr>
          <p:cNvSpPr txBox="1"/>
          <p:nvPr/>
        </p:nvSpPr>
        <p:spPr>
          <a:xfrm>
            <a:off x="862004" y="1684574"/>
            <a:ext cx="5122236" cy="3749363"/>
          </a:xfrm>
          <a:prstGeom prst="rect">
            <a:avLst/>
          </a:prstGeom>
          <a:noFill/>
        </p:spPr>
        <p:txBody>
          <a:bodyPr wrap="square">
            <a:spAutoFit/>
          </a:bodyPr>
          <a:lstStyle/>
          <a:p>
            <a:pPr marL="285750" indent="-285750" fontAlgn="base">
              <a:spcBef>
                <a:spcPct val="0"/>
              </a:spcBef>
              <a:spcAft>
                <a:spcPct val="0"/>
              </a:spcAft>
              <a:buFont typeface="Wingdings" panose="05000000000000000000" pitchFamily="2" charset="2"/>
              <a:buChar char="u"/>
            </a:pPr>
            <a:r>
              <a:rPr lang="zh-CN" altLang="en-US" dirty="0">
                <a:solidFill>
                  <a:srgbClr val="333333"/>
                </a:solidFill>
                <a:latin typeface="微软雅黑" panose="020B0503020204020204" pitchFamily="34" charset="-122"/>
                <a:ea typeface="微软雅黑" panose="020B0503020204020204" pitchFamily="34" charset="-122"/>
              </a:rPr>
              <a:t>全球累计销量突破第一个</a:t>
            </a:r>
            <a:r>
              <a:rPr lang="en-US" altLang="zh-CN" dirty="0">
                <a:solidFill>
                  <a:srgbClr val="333333"/>
                </a:solidFill>
                <a:latin typeface="微软雅黑" panose="020B0503020204020204" pitchFamily="34" charset="-122"/>
                <a:ea typeface="微软雅黑" panose="020B0503020204020204" pitchFamily="34" charset="-122"/>
              </a:rPr>
              <a:t>100</a:t>
            </a:r>
            <a:r>
              <a:rPr lang="zh-CN" altLang="en-US" dirty="0">
                <a:solidFill>
                  <a:srgbClr val="333333"/>
                </a:solidFill>
                <a:latin typeface="微软雅黑" panose="020B0503020204020204" pitchFamily="34" charset="-122"/>
                <a:ea typeface="微软雅黑" panose="020B0503020204020204" pitchFamily="34" charset="-122"/>
              </a:rPr>
              <a:t>万辆</a:t>
            </a:r>
            <a:r>
              <a:rPr lang="en-US" altLang="zh-CN" dirty="0">
                <a:solidFill>
                  <a:srgbClr val="333333"/>
                </a:solidFill>
                <a:latin typeface="微软雅黑" panose="020B0503020204020204" pitchFamily="34" charset="-122"/>
                <a:ea typeface="微软雅黑" panose="020B0503020204020204" pitchFamily="34" charset="-122"/>
              </a:rPr>
              <a:t>,</a:t>
            </a:r>
            <a:r>
              <a:rPr lang="zh-CN" altLang="en-US" dirty="0">
                <a:solidFill>
                  <a:srgbClr val="333333"/>
                </a:solidFill>
                <a:latin typeface="微软雅黑" panose="020B0503020204020204" pitchFamily="34" charset="-122"/>
                <a:ea typeface="微软雅黑" panose="020B0503020204020204" pitchFamily="34" charset="-122"/>
              </a:rPr>
              <a:t>用了整整</a:t>
            </a:r>
            <a:r>
              <a:rPr lang="en-US" altLang="zh-CN" dirty="0">
                <a:solidFill>
                  <a:srgbClr val="333333"/>
                </a:solidFill>
                <a:latin typeface="微软雅黑" panose="020B0503020204020204" pitchFamily="34" charset="-122"/>
                <a:ea typeface="微软雅黑" panose="020B0503020204020204" pitchFamily="34" charset="-122"/>
              </a:rPr>
              <a:t>10</a:t>
            </a:r>
            <a:r>
              <a:rPr lang="zh-CN" altLang="en-US" dirty="0">
                <a:solidFill>
                  <a:srgbClr val="333333"/>
                </a:solidFill>
                <a:latin typeface="微软雅黑" panose="020B0503020204020204" pitchFamily="34" charset="-122"/>
                <a:ea typeface="微软雅黑" panose="020B0503020204020204" pitchFamily="34" charset="-122"/>
              </a:rPr>
              <a:t>年</a:t>
            </a:r>
            <a:r>
              <a:rPr lang="en-US" altLang="zh-CN" dirty="0">
                <a:solidFill>
                  <a:srgbClr val="333333"/>
                </a:solidFill>
                <a:latin typeface="微软雅黑" panose="020B0503020204020204" pitchFamily="34" charset="-122"/>
                <a:ea typeface="微软雅黑" panose="020B0503020204020204" pitchFamily="34" charset="-122"/>
              </a:rPr>
              <a:t>!</a:t>
            </a:r>
          </a:p>
          <a:p>
            <a:pPr marL="285750" indent="-285750" fontAlgn="base">
              <a:spcBef>
                <a:spcPct val="0"/>
              </a:spcBef>
              <a:spcAft>
                <a:spcPct val="0"/>
              </a:spcAft>
              <a:buFont typeface="Wingdings" panose="05000000000000000000" pitchFamily="2" charset="2"/>
              <a:buChar char="u"/>
            </a:pPr>
            <a:endParaRPr lang="en-US" altLang="zh-CN" dirty="0">
              <a:solidFill>
                <a:srgbClr val="333333"/>
              </a:solidFill>
              <a:latin typeface="微软雅黑" panose="020B0503020204020204" pitchFamily="34" charset="-122"/>
              <a:ea typeface="微软雅黑" panose="020B0503020204020204" pitchFamily="34" charset="-122"/>
            </a:endParaRPr>
          </a:p>
          <a:p>
            <a:pPr marL="285750" indent="-285750" fontAlgn="base">
              <a:spcBef>
                <a:spcPct val="0"/>
              </a:spcBef>
              <a:spcAft>
                <a:spcPct val="0"/>
              </a:spcAft>
              <a:buFont typeface="Wingdings" panose="05000000000000000000" pitchFamily="2" charset="2"/>
              <a:buChar char="u"/>
            </a:pPr>
            <a:r>
              <a:rPr lang="zh-CN" altLang="en-US" dirty="0">
                <a:solidFill>
                  <a:srgbClr val="333333"/>
                </a:solidFill>
                <a:latin typeface="微软雅黑" panose="020B0503020204020204" pitchFamily="34" charset="-122"/>
                <a:ea typeface="微软雅黑" panose="020B0503020204020204" pitchFamily="34" charset="-122"/>
              </a:rPr>
              <a:t>第二个</a:t>
            </a:r>
            <a:r>
              <a:rPr lang="en-US" altLang="zh-CN" dirty="0">
                <a:solidFill>
                  <a:srgbClr val="333333"/>
                </a:solidFill>
                <a:latin typeface="微软雅黑" panose="020B0503020204020204" pitchFamily="34" charset="-122"/>
                <a:ea typeface="微软雅黑" panose="020B0503020204020204" pitchFamily="34" charset="-122"/>
              </a:rPr>
              <a:t>100</a:t>
            </a:r>
            <a:r>
              <a:rPr lang="zh-CN" altLang="en-US" dirty="0">
                <a:solidFill>
                  <a:srgbClr val="333333"/>
                </a:solidFill>
                <a:latin typeface="微软雅黑" panose="020B0503020204020204" pitchFamily="34" charset="-122"/>
                <a:ea typeface="微软雅黑" panose="020B0503020204020204" pitchFamily="34" charset="-122"/>
              </a:rPr>
              <a:t>万辆用了</a:t>
            </a:r>
            <a:r>
              <a:rPr lang="en-US" altLang="zh-CN" dirty="0">
                <a:solidFill>
                  <a:srgbClr val="333333"/>
                </a:solidFill>
                <a:latin typeface="微软雅黑" panose="020B0503020204020204" pitchFamily="34" charset="-122"/>
                <a:ea typeface="微软雅黑" panose="020B0503020204020204" pitchFamily="34" charset="-122"/>
              </a:rPr>
              <a:t>3</a:t>
            </a:r>
            <a:r>
              <a:rPr lang="zh-CN" altLang="en-US" dirty="0">
                <a:solidFill>
                  <a:srgbClr val="333333"/>
                </a:solidFill>
                <a:latin typeface="微软雅黑" panose="020B0503020204020204" pitchFamily="34" charset="-122"/>
                <a:ea typeface="微软雅黑" panose="020B0503020204020204" pitchFamily="34" charset="-122"/>
              </a:rPr>
              <a:t>年！</a:t>
            </a:r>
            <a:endParaRPr lang="en-US" altLang="zh-CN" dirty="0">
              <a:solidFill>
                <a:srgbClr val="333333"/>
              </a:solidFill>
              <a:latin typeface="微软雅黑" panose="020B0503020204020204" pitchFamily="34" charset="-122"/>
              <a:ea typeface="微软雅黑" panose="020B0503020204020204" pitchFamily="34" charset="-122"/>
            </a:endParaRPr>
          </a:p>
          <a:p>
            <a:pPr marL="285750" indent="-285750" fontAlgn="base">
              <a:spcBef>
                <a:spcPct val="0"/>
              </a:spcBef>
              <a:spcAft>
                <a:spcPct val="0"/>
              </a:spcAft>
              <a:buFont typeface="Wingdings" panose="05000000000000000000" pitchFamily="2" charset="2"/>
              <a:buChar char="u"/>
            </a:pPr>
            <a:endParaRPr lang="en-US" altLang="zh-CN" dirty="0">
              <a:solidFill>
                <a:srgbClr val="333333"/>
              </a:solidFill>
              <a:latin typeface="微软雅黑" panose="020B0503020204020204" pitchFamily="34" charset="-122"/>
              <a:ea typeface="微软雅黑" panose="020B0503020204020204" pitchFamily="34" charset="-122"/>
            </a:endParaRPr>
          </a:p>
          <a:p>
            <a:pPr marL="285750" indent="-285750" fontAlgn="base">
              <a:spcBef>
                <a:spcPct val="0"/>
              </a:spcBef>
              <a:spcAft>
                <a:spcPct val="0"/>
              </a:spcAft>
              <a:buFont typeface="Wingdings" panose="05000000000000000000" pitchFamily="2" charset="2"/>
              <a:buChar char="u"/>
            </a:pPr>
            <a:r>
              <a:rPr lang="zh-CN" altLang="en-US" dirty="0">
                <a:solidFill>
                  <a:srgbClr val="333333"/>
                </a:solidFill>
                <a:latin typeface="微软雅黑" panose="020B0503020204020204" pitchFamily="34" charset="-122"/>
                <a:ea typeface="微软雅黑" panose="020B0503020204020204" pitchFamily="34" charset="-122"/>
              </a:rPr>
              <a:t>最近的一个</a:t>
            </a:r>
            <a:r>
              <a:rPr lang="en-US" altLang="zh-CN" dirty="0">
                <a:solidFill>
                  <a:srgbClr val="333333"/>
                </a:solidFill>
                <a:latin typeface="微软雅黑" panose="020B0503020204020204" pitchFamily="34" charset="-122"/>
                <a:ea typeface="微软雅黑" panose="020B0503020204020204" pitchFamily="34" charset="-122"/>
              </a:rPr>
              <a:t>100</a:t>
            </a:r>
            <a:r>
              <a:rPr lang="zh-CN" altLang="en-US" dirty="0">
                <a:solidFill>
                  <a:srgbClr val="333333"/>
                </a:solidFill>
                <a:latin typeface="微软雅黑" panose="020B0503020204020204" pitchFamily="34" charset="-122"/>
                <a:ea typeface="微软雅黑" panose="020B0503020204020204" pitchFamily="34" charset="-122"/>
              </a:rPr>
              <a:t>万辆只用了</a:t>
            </a:r>
            <a:r>
              <a:rPr lang="en-US" altLang="zh-CN" dirty="0">
                <a:solidFill>
                  <a:srgbClr val="333333"/>
                </a:solidFill>
                <a:latin typeface="微软雅黑" panose="020B0503020204020204" pitchFamily="34" charset="-122"/>
                <a:ea typeface="微软雅黑" panose="020B0503020204020204" pitchFamily="34" charset="-122"/>
              </a:rPr>
              <a:t>8</a:t>
            </a:r>
            <a:r>
              <a:rPr lang="zh-CN" altLang="en-US" dirty="0">
                <a:solidFill>
                  <a:srgbClr val="333333"/>
                </a:solidFill>
                <a:latin typeface="微软雅黑" panose="020B0503020204020204" pitchFamily="34" charset="-122"/>
                <a:ea typeface="微软雅黑" panose="020B0503020204020204" pitchFamily="34" charset="-122"/>
              </a:rPr>
              <a:t>个月！</a:t>
            </a:r>
            <a:endParaRPr lang="en-US" altLang="zh-CN" dirty="0">
              <a:solidFill>
                <a:srgbClr val="333333"/>
              </a:solidFill>
              <a:latin typeface="微软雅黑" panose="020B0503020204020204" pitchFamily="34" charset="-122"/>
              <a:ea typeface="微软雅黑" panose="020B0503020204020204" pitchFamily="34" charset="-122"/>
            </a:endParaRPr>
          </a:p>
          <a:p>
            <a:pPr marL="285750" indent="-285750" fontAlgn="base">
              <a:spcBef>
                <a:spcPct val="0"/>
              </a:spcBef>
              <a:spcAft>
                <a:spcPct val="0"/>
              </a:spcAft>
              <a:buFont typeface="Wingdings" panose="05000000000000000000" pitchFamily="2" charset="2"/>
              <a:buChar char="Ø"/>
            </a:pPr>
            <a:endParaRPr lang="en-US" altLang="zh-CN" dirty="0">
              <a:solidFill>
                <a:srgbClr val="333333"/>
              </a:solidFill>
              <a:latin typeface="微软雅黑" panose="020B0503020204020204" pitchFamily="34" charset="-122"/>
              <a:ea typeface="微软雅黑" panose="020B0503020204020204" pitchFamily="34" charset="-122"/>
            </a:endParaRPr>
          </a:p>
          <a:p>
            <a:pPr marL="285750" indent="-285750" fontAlgn="base">
              <a:spcBef>
                <a:spcPct val="0"/>
              </a:spcBef>
              <a:spcAft>
                <a:spcPct val="0"/>
              </a:spcAft>
              <a:buFont typeface="Wingdings" panose="05000000000000000000" pitchFamily="2" charset="2"/>
              <a:buChar char="Ø"/>
            </a:pPr>
            <a:endParaRPr lang="en-US" altLang="zh-CN" dirty="0">
              <a:solidFill>
                <a:srgbClr val="333333"/>
              </a:solidFill>
              <a:latin typeface="微软雅黑" panose="020B0503020204020204" pitchFamily="34" charset="-122"/>
              <a:ea typeface="微软雅黑" panose="020B0503020204020204" pitchFamily="34" charset="-122"/>
            </a:endParaRPr>
          </a:p>
          <a:p>
            <a:pPr marL="285750" indent="-285750" fontAlgn="base">
              <a:spcBef>
                <a:spcPct val="0"/>
              </a:spcBef>
              <a:spcAft>
                <a:spcPct val="0"/>
              </a:spcAft>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rPr>
              <a:t>至</a:t>
            </a:r>
            <a:r>
              <a:rPr lang="en-US" altLang="zh-CN" dirty="0">
                <a:solidFill>
                  <a:srgbClr val="333333"/>
                </a:solidFill>
                <a:latin typeface="微软雅黑" panose="020B0503020204020204" pitchFamily="34" charset="-122"/>
                <a:ea typeface="微软雅黑" panose="020B0503020204020204" pitchFamily="34" charset="-122"/>
              </a:rPr>
              <a:t>2010</a:t>
            </a:r>
            <a:r>
              <a:rPr lang="zh-CN" altLang="en-US" dirty="0">
                <a:solidFill>
                  <a:srgbClr val="333333"/>
                </a:solidFill>
                <a:latin typeface="微软雅黑" panose="020B0503020204020204" pitchFamily="34" charset="-122"/>
                <a:ea typeface="微软雅黑" panose="020B0503020204020204" pitchFamily="34" charset="-122"/>
              </a:rPr>
              <a:t>年，中国</a:t>
            </a:r>
            <a:r>
              <a:rPr lang="en-US" altLang="zh-CN" dirty="0">
                <a:solidFill>
                  <a:srgbClr val="333333"/>
                </a:solidFill>
                <a:latin typeface="微软雅黑" panose="020B0503020204020204" pitchFamily="34" charset="-122"/>
                <a:ea typeface="微软雅黑" panose="020B0503020204020204" pitchFamily="34" charset="-122"/>
              </a:rPr>
              <a:t>HEV</a:t>
            </a:r>
            <a:r>
              <a:rPr lang="zh-CN" altLang="en-US" dirty="0">
                <a:solidFill>
                  <a:srgbClr val="333333"/>
                </a:solidFill>
                <a:latin typeface="微软雅黑" panose="020B0503020204020204" pitchFamily="34" charset="-122"/>
                <a:ea typeface="微软雅黑" panose="020B0503020204020204" pitchFamily="34" charset="-122"/>
              </a:rPr>
              <a:t>累计销量仅超</a:t>
            </a:r>
            <a:r>
              <a:rPr lang="en-US" altLang="zh-CN" dirty="0">
                <a:solidFill>
                  <a:srgbClr val="333333"/>
                </a:solidFill>
                <a:latin typeface="微软雅黑" panose="020B0503020204020204" pitchFamily="34" charset="-122"/>
                <a:ea typeface="微软雅黑" panose="020B0503020204020204" pitchFamily="34" charset="-122"/>
              </a:rPr>
              <a:t>1</a:t>
            </a:r>
            <a:r>
              <a:rPr lang="zh-CN" altLang="en-US" dirty="0">
                <a:solidFill>
                  <a:srgbClr val="333333"/>
                </a:solidFill>
                <a:latin typeface="微软雅黑" panose="020B0503020204020204" pitchFamily="34" charset="-122"/>
                <a:ea typeface="微软雅黑" panose="020B0503020204020204" pitchFamily="34" charset="-122"/>
              </a:rPr>
              <a:t>万辆</a:t>
            </a:r>
            <a:endParaRPr lang="en-US" altLang="zh-CN" dirty="0">
              <a:solidFill>
                <a:srgbClr val="333333"/>
              </a:solidFill>
              <a:latin typeface="微软雅黑" panose="020B0503020204020204" pitchFamily="34" charset="-122"/>
              <a:ea typeface="微软雅黑" panose="020B0503020204020204" pitchFamily="34" charset="-122"/>
            </a:endParaRPr>
          </a:p>
          <a:p>
            <a:pPr marL="285750" indent="-285750" fontAlgn="base">
              <a:spcBef>
                <a:spcPct val="0"/>
              </a:spcBef>
              <a:spcAft>
                <a:spcPct val="0"/>
              </a:spcAft>
              <a:buFont typeface="Wingdings" panose="05000000000000000000" pitchFamily="2" charset="2"/>
              <a:buChar char="Ø"/>
            </a:pPr>
            <a:endParaRPr lang="en-US" altLang="zh-CN" dirty="0">
              <a:solidFill>
                <a:srgbClr val="333333"/>
              </a:solidFill>
              <a:latin typeface="微软雅黑" panose="020B0503020204020204" pitchFamily="34" charset="-122"/>
              <a:ea typeface="微软雅黑" panose="020B0503020204020204" pitchFamily="34" charset="-122"/>
            </a:endParaRPr>
          </a:p>
          <a:p>
            <a:pPr marL="285750" indent="-285750" fontAlgn="base">
              <a:spcBef>
                <a:spcPct val="0"/>
              </a:spcBef>
              <a:spcAft>
                <a:spcPct val="0"/>
              </a:spcAft>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rPr>
              <a:t>至</a:t>
            </a:r>
            <a:r>
              <a:rPr lang="en-US" altLang="zh-CN" dirty="0">
                <a:solidFill>
                  <a:srgbClr val="333333"/>
                </a:solidFill>
                <a:latin typeface="微软雅黑" panose="020B0503020204020204" pitchFamily="34" charset="-122"/>
                <a:ea typeface="微软雅黑" panose="020B0503020204020204" pitchFamily="34" charset="-122"/>
              </a:rPr>
              <a:t>2014</a:t>
            </a:r>
            <a:r>
              <a:rPr lang="zh-CN" altLang="en-US" dirty="0">
                <a:solidFill>
                  <a:srgbClr val="333333"/>
                </a:solidFill>
                <a:latin typeface="微软雅黑" panose="020B0503020204020204" pitchFamily="34" charset="-122"/>
                <a:ea typeface="微软雅黑" panose="020B0503020204020204" pitchFamily="34" charset="-122"/>
              </a:rPr>
              <a:t>年，中国</a:t>
            </a:r>
            <a:r>
              <a:rPr lang="en-US" altLang="zh-CN" dirty="0">
                <a:solidFill>
                  <a:srgbClr val="333333"/>
                </a:solidFill>
                <a:latin typeface="微软雅黑" panose="020B0503020204020204" pitchFamily="34" charset="-122"/>
                <a:ea typeface="微软雅黑" panose="020B0503020204020204" pitchFamily="34" charset="-122"/>
              </a:rPr>
              <a:t>HEV</a:t>
            </a:r>
            <a:r>
              <a:rPr lang="zh-CN" altLang="en-US" dirty="0">
                <a:solidFill>
                  <a:srgbClr val="333333"/>
                </a:solidFill>
                <a:latin typeface="微软雅黑" panose="020B0503020204020204" pitchFamily="34" charset="-122"/>
                <a:ea typeface="微软雅黑" panose="020B0503020204020204" pitchFamily="34" charset="-122"/>
              </a:rPr>
              <a:t>累计销量达</a:t>
            </a:r>
            <a:r>
              <a:rPr lang="en-US" altLang="zh-CN" dirty="0">
                <a:solidFill>
                  <a:srgbClr val="333333"/>
                </a:solidFill>
                <a:latin typeface="微软雅黑" panose="020B0503020204020204" pitchFamily="34" charset="-122"/>
                <a:ea typeface="微软雅黑" panose="020B0503020204020204" pitchFamily="34" charset="-122"/>
              </a:rPr>
              <a:t>10</a:t>
            </a:r>
            <a:r>
              <a:rPr lang="zh-CN" altLang="en-US" dirty="0">
                <a:solidFill>
                  <a:srgbClr val="333333"/>
                </a:solidFill>
                <a:latin typeface="微软雅黑" panose="020B0503020204020204" pitchFamily="34" charset="-122"/>
                <a:ea typeface="微软雅黑" panose="020B0503020204020204" pitchFamily="34" charset="-122"/>
              </a:rPr>
              <a:t>万辆</a:t>
            </a:r>
            <a:endParaRPr lang="en-US" altLang="zh-CN" dirty="0">
              <a:solidFill>
                <a:srgbClr val="333333"/>
              </a:solidFill>
              <a:latin typeface="微软雅黑" panose="020B0503020204020204" pitchFamily="34" charset="-122"/>
              <a:ea typeface="微软雅黑" panose="020B0503020204020204" pitchFamily="34" charset="-122"/>
            </a:endParaRPr>
          </a:p>
          <a:p>
            <a:pPr marL="285750" indent="-285750" fontAlgn="base">
              <a:spcBef>
                <a:spcPct val="0"/>
              </a:spcBef>
              <a:spcAft>
                <a:spcPct val="0"/>
              </a:spcAft>
              <a:buFont typeface="Wingdings" panose="05000000000000000000" pitchFamily="2" charset="2"/>
              <a:buChar char="Ø"/>
            </a:pPr>
            <a:endParaRPr lang="en-US" altLang="zh-CN" dirty="0">
              <a:solidFill>
                <a:srgbClr val="333333"/>
              </a:solidFill>
              <a:latin typeface="微软雅黑" panose="020B0503020204020204" pitchFamily="34" charset="-122"/>
              <a:ea typeface="微软雅黑" panose="020B0503020204020204" pitchFamily="34" charset="-122"/>
            </a:endParaRPr>
          </a:p>
          <a:p>
            <a:pPr marL="285750" indent="-285750" fontAlgn="base">
              <a:spcBef>
                <a:spcPct val="0"/>
              </a:spcBef>
              <a:spcAft>
                <a:spcPct val="0"/>
              </a:spcAft>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rPr>
              <a:t>至</a:t>
            </a:r>
            <a:r>
              <a:rPr lang="en-US" altLang="zh-CN" dirty="0">
                <a:solidFill>
                  <a:srgbClr val="333333"/>
                </a:solidFill>
                <a:latin typeface="微软雅黑" panose="020B0503020204020204" pitchFamily="34" charset="-122"/>
                <a:ea typeface="微软雅黑" panose="020B0503020204020204" pitchFamily="34" charset="-122"/>
              </a:rPr>
              <a:t>2020</a:t>
            </a:r>
            <a:r>
              <a:rPr lang="zh-CN" altLang="en-US" dirty="0">
                <a:solidFill>
                  <a:srgbClr val="333333"/>
                </a:solidFill>
                <a:latin typeface="微软雅黑" panose="020B0503020204020204" pitchFamily="34" charset="-122"/>
                <a:ea typeface="微软雅黑" panose="020B0503020204020204" pitchFamily="34" charset="-122"/>
              </a:rPr>
              <a:t>年，中国</a:t>
            </a:r>
            <a:r>
              <a:rPr lang="en-US" altLang="zh-CN" dirty="0">
                <a:solidFill>
                  <a:srgbClr val="333333"/>
                </a:solidFill>
                <a:latin typeface="微软雅黑" panose="020B0503020204020204" pitchFamily="34" charset="-122"/>
                <a:ea typeface="微软雅黑" panose="020B0503020204020204" pitchFamily="34" charset="-122"/>
              </a:rPr>
              <a:t>HEV</a:t>
            </a:r>
            <a:r>
              <a:rPr lang="zh-CN" altLang="en-US" dirty="0">
                <a:solidFill>
                  <a:srgbClr val="333333"/>
                </a:solidFill>
                <a:latin typeface="微软雅黑" panose="020B0503020204020204" pitchFamily="34" charset="-122"/>
                <a:ea typeface="微软雅黑" panose="020B0503020204020204" pitchFamily="34" charset="-122"/>
              </a:rPr>
              <a:t>累计销量突破</a:t>
            </a:r>
            <a:r>
              <a:rPr lang="en-US" altLang="zh-CN" dirty="0">
                <a:solidFill>
                  <a:srgbClr val="333333"/>
                </a:solidFill>
                <a:latin typeface="微软雅黑" panose="020B0503020204020204" pitchFamily="34" charset="-122"/>
                <a:ea typeface="微软雅黑" panose="020B0503020204020204" pitchFamily="34" charset="-122"/>
              </a:rPr>
              <a:t>100</a:t>
            </a:r>
            <a:r>
              <a:rPr lang="zh-CN" altLang="en-US" dirty="0">
                <a:solidFill>
                  <a:srgbClr val="333333"/>
                </a:solidFill>
                <a:latin typeface="微软雅黑" panose="020B0503020204020204" pitchFamily="34" charset="-122"/>
                <a:ea typeface="微软雅黑" panose="020B0503020204020204" pitchFamily="34" charset="-122"/>
              </a:rPr>
              <a:t>万辆</a:t>
            </a:r>
          </a:p>
        </p:txBody>
      </p:sp>
      <p:sp>
        <p:nvSpPr>
          <p:cNvPr id="19" name="Text Box 624">
            <a:extLst>
              <a:ext uri="{FF2B5EF4-FFF2-40B4-BE49-F238E27FC236}">
                <a16:creationId xmlns:a16="http://schemas.microsoft.com/office/drawing/2014/main" id="{FA536D31-B67E-416C-9231-C5422FA8C47F}"/>
              </a:ext>
            </a:extLst>
          </p:cNvPr>
          <p:cNvSpPr txBox="1">
            <a:spLocks noChangeArrowheads="1"/>
          </p:cNvSpPr>
          <p:nvPr/>
        </p:nvSpPr>
        <p:spPr bwMode="auto">
          <a:xfrm>
            <a:off x="873582" y="1160429"/>
            <a:ext cx="4419778" cy="402287"/>
          </a:xfrm>
          <a:prstGeom prst="rect">
            <a:avLst/>
          </a:prstGeom>
          <a:noFill/>
          <a:ln w="9525">
            <a:noFill/>
            <a:miter lim="800000"/>
            <a:headEnd/>
            <a:tailEnd/>
          </a:ln>
        </p:spPr>
        <p:txBody>
          <a:bodyPr wrap="square" lIns="93596" tIns="46798" rIns="93596" bIns="46798">
            <a:spAutoFit/>
          </a:bodyPr>
          <a:lstStyle/>
          <a:p>
            <a:pPr marL="228600" indent="-228600" fontAlgn="base">
              <a:spcBef>
                <a:spcPct val="0"/>
              </a:spcBef>
              <a:spcAft>
                <a:spcPct val="0"/>
              </a:spcAft>
              <a:buFont typeface="Wingdings" pitchFamily="2" charset="2"/>
              <a:buChar char="n"/>
            </a:pPr>
            <a:r>
              <a:rPr lang="zh-CN" altLang="en-US" sz="2000" b="1" dirty="0">
                <a:solidFill>
                  <a:prstClr val="black">
                    <a:lumMod val="95000"/>
                    <a:lumOff val="5000"/>
                  </a:prstClr>
                </a:solidFill>
                <a:latin typeface="微软雅黑" pitchFamily="34" charset="-122"/>
                <a:ea typeface="微软雅黑" pitchFamily="34" charset="-122"/>
              </a:rPr>
              <a:t>使用镍氢电池的丰田</a:t>
            </a:r>
            <a:r>
              <a:rPr lang="en-US" altLang="zh-CN" sz="2000" b="1" dirty="0">
                <a:solidFill>
                  <a:prstClr val="black">
                    <a:lumMod val="95000"/>
                    <a:lumOff val="5000"/>
                  </a:prstClr>
                </a:solidFill>
                <a:latin typeface="微软雅黑" pitchFamily="34" charset="-122"/>
                <a:ea typeface="微软雅黑" pitchFamily="34" charset="-122"/>
              </a:rPr>
              <a:t>HEV</a:t>
            </a:r>
            <a:r>
              <a:rPr lang="zh-CN" altLang="en-US" sz="2000" b="1" dirty="0">
                <a:solidFill>
                  <a:prstClr val="black">
                    <a:lumMod val="95000"/>
                    <a:lumOff val="5000"/>
                  </a:prstClr>
                </a:solidFill>
                <a:latin typeface="微软雅黑" pitchFamily="34" charset="-122"/>
                <a:ea typeface="微软雅黑" pitchFamily="34" charset="-122"/>
              </a:rPr>
              <a:t>市场分析</a:t>
            </a:r>
          </a:p>
        </p:txBody>
      </p:sp>
      <p:sp>
        <p:nvSpPr>
          <p:cNvPr id="20"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3.2 </a:t>
            </a:r>
            <a:r>
              <a:rPr lang="zh-CN" altLang="en-US" sz="2400" b="1" dirty="0">
                <a:solidFill>
                  <a:srgbClr val="004E9D"/>
                </a:solidFill>
                <a:latin typeface="微软雅黑" panose="020B0503020204020204" pitchFamily="34" charset="-122"/>
                <a:ea typeface="微软雅黑" panose="020B0503020204020204" pitchFamily="34" charset="-122"/>
              </a:rPr>
              <a:t>镍</a:t>
            </a:r>
            <a:r>
              <a:rPr lang="zh-CN" altLang="en-US" sz="2400" b="1" dirty="0" smtClean="0">
                <a:solidFill>
                  <a:srgbClr val="004E9D"/>
                </a:solidFill>
                <a:latin typeface="微软雅黑" panose="020B0503020204020204" pitchFamily="34" charset="-122"/>
                <a:ea typeface="微软雅黑" panose="020B0503020204020204" pitchFamily="34" charset="-122"/>
              </a:rPr>
              <a:t>氢混合动力汽车市场</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27973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3734BF5E-0415-4ED4-A0E3-58A27FEF4317}" type="slidenum">
              <a:rPr lang="zh-CN" altLang="en-US" smtClean="0"/>
              <a:pPr/>
              <a:t>2</a:t>
            </a:fld>
            <a:endParaRPr lang="zh-CN" altLang="en-US"/>
          </a:p>
        </p:txBody>
      </p:sp>
      <p:sp>
        <p:nvSpPr>
          <p:cNvPr id="4" name="圆角矩形 3"/>
          <p:cNvSpPr/>
          <p:nvPr/>
        </p:nvSpPr>
        <p:spPr>
          <a:xfrm>
            <a:off x="4514117" y="1149413"/>
            <a:ext cx="4076175" cy="884479"/>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110927" bIns="55463" rtlCol="0" anchor="ctr"/>
          <a:lstStyle/>
          <a:p>
            <a:pPr algn="ctr"/>
            <a:r>
              <a:rPr lang="zh-CN" altLang="en-US" sz="2400" dirty="0" smtClean="0">
                <a:solidFill>
                  <a:schemeClr val="bg1"/>
                </a:solidFill>
                <a:latin typeface="微软雅黑" pitchFamily="34" charset="-122"/>
                <a:ea typeface="微软雅黑" pitchFamily="34" charset="-122"/>
              </a:rPr>
              <a:t>稀土储氢合金简介</a:t>
            </a:r>
            <a:endParaRPr lang="en-US" altLang="zh-CN" sz="2400" dirty="0">
              <a:solidFill>
                <a:schemeClr val="bg1"/>
              </a:solidFill>
              <a:latin typeface="微软雅黑" pitchFamily="34" charset="-122"/>
              <a:ea typeface="微软雅黑" pitchFamily="34" charset="-122"/>
            </a:endParaRPr>
          </a:p>
        </p:txBody>
      </p:sp>
      <p:sp>
        <p:nvSpPr>
          <p:cNvPr id="5" name="圆角矩形 1"/>
          <p:cNvSpPr/>
          <p:nvPr/>
        </p:nvSpPr>
        <p:spPr>
          <a:xfrm>
            <a:off x="3518434" y="1149413"/>
            <a:ext cx="1217569" cy="884479"/>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360000" bIns="55463" rtlCol="0" anchor="ctr"/>
          <a:lstStyle/>
          <a:p>
            <a:pPr algn="ctr"/>
            <a:r>
              <a:rPr lang="en-US" altLang="zh-CN" sz="2800" b="1" dirty="0">
                <a:solidFill>
                  <a:schemeClr val="bg1"/>
                </a:solidFill>
                <a:latin typeface="微软雅黑" pitchFamily="34" charset="-122"/>
                <a:ea typeface="微软雅黑" pitchFamily="34" charset="-122"/>
              </a:rPr>
              <a:t>01</a:t>
            </a:r>
          </a:p>
        </p:txBody>
      </p:sp>
      <p:sp>
        <p:nvSpPr>
          <p:cNvPr id="6" name="圆角矩形 3"/>
          <p:cNvSpPr/>
          <p:nvPr/>
        </p:nvSpPr>
        <p:spPr>
          <a:xfrm>
            <a:off x="4514117" y="2273669"/>
            <a:ext cx="4076175" cy="884479"/>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110927" bIns="55463" rtlCol="0" anchor="ctr"/>
          <a:lstStyle/>
          <a:p>
            <a:pPr algn="ctr"/>
            <a:r>
              <a:rPr lang="zh-CN" altLang="en-US" sz="2400" dirty="0" smtClean="0">
                <a:solidFill>
                  <a:schemeClr val="bg1"/>
                </a:solidFill>
                <a:latin typeface="微软雅黑" pitchFamily="34" charset="-122"/>
                <a:ea typeface="微软雅黑" pitchFamily="34" charset="-122"/>
              </a:rPr>
              <a:t>储氢合金产业现状</a:t>
            </a:r>
            <a:endParaRPr lang="en-US" altLang="zh-CN" sz="2400" dirty="0">
              <a:solidFill>
                <a:schemeClr val="bg1"/>
              </a:solidFill>
              <a:latin typeface="微软雅黑" pitchFamily="34" charset="-122"/>
              <a:ea typeface="微软雅黑" pitchFamily="34" charset="-122"/>
            </a:endParaRPr>
          </a:p>
        </p:txBody>
      </p:sp>
      <p:sp>
        <p:nvSpPr>
          <p:cNvPr id="7" name="圆角矩形 1"/>
          <p:cNvSpPr/>
          <p:nvPr/>
        </p:nvSpPr>
        <p:spPr>
          <a:xfrm>
            <a:off x="3518435" y="2251177"/>
            <a:ext cx="1217569" cy="884479"/>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360000" bIns="55463" rtlCol="0" anchor="ctr"/>
          <a:lstStyle/>
          <a:p>
            <a:pPr algn="ctr"/>
            <a:r>
              <a:rPr lang="en-US" altLang="zh-CN" sz="2800" b="1" dirty="0">
                <a:solidFill>
                  <a:schemeClr val="bg1"/>
                </a:solidFill>
                <a:latin typeface="微软雅黑" pitchFamily="34" charset="-122"/>
                <a:ea typeface="微软雅黑" pitchFamily="34" charset="-122"/>
              </a:rPr>
              <a:t>02</a:t>
            </a:r>
          </a:p>
        </p:txBody>
      </p:sp>
      <p:sp>
        <p:nvSpPr>
          <p:cNvPr id="8" name="圆角矩形 3"/>
          <p:cNvSpPr/>
          <p:nvPr/>
        </p:nvSpPr>
        <p:spPr>
          <a:xfrm>
            <a:off x="4514117" y="3397926"/>
            <a:ext cx="4076175" cy="884479"/>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110927" bIns="55463" rtlCol="0" anchor="ctr"/>
          <a:lstStyle/>
          <a:p>
            <a:pPr algn="ctr"/>
            <a:r>
              <a:rPr lang="zh-CN" altLang="en-US" sz="2400" dirty="0" smtClean="0">
                <a:solidFill>
                  <a:schemeClr val="bg1"/>
                </a:solidFill>
                <a:latin typeface="微软雅黑" pitchFamily="34" charset="-122"/>
                <a:ea typeface="微软雅黑" pitchFamily="34" charset="-122"/>
              </a:rPr>
              <a:t>储氢合金发展趋势</a:t>
            </a:r>
            <a:endParaRPr lang="en-US" altLang="zh-CN" sz="2400" dirty="0">
              <a:solidFill>
                <a:schemeClr val="bg1"/>
              </a:solidFill>
              <a:latin typeface="微软雅黑" pitchFamily="34" charset="-122"/>
              <a:ea typeface="微软雅黑" pitchFamily="34" charset="-122"/>
            </a:endParaRPr>
          </a:p>
        </p:txBody>
      </p:sp>
      <p:sp>
        <p:nvSpPr>
          <p:cNvPr id="9" name="圆角矩形 1"/>
          <p:cNvSpPr/>
          <p:nvPr/>
        </p:nvSpPr>
        <p:spPr>
          <a:xfrm>
            <a:off x="3518436" y="3397925"/>
            <a:ext cx="1217569" cy="884479"/>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360000" bIns="55463" rtlCol="0" anchor="ctr"/>
          <a:lstStyle/>
          <a:p>
            <a:pPr algn="ctr"/>
            <a:r>
              <a:rPr lang="en-US" altLang="zh-CN" sz="2800" b="1" dirty="0">
                <a:solidFill>
                  <a:schemeClr val="bg1"/>
                </a:solidFill>
                <a:latin typeface="微软雅黑" pitchFamily="34" charset="-122"/>
                <a:ea typeface="微软雅黑" pitchFamily="34" charset="-122"/>
              </a:rPr>
              <a:t>03</a:t>
            </a:r>
          </a:p>
        </p:txBody>
      </p:sp>
      <p:sp>
        <p:nvSpPr>
          <p:cNvPr id="10" name="圆角矩形 3"/>
          <p:cNvSpPr/>
          <p:nvPr/>
        </p:nvSpPr>
        <p:spPr>
          <a:xfrm>
            <a:off x="4514117" y="4522183"/>
            <a:ext cx="4076175" cy="884479"/>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110927" bIns="55463" rtlCol="0" anchor="ctr"/>
          <a:lstStyle/>
          <a:p>
            <a:pPr algn="ctr"/>
            <a:r>
              <a:rPr lang="zh-CN" altLang="en-US" sz="2400" dirty="0" smtClean="0">
                <a:solidFill>
                  <a:schemeClr val="bg1"/>
                </a:solidFill>
                <a:latin typeface="微软雅黑" pitchFamily="34" charset="-122"/>
                <a:ea typeface="微软雅黑" pitchFamily="34" charset="-122"/>
              </a:rPr>
              <a:t>未来展望</a:t>
            </a:r>
            <a:endParaRPr lang="en-US" altLang="zh-CN" sz="2400" dirty="0">
              <a:solidFill>
                <a:schemeClr val="bg1"/>
              </a:solidFill>
              <a:latin typeface="微软雅黑" pitchFamily="34" charset="-122"/>
              <a:ea typeface="微软雅黑" pitchFamily="34" charset="-122"/>
            </a:endParaRPr>
          </a:p>
        </p:txBody>
      </p:sp>
      <p:sp>
        <p:nvSpPr>
          <p:cNvPr id="11" name="圆角矩形 1"/>
          <p:cNvSpPr/>
          <p:nvPr/>
        </p:nvSpPr>
        <p:spPr>
          <a:xfrm>
            <a:off x="3518437" y="4522182"/>
            <a:ext cx="1217569" cy="884479"/>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360000" bIns="55463" rtlCol="0" anchor="ctr"/>
          <a:lstStyle/>
          <a:p>
            <a:pPr algn="ctr"/>
            <a:r>
              <a:rPr lang="en-US" altLang="zh-CN" sz="2800" b="1" dirty="0">
                <a:solidFill>
                  <a:schemeClr val="bg1"/>
                </a:solidFill>
                <a:latin typeface="微软雅黑" pitchFamily="34" charset="-122"/>
                <a:ea typeface="微软雅黑" pitchFamily="34" charset="-122"/>
              </a:rPr>
              <a:t>04</a:t>
            </a:r>
          </a:p>
        </p:txBody>
      </p:sp>
    </p:spTree>
    <p:extLst>
      <p:ext uri="{BB962C8B-B14F-4D97-AF65-F5344CB8AC3E}">
        <p14:creationId xmlns:p14="http://schemas.microsoft.com/office/powerpoint/2010/main" val="235495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框 47">
            <a:extLst>
              <a:ext uri="{FF2B5EF4-FFF2-40B4-BE49-F238E27FC236}">
                <a16:creationId xmlns:a16="http://schemas.microsoft.com/office/drawing/2014/main" id="{EC330A07-AB45-4049-94B2-91B2E75A3024}"/>
              </a:ext>
            </a:extLst>
          </p:cNvPr>
          <p:cNvSpPr txBox="1"/>
          <p:nvPr/>
        </p:nvSpPr>
        <p:spPr>
          <a:xfrm>
            <a:off x="1289549" y="1160598"/>
            <a:ext cx="9697221" cy="2062103"/>
          </a:xfrm>
          <a:prstGeom prst="rect">
            <a:avLst/>
          </a:prstGeom>
          <a:noFill/>
        </p:spPr>
        <p:txBody>
          <a:bodyPr wrap="square">
            <a:spAutoFit/>
          </a:bodyPr>
          <a:lstStyle/>
          <a:p>
            <a:pPr marL="285750" indent="-285750" algn="just" fontAlgn="base">
              <a:spcBef>
                <a:spcPct val="0"/>
              </a:spcBef>
              <a:spcAft>
                <a:spcPct val="0"/>
              </a:spcAft>
              <a:buFont typeface="Wingdings" panose="05000000000000000000" pitchFamily="2" charset="2"/>
              <a:buChar char="n"/>
            </a:pPr>
            <a:r>
              <a:rPr lang="zh-CN" altLang="en-US" b="1" kern="0" spc="40" dirty="0">
                <a:solidFill>
                  <a:srgbClr val="333333"/>
                </a:solidFill>
                <a:latin typeface="微软雅黑" pitchFamily="34" charset="-122"/>
                <a:ea typeface="微软雅黑" pitchFamily="34" charset="-122"/>
                <a:cs typeface="宋体" panose="02010600030101010101" pitchFamily="2" charset="-122"/>
              </a:rPr>
              <a:t>根据</a:t>
            </a:r>
            <a:r>
              <a:rPr lang="zh-CN" altLang="en-US" b="1" kern="0" spc="40" dirty="0">
                <a:solidFill>
                  <a:srgbClr val="333333"/>
                </a:solidFill>
                <a:latin typeface="微软雅黑" pitchFamily="34" charset="-122"/>
                <a:ea typeface="微软雅黑" pitchFamily="34" charset="-122"/>
              </a:rPr>
              <a:t>丰田的计划，下一代混合动力汽车中，锂电和镍氢电池都会进行应用。</a:t>
            </a:r>
            <a:endParaRPr lang="en-US" altLang="zh-CN" b="1" kern="0" spc="40" dirty="0">
              <a:solidFill>
                <a:srgbClr val="333333"/>
              </a:solidFill>
              <a:latin typeface="微软雅黑" pitchFamily="34" charset="-122"/>
              <a:ea typeface="微软雅黑" pitchFamily="34" charset="-122"/>
            </a:endParaRPr>
          </a:p>
          <a:p>
            <a:pPr marL="285750" indent="-285750" algn="just" fontAlgn="base">
              <a:spcBef>
                <a:spcPct val="0"/>
              </a:spcBef>
              <a:spcAft>
                <a:spcPct val="0"/>
              </a:spcAft>
              <a:buFont typeface="Wingdings" panose="05000000000000000000" pitchFamily="2" charset="2"/>
              <a:buChar char="n"/>
            </a:pPr>
            <a:endParaRPr lang="en-US" altLang="zh-CN" b="1" kern="0" spc="40" dirty="0">
              <a:solidFill>
                <a:srgbClr val="333333"/>
              </a:solidFill>
              <a:latin typeface="微软雅黑" pitchFamily="34" charset="-122"/>
              <a:ea typeface="微软雅黑" pitchFamily="34" charset="-122"/>
            </a:endParaRPr>
          </a:p>
          <a:p>
            <a:pPr marL="285750" indent="-285750" algn="just" fontAlgn="base">
              <a:spcBef>
                <a:spcPct val="0"/>
              </a:spcBef>
              <a:spcAft>
                <a:spcPct val="0"/>
              </a:spcAft>
              <a:buFont typeface="Wingdings" panose="05000000000000000000" pitchFamily="2" charset="2"/>
              <a:buChar char="n"/>
            </a:pPr>
            <a:r>
              <a:rPr lang="zh-CN" altLang="en-US" b="1" kern="0" spc="40" dirty="0">
                <a:solidFill>
                  <a:srgbClr val="333333"/>
                </a:solidFill>
                <a:latin typeface="微软雅黑" pitchFamily="34" charset="-122"/>
                <a:ea typeface="微软雅黑" pitchFamily="34" charset="-122"/>
              </a:rPr>
              <a:t>本田的技术路线为锂电</a:t>
            </a:r>
            <a:r>
              <a:rPr lang="en-US" altLang="zh-CN" b="1" kern="0" spc="40" dirty="0">
                <a:solidFill>
                  <a:srgbClr val="333333"/>
                </a:solidFill>
                <a:latin typeface="微软雅黑" pitchFamily="34" charset="-122"/>
                <a:ea typeface="微软雅黑" pitchFamily="34" charset="-122"/>
              </a:rPr>
              <a:t>HEV</a:t>
            </a:r>
          </a:p>
          <a:p>
            <a:pPr marL="285750" indent="-285750" algn="just" fontAlgn="base">
              <a:spcBef>
                <a:spcPct val="0"/>
              </a:spcBef>
              <a:spcAft>
                <a:spcPct val="0"/>
              </a:spcAft>
              <a:buFont typeface="Wingdings" panose="05000000000000000000" pitchFamily="2" charset="2"/>
              <a:buChar char="n"/>
            </a:pPr>
            <a:endParaRPr lang="en-US" altLang="zh-CN" b="1" kern="0" spc="40" dirty="0">
              <a:solidFill>
                <a:srgbClr val="333333"/>
              </a:solidFill>
              <a:latin typeface="微软雅黑" pitchFamily="34" charset="-122"/>
              <a:ea typeface="微软雅黑" pitchFamily="34" charset="-122"/>
            </a:endParaRPr>
          </a:p>
          <a:p>
            <a:pPr marL="285750" indent="-285750" algn="just" fontAlgn="base">
              <a:spcBef>
                <a:spcPct val="0"/>
              </a:spcBef>
              <a:spcAft>
                <a:spcPct val="0"/>
              </a:spcAft>
              <a:buFont typeface="Wingdings" panose="05000000000000000000" pitchFamily="2" charset="2"/>
              <a:buChar char="n"/>
            </a:pPr>
            <a:r>
              <a:rPr lang="zh-CN" altLang="en-US" b="1" kern="0" spc="40" dirty="0">
                <a:solidFill>
                  <a:srgbClr val="333333"/>
                </a:solidFill>
                <a:latin typeface="微软雅黑" pitchFamily="34" charset="-122"/>
                <a:ea typeface="微软雅黑" pitchFamily="34" charset="-122"/>
              </a:rPr>
              <a:t>在</a:t>
            </a:r>
            <a:r>
              <a:rPr lang="en-US" altLang="zh-CN" b="1" kern="0" spc="40" dirty="0">
                <a:solidFill>
                  <a:srgbClr val="333333"/>
                </a:solidFill>
                <a:latin typeface="微软雅黑" pitchFamily="34" charset="-122"/>
                <a:ea typeface="微软雅黑" pitchFamily="34" charset="-122"/>
              </a:rPr>
              <a:t>HEV</a:t>
            </a:r>
            <a:r>
              <a:rPr lang="zh-CN" altLang="en-US" b="1" kern="0" spc="40" dirty="0">
                <a:solidFill>
                  <a:srgbClr val="333333"/>
                </a:solidFill>
                <a:latin typeface="微软雅黑" pitchFamily="34" charset="-122"/>
                <a:ea typeface="微软雅黑" pitchFamily="34" charset="-122"/>
              </a:rPr>
              <a:t>领域锂电与镍氢电池也形成竞争，需要进一步降低合金成本以降低镍氢电池生产成本，提高竞争优势。</a:t>
            </a:r>
            <a:endParaRPr lang="en-US" altLang="zh-CN" b="1" kern="0" spc="40" dirty="0">
              <a:solidFill>
                <a:srgbClr val="333333"/>
              </a:solidFill>
              <a:latin typeface="微软雅黑" pitchFamily="34" charset="-122"/>
              <a:ea typeface="微软雅黑" pitchFamily="34" charset="-122"/>
            </a:endParaRPr>
          </a:p>
          <a:p>
            <a:pPr marL="285750" indent="-285750" algn="just" fontAlgn="base">
              <a:spcBef>
                <a:spcPct val="0"/>
              </a:spcBef>
              <a:spcAft>
                <a:spcPct val="0"/>
              </a:spcAft>
              <a:buFont typeface="Wingdings" panose="05000000000000000000" pitchFamily="2" charset="2"/>
              <a:buChar char="n"/>
            </a:pPr>
            <a:endParaRPr lang="zh-CN" altLang="en-US" sz="2000" kern="0" spc="40" dirty="0">
              <a:solidFill>
                <a:srgbClr val="333333"/>
              </a:solidFill>
              <a:latin typeface="微软雅黑" pitchFamily="34" charset="-122"/>
              <a:ea typeface="微软雅黑" pitchFamily="34" charset="-122"/>
            </a:endParaRPr>
          </a:p>
        </p:txBody>
      </p:sp>
      <p:sp>
        <p:nvSpPr>
          <p:cNvPr id="49" name="弧形 48">
            <a:extLst>
              <a:ext uri="{FF2B5EF4-FFF2-40B4-BE49-F238E27FC236}">
                <a16:creationId xmlns:a16="http://schemas.microsoft.com/office/drawing/2014/main" id="{8AEFFD2A-DF56-4BD0-81FD-81D9E13A3102}"/>
              </a:ext>
            </a:extLst>
          </p:cNvPr>
          <p:cNvSpPr/>
          <p:nvPr/>
        </p:nvSpPr>
        <p:spPr>
          <a:xfrm>
            <a:off x="4338987" y="2813054"/>
            <a:ext cx="3237884" cy="3239813"/>
          </a:xfrm>
          <a:prstGeom prst="arc">
            <a:avLst>
              <a:gd name="adj1" fmla="val 8872451"/>
              <a:gd name="adj2" fmla="val 16231944"/>
            </a:avLst>
          </a:prstGeom>
          <a:noFill/>
          <a:ln w="9525" cap="flat" cmpd="sng" algn="ctr">
            <a:solidFill>
              <a:srgbClr val="626262"/>
            </a:solidFill>
            <a:prstDash val="sysDash"/>
            <a:headEnd type="oval" w="med" len="med"/>
            <a:tailEnd type="oval"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弧形 49">
            <a:extLst>
              <a:ext uri="{FF2B5EF4-FFF2-40B4-BE49-F238E27FC236}">
                <a16:creationId xmlns:a16="http://schemas.microsoft.com/office/drawing/2014/main" id="{413C89CC-9684-4F3B-AF4B-003AE6426BAB}"/>
              </a:ext>
            </a:extLst>
          </p:cNvPr>
          <p:cNvSpPr/>
          <p:nvPr/>
        </p:nvSpPr>
        <p:spPr>
          <a:xfrm flipH="1" flipV="1">
            <a:off x="4310043" y="2836210"/>
            <a:ext cx="3237884" cy="3237884"/>
          </a:xfrm>
          <a:prstGeom prst="arc">
            <a:avLst>
              <a:gd name="adj1" fmla="val 8622946"/>
              <a:gd name="adj2" fmla="val 16231944"/>
            </a:avLst>
          </a:prstGeom>
          <a:noFill/>
          <a:ln w="9525" cap="flat" cmpd="sng" algn="ctr">
            <a:solidFill>
              <a:srgbClr val="626262"/>
            </a:solidFill>
            <a:prstDash val="sysDash"/>
            <a:headEnd type="oval" w="med" len="med"/>
            <a:tailEnd type="oval"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51" name="直接连接符 50">
            <a:extLst>
              <a:ext uri="{FF2B5EF4-FFF2-40B4-BE49-F238E27FC236}">
                <a16:creationId xmlns:a16="http://schemas.microsoft.com/office/drawing/2014/main" id="{4EC9B7EE-3A80-4261-8277-5A2182A801AB}"/>
              </a:ext>
            </a:extLst>
          </p:cNvPr>
          <p:cNvCxnSpPr/>
          <p:nvPr/>
        </p:nvCxnSpPr>
        <p:spPr>
          <a:xfrm>
            <a:off x="7235331" y="3494206"/>
            <a:ext cx="544150" cy="0"/>
          </a:xfrm>
          <a:prstGeom prst="line">
            <a:avLst/>
          </a:prstGeom>
          <a:noFill/>
          <a:ln w="9525" cap="flat" cmpd="sng" algn="ctr">
            <a:solidFill>
              <a:srgbClr val="626262"/>
            </a:solidFill>
            <a:prstDash val="sysDash"/>
            <a:headEnd type="oval" w="med" len="med"/>
            <a:tailEnd type="oval" w="med" len="med"/>
          </a:ln>
          <a:effectLst/>
        </p:spPr>
      </p:cxnSp>
      <p:cxnSp>
        <p:nvCxnSpPr>
          <p:cNvPr id="52" name="直接连接符 51">
            <a:extLst>
              <a:ext uri="{FF2B5EF4-FFF2-40B4-BE49-F238E27FC236}">
                <a16:creationId xmlns:a16="http://schemas.microsoft.com/office/drawing/2014/main" id="{70B02CA5-1117-492D-80D9-3FC2850B2B32}"/>
              </a:ext>
            </a:extLst>
          </p:cNvPr>
          <p:cNvCxnSpPr/>
          <p:nvPr/>
        </p:nvCxnSpPr>
        <p:spPr>
          <a:xfrm>
            <a:off x="4047616" y="5296461"/>
            <a:ext cx="542220" cy="0"/>
          </a:xfrm>
          <a:prstGeom prst="line">
            <a:avLst/>
          </a:prstGeom>
          <a:noFill/>
          <a:ln w="9525" cap="flat" cmpd="sng" algn="ctr">
            <a:solidFill>
              <a:srgbClr val="626262"/>
            </a:solidFill>
            <a:prstDash val="sysDash"/>
            <a:headEnd type="oval" w="med" len="med"/>
            <a:tailEnd type="oval" w="med" len="med"/>
          </a:ln>
          <a:effectLst/>
        </p:spPr>
      </p:cxnSp>
      <p:sp>
        <p:nvSpPr>
          <p:cNvPr id="53" name="椭圆 52">
            <a:extLst>
              <a:ext uri="{FF2B5EF4-FFF2-40B4-BE49-F238E27FC236}">
                <a16:creationId xmlns:a16="http://schemas.microsoft.com/office/drawing/2014/main" id="{94DAEAB4-F5EE-43F1-ACBC-08253503410B}"/>
              </a:ext>
            </a:extLst>
          </p:cNvPr>
          <p:cNvSpPr/>
          <p:nvPr/>
        </p:nvSpPr>
        <p:spPr>
          <a:xfrm>
            <a:off x="4672810" y="3162313"/>
            <a:ext cx="2576028" cy="2576029"/>
          </a:xfrm>
          <a:prstGeom prst="ellipse">
            <a:avLst/>
          </a:prstGeom>
          <a:gradFill flip="none" rotWithShape="1">
            <a:gsLst>
              <a:gs pos="0">
                <a:sysClr val="window" lastClr="FFFFFF">
                  <a:lumMod val="95000"/>
                  <a:lumOff val="5000"/>
                </a:sysClr>
              </a:gs>
              <a:gs pos="0">
                <a:sysClr val="window" lastClr="FFFFFF">
                  <a:lumMod val="75000"/>
                </a:sysClr>
              </a:gs>
              <a:gs pos="70000">
                <a:srgbClr val="FAFAFA"/>
              </a:gs>
            </a:gsLst>
            <a:lin ang="8100000" scaled="1"/>
            <a:tileRect/>
          </a:gradFill>
          <a:ln w="25400" cap="flat" cmpd="sng" algn="ctr">
            <a:solidFill>
              <a:sysClr val="window" lastClr="FFFFFF"/>
            </a:solidFill>
            <a:prstDash val="solid"/>
          </a:ln>
          <a:effectLst>
            <a:outerShdw blurRad="254000" dist="190500" dir="8100000" algn="tr" rotWithShape="0">
              <a:prstClr val="black">
                <a:alpha val="15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endParaRPr kumimoji="0" lang="zh-CN" altLang="en-US" sz="16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矩形 53">
            <a:extLst>
              <a:ext uri="{FF2B5EF4-FFF2-40B4-BE49-F238E27FC236}">
                <a16:creationId xmlns:a16="http://schemas.microsoft.com/office/drawing/2014/main" id="{44C4EA58-63D4-409E-A723-ED9D30704311}"/>
              </a:ext>
            </a:extLst>
          </p:cNvPr>
          <p:cNvSpPr>
            <a:spLocks noChangeArrowheads="1"/>
          </p:cNvSpPr>
          <p:nvPr/>
        </p:nvSpPr>
        <p:spPr bwMode="auto">
          <a:xfrm>
            <a:off x="1471587" y="5068523"/>
            <a:ext cx="2576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fontAlgn="base">
              <a:spcBef>
                <a:spcPct val="0"/>
              </a:spcBef>
              <a:spcAft>
                <a:spcPct val="0"/>
              </a:spcAft>
              <a:buFontTx/>
              <a:buNone/>
            </a:pPr>
            <a:r>
              <a:rPr lang="zh-CN" altLang="en-US" sz="2400" dirty="0">
                <a:solidFill>
                  <a:srgbClr val="E93F30"/>
                </a:solidFill>
                <a:latin typeface="微软雅黑" pitchFamily="34" charset="-122"/>
                <a:ea typeface="微软雅黑" pitchFamily="34" charset="-122"/>
              </a:rPr>
              <a:t>第一阶段</a:t>
            </a:r>
          </a:p>
        </p:txBody>
      </p:sp>
      <p:sp>
        <p:nvSpPr>
          <p:cNvPr id="55" name="矩形 54">
            <a:extLst>
              <a:ext uri="{FF2B5EF4-FFF2-40B4-BE49-F238E27FC236}">
                <a16:creationId xmlns:a16="http://schemas.microsoft.com/office/drawing/2014/main" id="{760CA474-2A72-47EC-B85B-46B1DC405611}"/>
              </a:ext>
            </a:extLst>
          </p:cNvPr>
          <p:cNvSpPr>
            <a:spLocks noChangeArrowheads="1"/>
          </p:cNvSpPr>
          <p:nvPr/>
        </p:nvSpPr>
        <p:spPr bwMode="auto">
          <a:xfrm>
            <a:off x="7812284" y="3266268"/>
            <a:ext cx="2577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Tx/>
              <a:buNone/>
            </a:pPr>
            <a:r>
              <a:rPr lang="zh-CN" altLang="en-US" sz="2400" dirty="0">
                <a:solidFill>
                  <a:srgbClr val="E93F30"/>
                </a:solidFill>
                <a:latin typeface="微软雅黑" pitchFamily="34" charset="-122"/>
                <a:ea typeface="微软雅黑" pitchFamily="34" charset="-122"/>
              </a:rPr>
              <a:t>第二阶段</a:t>
            </a:r>
          </a:p>
        </p:txBody>
      </p:sp>
      <p:sp>
        <p:nvSpPr>
          <p:cNvPr id="56" name="矩形 55">
            <a:extLst>
              <a:ext uri="{FF2B5EF4-FFF2-40B4-BE49-F238E27FC236}">
                <a16:creationId xmlns:a16="http://schemas.microsoft.com/office/drawing/2014/main" id="{233639E0-99D8-498E-B5E1-BBDC3C1500EE}"/>
              </a:ext>
            </a:extLst>
          </p:cNvPr>
          <p:cNvSpPr/>
          <p:nvPr/>
        </p:nvSpPr>
        <p:spPr>
          <a:xfrm>
            <a:off x="7812284" y="4062682"/>
            <a:ext cx="2830737" cy="728982"/>
          </a:xfrm>
          <a:prstGeom prst="rect">
            <a:avLst/>
          </a:prstGeom>
        </p:spPr>
        <p:txBody>
          <a:bodyPr anchor="ctr">
            <a:spAutoFit/>
          </a:bodyPr>
          <a:lstStyle/>
          <a:p>
            <a:pPr marL="285750" indent="-285750" algn="r">
              <a:lnSpc>
                <a:spcPct val="120000"/>
              </a:lnSpc>
              <a:buFont typeface="Arial" pitchFamily="34" charset="0"/>
              <a:buChar char="•"/>
              <a:defRPr/>
            </a:pPr>
            <a:r>
              <a:rPr lang="zh-CN" altLang="en-US" dirty="0">
                <a:solidFill>
                  <a:prstClr val="black">
                    <a:lumMod val="75000"/>
                    <a:lumOff val="25000"/>
                  </a:prstClr>
                </a:solidFill>
                <a:latin typeface="微软雅黑" pitchFamily="34" charset="-122"/>
                <a:ea typeface="微软雅黑" pitchFamily="34" charset="-122"/>
              </a:rPr>
              <a:t>降低车载合金中的</a:t>
            </a:r>
            <a:r>
              <a:rPr lang="en-US" altLang="zh-CN" dirty="0">
                <a:solidFill>
                  <a:prstClr val="black">
                    <a:lumMod val="75000"/>
                    <a:lumOff val="25000"/>
                  </a:prstClr>
                </a:solidFill>
                <a:latin typeface="微软雅黑" pitchFamily="34" charset="-122"/>
                <a:ea typeface="微软雅黑" pitchFamily="34" charset="-122"/>
              </a:rPr>
              <a:t>Co</a:t>
            </a:r>
            <a:r>
              <a:rPr lang="zh-CN" altLang="en-US" dirty="0">
                <a:solidFill>
                  <a:prstClr val="black">
                    <a:lumMod val="75000"/>
                    <a:lumOff val="25000"/>
                  </a:prstClr>
                </a:solidFill>
                <a:latin typeface="微软雅黑" pitchFamily="34" charset="-122"/>
                <a:ea typeface="微软雅黑" pitchFamily="34" charset="-122"/>
              </a:rPr>
              <a:t>、</a:t>
            </a:r>
            <a:r>
              <a:rPr lang="en-US" altLang="zh-CN" dirty="0">
                <a:solidFill>
                  <a:prstClr val="black">
                    <a:lumMod val="75000"/>
                    <a:lumOff val="25000"/>
                  </a:prstClr>
                </a:solidFill>
                <a:latin typeface="微软雅黑" pitchFamily="34" charset="-122"/>
                <a:ea typeface="微软雅黑" pitchFamily="34" charset="-122"/>
              </a:rPr>
              <a:t>Ni</a:t>
            </a:r>
            <a:r>
              <a:rPr lang="zh-CN" altLang="en-US" dirty="0">
                <a:solidFill>
                  <a:prstClr val="black">
                    <a:lumMod val="75000"/>
                    <a:lumOff val="25000"/>
                  </a:prstClr>
                </a:solidFill>
                <a:latin typeface="微软雅黑" pitchFamily="34" charset="-122"/>
                <a:ea typeface="微软雅黑" pitchFamily="34" charset="-122"/>
              </a:rPr>
              <a:t>金属的含量</a:t>
            </a:r>
          </a:p>
        </p:txBody>
      </p:sp>
      <p:sp>
        <p:nvSpPr>
          <p:cNvPr id="57" name="矩形 56">
            <a:extLst>
              <a:ext uri="{FF2B5EF4-FFF2-40B4-BE49-F238E27FC236}">
                <a16:creationId xmlns:a16="http://schemas.microsoft.com/office/drawing/2014/main" id="{AEA3A943-01D4-4164-B95A-FF76226A9959}"/>
              </a:ext>
            </a:extLst>
          </p:cNvPr>
          <p:cNvSpPr/>
          <p:nvPr/>
        </p:nvSpPr>
        <p:spPr>
          <a:xfrm>
            <a:off x="1216879" y="3974884"/>
            <a:ext cx="2830737" cy="728982"/>
          </a:xfrm>
          <a:prstGeom prst="rect">
            <a:avLst/>
          </a:prstGeom>
        </p:spPr>
        <p:txBody>
          <a:bodyPr anchor="ctr">
            <a:spAutoFit/>
          </a:bodyPr>
          <a:lstStyle/>
          <a:p>
            <a:pPr marL="285750" indent="-285750" algn="r">
              <a:lnSpc>
                <a:spcPct val="120000"/>
              </a:lnSpc>
              <a:buFont typeface="Arial" pitchFamily="34" charset="0"/>
              <a:buChar char="•"/>
              <a:defRPr/>
            </a:pPr>
            <a:r>
              <a:rPr lang="zh-CN" altLang="en-US" dirty="0">
                <a:solidFill>
                  <a:prstClr val="black">
                    <a:lumMod val="75000"/>
                    <a:lumOff val="25000"/>
                  </a:prstClr>
                </a:solidFill>
                <a:latin typeface="微软雅黑" pitchFamily="34" charset="-122"/>
                <a:ea typeface="微软雅黑" pitchFamily="34" charset="-122"/>
              </a:rPr>
              <a:t>去除车载合金中较为昂贵的重稀土金属</a:t>
            </a:r>
          </a:p>
        </p:txBody>
      </p:sp>
      <p:sp>
        <p:nvSpPr>
          <p:cNvPr id="58" name="椭圆 57">
            <a:extLst>
              <a:ext uri="{FF2B5EF4-FFF2-40B4-BE49-F238E27FC236}">
                <a16:creationId xmlns:a16="http://schemas.microsoft.com/office/drawing/2014/main" id="{10149BD6-E695-41A0-BA41-22D8B7DCFEEB}"/>
              </a:ext>
            </a:extLst>
          </p:cNvPr>
          <p:cNvSpPr/>
          <p:nvPr/>
        </p:nvSpPr>
        <p:spPr>
          <a:xfrm>
            <a:off x="4836826" y="3353345"/>
            <a:ext cx="2203614" cy="2203614"/>
          </a:xfrm>
          <a:prstGeom prst="ellipse">
            <a:avLst/>
          </a:prstGeom>
          <a:solidFill>
            <a:srgbClr val="1F497D">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59" name="组合 28">
            <a:extLst>
              <a:ext uri="{FF2B5EF4-FFF2-40B4-BE49-F238E27FC236}">
                <a16:creationId xmlns:a16="http://schemas.microsoft.com/office/drawing/2014/main" id="{AE3BF4B3-C5D5-467F-B841-79CA12A78660}"/>
              </a:ext>
            </a:extLst>
          </p:cNvPr>
          <p:cNvGrpSpPr/>
          <p:nvPr/>
        </p:nvGrpSpPr>
        <p:grpSpPr>
          <a:xfrm>
            <a:off x="5170996" y="3678350"/>
            <a:ext cx="1572631" cy="1577619"/>
            <a:chOff x="8742363" y="4948238"/>
            <a:chExt cx="500063" cy="501650"/>
          </a:xfrm>
          <a:solidFill>
            <a:sysClr val="window" lastClr="FFFFFF"/>
          </a:solidFill>
        </p:grpSpPr>
        <p:sp>
          <p:nvSpPr>
            <p:cNvPr id="60" name="Freeform 14">
              <a:extLst>
                <a:ext uri="{FF2B5EF4-FFF2-40B4-BE49-F238E27FC236}">
                  <a16:creationId xmlns:a16="http://schemas.microsoft.com/office/drawing/2014/main" id="{16F7EDD0-023B-448F-B455-9EAB5AC6AC99}"/>
                </a:ext>
              </a:extLst>
            </p:cNvPr>
            <p:cNvSpPr>
              <a:spLocks noEditPoints="1"/>
            </p:cNvSpPr>
            <p:nvPr/>
          </p:nvSpPr>
          <p:spPr bwMode="auto">
            <a:xfrm>
              <a:off x="8742363" y="4948238"/>
              <a:ext cx="500063" cy="501650"/>
            </a:xfrm>
            <a:custGeom>
              <a:avLst/>
              <a:gdLst>
                <a:gd name="T0" fmla="*/ 74 w 149"/>
                <a:gd name="T1" fmla="*/ 150 h 150"/>
                <a:gd name="T2" fmla="*/ 0 w 149"/>
                <a:gd name="T3" fmla="*/ 75 h 150"/>
                <a:gd name="T4" fmla="*/ 74 w 149"/>
                <a:gd name="T5" fmla="*/ 0 h 150"/>
                <a:gd name="T6" fmla="*/ 149 w 149"/>
                <a:gd name="T7" fmla="*/ 75 h 150"/>
                <a:gd name="T8" fmla="*/ 74 w 149"/>
                <a:gd name="T9" fmla="*/ 150 h 150"/>
                <a:gd name="T10" fmla="*/ 74 w 149"/>
                <a:gd name="T11" fmla="*/ 8 h 150"/>
                <a:gd name="T12" fmla="*/ 8 w 149"/>
                <a:gd name="T13" fmla="*/ 75 h 150"/>
                <a:gd name="T14" fmla="*/ 74 w 149"/>
                <a:gd name="T15" fmla="*/ 142 h 150"/>
                <a:gd name="T16" fmla="*/ 141 w 149"/>
                <a:gd name="T17" fmla="*/ 75 h 150"/>
                <a:gd name="T18" fmla="*/ 74 w 149"/>
                <a:gd name="T1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50">
                  <a:moveTo>
                    <a:pt x="74" y="150"/>
                  </a:moveTo>
                  <a:cubicBezTo>
                    <a:pt x="33" y="150"/>
                    <a:pt x="0" y="116"/>
                    <a:pt x="0" y="75"/>
                  </a:cubicBezTo>
                  <a:cubicBezTo>
                    <a:pt x="0" y="34"/>
                    <a:pt x="33" y="0"/>
                    <a:pt x="74" y="0"/>
                  </a:cubicBezTo>
                  <a:cubicBezTo>
                    <a:pt x="116" y="0"/>
                    <a:pt x="149" y="34"/>
                    <a:pt x="149" y="75"/>
                  </a:cubicBezTo>
                  <a:cubicBezTo>
                    <a:pt x="149" y="116"/>
                    <a:pt x="116" y="150"/>
                    <a:pt x="74" y="150"/>
                  </a:cubicBezTo>
                  <a:close/>
                  <a:moveTo>
                    <a:pt x="74" y="8"/>
                  </a:moveTo>
                  <a:cubicBezTo>
                    <a:pt x="38" y="8"/>
                    <a:pt x="8" y="38"/>
                    <a:pt x="8" y="75"/>
                  </a:cubicBezTo>
                  <a:cubicBezTo>
                    <a:pt x="8" y="112"/>
                    <a:pt x="38" y="142"/>
                    <a:pt x="74" y="142"/>
                  </a:cubicBezTo>
                  <a:cubicBezTo>
                    <a:pt x="111" y="142"/>
                    <a:pt x="141" y="112"/>
                    <a:pt x="141" y="75"/>
                  </a:cubicBezTo>
                  <a:cubicBezTo>
                    <a:pt x="141" y="38"/>
                    <a:pt x="111" y="8"/>
                    <a:pt x="74" y="8"/>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1" name="Freeform 15">
              <a:extLst>
                <a:ext uri="{FF2B5EF4-FFF2-40B4-BE49-F238E27FC236}">
                  <a16:creationId xmlns:a16="http://schemas.microsoft.com/office/drawing/2014/main" id="{5532B561-3B23-439E-82F3-5551AD2B7A27}"/>
                </a:ext>
              </a:extLst>
            </p:cNvPr>
            <p:cNvSpPr>
              <a:spLocks/>
            </p:cNvSpPr>
            <p:nvPr/>
          </p:nvSpPr>
          <p:spPr bwMode="auto">
            <a:xfrm>
              <a:off x="8983663" y="4987925"/>
              <a:ext cx="12700" cy="47625"/>
            </a:xfrm>
            <a:custGeom>
              <a:avLst/>
              <a:gdLst>
                <a:gd name="T0" fmla="*/ 2 w 4"/>
                <a:gd name="T1" fmla="*/ 14 h 14"/>
                <a:gd name="T2" fmla="*/ 0 w 4"/>
                <a:gd name="T3" fmla="*/ 12 h 14"/>
                <a:gd name="T4" fmla="*/ 0 w 4"/>
                <a:gd name="T5" fmla="*/ 2 h 14"/>
                <a:gd name="T6" fmla="*/ 2 w 4"/>
                <a:gd name="T7" fmla="*/ 0 h 14"/>
                <a:gd name="T8" fmla="*/ 4 w 4"/>
                <a:gd name="T9" fmla="*/ 2 h 14"/>
                <a:gd name="T10" fmla="*/ 4 w 4"/>
                <a:gd name="T11" fmla="*/ 12 h 14"/>
                <a:gd name="T12" fmla="*/ 2 w 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2" y="14"/>
                  </a:moveTo>
                  <a:cubicBezTo>
                    <a:pt x="1" y="14"/>
                    <a:pt x="0" y="13"/>
                    <a:pt x="0" y="12"/>
                  </a:cubicBezTo>
                  <a:cubicBezTo>
                    <a:pt x="0" y="2"/>
                    <a:pt x="0" y="2"/>
                    <a:pt x="0" y="2"/>
                  </a:cubicBezTo>
                  <a:cubicBezTo>
                    <a:pt x="0" y="1"/>
                    <a:pt x="1" y="0"/>
                    <a:pt x="2" y="0"/>
                  </a:cubicBezTo>
                  <a:cubicBezTo>
                    <a:pt x="3" y="0"/>
                    <a:pt x="4" y="1"/>
                    <a:pt x="4" y="2"/>
                  </a:cubicBezTo>
                  <a:cubicBezTo>
                    <a:pt x="4" y="12"/>
                    <a:pt x="4" y="12"/>
                    <a:pt x="4" y="12"/>
                  </a:cubicBezTo>
                  <a:cubicBezTo>
                    <a:pt x="4" y="13"/>
                    <a:pt x="3" y="14"/>
                    <a:pt x="2" y="1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2" name="Freeform 16">
              <a:extLst>
                <a:ext uri="{FF2B5EF4-FFF2-40B4-BE49-F238E27FC236}">
                  <a16:creationId xmlns:a16="http://schemas.microsoft.com/office/drawing/2014/main" id="{67C3700C-244B-4259-A8D5-15BE4006398D}"/>
                </a:ext>
              </a:extLst>
            </p:cNvPr>
            <p:cNvSpPr>
              <a:spLocks/>
            </p:cNvSpPr>
            <p:nvPr/>
          </p:nvSpPr>
          <p:spPr bwMode="auto">
            <a:xfrm>
              <a:off x="8983663" y="5367338"/>
              <a:ext cx="12700" cy="42863"/>
            </a:xfrm>
            <a:custGeom>
              <a:avLst/>
              <a:gdLst>
                <a:gd name="T0" fmla="*/ 2 w 4"/>
                <a:gd name="T1" fmla="*/ 13 h 13"/>
                <a:gd name="T2" fmla="*/ 0 w 4"/>
                <a:gd name="T3" fmla="*/ 11 h 13"/>
                <a:gd name="T4" fmla="*/ 0 w 4"/>
                <a:gd name="T5" fmla="*/ 2 h 13"/>
                <a:gd name="T6" fmla="*/ 2 w 4"/>
                <a:gd name="T7" fmla="*/ 0 h 13"/>
                <a:gd name="T8" fmla="*/ 4 w 4"/>
                <a:gd name="T9" fmla="*/ 2 h 13"/>
                <a:gd name="T10" fmla="*/ 4 w 4"/>
                <a:gd name="T11" fmla="*/ 11 h 13"/>
                <a:gd name="T12" fmla="*/ 2 w 4"/>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4" h="13">
                  <a:moveTo>
                    <a:pt x="2" y="13"/>
                  </a:moveTo>
                  <a:cubicBezTo>
                    <a:pt x="1" y="13"/>
                    <a:pt x="0" y="13"/>
                    <a:pt x="0" y="11"/>
                  </a:cubicBezTo>
                  <a:cubicBezTo>
                    <a:pt x="0" y="2"/>
                    <a:pt x="0" y="2"/>
                    <a:pt x="0" y="2"/>
                  </a:cubicBezTo>
                  <a:cubicBezTo>
                    <a:pt x="0" y="1"/>
                    <a:pt x="1" y="0"/>
                    <a:pt x="2" y="0"/>
                  </a:cubicBezTo>
                  <a:cubicBezTo>
                    <a:pt x="3" y="0"/>
                    <a:pt x="4" y="1"/>
                    <a:pt x="4" y="2"/>
                  </a:cubicBezTo>
                  <a:cubicBezTo>
                    <a:pt x="4" y="11"/>
                    <a:pt x="4" y="11"/>
                    <a:pt x="4" y="11"/>
                  </a:cubicBezTo>
                  <a:cubicBezTo>
                    <a:pt x="4" y="13"/>
                    <a:pt x="3" y="13"/>
                    <a:pt x="2" y="13"/>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3" name="Freeform 17">
              <a:extLst>
                <a:ext uri="{FF2B5EF4-FFF2-40B4-BE49-F238E27FC236}">
                  <a16:creationId xmlns:a16="http://schemas.microsoft.com/office/drawing/2014/main" id="{49C4A3B9-38C6-4190-A95F-66B5B274CED8}"/>
                </a:ext>
              </a:extLst>
            </p:cNvPr>
            <p:cNvSpPr>
              <a:spLocks/>
            </p:cNvSpPr>
            <p:nvPr/>
          </p:nvSpPr>
          <p:spPr bwMode="auto">
            <a:xfrm>
              <a:off x="9158288" y="5192713"/>
              <a:ext cx="46038" cy="12700"/>
            </a:xfrm>
            <a:custGeom>
              <a:avLst/>
              <a:gdLst>
                <a:gd name="T0" fmla="*/ 12 w 14"/>
                <a:gd name="T1" fmla="*/ 4 h 4"/>
                <a:gd name="T2" fmla="*/ 2 w 14"/>
                <a:gd name="T3" fmla="*/ 4 h 4"/>
                <a:gd name="T4" fmla="*/ 0 w 14"/>
                <a:gd name="T5" fmla="*/ 2 h 4"/>
                <a:gd name="T6" fmla="*/ 2 w 14"/>
                <a:gd name="T7" fmla="*/ 0 h 4"/>
                <a:gd name="T8" fmla="*/ 12 w 14"/>
                <a:gd name="T9" fmla="*/ 0 h 4"/>
                <a:gd name="T10" fmla="*/ 14 w 14"/>
                <a:gd name="T11" fmla="*/ 2 h 4"/>
                <a:gd name="T12" fmla="*/ 12 w 1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2" y="4"/>
                  </a:moveTo>
                  <a:cubicBezTo>
                    <a:pt x="2" y="4"/>
                    <a:pt x="2" y="4"/>
                    <a:pt x="2" y="4"/>
                  </a:cubicBezTo>
                  <a:cubicBezTo>
                    <a:pt x="1" y="4"/>
                    <a:pt x="0" y="3"/>
                    <a:pt x="0" y="2"/>
                  </a:cubicBezTo>
                  <a:cubicBezTo>
                    <a:pt x="0" y="1"/>
                    <a:pt x="1" y="0"/>
                    <a:pt x="2" y="0"/>
                  </a:cubicBezTo>
                  <a:cubicBezTo>
                    <a:pt x="12" y="0"/>
                    <a:pt x="12" y="0"/>
                    <a:pt x="12" y="0"/>
                  </a:cubicBezTo>
                  <a:cubicBezTo>
                    <a:pt x="13" y="0"/>
                    <a:pt x="14" y="1"/>
                    <a:pt x="14" y="2"/>
                  </a:cubicBezTo>
                  <a:cubicBezTo>
                    <a:pt x="14" y="3"/>
                    <a:pt x="13" y="4"/>
                    <a:pt x="12" y="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4" name="Freeform 18">
              <a:extLst>
                <a:ext uri="{FF2B5EF4-FFF2-40B4-BE49-F238E27FC236}">
                  <a16:creationId xmlns:a16="http://schemas.microsoft.com/office/drawing/2014/main" id="{5DA1E921-86F4-4589-9796-3585C5B77294}"/>
                </a:ext>
              </a:extLst>
            </p:cNvPr>
            <p:cNvSpPr>
              <a:spLocks/>
            </p:cNvSpPr>
            <p:nvPr/>
          </p:nvSpPr>
          <p:spPr bwMode="auto">
            <a:xfrm>
              <a:off x="8778875" y="5192713"/>
              <a:ext cx="47625" cy="12700"/>
            </a:xfrm>
            <a:custGeom>
              <a:avLst/>
              <a:gdLst>
                <a:gd name="T0" fmla="*/ 12 w 14"/>
                <a:gd name="T1" fmla="*/ 4 h 4"/>
                <a:gd name="T2" fmla="*/ 2 w 14"/>
                <a:gd name="T3" fmla="*/ 4 h 4"/>
                <a:gd name="T4" fmla="*/ 0 w 14"/>
                <a:gd name="T5" fmla="*/ 2 h 4"/>
                <a:gd name="T6" fmla="*/ 2 w 14"/>
                <a:gd name="T7" fmla="*/ 0 h 4"/>
                <a:gd name="T8" fmla="*/ 12 w 14"/>
                <a:gd name="T9" fmla="*/ 0 h 4"/>
                <a:gd name="T10" fmla="*/ 14 w 14"/>
                <a:gd name="T11" fmla="*/ 2 h 4"/>
                <a:gd name="T12" fmla="*/ 12 w 1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2" y="4"/>
                  </a:moveTo>
                  <a:cubicBezTo>
                    <a:pt x="2" y="4"/>
                    <a:pt x="2" y="4"/>
                    <a:pt x="2" y="4"/>
                  </a:cubicBezTo>
                  <a:cubicBezTo>
                    <a:pt x="1" y="4"/>
                    <a:pt x="0" y="3"/>
                    <a:pt x="0" y="2"/>
                  </a:cubicBezTo>
                  <a:cubicBezTo>
                    <a:pt x="0" y="1"/>
                    <a:pt x="1" y="0"/>
                    <a:pt x="2" y="0"/>
                  </a:cubicBezTo>
                  <a:cubicBezTo>
                    <a:pt x="12" y="0"/>
                    <a:pt x="12" y="0"/>
                    <a:pt x="12" y="0"/>
                  </a:cubicBezTo>
                  <a:cubicBezTo>
                    <a:pt x="13" y="0"/>
                    <a:pt x="14" y="1"/>
                    <a:pt x="14" y="2"/>
                  </a:cubicBezTo>
                  <a:cubicBezTo>
                    <a:pt x="14" y="3"/>
                    <a:pt x="13" y="4"/>
                    <a:pt x="12" y="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5" name="Freeform 19">
              <a:extLst>
                <a:ext uri="{FF2B5EF4-FFF2-40B4-BE49-F238E27FC236}">
                  <a16:creationId xmlns:a16="http://schemas.microsoft.com/office/drawing/2014/main" id="{14FCE5AF-9899-44E1-87DC-847AD117570C}"/>
                </a:ext>
              </a:extLst>
            </p:cNvPr>
            <p:cNvSpPr>
              <a:spLocks/>
            </p:cNvSpPr>
            <p:nvPr/>
          </p:nvSpPr>
          <p:spPr bwMode="auto">
            <a:xfrm>
              <a:off x="9134475" y="5087938"/>
              <a:ext cx="42863" cy="30163"/>
            </a:xfrm>
            <a:custGeom>
              <a:avLst/>
              <a:gdLst>
                <a:gd name="T0" fmla="*/ 2 w 13"/>
                <a:gd name="T1" fmla="*/ 9 h 9"/>
                <a:gd name="T2" fmla="*/ 1 w 13"/>
                <a:gd name="T3" fmla="*/ 8 h 9"/>
                <a:gd name="T4" fmla="*/ 1 w 13"/>
                <a:gd name="T5" fmla="*/ 5 h 9"/>
                <a:gd name="T6" fmla="*/ 9 w 13"/>
                <a:gd name="T7" fmla="*/ 1 h 9"/>
                <a:gd name="T8" fmla="*/ 12 w 13"/>
                <a:gd name="T9" fmla="*/ 2 h 9"/>
                <a:gd name="T10" fmla="*/ 11 w 13"/>
                <a:gd name="T11" fmla="*/ 4 h 9"/>
                <a:gd name="T12" fmla="*/ 3 w 13"/>
                <a:gd name="T13" fmla="*/ 9 h 9"/>
                <a:gd name="T14" fmla="*/ 2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2" y="9"/>
                  </a:moveTo>
                  <a:cubicBezTo>
                    <a:pt x="2" y="9"/>
                    <a:pt x="1" y="9"/>
                    <a:pt x="1" y="8"/>
                  </a:cubicBezTo>
                  <a:cubicBezTo>
                    <a:pt x="0" y="7"/>
                    <a:pt x="0" y="6"/>
                    <a:pt x="1" y="5"/>
                  </a:cubicBezTo>
                  <a:cubicBezTo>
                    <a:pt x="9" y="1"/>
                    <a:pt x="9" y="1"/>
                    <a:pt x="9" y="1"/>
                  </a:cubicBezTo>
                  <a:cubicBezTo>
                    <a:pt x="10" y="0"/>
                    <a:pt x="11" y="1"/>
                    <a:pt x="12" y="2"/>
                  </a:cubicBezTo>
                  <a:cubicBezTo>
                    <a:pt x="13" y="3"/>
                    <a:pt x="12" y="4"/>
                    <a:pt x="11" y="4"/>
                  </a:cubicBezTo>
                  <a:cubicBezTo>
                    <a:pt x="3" y="9"/>
                    <a:pt x="3" y="9"/>
                    <a:pt x="3" y="9"/>
                  </a:cubicBezTo>
                  <a:cubicBezTo>
                    <a:pt x="3" y="9"/>
                    <a:pt x="3" y="9"/>
                    <a:pt x="2" y="9"/>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6" name="Freeform 20">
              <a:extLst>
                <a:ext uri="{FF2B5EF4-FFF2-40B4-BE49-F238E27FC236}">
                  <a16:creationId xmlns:a16="http://schemas.microsoft.com/office/drawing/2014/main" id="{EB0357F3-9B1F-4B43-A6EA-E6686FD96AA3}"/>
                </a:ext>
              </a:extLst>
            </p:cNvPr>
            <p:cNvSpPr>
              <a:spLocks/>
            </p:cNvSpPr>
            <p:nvPr/>
          </p:nvSpPr>
          <p:spPr bwMode="auto">
            <a:xfrm>
              <a:off x="8805863" y="5280025"/>
              <a:ext cx="44450" cy="30163"/>
            </a:xfrm>
            <a:custGeom>
              <a:avLst/>
              <a:gdLst>
                <a:gd name="T0" fmla="*/ 2 w 13"/>
                <a:gd name="T1" fmla="*/ 9 h 9"/>
                <a:gd name="T2" fmla="*/ 1 w 13"/>
                <a:gd name="T3" fmla="*/ 8 h 9"/>
                <a:gd name="T4" fmla="*/ 1 w 13"/>
                <a:gd name="T5" fmla="*/ 5 h 9"/>
                <a:gd name="T6" fmla="*/ 10 w 13"/>
                <a:gd name="T7" fmla="*/ 0 h 9"/>
                <a:gd name="T8" fmla="*/ 12 w 13"/>
                <a:gd name="T9" fmla="*/ 1 h 9"/>
                <a:gd name="T10" fmla="*/ 12 w 13"/>
                <a:gd name="T11" fmla="*/ 4 h 9"/>
                <a:gd name="T12" fmla="*/ 3 w 13"/>
                <a:gd name="T13" fmla="*/ 8 h 9"/>
                <a:gd name="T14" fmla="*/ 2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2" y="9"/>
                  </a:moveTo>
                  <a:cubicBezTo>
                    <a:pt x="2" y="9"/>
                    <a:pt x="1" y="8"/>
                    <a:pt x="1" y="8"/>
                  </a:cubicBezTo>
                  <a:cubicBezTo>
                    <a:pt x="0" y="7"/>
                    <a:pt x="1" y="5"/>
                    <a:pt x="1" y="5"/>
                  </a:cubicBezTo>
                  <a:cubicBezTo>
                    <a:pt x="10" y="0"/>
                    <a:pt x="10" y="0"/>
                    <a:pt x="10" y="0"/>
                  </a:cubicBezTo>
                  <a:cubicBezTo>
                    <a:pt x="10" y="0"/>
                    <a:pt x="12" y="0"/>
                    <a:pt x="12" y="1"/>
                  </a:cubicBezTo>
                  <a:cubicBezTo>
                    <a:pt x="13" y="2"/>
                    <a:pt x="12" y="3"/>
                    <a:pt x="12" y="4"/>
                  </a:cubicBezTo>
                  <a:cubicBezTo>
                    <a:pt x="3" y="8"/>
                    <a:pt x="3" y="8"/>
                    <a:pt x="3" y="8"/>
                  </a:cubicBezTo>
                  <a:cubicBezTo>
                    <a:pt x="3" y="9"/>
                    <a:pt x="3" y="9"/>
                    <a:pt x="2" y="9"/>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7" name="Freeform 21">
              <a:extLst>
                <a:ext uri="{FF2B5EF4-FFF2-40B4-BE49-F238E27FC236}">
                  <a16:creationId xmlns:a16="http://schemas.microsoft.com/office/drawing/2014/main" id="{97E5B201-A121-425E-B6A1-DE157AE02A5F}"/>
                </a:ext>
              </a:extLst>
            </p:cNvPr>
            <p:cNvSpPr>
              <a:spLocks/>
            </p:cNvSpPr>
            <p:nvPr/>
          </p:nvSpPr>
          <p:spPr bwMode="auto">
            <a:xfrm>
              <a:off x="9070975" y="5343525"/>
              <a:ext cx="30163" cy="39688"/>
            </a:xfrm>
            <a:custGeom>
              <a:avLst/>
              <a:gdLst>
                <a:gd name="T0" fmla="*/ 7 w 9"/>
                <a:gd name="T1" fmla="*/ 12 h 12"/>
                <a:gd name="T2" fmla="*/ 5 w 9"/>
                <a:gd name="T3" fmla="*/ 11 h 12"/>
                <a:gd name="T4" fmla="*/ 1 w 9"/>
                <a:gd name="T5" fmla="*/ 3 h 12"/>
                <a:gd name="T6" fmla="*/ 1 w 9"/>
                <a:gd name="T7" fmla="*/ 0 h 12"/>
                <a:gd name="T8" fmla="*/ 4 w 9"/>
                <a:gd name="T9" fmla="*/ 1 h 12"/>
                <a:gd name="T10" fmla="*/ 9 w 9"/>
                <a:gd name="T11" fmla="*/ 9 h 12"/>
                <a:gd name="T12" fmla="*/ 8 w 9"/>
                <a:gd name="T13" fmla="*/ 12 h 12"/>
                <a:gd name="T14" fmla="*/ 7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7" y="12"/>
                  </a:moveTo>
                  <a:cubicBezTo>
                    <a:pt x="6" y="12"/>
                    <a:pt x="6" y="12"/>
                    <a:pt x="5" y="11"/>
                  </a:cubicBezTo>
                  <a:cubicBezTo>
                    <a:pt x="1" y="3"/>
                    <a:pt x="1" y="3"/>
                    <a:pt x="1" y="3"/>
                  </a:cubicBezTo>
                  <a:cubicBezTo>
                    <a:pt x="0" y="2"/>
                    <a:pt x="0" y="1"/>
                    <a:pt x="1" y="0"/>
                  </a:cubicBezTo>
                  <a:cubicBezTo>
                    <a:pt x="2" y="0"/>
                    <a:pt x="3" y="0"/>
                    <a:pt x="4" y="1"/>
                  </a:cubicBezTo>
                  <a:cubicBezTo>
                    <a:pt x="9" y="9"/>
                    <a:pt x="9" y="9"/>
                    <a:pt x="9" y="9"/>
                  </a:cubicBezTo>
                  <a:cubicBezTo>
                    <a:pt x="9" y="10"/>
                    <a:pt x="9" y="11"/>
                    <a:pt x="8" y="12"/>
                  </a:cubicBezTo>
                  <a:cubicBezTo>
                    <a:pt x="8" y="12"/>
                    <a:pt x="7" y="12"/>
                    <a:pt x="7" y="1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8" name="Freeform 22">
              <a:extLst>
                <a:ext uri="{FF2B5EF4-FFF2-40B4-BE49-F238E27FC236}">
                  <a16:creationId xmlns:a16="http://schemas.microsoft.com/office/drawing/2014/main" id="{34C00AFC-77EF-4529-B315-021177B30D4D}"/>
                </a:ext>
              </a:extLst>
            </p:cNvPr>
            <p:cNvSpPr>
              <a:spLocks/>
            </p:cNvSpPr>
            <p:nvPr/>
          </p:nvSpPr>
          <p:spPr bwMode="auto">
            <a:xfrm>
              <a:off x="8883650" y="5014913"/>
              <a:ext cx="30163" cy="39688"/>
            </a:xfrm>
            <a:custGeom>
              <a:avLst/>
              <a:gdLst>
                <a:gd name="T0" fmla="*/ 6 w 9"/>
                <a:gd name="T1" fmla="*/ 12 h 12"/>
                <a:gd name="T2" fmla="*/ 5 w 9"/>
                <a:gd name="T3" fmla="*/ 11 h 12"/>
                <a:gd name="T4" fmla="*/ 0 w 9"/>
                <a:gd name="T5" fmla="*/ 3 h 12"/>
                <a:gd name="T6" fmla="*/ 1 w 9"/>
                <a:gd name="T7" fmla="*/ 0 h 12"/>
                <a:gd name="T8" fmla="*/ 4 w 9"/>
                <a:gd name="T9" fmla="*/ 1 h 12"/>
                <a:gd name="T10" fmla="*/ 8 w 9"/>
                <a:gd name="T11" fmla="*/ 9 h 12"/>
                <a:gd name="T12" fmla="*/ 7 w 9"/>
                <a:gd name="T13" fmla="*/ 12 h 12"/>
                <a:gd name="T14" fmla="*/ 6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6" y="12"/>
                  </a:moveTo>
                  <a:cubicBezTo>
                    <a:pt x="6" y="12"/>
                    <a:pt x="5" y="12"/>
                    <a:pt x="5" y="11"/>
                  </a:cubicBezTo>
                  <a:cubicBezTo>
                    <a:pt x="0" y="3"/>
                    <a:pt x="0" y="3"/>
                    <a:pt x="0" y="3"/>
                  </a:cubicBezTo>
                  <a:cubicBezTo>
                    <a:pt x="0" y="2"/>
                    <a:pt x="0" y="1"/>
                    <a:pt x="1" y="0"/>
                  </a:cubicBezTo>
                  <a:cubicBezTo>
                    <a:pt x="2" y="0"/>
                    <a:pt x="3" y="0"/>
                    <a:pt x="4" y="1"/>
                  </a:cubicBezTo>
                  <a:cubicBezTo>
                    <a:pt x="8" y="9"/>
                    <a:pt x="8" y="9"/>
                    <a:pt x="8" y="9"/>
                  </a:cubicBezTo>
                  <a:cubicBezTo>
                    <a:pt x="9" y="10"/>
                    <a:pt x="8" y="11"/>
                    <a:pt x="7" y="12"/>
                  </a:cubicBezTo>
                  <a:cubicBezTo>
                    <a:pt x="7" y="12"/>
                    <a:pt x="7" y="12"/>
                    <a:pt x="6" y="1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9" name="Freeform 23">
              <a:extLst>
                <a:ext uri="{FF2B5EF4-FFF2-40B4-BE49-F238E27FC236}">
                  <a16:creationId xmlns:a16="http://schemas.microsoft.com/office/drawing/2014/main" id="{BBD51639-2BB0-423B-9FB5-F436B72F0627}"/>
                </a:ext>
              </a:extLst>
            </p:cNvPr>
            <p:cNvSpPr>
              <a:spLocks/>
            </p:cNvSpPr>
            <p:nvPr/>
          </p:nvSpPr>
          <p:spPr bwMode="auto">
            <a:xfrm>
              <a:off x="8805863" y="5087938"/>
              <a:ext cx="44450" cy="30163"/>
            </a:xfrm>
            <a:custGeom>
              <a:avLst/>
              <a:gdLst>
                <a:gd name="T0" fmla="*/ 11 w 13"/>
                <a:gd name="T1" fmla="*/ 9 h 9"/>
                <a:gd name="T2" fmla="*/ 10 w 13"/>
                <a:gd name="T3" fmla="*/ 9 h 9"/>
                <a:gd name="T4" fmla="*/ 1 w 13"/>
                <a:gd name="T5" fmla="*/ 4 h 9"/>
                <a:gd name="T6" fmla="*/ 1 w 13"/>
                <a:gd name="T7" fmla="*/ 2 h 9"/>
                <a:gd name="T8" fmla="*/ 3 w 13"/>
                <a:gd name="T9" fmla="*/ 1 h 9"/>
                <a:gd name="T10" fmla="*/ 12 w 13"/>
                <a:gd name="T11" fmla="*/ 5 h 9"/>
                <a:gd name="T12" fmla="*/ 12 w 13"/>
                <a:gd name="T13" fmla="*/ 8 h 9"/>
                <a:gd name="T14" fmla="*/ 11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11" y="9"/>
                  </a:moveTo>
                  <a:cubicBezTo>
                    <a:pt x="10" y="9"/>
                    <a:pt x="10" y="9"/>
                    <a:pt x="10" y="9"/>
                  </a:cubicBezTo>
                  <a:cubicBezTo>
                    <a:pt x="1" y="4"/>
                    <a:pt x="1" y="4"/>
                    <a:pt x="1" y="4"/>
                  </a:cubicBezTo>
                  <a:cubicBezTo>
                    <a:pt x="0" y="4"/>
                    <a:pt x="0" y="3"/>
                    <a:pt x="1" y="2"/>
                  </a:cubicBezTo>
                  <a:cubicBezTo>
                    <a:pt x="1" y="1"/>
                    <a:pt x="2" y="0"/>
                    <a:pt x="3" y="1"/>
                  </a:cubicBezTo>
                  <a:cubicBezTo>
                    <a:pt x="12" y="5"/>
                    <a:pt x="12" y="5"/>
                    <a:pt x="12" y="5"/>
                  </a:cubicBezTo>
                  <a:cubicBezTo>
                    <a:pt x="12" y="6"/>
                    <a:pt x="13" y="7"/>
                    <a:pt x="12" y="8"/>
                  </a:cubicBezTo>
                  <a:cubicBezTo>
                    <a:pt x="12" y="9"/>
                    <a:pt x="11" y="9"/>
                    <a:pt x="11" y="9"/>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0" name="Freeform 24">
              <a:extLst>
                <a:ext uri="{FF2B5EF4-FFF2-40B4-BE49-F238E27FC236}">
                  <a16:creationId xmlns:a16="http://schemas.microsoft.com/office/drawing/2014/main" id="{FDFD9B89-E503-4318-935E-BF371EA1ACF7}"/>
                </a:ext>
              </a:extLst>
            </p:cNvPr>
            <p:cNvSpPr>
              <a:spLocks/>
            </p:cNvSpPr>
            <p:nvPr/>
          </p:nvSpPr>
          <p:spPr bwMode="auto">
            <a:xfrm>
              <a:off x="9134475" y="5280025"/>
              <a:ext cx="42863" cy="30163"/>
            </a:xfrm>
            <a:custGeom>
              <a:avLst/>
              <a:gdLst>
                <a:gd name="T0" fmla="*/ 10 w 13"/>
                <a:gd name="T1" fmla="*/ 9 h 9"/>
                <a:gd name="T2" fmla="*/ 9 w 13"/>
                <a:gd name="T3" fmla="*/ 8 h 9"/>
                <a:gd name="T4" fmla="*/ 1 w 13"/>
                <a:gd name="T5" fmla="*/ 4 h 9"/>
                <a:gd name="T6" fmla="*/ 1 w 13"/>
                <a:gd name="T7" fmla="*/ 1 h 9"/>
                <a:gd name="T8" fmla="*/ 3 w 13"/>
                <a:gd name="T9" fmla="*/ 0 h 9"/>
                <a:gd name="T10" fmla="*/ 11 w 13"/>
                <a:gd name="T11" fmla="*/ 5 h 9"/>
                <a:gd name="T12" fmla="*/ 12 w 13"/>
                <a:gd name="T13" fmla="*/ 8 h 9"/>
                <a:gd name="T14" fmla="*/ 10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10" y="9"/>
                  </a:moveTo>
                  <a:cubicBezTo>
                    <a:pt x="10" y="9"/>
                    <a:pt x="10" y="9"/>
                    <a:pt x="9" y="8"/>
                  </a:cubicBezTo>
                  <a:cubicBezTo>
                    <a:pt x="1" y="4"/>
                    <a:pt x="1" y="4"/>
                    <a:pt x="1" y="4"/>
                  </a:cubicBezTo>
                  <a:cubicBezTo>
                    <a:pt x="0" y="3"/>
                    <a:pt x="0" y="2"/>
                    <a:pt x="1" y="1"/>
                  </a:cubicBezTo>
                  <a:cubicBezTo>
                    <a:pt x="1" y="0"/>
                    <a:pt x="2" y="0"/>
                    <a:pt x="3" y="0"/>
                  </a:cubicBezTo>
                  <a:cubicBezTo>
                    <a:pt x="11" y="5"/>
                    <a:pt x="11" y="5"/>
                    <a:pt x="11" y="5"/>
                  </a:cubicBezTo>
                  <a:cubicBezTo>
                    <a:pt x="12" y="5"/>
                    <a:pt x="13" y="7"/>
                    <a:pt x="12" y="8"/>
                  </a:cubicBezTo>
                  <a:cubicBezTo>
                    <a:pt x="12" y="8"/>
                    <a:pt x="11" y="9"/>
                    <a:pt x="10" y="9"/>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1" name="Freeform 25">
              <a:extLst>
                <a:ext uri="{FF2B5EF4-FFF2-40B4-BE49-F238E27FC236}">
                  <a16:creationId xmlns:a16="http://schemas.microsoft.com/office/drawing/2014/main" id="{84FF3021-D42D-4FB9-B05A-78A0AC6542CC}"/>
                </a:ext>
              </a:extLst>
            </p:cNvPr>
            <p:cNvSpPr>
              <a:spLocks/>
            </p:cNvSpPr>
            <p:nvPr/>
          </p:nvSpPr>
          <p:spPr bwMode="auto">
            <a:xfrm>
              <a:off x="8883650" y="5343525"/>
              <a:ext cx="30163" cy="39688"/>
            </a:xfrm>
            <a:custGeom>
              <a:avLst/>
              <a:gdLst>
                <a:gd name="T0" fmla="*/ 2 w 9"/>
                <a:gd name="T1" fmla="*/ 12 h 12"/>
                <a:gd name="T2" fmla="*/ 1 w 9"/>
                <a:gd name="T3" fmla="*/ 12 h 12"/>
                <a:gd name="T4" fmla="*/ 0 w 9"/>
                <a:gd name="T5" fmla="*/ 9 h 12"/>
                <a:gd name="T6" fmla="*/ 5 w 9"/>
                <a:gd name="T7" fmla="*/ 1 h 12"/>
                <a:gd name="T8" fmla="*/ 7 w 9"/>
                <a:gd name="T9" fmla="*/ 0 h 12"/>
                <a:gd name="T10" fmla="*/ 8 w 9"/>
                <a:gd name="T11" fmla="*/ 3 h 12"/>
                <a:gd name="T12" fmla="*/ 4 w 9"/>
                <a:gd name="T13" fmla="*/ 11 h 12"/>
                <a:gd name="T14" fmla="*/ 2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2" y="12"/>
                  </a:moveTo>
                  <a:cubicBezTo>
                    <a:pt x="1" y="12"/>
                    <a:pt x="1" y="12"/>
                    <a:pt x="1" y="12"/>
                  </a:cubicBezTo>
                  <a:cubicBezTo>
                    <a:pt x="0" y="11"/>
                    <a:pt x="0" y="10"/>
                    <a:pt x="0" y="9"/>
                  </a:cubicBezTo>
                  <a:cubicBezTo>
                    <a:pt x="5" y="1"/>
                    <a:pt x="5" y="1"/>
                    <a:pt x="5" y="1"/>
                  </a:cubicBezTo>
                  <a:cubicBezTo>
                    <a:pt x="5" y="0"/>
                    <a:pt x="7" y="0"/>
                    <a:pt x="7" y="0"/>
                  </a:cubicBezTo>
                  <a:cubicBezTo>
                    <a:pt x="8" y="1"/>
                    <a:pt x="9" y="2"/>
                    <a:pt x="8" y="3"/>
                  </a:cubicBezTo>
                  <a:cubicBezTo>
                    <a:pt x="4" y="11"/>
                    <a:pt x="4" y="11"/>
                    <a:pt x="4" y="11"/>
                  </a:cubicBezTo>
                  <a:cubicBezTo>
                    <a:pt x="3" y="12"/>
                    <a:pt x="3" y="12"/>
                    <a:pt x="2" y="1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2" name="Freeform 26">
              <a:extLst>
                <a:ext uri="{FF2B5EF4-FFF2-40B4-BE49-F238E27FC236}">
                  <a16:creationId xmlns:a16="http://schemas.microsoft.com/office/drawing/2014/main" id="{8111A912-38E8-4306-9ABF-93E18A0DDDEE}"/>
                </a:ext>
              </a:extLst>
            </p:cNvPr>
            <p:cNvSpPr>
              <a:spLocks/>
            </p:cNvSpPr>
            <p:nvPr/>
          </p:nvSpPr>
          <p:spPr bwMode="auto">
            <a:xfrm>
              <a:off x="9070975" y="5014913"/>
              <a:ext cx="30163" cy="39688"/>
            </a:xfrm>
            <a:custGeom>
              <a:avLst/>
              <a:gdLst>
                <a:gd name="T0" fmla="*/ 2 w 9"/>
                <a:gd name="T1" fmla="*/ 12 h 12"/>
                <a:gd name="T2" fmla="*/ 1 w 9"/>
                <a:gd name="T3" fmla="*/ 12 h 12"/>
                <a:gd name="T4" fmla="*/ 1 w 9"/>
                <a:gd name="T5" fmla="*/ 9 h 12"/>
                <a:gd name="T6" fmla="*/ 5 w 9"/>
                <a:gd name="T7" fmla="*/ 1 h 12"/>
                <a:gd name="T8" fmla="*/ 8 w 9"/>
                <a:gd name="T9" fmla="*/ 0 h 12"/>
                <a:gd name="T10" fmla="*/ 9 w 9"/>
                <a:gd name="T11" fmla="*/ 3 h 12"/>
                <a:gd name="T12" fmla="*/ 4 w 9"/>
                <a:gd name="T13" fmla="*/ 11 h 12"/>
                <a:gd name="T14" fmla="*/ 2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2" y="12"/>
                  </a:moveTo>
                  <a:cubicBezTo>
                    <a:pt x="2" y="12"/>
                    <a:pt x="2" y="12"/>
                    <a:pt x="1" y="12"/>
                  </a:cubicBezTo>
                  <a:cubicBezTo>
                    <a:pt x="0" y="11"/>
                    <a:pt x="0" y="10"/>
                    <a:pt x="1" y="9"/>
                  </a:cubicBezTo>
                  <a:cubicBezTo>
                    <a:pt x="5" y="1"/>
                    <a:pt x="5" y="1"/>
                    <a:pt x="5" y="1"/>
                  </a:cubicBezTo>
                  <a:cubicBezTo>
                    <a:pt x="6" y="0"/>
                    <a:pt x="7" y="0"/>
                    <a:pt x="8" y="0"/>
                  </a:cubicBezTo>
                  <a:cubicBezTo>
                    <a:pt x="9" y="1"/>
                    <a:pt x="9" y="2"/>
                    <a:pt x="9" y="3"/>
                  </a:cubicBezTo>
                  <a:cubicBezTo>
                    <a:pt x="4" y="11"/>
                    <a:pt x="4" y="11"/>
                    <a:pt x="4" y="11"/>
                  </a:cubicBezTo>
                  <a:cubicBezTo>
                    <a:pt x="4" y="12"/>
                    <a:pt x="3" y="12"/>
                    <a:pt x="2" y="1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3" name="Freeform 27">
              <a:extLst>
                <a:ext uri="{FF2B5EF4-FFF2-40B4-BE49-F238E27FC236}">
                  <a16:creationId xmlns:a16="http://schemas.microsoft.com/office/drawing/2014/main" id="{92E2BA99-984B-46BF-982B-41B011276AFA}"/>
                </a:ext>
              </a:extLst>
            </p:cNvPr>
            <p:cNvSpPr>
              <a:spLocks noEditPoints="1"/>
            </p:cNvSpPr>
            <p:nvPr/>
          </p:nvSpPr>
          <p:spPr bwMode="auto">
            <a:xfrm>
              <a:off x="8970963" y="5175250"/>
              <a:ext cx="42863" cy="47625"/>
            </a:xfrm>
            <a:custGeom>
              <a:avLst/>
              <a:gdLst>
                <a:gd name="T0" fmla="*/ 6 w 13"/>
                <a:gd name="T1" fmla="*/ 14 h 14"/>
                <a:gd name="T2" fmla="*/ 0 w 13"/>
                <a:gd name="T3" fmla="*/ 7 h 14"/>
                <a:gd name="T4" fmla="*/ 1 w 13"/>
                <a:gd name="T5" fmla="*/ 2 h 14"/>
                <a:gd name="T6" fmla="*/ 6 w 13"/>
                <a:gd name="T7" fmla="*/ 0 h 14"/>
                <a:gd name="T8" fmla="*/ 13 w 13"/>
                <a:gd name="T9" fmla="*/ 7 h 14"/>
                <a:gd name="T10" fmla="*/ 12 w 13"/>
                <a:gd name="T11" fmla="*/ 12 h 14"/>
                <a:gd name="T12" fmla="*/ 6 w 13"/>
                <a:gd name="T13" fmla="*/ 14 h 14"/>
                <a:gd name="T14" fmla="*/ 6 w 13"/>
                <a:gd name="T15" fmla="*/ 4 h 14"/>
                <a:gd name="T16" fmla="*/ 4 w 13"/>
                <a:gd name="T17" fmla="*/ 5 h 14"/>
                <a:gd name="T18" fmla="*/ 4 w 13"/>
                <a:gd name="T19" fmla="*/ 7 h 14"/>
                <a:gd name="T20" fmla="*/ 6 w 13"/>
                <a:gd name="T21" fmla="*/ 10 h 14"/>
                <a:gd name="T22" fmla="*/ 8 w 13"/>
                <a:gd name="T23" fmla="*/ 9 h 14"/>
                <a:gd name="T24" fmla="*/ 9 w 13"/>
                <a:gd name="T25" fmla="*/ 7 h 14"/>
                <a:gd name="T26" fmla="*/ 6 w 13"/>
                <a:gd name="T2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4">
                  <a:moveTo>
                    <a:pt x="6" y="14"/>
                  </a:moveTo>
                  <a:cubicBezTo>
                    <a:pt x="2" y="14"/>
                    <a:pt x="0" y="11"/>
                    <a:pt x="0" y="7"/>
                  </a:cubicBezTo>
                  <a:cubicBezTo>
                    <a:pt x="0" y="5"/>
                    <a:pt x="0" y="4"/>
                    <a:pt x="1" y="2"/>
                  </a:cubicBezTo>
                  <a:cubicBezTo>
                    <a:pt x="2" y="1"/>
                    <a:pt x="4" y="0"/>
                    <a:pt x="6" y="0"/>
                  </a:cubicBezTo>
                  <a:cubicBezTo>
                    <a:pt x="11" y="0"/>
                    <a:pt x="13" y="4"/>
                    <a:pt x="13" y="7"/>
                  </a:cubicBezTo>
                  <a:cubicBezTo>
                    <a:pt x="13" y="9"/>
                    <a:pt x="13" y="11"/>
                    <a:pt x="12" y="12"/>
                  </a:cubicBezTo>
                  <a:cubicBezTo>
                    <a:pt x="10" y="13"/>
                    <a:pt x="8" y="14"/>
                    <a:pt x="6" y="14"/>
                  </a:cubicBezTo>
                  <a:close/>
                  <a:moveTo>
                    <a:pt x="6" y="4"/>
                  </a:moveTo>
                  <a:cubicBezTo>
                    <a:pt x="5" y="4"/>
                    <a:pt x="5" y="4"/>
                    <a:pt x="4" y="5"/>
                  </a:cubicBezTo>
                  <a:cubicBezTo>
                    <a:pt x="4" y="6"/>
                    <a:pt x="4" y="6"/>
                    <a:pt x="4" y="7"/>
                  </a:cubicBezTo>
                  <a:cubicBezTo>
                    <a:pt x="4" y="7"/>
                    <a:pt x="4" y="10"/>
                    <a:pt x="6" y="10"/>
                  </a:cubicBezTo>
                  <a:cubicBezTo>
                    <a:pt x="7" y="10"/>
                    <a:pt x="8" y="10"/>
                    <a:pt x="8" y="9"/>
                  </a:cubicBezTo>
                  <a:cubicBezTo>
                    <a:pt x="9" y="9"/>
                    <a:pt x="9" y="8"/>
                    <a:pt x="9" y="7"/>
                  </a:cubicBezTo>
                  <a:cubicBezTo>
                    <a:pt x="9" y="7"/>
                    <a:pt x="9" y="4"/>
                    <a:pt x="6" y="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4" name="Freeform 28">
              <a:extLst>
                <a:ext uri="{FF2B5EF4-FFF2-40B4-BE49-F238E27FC236}">
                  <a16:creationId xmlns:a16="http://schemas.microsoft.com/office/drawing/2014/main" id="{C330272C-C69D-4816-8D01-5D9651A2F8CD}"/>
                </a:ext>
              </a:extLst>
            </p:cNvPr>
            <p:cNvSpPr>
              <a:spLocks/>
            </p:cNvSpPr>
            <p:nvPr/>
          </p:nvSpPr>
          <p:spPr bwMode="auto">
            <a:xfrm>
              <a:off x="8983663" y="5105400"/>
              <a:ext cx="33338" cy="100013"/>
            </a:xfrm>
            <a:custGeom>
              <a:avLst/>
              <a:gdLst>
                <a:gd name="T0" fmla="*/ 2 w 10"/>
                <a:gd name="T1" fmla="*/ 30 h 30"/>
                <a:gd name="T2" fmla="*/ 2 w 10"/>
                <a:gd name="T3" fmla="*/ 30 h 30"/>
                <a:gd name="T4" fmla="*/ 0 w 10"/>
                <a:gd name="T5" fmla="*/ 27 h 30"/>
                <a:gd name="T6" fmla="*/ 5 w 10"/>
                <a:gd name="T7" fmla="*/ 2 h 30"/>
                <a:gd name="T8" fmla="*/ 8 w 10"/>
                <a:gd name="T9" fmla="*/ 0 h 30"/>
                <a:gd name="T10" fmla="*/ 9 w 10"/>
                <a:gd name="T11" fmla="*/ 3 h 30"/>
                <a:gd name="T12" fmla="*/ 4 w 10"/>
                <a:gd name="T13" fmla="*/ 28 h 30"/>
                <a:gd name="T14" fmla="*/ 2 w 1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0">
                  <a:moveTo>
                    <a:pt x="2" y="30"/>
                  </a:moveTo>
                  <a:cubicBezTo>
                    <a:pt x="2" y="30"/>
                    <a:pt x="2" y="30"/>
                    <a:pt x="2" y="30"/>
                  </a:cubicBezTo>
                  <a:cubicBezTo>
                    <a:pt x="1" y="30"/>
                    <a:pt x="0" y="29"/>
                    <a:pt x="0" y="27"/>
                  </a:cubicBezTo>
                  <a:cubicBezTo>
                    <a:pt x="5" y="2"/>
                    <a:pt x="5" y="2"/>
                    <a:pt x="5" y="2"/>
                  </a:cubicBezTo>
                  <a:cubicBezTo>
                    <a:pt x="6" y="1"/>
                    <a:pt x="7" y="0"/>
                    <a:pt x="8" y="0"/>
                  </a:cubicBezTo>
                  <a:cubicBezTo>
                    <a:pt x="9" y="1"/>
                    <a:pt x="10" y="2"/>
                    <a:pt x="9" y="3"/>
                  </a:cubicBezTo>
                  <a:cubicBezTo>
                    <a:pt x="4" y="28"/>
                    <a:pt x="4" y="28"/>
                    <a:pt x="4" y="28"/>
                  </a:cubicBezTo>
                  <a:cubicBezTo>
                    <a:pt x="4" y="29"/>
                    <a:pt x="3" y="30"/>
                    <a:pt x="2" y="3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5" name="Freeform 29">
              <a:extLst>
                <a:ext uri="{FF2B5EF4-FFF2-40B4-BE49-F238E27FC236}">
                  <a16:creationId xmlns:a16="http://schemas.microsoft.com/office/drawing/2014/main" id="{8FA5B412-EA33-4741-B0D2-CAD8C72E0F54}"/>
                </a:ext>
              </a:extLst>
            </p:cNvPr>
            <p:cNvSpPr>
              <a:spLocks/>
            </p:cNvSpPr>
            <p:nvPr/>
          </p:nvSpPr>
          <p:spPr bwMode="auto">
            <a:xfrm>
              <a:off x="8983663" y="5192713"/>
              <a:ext cx="153988" cy="12700"/>
            </a:xfrm>
            <a:custGeom>
              <a:avLst/>
              <a:gdLst>
                <a:gd name="T0" fmla="*/ 44 w 46"/>
                <a:gd name="T1" fmla="*/ 4 h 4"/>
                <a:gd name="T2" fmla="*/ 2 w 46"/>
                <a:gd name="T3" fmla="*/ 4 h 4"/>
                <a:gd name="T4" fmla="*/ 0 w 46"/>
                <a:gd name="T5" fmla="*/ 2 h 4"/>
                <a:gd name="T6" fmla="*/ 2 w 46"/>
                <a:gd name="T7" fmla="*/ 0 h 4"/>
                <a:gd name="T8" fmla="*/ 44 w 46"/>
                <a:gd name="T9" fmla="*/ 0 h 4"/>
                <a:gd name="T10" fmla="*/ 46 w 46"/>
                <a:gd name="T11" fmla="*/ 2 h 4"/>
                <a:gd name="T12" fmla="*/ 44 w 4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6" h="4">
                  <a:moveTo>
                    <a:pt x="44" y="4"/>
                  </a:moveTo>
                  <a:cubicBezTo>
                    <a:pt x="2" y="4"/>
                    <a:pt x="2" y="4"/>
                    <a:pt x="2" y="4"/>
                  </a:cubicBezTo>
                  <a:cubicBezTo>
                    <a:pt x="1" y="4"/>
                    <a:pt x="0" y="3"/>
                    <a:pt x="0" y="2"/>
                  </a:cubicBezTo>
                  <a:cubicBezTo>
                    <a:pt x="0" y="1"/>
                    <a:pt x="1" y="0"/>
                    <a:pt x="2" y="0"/>
                  </a:cubicBezTo>
                  <a:cubicBezTo>
                    <a:pt x="44" y="0"/>
                    <a:pt x="44" y="0"/>
                    <a:pt x="44" y="0"/>
                  </a:cubicBezTo>
                  <a:cubicBezTo>
                    <a:pt x="45" y="0"/>
                    <a:pt x="46" y="1"/>
                    <a:pt x="46" y="2"/>
                  </a:cubicBezTo>
                  <a:cubicBezTo>
                    <a:pt x="46" y="3"/>
                    <a:pt x="45" y="4"/>
                    <a:pt x="44" y="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grpSp>
      <p:sp>
        <p:nvSpPr>
          <p:cNvPr id="33"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3.2 </a:t>
            </a:r>
            <a:r>
              <a:rPr lang="zh-CN" altLang="en-US" sz="2400" b="1" dirty="0">
                <a:solidFill>
                  <a:srgbClr val="004E9D"/>
                </a:solidFill>
                <a:latin typeface="微软雅黑" panose="020B0503020204020204" pitchFamily="34" charset="-122"/>
                <a:ea typeface="微软雅黑" panose="020B0503020204020204" pitchFamily="34" charset="-122"/>
              </a:rPr>
              <a:t>镍</a:t>
            </a:r>
            <a:r>
              <a:rPr lang="zh-CN" altLang="en-US" sz="2400" b="1" dirty="0" smtClean="0">
                <a:solidFill>
                  <a:srgbClr val="004E9D"/>
                </a:solidFill>
                <a:latin typeface="微软雅黑" panose="020B0503020204020204" pitchFamily="34" charset="-122"/>
                <a:ea typeface="微软雅黑" panose="020B0503020204020204" pitchFamily="34" charset="-122"/>
              </a:rPr>
              <a:t>氢混合动力汽车市场</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67835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624">
            <a:extLst>
              <a:ext uri="{FF2B5EF4-FFF2-40B4-BE49-F238E27FC236}">
                <a16:creationId xmlns:a16="http://schemas.microsoft.com/office/drawing/2014/main" id="{4189DD74-3434-44F9-ABA5-30B5CABF0864}"/>
              </a:ext>
            </a:extLst>
          </p:cNvPr>
          <p:cNvSpPr txBox="1">
            <a:spLocks noChangeArrowheads="1"/>
          </p:cNvSpPr>
          <p:nvPr/>
        </p:nvSpPr>
        <p:spPr bwMode="auto">
          <a:xfrm>
            <a:off x="313617" y="1054022"/>
            <a:ext cx="6656144" cy="371509"/>
          </a:xfrm>
          <a:prstGeom prst="rect">
            <a:avLst/>
          </a:prstGeom>
          <a:noFill/>
          <a:ln w="9525">
            <a:noFill/>
            <a:miter lim="800000"/>
            <a:headEnd/>
            <a:tailEnd/>
          </a:ln>
        </p:spPr>
        <p:txBody>
          <a:bodyPr wrap="square" lIns="93596" tIns="46798" rIns="93596" bIns="46798">
            <a:spAutoFit/>
          </a:bodyPr>
          <a:lstStyle/>
          <a:p>
            <a:pPr marL="228600" indent="-228600">
              <a:buFont typeface="Wingdings" pitchFamily="2" charset="2"/>
              <a:buChar char="n"/>
            </a:pPr>
            <a:r>
              <a:rPr lang="zh-CN" altLang="en-US" b="1" dirty="0">
                <a:solidFill>
                  <a:schemeClr val="tx1">
                    <a:lumMod val="95000"/>
                    <a:lumOff val="5000"/>
                  </a:schemeClr>
                </a:solidFill>
                <a:latin typeface="微软雅黑" pitchFamily="34" charset="-122"/>
                <a:ea typeface="微软雅黑" pitchFamily="34" charset="-122"/>
              </a:rPr>
              <a:t>车载终端产品</a:t>
            </a:r>
            <a:r>
              <a:rPr lang="en-US" altLang="zh-CN" b="1" dirty="0">
                <a:solidFill>
                  <a:schemeClr val="tx1">
                    <a:lumMod val="95000"/>
                    <a:lumOff val="5000"/>
                  </a:schemeClr>
                </a:solidFill>
                <a:latin typeface="微软雅黑" pitchFamily="34" charset="-122"/>
                <a:ea typeface="微软雅黑" pitchFamily="34" charset="-122"/>
              </a:rPr>
              <a:t>(T-Box</a:t>
            </a:r>
            <a:r>
              <a:rPr lang="zh-CN" altLang="en-US" b="1" dirty="0">
                <a:solidFill>
                  <a:schemeClr val="tx1">
                    <a:lumMod val="95000"/>
                    <a:lumOff val="5000"/>
                  </a:schemeClr>
                </a:solidFill>
                <a:latin typeface="微软雅黑" pitchFamily="34" charset="-122"/>
                <a:ea typeface="微软雅黑" pitchFamily="34" charset="-122"/>
              </a:rPr>
              <a:t>、车载</a:t>
            </a:r>
            <a:r>
              <a:rPr lang="en-US" altLang="zh-CN" b="1" dirty="0">
                <a:solidFill>
                  <a:schemeClr val="tx1">
                    <a:lumMod val="95000"/>
                    <a:lumOff val="5000"/>
                  </a:schemeClr>
                </a:solidFill>
                <a:latin typeface="微软雅黑" pitchFamily="34" charset="-122"/>
                <a:ea typeface="微软雅黑" pitchFamily="34" charset="-122"/>
              </a:rPr>
              <a:t>OBD</a:t>
            </a:r>
            <a:r>
              <a:rPr lang="zh-CN" altLang="en-US" b="1" dirty="0">
                <a:solidFill>
                  <a:schemeClr val="tx1">
                    <a:lumMod val="95000"/>
                    <a:lumOff val="5000"/>
                  </a:schemeClr>
                </a:solidFill>
                <a:latin typeface="微软雅黑" pitchFamily="34" charset="-122"/>
                <a:ea typeface="微软雅黑" pitchFamily="34" charset="-122"/>
                <a:sym typeface="+mn-ea"/>
              </a:rPr>
              <a:t>、</a:t>
            </a:r>
            <a:r>
              <a:rPr lang="en-US" altLang="zh-CN" b="1" dirty="0">
                <a:solidFill>
                  <a:schemeClr val="tx1">
                    <a:lumMod val="95000"/>
                    <a:lumOff val="5000"/>
                  </a:schemeClr>
                </a:solidFill>
                <a:latin typeface="微软雅黑" pitchFamily="34" charset="-122"/>
                <a:ea typeface="微软雅黑" pitchFamily="34" charset="-122"/>
                <a:sym typeface="+mn-ea"/>
              </a:rPr>
              <a:t>Tracker</a:t>
            </a:r>
            <a:r>
              <a:rPr lang="zh-CN" altLang="en-US" b="1" dirty="0">
                <a:solidFill>
                  <a:schemeClr val="tx1">
                    <a:lumMod val="95000"/>
                    <a:lumOff val="5000"/>
                  </a:schemeClr>
                </a:solidFill>
                <a:latin typeface="微软雅黑" pitchFamily="34" charset="-122"/>
                <a:ea typeface="微软雅黑" pitchFamily="34" charset="-122"/>
                <a:sym typeface="+mn-ea"/>
              </a:rPr>
              <a:t>等</a:t>
            </a:r>
            <a:r>
              <a:rPr lang="en-US" altLang="zh-CN" b="1" dirty="0">
                <a:solidFill>
                  <a:schemeClr val="tx1">
                    <a:lumMod val="95000"/>
                    <a:lumOff val="5000"/>
                  </a:schemeClr>
                </a:solidFill>
                <a:latin typeface="微软雅黑" pitchFamily="34" charset="-122"/>
                <a:ea typeface="微软雅黑" pitchFamily="34" charset="-122"/>
              </a:rPr>
              <a:t>)</a:t>
            </a:r>
            <a:r>
              <a:rPr lang="zh-CN" altLang="en-US" b="1" dirty="0" smtClean="0">
                <a:solidFill>
                  <a:schemeClr val="tx1">
                    <a:lumMod val="95000"/>
                    <a:lumOff val="5000"/>
                  </a:schemeClr>
                </a:solidFill>
                <a:latin typeface="微软雅黑" pitchFamily="34" charset="-122"/>
                <a:ea typeface="微软雅黑" pitchFamily="34" charset="-122"/>
              </a:rPr>
              <a:t>产业</a:t>
            </a:r>
            <a:endParaRPr lang="zh-CN" altLang="en-US" b="1" dirty="0">
              <a:solidFill>
                <a:schemeClr val="tx1">
                  <a:lumMod val="95000"/>
                  <a:lumOff val="5000"/>
                </a:schemeClr>
              </a:solidFill>
              <a:latin typeface="微软雅黑" pitchFamily="34" charset="-122"/>
              <a:ea typeface="微软雅黑" pitchFamily="34" charset="-122"/>
            </a:endParaRPr>
          </a:p>
        </p:txBody>
      </p:sp>
      <p:sp>
        <p:nvSpPr>
          <p:cNvPr id="15" name="文本框 14">
            <a:extLst>
              <a:ext uri="{FF2B5EF4-FFF2-40B4-BE49-F238E27FC236}">
                <a16:creationId xmlns:a16="http://schemas.microsoft.com/office/drawing/2014/main" id="{24985ACF-F13B-4077-9D3E-C8FD372FADAA}"/>
              </a:ext>
            </a:extLst>
          </p:cNvPr>
          <p:cNvSpPr txBox="1"/>
          <p:nvPr/>
        </p:nvSpPr>
        <p:spPr>
          <a:xfrm>
            <a:off x="6860858" y="3980102"/>
            <a:ext cx="5016182" cy="1938992"/>
          </a:xfrm>
          <a:prstGeom prst="rect">
            <a:avLst/>
          </a:prstGeom>
          <a:noFill/>
        </p:spPr>
        <p:txBody>
          <a:bodyPr wrap="square" rtlCol="0">
            <a:spAutoFit/>
          </a:bodyPr>
          <a:lstStyle>
            <a:defPPr>
              <a:defRPr lang="zh-CN"/>
            </a:defPPr>
            <a:lvl1pPr indent="457200">
              <a:lnSpc>
                <a:spcPct val="150000"/>
              </a:lnSpc>
              <a:defRPr>
                <a:latin typeface="微软雅黑" pitchFamily="34" charset="-122"/>
                <a:ea typeface="微软雅黑" pitchFamily="34" charset="-122"/>
              </a:defRPr>
            </a:lvl1pPr>
          </a:lstStyle>
          <a:p>
            <a:pPr marL="285750" indent="-285750">
              <a:buFont typeface="Wingdings" panose="05000000000000000000" pitchFamily="2" charset="2"/>
              <a:buChar char="u"/>
            </a:pPr>
            <a:r>
              <a:rPr lang="en-US" altLang="zh-CN" sz="1600" b="1" dirty="0" smtClean="0"/>
              <a:t>2021</a:t>
            </a:r>
            <a:r>
              <a:rPr lang="zh-CN" altLang="en-US" sz="1600" b="1" dirty="0" smtClean="0"/>
              <a:t>年中国</a:t>
            </a:r>
            <a:r>
              <a:rPr lang="en-US" altLang="zh-CN" sz="1600" b="1" dirty="0"/>
              <a:t>2021</a:t>
            </a:r>
            <a:r>
              <a:rPr lang="zh-CN" altLang="en-US" sz="1600" b="1" dirty="0"/>
              <a:t>年中国乘用车</a:t>
            </a:r>
            <a:r>
              <a:rPr lang="en-US" altLang="zh-CN" sz="1600" b="1" dirty="0"/>
              <a:t>T-Box</a:t>
            </a:r>
            <a:r>
              <a:rPr lang="zh-CN" altLang="en-US" sz="1600" b="1" dirty="0"/>
              <a:t>前装装配量为</a:t>
            </a:r>
            <a:r>
              <a:rPr lang="en-US" altLang="zh-CN" sz="1600" b="1" u="sng" dirty="0">
                <a:solidFill>
                  <a:srgbClr val="C00000"/>
                </a:solidFill>
              </a:rPr>
              <a:t>1294</a:t>
            </a:r>
            <a:r>
              <a:rPr lang="zh-CN" altLang="en-US" sz="1600" b="1" u="sng" dirty="0">
                <a:solidFill>
                  <a:srgbClr val="C00000"/>
                </a:solidFill>
              </a:rPr>
              <a:t>万</a:t>
            </a:r>
            <a:r>
              <a:rPr lang="zh-CN" altLang="en-US" sz="1600" b="1" u="sng" dirty="0" smtClean="0">
                <a:solidFill>
                  <a:srgbClr val="C00000"/>
                </a:solidFill>
              </a:rPr>
              <a:t>辆</a:t>
            </a:r>
            <a:r>
              <a:rPr lang="zh-CN" altLang="en-US" sz="1600" b="1" dirty="0" smtClean="0"/>
              <a:t> </a:t>
            </a:r>
            <a:r>
              <a:rPr lang="zh-CN" altLang="en-US" sz="1600" b="1" dirty="0"/>
              <a:t>，同比</a:t>
            </a:r>
            <a:r>
              <a:rPr lang="zh-CN" altLang="en-US" sz="1600" b="1" u="sng" dirty="0">
                <a:solidFill>
                  <a:srgbClr val="C00000"/>
                </a:solidFill>
              </a:rPr>
              <a:t>增长</a:t>
            </a:r>
            <a:r>
              <a:rPr lang="en-US" altLang="zh-CN" sz="1600" b="1" u="sng" dirty="0">
                <a:solidFill>
                  <a:srgbClr val="C00000"/>
                </a:solidFill>
              </a:rPr>
              <a:t>31%</a:t>
            </a:r>
            <a:r>
              <a:rPr lang="zh-CN" altLang="en-US" sz="1600" b="1" dirty="0"/>
              <a:t>；装配率达</a:t>
            </a:r>
            <a:r>
              <a:rPr lang="en-US" altLang="zh-CN" sz="1600" b="1" u="sng" dirty="0">
                <a:solidFill>
                  <a:srgbClr val="C00000"/>
                </a:solidFill>
              </a:rPr>
              <a:t>60</a:t>
            </a:r>
            <a:r>
              <a:rPr lang="en-US" altLang="zh-CN" sz="1600" b="1" u="sng" dirty="0" smtClean="0">
                <a:solidFill>
                  <a:srgbClr val="C00000"/>
                </a:solidFill>
              </a:rPr>
              <a:t>%</a:t>
            </a:r>
            <a:r>
              <a:rPr lang="zh-CN" altLang="en-US" sz="1600" b="1" dirty="0" smtClean="0"/>
              <a:t>。</a:t>
            </a:r>
            <a:endParaRPr lang="en-US" altLang="zh-CN" sz="1600" b="1" dirty="0" smtClean="0"/>
          </a:p>
          <a:p>
            <a:pPr marL="285750" indent="-285750">
              <a:buFont typeface="Wingdings" panose="05000000000000000000" pitchFamily="2" charset="2"/>
              <a:buChar char="u"/>
            </a:pPr>
            <a:r>
              <a:rPr lang="zh-CN" altLang="en-US" sz="1600" b="1" dirty="0" smtClean="0"/>
              <a:t>镍氢电池是</a:t>
            </a:r>
            <a:r>
              <a:rPr lang="en-US" altLang="zh-CN" sz="1600" b="1" dirty="0" smtClean="0"/>
              <a:t>T-BOX</a:t>
            </a:r>
            <a:r>
              <a:rPr lang="zh-CN" altLang="en-US" sz="1600" b="1" dirty="0" smtClean="0"/>
              <a:t>电池的</a:t>
            </a:r>
            <a:r>
              <a:rPr lang="zh-CN" altLang="en-US" sz="1600" b="1" dirty="0" smtClean="0">
                <a:solidFill>
                  <a:srgbClr val="C00000"/>
                </a:solidFill>
              </a:rPr>
              <a:t>最佳选择</a:t>
            </a:r>
            <a:endParaRPr lang="en-US" altLang="zh-CN" sz="1600" b="1" dirty="0" smtClean="0">
              <a:solidFill>
                <a:srgbClr val="C00000"/>
              </a:solidFill>
            </a:endParaRPr>
          </a:p>
          <a:p>
            <a:pPr marL="285750" indent="-285750">
              <a:buFont typeface="Wingdings" panose="05000000000000000000" pitchFamily="2" charset="2"/>
              <a:buChar char="u"/>
            </a:pPr>
            <a:r>
              <a:rPr lang="zh-CN" altLang="en-US" sz="1600" b="1" dirty="0" smtClean="0"/>
              <a:t>预计到</a:t>
            </a:r>
            <a:r>
              <a:rPr lang="en-US" altLang="zh-CN" sz="1600" b="1" dirty="0" smtClean="0"/>
              <a:t>2025</a:t>
            </a:r>
            <a:r>
              <a:rPr lang="zh-CN" altLang="en-US" sz="1600" b="1" dirty="0" smtClean="0"/>
              <a:t>年将实现超</a:t>
            </a:r>
            <a:r>
              <a:rPr lang="en-US" altLang="zh-CN" sz="1600" b="1" u="sng" dirty="0" smtClean="0">
                <a:solidFill>
                  <a:srgbClr val="C00000"/>
                </a:solidFill>
              </a:rPr>
              <a:t>2000</a:t>
            </a:r>
            <a:r>
              <a:rPr lang="zh-CN" altLang="en-US" sz="1600" b="1" u="sng" dirty="0" smtClean="0">
                <a:solidFill>
                  <a:srgbClr val="C00000"/>
                </a:solidFill>
              </a:rPr>
              <a:t>万辆</a:t>
            </a:r>
            <a:r>
              <a:rPr lang="en-US" altLang="zh-CN" sz="1600" b="1" u="sng" dirty="0" smtClean="0">
                <a:solidFill>
                  <a:srgbClr val="C00000"/>
                </a:solidFill>
              </a:rPr>
              <a:t>/</a:t>
            </a:r>
            <a:r>
              <a:rPr lang="zh-CN" altLang="en-US" sz="1600" b="1" u="sng" dirty="0" smtClean="0">
                <a:solidFill>
                  <a:srgbClr val="C00000"/>
                </a:solidFill>
              </a:rPr>
              <a:t>年</a:t>
            </a:r>
            <a:r>
              <a:rPr lang="zh-CN" altLang="en-US" sz="1600" b="1" dirty="0" smtClean="0"/>
              <a:t>的装配量，配套镍氢电池超</a:t>
            </a:r>
            <a:r>
              <a:rPr lang="en-US" altLang="zh-CN" sz="1600" b="1" u="sng" dirty="0" smtClean="0">
                <a:solidFill>
                  <a:srgbClr val="C00000"/>
                </a:solidFill>
              </a:rPr>
              <a:t>4000</a:t>
            </a:r>
            <a:r>
              <a:rPr lang="zh-CN" altLang="en-US" sz="1600" b="1" u="sng" dirty="0" smtClean="0">
                <a:solidFill>
                  <a:srgbClr val="C00000"/>
                </a:solidFill>
              </a:rPr>
              <a:t>万只</a:t>
            </a:r>
            <a:r>
              <a:rPr lang="en-US" altLang="zh-CN" sz="1600" b="1" u="sng" dirty="0" smtClean="0">
                <a:solidFill>
                  <a:srgbClr val="C00000"/>
                </a:solidFill>
              </a:rPr>
              <a:t>/</a:t>
            </a:r>
            <a:r>
              <a:rPr lang="zh-CN" altLang="en-US" sz="1600" b="1" u="sng" dirty="0" smtClean="0">
                <a:solidFill>
                  <a:srgbClr val="C00000"/>
                </a:solidFill>
              </a:rPr>
              <a:t>年</a:t>
            </a:r>
            <a:endParaRPr lang="zh-CN" altLang="en-US" sz="1600" b="1" u="sng" dirty="0">
              <a:solidFill>
                <a:srgbClr val="C00000"/>
              </a:solidFill>
            </a:endParaRPr>
          </a:p>
        </p:txBody>
      </p:sp>
      <p:sp>
        <p:nvSpPr>
          <p:cNvPr id="8"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3.3 </a:t>
            </a:r>
            <a:r>
              <a:rPr lang="zh-CN" altLang="en-US" sz="2400" b="1" dirty="0" smtClean="0">
                <a:solidFill>
                  <a:srgbClr val="004E9D"/>
                </a:solidFill>
                <a:latin typeface="微软雅黑" panose="020B0503020204020204" pitchFamily="34" charset="-122"/>
                <a:ea typeface="微软雅黑" panose="020B0503020204020204" pitchFamily="34" charset="-122"/>
              </a:rPr>
              <a:t>车载备用电源市场</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7090787" y="1054022"/>
            <a:ext cx="4556324" cy="2926080"/>
          </a:xfrm>
          <a:prstGeom prst="rect">
            <a:avLst/>
          </a:prstGeom>
          <a:ln>
            <a:solidFill>
              <a:schemeClr val="tx2"/>
            </a:solidFill>
          </a:ln>
        </p:spPr>
      </p:pic>
      <p:pic>
        <p:nvPicPr>
          <p:cNvPr id="7" name="图片 6"/>
          <p:cNvPicPr>
            <a:picLocks noChangeAspect="1"/>
          </p:cNvPicPr>
          <p:nvPr/>
        </p:nvPicPr>
        <p:blipFill>
          <a:blip r:embed="rId3"/>
          <a:stretch>
            <a:fillRect/>
          </a:stretch>
        </p:blipFill>
        <p:spPr>
          <a:xfrm>
            <a:off x="116029" y="1750635"/>
            <a:ext cx="6744829" cy="4023360"/>
          </a:xfrm>
          <a:prstGeom prst="rect">
            <a:avLst/>
          </a:prstGeom>
          <a:ln>
            <a:solidFill>
              <a:schemeClr val="tx2"/>
            </a:solidFill>
          </a:ln>
        </p:spPr>
      </p:pic>
    </p:spTree>
    <p:extLst>
      <p:ext uri="{BB962C8B-B14F-4D97-AF65-F5344CB8AC3E}">
        <p14:creationId xmlns:p14="http://schemas.microsoft.com/office/powerpoint/2010/main" val="1565403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å¾ç"/>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å¾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4369" y="1618249"/>
            <a:ext cx="2604498" cy="1822752"/>
          </a:xfrm>
          <a:prstGeom prst="rect">
            <a:avLst/>
          </a:prstGeom>
          <a:ln>
            <a:solidFill>
              <a:schemeClr val="tx2"/>
            </a:solidFill>
          </a:ln>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612" t="-367" r="13471" b="367"/>
          <a:stretch/>
        </p:blipFill>
        <p:spPr>
          <a:xfrm>
            <a:off x="1254369" y="3934167"/>
            <a:ext cx="2604498" cy="1822751"/>
          </a:xfrm>
          <a:prstGeom prst="rect">
            <a:avLst/>
          </a:prstGeom>
          <a:ln>
            <a:solidFill>
              <a:schemeClr val="tx2"/>
            </a:solidFill>
          </a:ln>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9529" y="3934167"/>
            <a:ext cx="2604498" cy="1822751"/>
          </a:xfrm>
          <a:prstGeom prst="rect">
            <a:avLst/>
          </a:prstGeom>
          <a:ln>
            <a:solidFill>
              <a:schemeClr val="tx2"/>
            </a:solidFill>
          </a:ln>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9529" y="1618249"/>
            <a:ext cx="2604498" cy="1822752"/>
          </a:xfrm>
          <a:prstGeom prst="rect">
            <a:avLst/>
          </a:prstGeom>
          <a:ln>
            <a:solidFill>
              <a:schemeClr val="tx2"/>
            </a:solidFill>
          </a:ln>
        </p:spPr>
      </p:pic>
      <p:sp>
        <p:nvSpPr>
          <p:cNvPr id="13" name="矩形 12"/>
          <p:cNvSpPr/>
          <p:nvPr/>
        </p:nvSpPr>
        <p:spPr>
          <a:xfrm>
            <a:off x="4001107" y="1779565"/>
            <a:ext cx="4045461" cy="3831818"/>
          </a:xfrm>
          <a:prstGeom prst="rect">
            <a:avLst/>
          </a:prstGeom>
          <a:noFill/>
        </p:spPr>
        <p:txBody>
          <a:bodyPr wrap="square" rtlCol="0">
            <a:spAutoFit/>
          </a:bodyPr>
          <a:lstStyle/>
          <a:p>
            <a:pPr indent="457200">
              <a:lnSpc>
                <a:spcPct val="150000"/>
              </a:lnSpc>
            </a:pPr>
            <a:r>
              <a:rPr lang="zh-CN" altLang="en-US" dirty="0">
                <a:latin typeface="微软雅黑" pitchFamily="34" charset="-122"/>
                <a:ea typeface="微软雅黑" pitchFamily="34" charset="-122"/>
              </a:rPr>
              <a:t>目前轨道交通领域应用最为广泛的是铅酸蓄电池和镍镉蓄电池，这两类电池存在能量密度低、维护成本高、对环境危害大、安全性差等</a:t>
            </a:r>
            <a:r>
              <a:rPr lang="zh-CN" altLang="en-US" dirty="0" smtClean="0">
                <a:latin typeface="微软雅黑" pitchFamily="34" charset="-122"/>
                <a:ea typeface="微软雅黑" pitchFamily="34" charset="-122"/>
              </a:rPr>
              <a:t>问题</a:t>
            </a:r>
            <a:endParaRPr lang="en-US" altLang="zh-CN" dirty="0" smtClean="0">
              <a:latin typeface="微软雅黑" pitchFamily="34" charset="-122"/>
              <a:ea typeface="微软雅黑" pitchFamily="34" charset="-122"/>
            </a:endParaRPr>
          </a:p>
          <a:p>
            <a:pPr indent="457200">
              <a:lnSpc>
                <a:spcPct val="150000"/>
              </a:lnSpc>
            </a:pPr>
            <a:endParaRPr lang="en-US" altLang="zh-CN" dirty="0" smtClean="0">
              <a:latin typeface="微软雅黑" pitchFamily="34" charset="-122"/>
              <a:ea typeface="微软雅黑" pitchFamily="34" charset="-122"/>
            </a:endParaRPr>
          </a:p>
          <a:p>
            <a:pPr indent="457200">
              <a:lnSpc>
                <a:spcPct val="150000"/>
              </a:lnSpc>
            </a:pPr>
            <a:r>
              <a:rPr lang="zh-CN" altLang="en-US" dirty="0" smtClean="0">
                <a:latin typeface="微软雅黑" pitchFamily="34" charset="-122"/>
                <a:ea typeface="微软雅黑" pitchFamily="34" charset="-122"/>
              </a:rPr>
              <a:t>镍</a:t>
            </a:r>
            <a:r>
              <a:rPr lang="zh-CN" altLang="en-US" dirty="0">
                <a:latin typeface="微软雅黑" pitchFamily="34" charset="-122"/>
                <a:ea typeface="微软雅黑" pitchFamily="34" charset="-122"/>
              </a:rPr>
              <a:t>氢电池相较于锂电，对温度的适应性更好，可以在</a:t>
            </a:r>
            <a:r>
              <a:rPr lang="en-US" altLang="zh-CN" dirty="0">
                <a:latin typeface="微软雅黑" pitchFamily="34" charset="-122"/>
                <a:ea typeface="微软雅黑" pitchFamily="34" charset="-122"/>
              </a:rPr>
              <a:t>-40</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60</a:t>
            </a:r>
            <a:r>
              <a:rPr lang="zh-CN" altLang="en-US" dirty="0">
                <a:latin typeface="微软雅黑" pitchFamily="34" charset="-122"/>
                <a:ea typeface="微软雅黑" pitchFamily="34" charset="-122"/>
              </a:rPr>
              <a:t>℃下工作，且具备高安全性，是未来轨道交通电源市场的最佳选择</a:t>
            </a:r>
          </a:p>
        </p:txBody>
      </p:sp>
      <p:sp>
        <p:nvSpPr>
          <p:cNvPr id="14" name="Text Box 624">
            <a:extLst>
              <a:ext uri="{FF2B5EF4-FFF2-40B4-BE49-F238E27FC236}">
                <a16:creationId xmlns:a16="http://schemas.microsoft.com/office/drawing/2014/main" id="{4189DD74-3434-44F9-ABA5-30B5CABF0864}"/>
              </a:ext>
            </a:extLst>
          </p:cNvPr>
          <p:cNvSpPr txBox="1">
            <a:spLocks noChangeArrowheads="1"/>
          </p:cNvSpPr>
          <p:nvPr/>
        </p:nvSpPr>
        <p:spPr bwMode="auto">
          <a:xfrm>
            <a:off x="496496" y="984211"/>
            <a:ext cx="10559241" cy="371509"/>
          </a:xfrm>
          <a:prstGeom prst="rect">
            <a:avLst/>
          </a:prstGeom>
          <a:noFill/>
          <a:ln w="9525">
            <a:noFill/>
            <a:miter lim="800000"/>
            <a:headEnd/>
            <a:tailEnd/>
          </a:ln>
        </p:spPr>
        <p:txBody>
          <a:bodyPr wrap="square" lIns="93596" tIns="46798" rIns="93596" bIns="46798">
            <a:spAutoFit/>
          </a:bodyPr>
          <a:lstStyle/>
          <a:p>
            <a:pPr marL="228600" indent="-228600">
              <a:buFont typeface="Wingdings" pitchFamily="2" charset="2"/>
              <a:buChar char="n"/>
            </a:pPr>
            <a:r>
              <a:rPr lang="zh-CN" altLang="en-US" b="1" dirty="0" smtClean="0">
                <a:solidFill>
                  <a:schemeClr val="tx1">
                    <a:lumMod val="95000"/>
                    <a:lumOff val="5000"/>
                  </a:schemeClr>
                </a:solidFill>
                <a:latin typeface="微软雅黑" pitchFamily="34" charset="-122"/>
                <a:ea typeface="微软雅黑" pitchFamily="34" charset="-122"/>
              </a:rPr>
              <a:t>轨道交通电源产品市场</a:t>
            </a:r>
            <a:r>
              <a:rPr lang="zh-CN" altLang="en-US" b="1" dirty="0">
                <a:solidFill>
                  <a:schemeClr val="tx1">
                    <a:lumMod val="95000"/>
                    <a:lumOff val="5000"/>
                  </a:schemeClr>
                </a:solidFill>
                <a:latin typeface="微软雅黑" pitchFamily="34" charset="-122"/>
                <a:ea typeface="微软雅黑" pitchFamily="34" charset="-122"/>
              </a:rPr>
              <a:t>分析</a:t>
            </a:r>
          </a:p>
        </p:txBody>
      </p:sp>
      <p:sp>
        <p:nvSpPr>
          <p:cNvPr id="15"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3.3 </a:t>
            </a:r>
            <a:r>
              <a:rPr lang="zh-CN" altLang="en-US" sz="2400" b="1" dirty="0" smtClean="0">
                <a:solidFill>
                  <a:srgbClr val="004E9D"/>
                </a:solidFill>
                <a:latin typeface="微软雅黑" panose="020B0503020204020204" pitchFamily="34" charset="-122"/>
                <a:ea typeface="微软雅黑" panose="020B0503020204020204" pitchFamily="34" charset="-122"/>
              </a:rPr>
              <a:t>车载备用电源市场</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95580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1CF96AC-904E-48C4-BC06-8C35B307839D}"/>
              </a:ext>
            </a:extLst>
          </p:cNvPr>
          <p:cNvSpPr>
            <a:spLocks noChangeArrowheads="1"/>
          </p:cNvSpPr>
          <p:nvPr/>
        </p:nvSpPr>
        <p:spPr bwMode="auto">
          <a:xfrm>
            <a:off x="1289935" y="1067342"/>
            <a:ext cx="4126795" cy="22529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b="1">
                <a:solidFill>
                  <a:srgbClr val="000066"/>
                </a:solidFill>
                <a:latin typeface="Verdana" panose="020B0604030504040204" pitchFamily="2" charset="0"/>
                <a:ea typeface="HY견고딕"/>
                <a:cs typeface="HY견고딕"/>
              </a:defRPr>
            </a:lvl1pPr>
            <a:lvl2pPr marL="742950" indent="-285750" eaLnBrk="0" hangingPunct="0">
              <a:defRPr kumimoji="1" sz="2000" b="1">
                <a:solidFill>
                  <a:srgbClr val="000066"/>
                </a:solidFill>
                <a:latin typeface="Verdana" panose="020B0604030504040204" pitchFamily="2" charset="0"/>
                <a:ea typeface="HY견고딕"/>
                <a:cs typeface="HY견고딕"/>
              </a:defRPr>
            </a:lvl2pPr>
            <a:lvl3pPr marL="1143000" indent="-228600" eaLnBrk="0" hangingPunct="0">
              <a:defRPr kumimoji="1" sz="2000" b="1">
                <a:solidFill>
                  <a:srgbClr val="000066"/>
                </a:solidFill>
                <a:latin typeface="Verdana" panose="020B0604030504040204" pitchFamily="2" charset="0"/>
                <a:ea typeface="HY견고딕"/>
                <a:cs typeface="HY견고딕"/>
              </a:defRPr>
            </a:lvl3pPr>
            <a:lvl4pPr marL="1600200" indent="-228600" eaLnBrk="0" hangingPunct="0">
              <a:defRPr kumimoji="1" sz="2000" b="1">
                <a:solidFill>
                  <a:srgbClr val="000066"/>
                </a:solidFill>
                <a:latin typeface="Verdana" panose="020B0604030504040204" pitchFamily="2" charset="0"/>
                <a:ea typeface="HY견고딕"/>
                <a:cs typeface="HY견고딕"/>
              </a:defRPr>
            </a:lvl4pPr>
            <a:lvl5pPr marL="2057400" indent="-228600" eaLnBrk="0" hangingPunct="0">
              <a:defRPr kumimoji="1" sz="2000" b="1">
                <a:solidFill>
                  <a:srgbClr val="000066"/>
                </a:solidFill>
                <a:latin typeface="Verdana" panose="020B0604030504040204" pitchFamily="2" charset="0"/>
                <a:ea typeface="HY견고딕"/>
                <a:cs typeface="HY견고딕"/>
              </a:defRPr>
            </a:lvl5pPr>
            <a:lvl6pPr marL="2514600" indent="-228600" eaLnBrk="0" fontAlgn="base" hangingPunct="0">
              <a:spcBef>
                <a:spcPct val="0"/>
              </a:spcBef>
              <a:spcAft>
                <a:spcPct val="0"/>
              </a:spcAft>
              <a:defRPr kumimoji="1" sz="2000" b="1">
                <a:solidFill>
                  <a:srgbClr val="000066"/>
                </a:solidFill>
                <a:latin typeface="Verdana" panose="020B0604030504040204" pitchFamily="2" charset="0"/>
                <a:ea typeface="HY견고딕"/>
                <a:cs typeface="HY견고딕"/>
              </a:defRPr>
            </a:lvl6pPr>
            <a:lvl7pPr marL="2971800" indent="-228600" eaLnBrk="0" fontAlgn="base" hangingPunct="0">
              <a:spcBef>
                <a:spcPct val="0"/>
              </a:spcBef>
              <a:spcAft>
                <a:spcPct val="0"/>
              </a:spcAft>
              <a:defRPr kumimoji="1" sz="2000" b="1">
                <a:solidFill>
                  <a:srgbClr val="000066"/>
                </a:solidFill>
                <a:latin typeface="Verdana" panose="020B0604030504040204" pitchFamily="2" charset="0"/>
                <a:ea typeface="HY견고딕"/>
                <a:cs typeface="HY견고딕"/>
              </a:defRPr>
            </a:lvl7pPr>
            <a:lvl8pPr marL="3429000" indent="-228600" eaLnBrk="0" fontAlgn="base" hangingPunct="0">
              <a:spcBef>
                <a:spcPct val="0"/>
              </a:spcBef>
              <a:spcAft>
                <a:spcPct val="0"/>
              </a:spcAft>
              <a:defRPr kumimoji="1" sz="2000" b="1">
                <a:solidFill>
                  <a:srgbClr val="000066"/>
                </a:solidFill>
                <a:latin typeface="Verdana" panose="020B0604030504040204" pitchFamily="2" charset="0"/>
                <a:ea typeface="HY견고딕"/>
                <a:cs typeface="HY견고딕"/>
              </a:defRPr>
            </a:lvl8pPr>
            <a:lvl9pPr marL="3886200" indent="-228600" eaLnBrk="0" fontAlgn="base" hangingPunct="0">
              <a:spcBef>
                <a:spcPct val="0"/>
              </a:spcBef>
              <a:spcAft>
                <a:spcPct val="0"/>
              </a:spcAft>
              <a:defRPr kumimoji="1" sz="2000" b="1">
                <a:solidFill>
                  <a:srgbClr val="000066"/>
                </a:solidFill>
                <a:latin typeface="Verdana" panose="020B0604030504040204" pitchFamily="2" charset="0"/>
                <a:ea typeface="HY견고딕"/>
                <a:cs typeface="HY견고딕"/>
              </a:defRPr>
            </a:lvl9pPr>
          </a:lstStyle>
          <a:p>
            <a:pPr eaLnBrk="1" hangingPunct="1"/>
            <a:r>
              <a:rPr kumimoji="0" lang="en-US" altLang="zh-CN" sz="1800" dirty="0" err="1">
                <a:latin typeface="Times New Roman" panose="02020603050405020304" pitchFamily="18" charset="0"/>
                <a:ea typeface="宋体" panose="02010600030101010101" pitchFamily="2" charset="-122"/>
                <a:cs typeface="Times New Roman" panose="02020603050405020304" pitchFamily="18" charset="0"/>
              </a:rPr>
              <a:t>AB</a:t>
            </a:r>
            <a:r>
              <a:rPr kumimoji="0" lang="en-US" altLang="zh-CN" sz="1800" i="1" baseline="-25000" dirty="0" err="1">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 (5n+4)/(n+2) (n = 1, 2, 3, 4)</a:t>
            </a:r>
          </a:p>
          <a:p>
            <a:pPr eaLnBrk="1" hangingPunct="1">
              <a:lnSpc>
                <a:spcPct val="150000"/>
              </a:lnSpc>
              <a:spcBef>
                <a:spcPct val="20000"/>
              </a:spcBef>
              <a:buClr>
                <a:prstClr val="white"/>
              </a:buClr>
              <a:buFont typeface="Wingdings" panose="05000000000000000000" pitchFamily="2" charset="2"/>
              <a:buBlip>
                <a:blip r:embed="rId2"/>
              </a:buBlip>
            </a:pP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1AB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5</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+1A</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 A</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3</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9</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AB</a:t>
            </a:r>
            <a:r>
              <a:rPr kumimoji="0" lang="en-US" altLang="zh-CN" sz="1800" baseline="-25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18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p>
            <a:pPr eaLnBrk="1" hangingPunct="1">
              <a:lnSpc>
                <a:spcPct val="150000"/>
              </a:lnSpc>
              <a:spcBef>
                <a:spcPct val="20000"/>
              </a:spcBef>
              <a:buClr>
                <a:prstClr val="white"/>
              </a:buClr>
              <a:buFontTx/>
              <a:buBlip>
                <a:blip r:embed="rId2"/>
              </a:buBlip>
            </a:pP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2AB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5</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+1A</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 A</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14 </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a:t>
            </a:r>
            <a:r>
              <a:rPr kumimoji="0" lang="en-US" altLang="zh-CN" sz="1800" baseline="-25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18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1800" baseline="-25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7</a:t>
            </a:r>
            <a:r>
              <a:rPr kumimoji="0" lang="zh-CN" altLang="en-US" sz="1800" dirty="0">
                <a:solidFill>
                  <a:srgbClr val="4A9D2C"/>
                </a:solidFill>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endParaRPr>
          </a:p>
          <a:p>
            <a:pPr eaLnBrk="1" hangingPunct="1">
              <a:lnSpc>
                <a:spcPct val="150000"/>
              </a:lnSpc>
              <a:spcBef>
                <a:spcPct val="20000"/>
              </a:spcBef>
              <a:buClr>
                <a:prstClr val="white"/>
              </a:buClr>
              <a:buFont typeface="Wingdings" panose="05000000000000000000" pitchFamily="2" charset="2"/>
              <a:buBlip>
                <a:blip r:embed="rId2"/>
              </a:buBlip>
            </a:pP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3AB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5</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+1A</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a:t>
            </a:r>
            <a:r>
              <a:rPr kumimoji="0" lang="en-US" altLang="zh-CN" sz="1800" baseline="-25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5</a:t>
            </a:r>
            <a:r>
              <a:rPr kumimoji="0" lang="en-US" altLang="zh-CN" sz="18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1800" baseline="-25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19</a:t>
            </a:r>
          </a:p>
          <a:p>
            <a:pPr eaLnBrk="1" hangingPunct="1">
              <a:lnSpc>
                <a:spcPct val="150000"/>
              </a:lnSpc>
              <a:spcBef>
                <a:spcPct val="20000"/>
              </a:spcBef>
              <a:buClr>
                <a:prstClr val="white"/>
              </a:buClr>
              <a:buFontTx/>
              <a:buBlip>
                <a:blip r:embed="rId2"/>
              </a:buBlip>
            </a:pP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AB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5</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A</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 A</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6</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24</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AB</a:t>
            </a:r>
            <a:r>
              <a:rPr kumimoji="0" lang="en-US" altLang="zh-CN" sz="1800" baseline="-25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1800" dirty="0">
                <a:solidFill>
                  <a:srgbClr val="4A9D2C"/>
                </a:solidFill>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9" name="图片 8">
            <a:extLst>
              <a:ext uri="{FF2B5EF4-FFF2-40B4-BE49-F238E27FC236}">
                <a16:creationId xmlns:a16="http://schemas.microsoft.com/office/drawing/2014/main" id="{8BF6D822-CAA5-471B-A21C-D0DA712E07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1555" y="1067342"/>
            <a:ext cx="4709162" cy="3282189"/>
          </a:xfrm>
          <a:prstGeom prst="rect">
            <a:avLst/>
          </a:prstGeom>
          <a:noFill/>
        </p:spPr>
      </p:pic>
      <p:sp>
        <p:nvSpPr>
          <p:cNvPr id="10" name="矩形 1">
            <a:extLst>
              <a:ext uri="{FF2B5EF4-FFF2-40B4-BE49-F238E27FC236}">
                <a16:creationId xmlns:a16="http://schemas.microsoft.com/office/drawing/2014/main" id="{7AA66ECC-F13C-4D07-AADB-7D0BE8995955}"/>
              </a:ext>
            </a:extLst>
          </p:cNvPr>
          <p:cNvSpPr/>
          <p:nvPr/>
        </p:nvSpPr>
        <p:spPr>
          <a:xfrm>
            <a:off x="1536120" y="3540945"/>
            <a:ext cx="3970909" cy="9022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a:lnSpc>
                <a:spcPct val="150000"/>
              </a:lnSpc>
              <a:defRPr lang="en-US" sz="1800" b="0" i="0" u="none" strike="noStrike" kern="1" spc="0" baseline="0">
                <a:solidFill>
                  <a:prstClr val="black"/>
                </a:solidFill>
                <a:effectLst/>
                <a:latin typeface="Georgia" panose="02040502050405020303" pitchFamily="1" charset="0"/>
                <a:ea typeface="Georgia" panose="02040502050405020303" pitchFamily="1" charset="0"/>
                <a:cs typeface="Georgia" panose="02040502050405020303" pitchFamily="1" charset="0"/>
              </a:defRPr>
            </a:pPr>
            <a:r>
              <a:rPr lang="en-US" sz="1600" kern="1" dirty="0">
                <a:solidFill>
                  <a:srgbClr val="102D34"/>
                </a:solidFill>
                <a:latin typeface="Times New Roman" panose="02020603050405020304" pitchFamily="18" charset="0"/>
                <a:ea typeface="仿宋" panose="02010609060101010101" pitchFamily="49" charset="-122"/>
                <a:cs typeface="Times New Roman" panose="02020603050405020304" pitchFamily="18" charset="0"/>
              </a:rPr>
              <a:t>H (</a:t>
            </a:r>
            <a:r>
              <a:rPr lang="en-US" sz="1600" b="1" kern="1" dirty="0">
                <a:solidFill>
                  <a:srgbClr val="00B050"/>
                </a:solidFill>
                <a:latin typeface="Times New Roman" panose="02020603050405020304" pitchFamily="18" charset="0"/>
                <a:ea typeface="仿宋" panose="02010609060101010101" pitchFamily="49" charset="-122"/>
                <a:cs typeface="Times New Roman" panose="02020603050405020304" pitchFamily="18" charset="0"/>
              </a:rPr>
              <a:t>2H</a:t>
            </a:r>
            <a:r>
              <a:rPr lang="en-US" sz="1600" kern="1" dirty="0">
                <a:solidFill>
                  <a:srgbClr val="102D34"/>
                </a:solidFill>
                <a:latin typeface="Times New Roman" panose="02020603050405020304" pitchFamily="18" charset="0"/>
                <a:ea typeface="仿宋" panose="02010609060101010101" pitchFamily="49" charset="-122"/>
                <a:cs typeface="Times New Roman" panose="02020603050405020304" pitchFamily="18" charset="0"/>
              </a:rPr>
              <a:t>-</a:t>
            </a:r>
            <a:r>
              <a:rPr lang="zh-CN" altLang="en-US" sz="1600" kern="1" dirty="0">
                <a:solidFill>
                  <a:srgbClr val="102D34"/>
                </a:solidFill>
                <a:latin typeface="Times New Roman" panose="02020603050405020304" pitchFamily="18" charset="0"/>
                <a:ea typeface="仿宋" panose="02010609060101010101" pitchFamily="49" charset="-122"/>
                <a:cs typeface="Times New Roman" panose="02020603050405020304" pitchFamily="18" charset="0"/>
              </a:rPr>
              <a:t>型</a:t>
            </a:r>
            <a:r>
              <a:rPr lang="en-US" sz="1600" kern="1" dirty="0">
                <a:solidFill>
                  <a:srgbClr val="102D34"/>
                </a:solidFill>
                <a:latin typeface="Times New Roman" panose="02020603050405020304" pitchFamily="18" charset="0"/>
                <a:ea typeface="仿宋" panose="02010609060101010101" pitchFamily="49" charset="-122"/>
                <a:cs typeface="Times New Roman" panose="02020603050405020304" pitchFamily="18" charset="0"/>
              </a:rPr>
              <a:t>)：</a:t>
            </a:r>
            <a:r>
              <a:rPr lang="zh-CN" altLang="en-US" sz="1600" kern="1" dirty="0">
                <a:solidFill>
                  <a:srgbClr val="102D34"/>
                </a:solidFill>
                <a:latin typeface="Times New Roman" panose="02020603050405020304" pitchFamily="18" charset="0"/>
                <a:ea typeface="仿宋" panose="02010609060101010101" pitchFamily="49" charset="-122"/>
                <a:cs typeface="Times New Roman" panose="02020603050405020304" pitchFamily="18" charset="0"/>
              </a:rPr>
              <a:t>空间群 </a:t>
            </a:r>
            <a:r>
              <a:rPr lang="en-US" sz="1600" kern="1" dirty="0">
                <a:solidFill>
                  <a:srgbClr val="102D34"/>
                </a:solidFill>
                <a:latin typeface="Times New Roman" panose="02020603050405020304" pitchFamily="18" charset="0"/>
                <a:ea typeface="仿宋" panose="02010609060101010101" pitchFamily="49" charset="-122"/>
                <a:cs typeface="Times New Roman" panose="02020603050405020304" pitchFamily="18" charset="0"/>
              </a:rPr>
              <a:t>P6</a:t>
            </a:r>
            <a:r>
              <a:rPr lang="en-US" sz="1600" kern="1" baseline="-24000" dirty="0">
                <a:solidFill>
                  <a:srgbClr val="102D34"/>
                </a:solidFill>
                <a:latin typeface="Times New Roman" panose="02020603050405020304" pitchFamily="18" charset="0"/>
                <a:ea typeface="仿宋" panose="02010609060101010101" pitchFamily="49" charset="-122"/>
                <a:cs typeface="Times New Roman" panose="02020603050405020304" pitchFamily="18" charset="0"/>
              </a:rPr>
              <a:t>3</a:t>
            </a:r>
            <a:r>
              <a:rPr lang="en-US" sz="1600" kern="1" dirty="0">
                <a:solidFill>
                  <a:srgbClr val="102D34"/>
                </a:solidFill>
                <a:latin typeface="Times New Roman" panose="02020603050405020304" pitchFamily="18" charset="0"/>
                <a:ea typeface="仿宋" panose="02010609060101010101" pitchFamily="49" charset="-122"/>
                <a:cs typeface="Times New Roman" panose="02020603050405020304" pitchFamily="18" charset="0"/>
              </a:rPr>
              <a:t>/mmc</a:t>
            </a:r>
          </a:p>
          <a:p>
            <a:pPr>
              <a:lnSpc>
                <a:spcPct val="150000"/>
              </a:lnSpc>
              <a:defRPr lang="en-US" sz="1800" b="0" i="0" u="none" strike="noStrike" kern="1" spc="0" baseline="0">
                <a:solidFill>
                  <a:prstClr val="black"/>
                </a:solidFill>
                <a:effectLst/>
                <a:latin typeface="Georgia" panose="02040502050405020303" pitchFamily="1" charset="0"/>
                <a:ea typeface="Georgia" panose="02040502050405020303" pitchFamily="1" charset="0"/>
                <a:cs typeface="Georgia" panose="02040502050405020303" pitchFamily="1" charset="0"/>
              </a:defRPr>
            </a:pPr>
            <a:r>
              <a:rPr lang="en-US" sz="1600" kern="1" dirty="0">
                <a:solidFill>
                  <a:srgbClr val="102D34"/>
                </a:solidFill>
                <a:latin typeface="Times New Roman" panose="02020603050405020304" pitchFamily="18" charset="0"/>
                <a:ea typeface="仿宋" panose="02010609060101010101" pitchFamily="49" charset="-122"/>
                <a:cs typeface="Times New Roman" panose="02020603050405020304" pitchFamily="18" charset="0"/>
              </a:rPr>
              <a:t>R (</a:t>
            </a:r>
            <a:r>
              <a:rPr lang="en-US" sz="1600" b="1" kern="1" dirty="0">
                <a:solidFill>
                  <a:srgbClr val="00B050"/>
                </a:solidFill>
                <a:latin typeface="Times New Roman" panose="02020603050405020304" pitchFamily="18" charset="0"/>
                <a:ea typeface="仿宋" panose="02010609060101010101" pitchFamily="49" charset="-122"/>
                <a:cs typeface="Times New Roman" panose="02020603050405020304" pitchFamily="18" charset="0"/>
              </a:rPr>
              <a:t>3R</a:t>
            </a:r>
            <a:r>
              <a:rPr lang="en-US" sz="1600" kern="1" dirty="0">
                <a:solidFill>
                  <a:srgbClr val="102D34"/>
                </a:solidFill>
                <a:latin typeface="Times New Roman" panose="02020603050405020304" pitchFamily="18" charset="0"/>
                <a:ea typeface="仿宋" panose="02010609060101010101" pitchFamily="49" charset="-122"/>
                <a:cs typeface="Times New Roman" panose="02020603050405020304" pitchFamily="18" charset="0"/>
              </a:rPr>
              <a:t>-</a:t>
            </a:r>
            <a:r>
              <a:rPr lang="zh-CN" altLang="en-US" sz="1600" kern="1" dirty="0">
                <a:solidFill>
                  <a:srgbClr val="102D34"/>
                </a:solidFill>
                <a:latin typeface="Times New Roman" panose="02020603050405020304" pitchFamily="18" charset="0"/>
                <a:ea typeface="仿宋" panose="02010609060101010101" pitchFamily="49" charset="-122"/>
                <a:cs typeface="Times New Roman" panose="02020603050405020304" pitchFamily="18" charset="0"/>
              </a:rPr>
              <a:t>型</a:t>
            </a:r>
            <a:r>
              <a:rPr lang="en-US" sz="1600" kern="1" dirty="0">
                <a:solidFill>
                  <a:srgbClr val="102D34"/>
                </a:solidFill>
                <a:latin typeface="Times New Roman" panose="02020603050405020304" pitchFamily="18" charset="0"/>
                <a:ea typeface="仿宋" panose="02010609060101010101" pitchFamily="49" charset="-122"/>
                <a:cs typeface="Times New Roman" panose="02020603050405020304" pitchFamily="18" charset="0"/>
              </a:rPr>
              <a:t>)：</a:t>
            </a:r>
            <a:r>
              <a:rPr lang="zh-CN" altLang="en-US" sz="1600" kern="1" dirty="0">
                <a:solidFill>
                  <a:srgbClr val="102D34"/>
                </a:solidFill>
                <a:latin typeface="Times New Roman" panose="02020603050405020304" pitchFamily="18" charset="0"/>
                <a:ea typeface="仿宋" panose="02010609060101010101" pitchFamily="49" charset="-122"/>
                <a:cs typeface="Times New Roman" panose="02020603050405020304" pitchFamily="18" charset="0"/>
              </a:rPr>
              <a:t>空间群</a:t>
            </a:r>
            <a:r>
              <a:rPr lang="en-US" sz="1600" kern="1" dirty="0">
                <a:solidFill>
                  <a:srgbClr val="102D34"/>
                </a:solidFill>
                <a:latin typeface="Times New Roman" panose="02020603050405020304" pitchFamily="18" charset="0"/>
                <a:ea typeface="仿宋" panose="02010609060101010101" pitchFamily="49" charset="-122"/>
                <a:cs typeface="Times New Roman" panose="02020603050405020304" pitchFamily="18" charset="0"/>
              </a:rPr>
              <a:t> R-3m</a:t>
            </a:r>
          </a:p>
        </p:txBody>
      </p:sp>
      <p:sp>
        <p:nvSpPr>
          <p:cNvPr id="12" name="object 9">
            <a:extLst>
              <a:ext uri="{FF2B5EF4-FFF2-40B4-BE49-F238E27FC236}">
                <a16:creationId xmlns:a16="http://schemas.microsoft.com/office/drawing/2014/main" id="{98DA0599-5F2D-4C99-B59A-E4B262BECEB6}"/>
              </a:ext>
            </a:extLst>
          </p:cNvPr>
          <p:cNvSpPr/>
          <p:nvPr/>
        </p:nvSpPr>
        <p:spPr>
          <a:xfrm>
            <a:off x="872420" y="4498277"/>
            <a:ext cx="10768011" cy="1592522"/>
          </a:xfrm>
          <a:custGeom>
            <a:avLst/>
            <a:gdLst/>
            <a:ahLst/>
            <a:cxnLst/>
            <a:rect l="l" t="t" r="r" b="b"/>
            <a:pathLst>
              <a:path w="2926079" h="3879850">
                <a:moveTo>
                  <a:pt x="0" y="0"/>
                </a:moveTo>
                <a:lnTo>
                  <a:pt x="2926080" y="0"/>
                </a:lnTo>
                <a:lnTo>
                  <a:pt x="2926080" y="3879532"/>
                </a:lnTo>
                <a:lnTo>
                  <a:pt x="0" y="3879532"/>
                </a:lnTo>
                <a:lnTo>
                  <a:pt x="0" y="0"/>
                </a:lnTo>
                <a:close/>
              </a:path>
            </a:pathLst>
          </a:custGeom>
          <a:noFill/>
          <a:ln w="19050">
            <a:noFill/>
          </a:ln>
        </p:spPr>
        <p:txBody>
          <a:bodyPr wrap="square" lIns="0" tIns="0" rIns="0" bIns="0" rtlCol="0"/>
          <a:lstStyle/>
          <a:p>
            <a:pPr marL="285750" indent="-285750" algn="just">
              <a:lnSpc>
                <a:spcPct val="120000"/>
              </a:lnSpc>
              <a:buFont typeface="Wingdings" panose="05000000000000000000" pitchFamily="2" charset="2"/>
              <a:buChar char="u"/>
            </a:pPr>
            <a:r>
              <a:rPr lang="zh-CN" altLang="en-US" dirty="0" smtClean="0">
                <a:solidFill>
                  <a:prstClr val="black"/>
                </a:solidFill>
                <a:latin typeface="微软雅黑" pitchFamily="34" charset="-122"/>
                <a:ea typeface="微软雅黑" pitchFamily="34" charset="-122"/>
                <a:cs typeface="Times New Roman" panose="02020603050405020304" pitchFamily="18" charset="0"/>
              </a:rPr>
              <a:t>镍氢电池的低温放电性能主要由负极材料储氢合金决定</a:t>
            </a:r>
            <a:endParaRPr lang="en-US" altLang="zh-CN" dirty="0" smtClean="0">
              <a:solidFill>
                <a:prstClr val="black"/>
              </a:solidFill>
              <a:latin typeface="微软雅黑" pitchFamily="34" charset="-122"/>
              <a:ea typeface="微软雅黑" pitchFamily="34" charset="-122"/>
              <a:cs typeface="Times New Roman" panose="02020603050405020304" pitchFamily="18" charset="0"/>
            </a:endParaRPr>
          </a:p>
          <a:p>
            <a:pPr marL="285750" indent="-285750" algn="just">
              <a:lnSpc>
                <a:spcPct val="120000"/>
              </a:lnSpc>
              <a:buFont typeface="Wingdings" panose="05000000000000000000" pitchFamily="2" charset="2"/>
              <a:buChar char="u"/>
            </a:pPr>
            <a:r>
              <a:rPr lang="zh-CN" altLang="en-US" dirty="0" smtClean="0">
                <a:solidFill>
                  <a:prstClr val="black"/>
                </a:solidFill>
                <a:latin typeface="微软雅黑" pitchFamily="34" charset="-122"/>
                <a:ea typeface="微软雅黑" pitchFamily="34" charset="-122"/>
                <a:cs typeface="Times New Roman" panose="02020603050405020304" pitchFamily="18" charset="0"/>
              </a:rPr>
              <a:t>传统</a:t>
            </a:r>
            <a:r>
              <a:rPr lang="en-US" altLang="zh-CN" dirty="0">
                <a:solidFill>
                  <a:prstClr val="black"/>
                </a:solidFill>
                <a:latin typeface="微软雅黑" pitchFamily="34" charset="-122"/>
                <a:ea typeface="微软雅黑" pitchFamily="34" charset="-122"/>
                <a:cs typeface="Times New Roman" panose="02020603050405020304" pitchFamily="18" charset="0"/>
              </a:rPr>
              <a:t>AB</a:t>
            </a:r>
            <a:r>
              <a:rPr lang="en-US" altLang="zh-CN" baseline="-25000" dirty="0">
                <a:solidFill>
                  <a:prstClr val="black"/>
                </a:solidFill>
                <a:latin typeface="微软雅黑" pitchFamily="34" charset="-122"/>
                <a:ea typeface="微软雅黑" pitchFamily="34" charset="-122"/>
                <a:cs typeface="Times New Roman" panose="02020603050405020304" pitchFamily="18" charset="0"/>
              </a:rPr>
              <a:t>5</a:t>
            </a:r>
            <a:r>
              <a:rPr lang="zh-CN" altLang="en-US" dirty="0">
                <a:solidFill>
                  <a:prstClr val="black"/>
                </a:solidFill>
                <a:latin typeface="微软雅黑" pitchFamily="34" charset="-122"/>
                <a:ea typeface="微软雅黑" pitchFamily="34" charset="-122"/>
                <a:cs typeface="Times New Roman" panose="02020603050405020304" pitchFamily="18" charset="0"/>
              </a:rPr>
              <a:t>型合金</a:t>
            </a:r>
            <a:r>
              <a:rPr lang="zh-CN" altLang="zh-CN" dirty="0">
                <a:solidFill>
                  <a:prstClr val="black"/>
                </a:solidFill>
                <a:latin typeface="微软雅黑" pitchFamily="34" charset="-122"/>
                <a:ea typeface="微软雅黑" pitchFamily="34" charset="-122"/>
                <a:cs typeface="Times New Roman" panose="02020603050405020304" pitchFamily="18" charset="0"/>
              </a:rPr>
              <a:t>低温放电性能差。虽可提高吸放氢平台满足低温放电要求，但较高的平台在</a:t>
            </a:r>
            <a:r>
              <a:rPr lang="zh-CN" altLang="zh-CN" dirty="0" smtClean="0">
                <a:solidFill>
                  <a:prstClr val="black"/>
                </a:solidFill>
                <a:latin typeface="微软雅黑" pitchFamily="34" charset="-122"/>
                <a:ea typeface="微软雅黑" pitchFamily="34" charset="-122"/>
                <a:cs typeface="Times New Roman" panose="02020603050405020304" pitchFamily="18" charset="0"/>
              </a:rPr>
              <a:t>高温下</a:t>
            </a:r>
            <a:r>
              <a:rPr lang="zh-CN" altLang="zh-CN" dirty="0">
                <a:solidFill>
                  <a:prstClr val="black"/>
                </a:solidFill>
                <a:latin typeface="微软雅黑" pitchFamily="34" charset="-122"/>
                <a:ea typeface="微软雅黑" pitchFamily="34" charset="-122"/>
                <a:cs typeface="Times New Roman" panose="02020603050405020304" pitchFamily="18" charset="0"/>
              </a:rPr>
              <a:t>会带来其他负面问题，无法</a:t>
            </a:r>
            <a:r>
              <a:rPr lang="zh-CN" altLang="zh-CN" dirty="0" smtClean="0">
                <a:solidFill>
                  <a:prstClr val="black"/>
                </a:solidFill>
                <a:latin typeface="微软雅黑" pitchFamily="34" charset="-122"/>
                <a:ea typeface="微软雅黑" pitchFamily="34" charset="-122"/>
                <a:cs typeface="Times New Roman" panose="02020603050405020304" pitchFamily="18" charset="0"/>
              </a:rPr>
              <a:t>兼顾宽温使用</a:t>
            </a:r>
            <a:r>
              <a:rPr lang="zh-CN" altLang="zh-CN" dirty="0">
                <a:solidFill>
                  <a:prstClr val="black"/>
                </a:solidFill>
                <a:latin typeface="微软雅黑" pitchFamily="34" charset="-122"/>
                <a:ea typeface="微软雅黑" pitchFamily="34" charset="-122"/>
                <a:cs typeface="Times New Roman" panose="02020603050405020304" pitchFamily="18" charset="0"/>
              </a:rPr>
              <a:t>的</a:t>
            </a:r>
            <a:r>
              <a:rPr lang="zh-CN" altLang="zh-CN" dirty="0" smtClean="0">
                <a:solidFill>
                  <a:prstClr val="black"/>
                </a:solidFill>
                <a:latin typeface="微软雅黑" pitchFamily="34" charset="-122"/>
                <a:ea typeface="微软雅黑" pitchFamily="34" charset="-122"/>
                <a:cs typeface="Times New Roman" panose="02020603050405020304" pitchFamily="18" charset="0"/>
              </a:rPr>
              <a:t>要求</a:t>
            </a:r>
            <a:endParaRPr lang="en-US" altLang="zh-CN" dirty="0">
              <a:solidFill>
                <a:prstClr val="black"/>
              </a:solidFill>
              <a:latin typeface="微软雅黑" pitchFamily="34" charset="-122"/>
              <a:ea typeface="微软雅黑" pitchFamily="34" charset="-122"/>
              <a:cs typeface="Times New Roman" panose="02020603050405020304" pitchFamily="18" charset="0"/>
            </a:endParaRPr>
          </a:p>
          <a:p>
            <a:pPr marL="285750" indent="-285750" algn="just">
              <a:lnSpc>
                <a:spcPct val="120000"/>
              </a:lnSpc>
              <a:buFont typeface="Wingdings" panose="05000000000000000000" pitchFamily="2" charset="2"/>
              <a:buChar char="u"/>
            </a:pPr>
            <a:r>
              <a:rPr lang="en-US" altLang="zh-CN" dirty="0" smtClean="0">
                <a:solidFill>
                  <a:prstClr val="black"/>
                </a:solidFill>
                <a:latin typeface="微软雅黑" pitchFamily="34" charset="-122"/>
                <a:ea typeface="微软雅黑" pitchFamily="34" charset="-122"/>
                <a:cs typeface="Times New Roman" panose="02020603050405020304" pitchFamily="18" charset="0"/>
              </a:rPr>
              <a:t>A</a:t>
            </a:r>
            <a:r>
              <a:rPr lang="en-US" altLang="zh-CN" baseline="-25000" dirty="0" smtClean="0">
                <a:solidFill>
                  <a:prstClr val="black"/>
                </a:solidFill>
                <a:latin typeface="微软雅黑" pitchFamily="34" charset="-122"/>
                <a:ea typeface="微软雅黑" pitchFamily="34" charset="-122"/>
                <a:cs typeface="Times New Roman" panose="02020603050405020304" pitchFamily="18" charset="0"/>
              </a:rPr>
              <a:t>2</a:t>
            </a:r>
            <a:r>
              <a:rPr lang="en-US" altLang="zh-CN" dirty="0" smtClean="0">
                <a:solidFill>
                  <a:prstClr val="black"/>
                </a:solidFill>
                <a:latin typeface="微软雅黑" pitchFamily="34" charset="-122"/>
                <a:ea typeface="微软雅黑" pitchFamily="34" charset="-122"/>
                <a:cs typeface="Times New Roman" panose="02020603050405020304" pitchFamily="18" charset="0"/>
              </a:rPr>
              <a:t>B</a:t>
            </a:r>
            <a:r>
              <a:rPr lang="en-US" altLang="zh-CN" baseline="-25000" dirty="0" smtClean="0">
                <a:solidFill>
                  <a:prstClr val="black"/>
                </a:solidFill>
                <a:latin typeface="微软雅黑" pitchFamily="34" charset="-122"/>
                <a:ea typeface="微软雅黑" pitchFamily="34" charset="-122"/>
                <a:cs typeface="Times New Roman" panose="02020603050405020304" pitchFamily="18" charset="0"/>
              </a:rPr>
              <a:t>7</a:t>
            </a:r>
            <a:r>
              <a:rPr lang="zh-CN" altLang="en-US" dirty="0" smtClean="0">
                <a:solidFill>
                  <a:prstClr val="black"/>
                </a:solidFill>
                <a:latin typeface="微软雅黑" pitchFamily="34" charset="-122"/>
                <a:ea typeface="微软雅黑" pitchFamily="34" charset="-122"/>
                <a:cs typeface="Times New Roman" panose="02020603050405020304" pitchFamily="18" charset="0"/>
              </a:rPr>
              <a:t>合金与</a:t>
            </a:r>
            <a:r>
              <a:rPr lang="zh-CN" altLang="en-US" dirty="0">
                <a:solidFill>
                  <a:prstClr val="black"/>
                </a:solidFill>
                <a:latin typeface="微软雅黑" pitchFamily="34" charset="-122"/>
                <a:ea typeface="微软雅黑" pitchFamily="34" charset="-122"/>
                <a:cs typeface="Times New Roman" panose="02020603050405020304" pitchFamily="18" charset="0"/>
              </a:rPr>
              <a:t>传统</a:t>
            </a:r>
            <a:r>
              <a:rPr lang="en-US" altLang="zh-CN" dirty="0">
                <a:solidFill>
                  <a:prstClr val="black"/>
                </a:solidFill>
                <a:latin typeface="微软雅黑" pitchFamily="34" charset="-122"/>
                <a:ea typeface="微软雅黑" pitchFamily="34" charset="-122"/>
                <a:cs typeface="Times New Roman" panose="02020603050405020304" pitchFamily="18" charset="0"/>
              </a:rPr>
              <a:t>AB</a:t>
            </a:r>
            <a:r>
              <a:rPr lang="en-US" altLang="zh-CN" baseline="-25000" dirty="0">
                <a:solidFill>
                  <a:prstClr val="black"/>
                </a:solidFill>
                <a:latin typeface="微软雅黑" pitchFamily="34" charset="-122"/>
                <a:ea typeface="微软雅黑" pitchFamily="34" charset="-122"/>
                <a:cs typeface="Times New Roman" panose="02020603050405020304" pitchFamily="18" charset="0"/>
              </a:rPr>
              <a:t>5</a:t>
            </a:r>
            <a:r>
              <a:rPr lang="zh-CN" altLang="en-US" dirty="0" smtClean="0">
                <a:solidFill>
                  <a:prstClr val="black"/>
                </a:solidFill>
                <a:latin typeface="微软雅黑" pitchFamily="34" charset="-122"/>
                <a:ea typeface="微软雅黑" pitchFamily="34" charset="-122"/>
                <a:cs typeface="Times New Roman" panose="02020603050405020304" pitchFamily="18" charset="0"/>
              </a:rPr>
              <a:t>型稀土合金</a:t>
            </a:r>
            <a:r>
              <a:rPr lang="zh-CN" altLang="en-US" dirty="0">
                <a:solidFill>
                  <a:prstClr val="black"/>
                </a:solidFill>
                <a:latin typeface="微软雅黑" pitchFamily="34" charset="-122"/>
                <a:ea typeface="微软雅黑" pitchFamily="34" charset="-122"/>
                <a:cs typeface="Times New Roman" panose="02020603050405020304" pitchFamily="18" charset="0"/>
              </a:rPr>
              <a:t>相比</a:t>
            </a:r>
            <a:r>
              <a:rPr lang="zh-CN" altLang="en-US" dirty="0" smtClean="0">
                <a:solidFill>
                  <a:prstClr val="black"/>
                </a:solidFill>
                <a:latin typeface="微软雅黑" pitchFamily="34" charset="-122"/>
                <a:ea typeface="微软雅黑" pitchFamily="34" charset="-122"/>
                <a:cs typeface="Times New Roman" panose="02020603050405020304" pitchFamily="18" charset="0"/>
              </a:rPr>
              <a:t>，储</a:t>
            </a:r>
            <a:r>
              <a:rPr lang="zh-CN" altLang="en-US" dirty="0">
                <a:solidFill>
                  <a:prstClr val="black"/>
                </a:solidFill>
                <a:latin typeface="微软雅黑" pitchFamily="34" charset="-122"/>
                <a:ea typeface="微软雅黑" pitchFamily="34" charset="-122"/>
                <a:cs typeface="Times New Roman" panose="02020603050405020304" pitchFamily="18" charset="0"/>
              </a:rPr>
              <a:t>氢容量与储氢动力学</a:t>
            </a:r>
            <a:r>
              <a:rPr lang="zh-CN" altLang="en-US" dirty="0" smtClean="0">
                <a:solidFill>
                  <a:prstClr val="black"/>
                </a:solidFill>
                <a:latin typeface="微软雅黑" pitchFamily="34" charset="-122"/>
                <a:ea typeface="微软雅黑" pitchFamily="34" charset="-122"/>
                <a:cs typeface="Times New Roman" panose="02020603050405020304" pitchFamily="18" charset="0"/>
              </a:rPr>
              <a:t>性能更好，具有</a:t>
            </a:r>
            <a:r>
              <a:rPr lang="zh-CN" altLang="en-US" dirty="0">
                <a:solidFill>
                  <a:prstClr val="black"/>
                </a:solidFill>
                <a:latin typeface="微软雅黑" pitchFamily="34" charset="-122"/>
                <a:ea typeface="微软雅黑" pitchFamily="34" charset="-122"/>
                <a:cs typeface="Times New Roman" panose="02020603050405020304" pitchFamily="18" charset="0"/>
              </a:rPr>
              <a:t>良好的温度适应性，能够</a:t>
            </a:r>
            <a:r>
              <a:rPr lang="zh-CN" altLang="en-US" dirty="0" smtClean="0">
                <a:solidFill>
                  <a:prstClr val="black"/>
                </a:solidFill>
                <a:latin typeface="微软雅黑" pitchFamily="34" charset="-122"/>
                <a:ea typeface="微软雅黑" pitchFamily="34" charset="-122"/>
                <a:cs typeface="Times New Roman" panose="02020603050405020304" pitchFamily="18" charset="0"/>
              </a:rPr>
              <a:t>在</a:t>
            </a:r>
            <a:r>
              <a:rPr lang="en-US" altLang="zh-CN" dirty="0" smtClean="0">
                <a:solidFill>
                  <a:prstClr val="black"/>
                </a:solidFill>
                <a:latin typeface="微软雅黑" pitchFamily="34" charset="-122"/>
                <a:ea typeface="微软雅黑" pitchFamily="34" charset="-122"/>
                <a:cs typeface="Times New Roman" panose="02020603050405020304" pitchFamily="18" charset="0"/>
              </a:rPr>
              <a:t>-</a:t>
            </a:r>
            <a:r>
              <a:rPr lang="en-US" altLang="zh-CN" dirty="0">
                <a:solidFill>
                  <a:prstClr val="black"/>
                </a:solidFill>
                <a:latin typeface="微软雅黑" pitchFamily="34" charset="-122"/>
                <a:ea typeface="微软雅黑" pitchFamily="34" charset="-122"/>
                <a:cs typeface="Times New Roman" panose="02020603050405020304" pitchFamily="18" charset="0"/>
              </a:rPr>
              <a:t>40~60ºC</a:t>
            </a:r>
            <a:r>
              <a:rPr lang="zh-CN" altLang="en-US" dirty="0">
                <a:solidFill>
                  <a:prstClr val="black"/>
                </a:solidFill>
                <a:latin typeface="微软雅黑" pitchFamily="34" charset="-122"/>
                <a:ea typeface="微软雅黑" pitchFamily="34" charset="-122"/>
                <a:cs typeface="Times New Roman" panose="02020603050405020304" pitchFamily="18" charset="0"/>
              </a:rPr>
              <a:t>环境中稳定</a:t>
            </a:r>
            <a:r>
              <a:rPr lang="zh-CN" altLang="en-US" dirty="0" smtClean="0">
                <a:solidFill>
                  <a:prstClr val="black"/>
                </a:solidFill>
                <a:latin typeface="微软雅黑" pitchFamily="34" charset="-122"/>
                <a:ea typeface="微软雅黑" pitchFamily="34" charset="-122"/>
                <a:cs typeface="Times New Roman" panose="02020603050405020304" pitchFamily="18" charset="0"/>
              </a:rPr>
              <a:t>工作，是发展宽温镍电的重点开发材料选择</a:t>
            </a:r>
            <a:endParaRPr lang="zh-CN" altLang="en-US" dirty="0">
              <a:solidFill>
                <a:prstClr val="black"/>
              </a:solidFill>
              <a:latin typeface="微软雅黑" pitchFamily="34" charset="-122"/>
              <a:ea typeface="微软雅黑" pitchFamily="34" charset="-122"/>
              <a:cs typeface="Times New Roman" panose="02020603050405020304" pitchFamily="18" charset="0"/>
            </a:endParaRPr>
          </a:p>
          <a:p>
            <a:pPr marL="285750" indent="-285750" algn="just">
              <a:lnSpc>
                <a:spcPct val="120000"/>
              </a:lnSpc>
              <a:buFont typeface="Arial" panose="020B0604020202020204" pitchFamily="34" charset="0"/>
              <a:buChar char="•"/>
            </a:pPr>
            <a:endParaRPr lang="zh-CN" altLang="en-US" dirty="0">
              <a:solidFill>
                <a:prstClr val="black"/>
              </a:solidFill>
              <a:latin typeface="微软雅黑" pitchFamily="34" charset="-122"/>
              <a:ea typeface="微软雅黑" pitchFamily="34" charset="-122"/>
              <a:cs typeface="Times New Roman" panose="02020603050405020304" pitchFamily="18" charset="0"/>
            </a:endParaRPr>
          </a:p>
        </p:txBody>
      </p:sp>
      <p:sp>
        <p:nvSpPr>
          <p:cNvPr id="11"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3.3 </a:t>
            </a:r>
            <a:r>
              <a:rPr lang="zh-CN" altLang="en-US" sz="2400" b="1" dirty="0" smtClean="0">
                <a:solidFill>
                  <a:srgbClr val="004E9D"/>
                </a:solidFill>
                <a:latin typeface="微软雅黑" panose="020B0503020204020204" pitchFamily="34" charset="-122"/>
                <a:ea typeface="微软雅黑" panose="020B0503020204020204" pitchFamily="34" charset="-122"/>
              </a:rPr>
              <a:t>车载备用电源市场</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82656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3.4 </a:t>
            </a:r>
            <a:r>
              <a:rPr lang="zh-CN" altLang="en-US" sz="2400" b="1" dirty="0" smtClean="0">
                <a:solidFill>
                  <a:srgbClr val="004E9D"/>
                </a:solidFill>
                <a:latin typeface="微软雅黑" panose="020B0503020204020204" pitchFamily="34" charset="-122"/>
                <a:ea typeface="微软雅黑" panose="020B0503020204020204" pitchFamily="34" charset="-122"/>
              </a:rPr>
              <a:t>固态储氢领域相关应用</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sp>
        <p:nvSpPr>
          <p:cNvPr id="41" name="椭圆 40"/>
          <p:cNvSpPr/>
          <p:nvPr/>
        </p:nvSpPr>
        <p:spPr>
          <a:xfrm>
            <a:off x="1831340" y="3832107"/>
            <a:ext cx="266700" cy="279400"/>
          </a:xfrm>
          <a:prstGeom prst="ellipse">
            <a:avLst/>
          </a:prstGeom>
          <a:solidFill>
            <a:sysClr val="window" lastClr="FFFFFF"/>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等线" panose="020F0502020204030204"/>
              <a:ea typeface="等线" panose="02010600030101010101" pitchFamily="2" charset="-122"/>
              <a:cs typeface="+mn-cs"/>
            </a:endParaRPr>
          </a:p>
        </p:txBody>
      </p:sp>
      <p:cxnSp>
        <p:nvCxnSpPr>
          <p:cNvPr id="42" name="直接连接符 41"/>
          <p:cNvCxnSpPr/>
          <p:nvPr>
            <p:custDataLst>
              <p:tags r:id="rId1"/>
            </p:custDataLst>
          </p:nvPr>
        </p:nvCxnSpPr>
        <p:spPr>
          <a:xfrm flipV="1">
            <a:off x="2097787" y="3521291"/>
            <a:ext cx="1213485" cy="403225"/>
          </a:xfrm>
          <a:prstGeom prst="line">
            <a:avLst/>
          </a:prstGeom>
          <a:noFill/>
          <a:ln w="3175" cap="flat" cmpd="sng" algn="ctr">
            <a:solidFill>
              <a:srgbClr val="000000"/>
            </a:solidFill>
            <a:prstDash val="sysDot"/>
            <a:round/>
          </a:ln>
          <a:effectLst/>
        </p:spPr>
      </p:cxnSp>
      <p:cxnSp>
        <p:nvCxnSpPr>
          <p:cNvPr id="43" name="直接连接符 42"/>
          <p:cNvCxnSpPr/>
          <p:nvPr>
            <p:custDataLst>
              <p:tags r:id="rId2"/>
            </p:custDataLst>
          </p:nvPr>
        </p:nvCxnSpPr>
        <p:spPr>
          <a:xfrm flipV="1">
            <a:off x="3311315" y="3292901"/>
            <a:ext cx="1671665" cy="228075"/>
          </a:xfrm>
          <a:prstGeom prst="line">
            <a:avLst/>
          </a:prstGeom>
          <a:noFill/>
          <a:ln w="3175" cap="flat" cmpd="sng" algn="ctr">
            <a:solidFill>
              <a:srgbClr val="000000"/>
            </a:solidFill>
            <a:prstDash val="sysDot"/>
            <a:miter lim="800000"/>
          </a:ln>
          <a:effectLst/>
        </p:spPr>
      </p:cxnSp>
      <p:cxnSp>
        <p:nvCxnSpPr>
          <p:cNvPr id="44" name="直接连接符 43"/>
          <p:cNvCxnSpPr/>
          <p:nvPr>
            <p:custDataLst>
              <p:tags r:id="rId3"/>
            </p:custDataLst>
          </p:nvPr>
        </p:nvCxnSpPr>
        <p:spPr>
          <a:xfrm flipV="1">
            <a:off x="4982979" y="2702704"/>
            <a:ext cx="1401445" cy="568960"/>
          </a:xfrm>
          <a:prstGeom prst="line">
            <a:avLst/>
          </a:prstGeom>
          <a:noFill/>
          <a:ln w="3175" cap="flat" cmpd="sng" algn="ctr">
            <a:solidFill>
              <a:srgbClr val="000000"/>
            </a:solidFill>
            <a:prstDash val="sysDot"/>
            <a:miter lim="800000"/>
          </a:ln>
          <a:effectLst/>
        </p:spPr>
      </p:cxnSp>
      <p:sp>
        <p:nvSpPr>
          <p:cNvPr id="45" name="椭圆 44"/>
          <p:cNvSpPr>
            <a:spLocks noChangeAspect="1"/>
          </p:cNvSpPr>
          <p:nvPr>
            <p:custDataLst>
              <p:tags r:id="rId4"/>
            </p:custDataLst>
          </p:nvPr>
        </p:nvSpPr>
        <p:spPr>
          <a:xfrm>
            <a:off x="1905000" y="3911482"/>
            <a:ext cx="120015" cy="120015"/>
          </a:xfrm>
          <a:prstGeom prst="ellipse">
            <a:avLst/>
          </a:prstGeom>
          <a:solidFill>
            <a:srgbClr val="4472C4">
              <a:lumMod val="75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等线" panose="020F0502020204030204"/>
              <a:ea typeface="等线" panose="02010600030101010101" pitchFamily="2" charset="-122"/>
              <a:cs typeface="+mn-cs"/>
            </a:endParaRPr>
          </a:p>
        </p:txBody>
      </p:sp>
      <p:sp>
        <p:nvSpPr>
          <p:cNvPr id="46" name="圆角矩形 76"/>
          <p:cNvSpPr/>
          <p:nvPr>
            <p:custDataLst>
              <p:tags r:id="rId5"/>
            </p:custDataLst>
          </p:nvPr>
        </p:nvSpPr>
        <p:spPr>
          <a:xfrm>
            <a:off x="850900" y="4156592"/>
            <a:ext cx="1810385" cy="559435"/>
          </a:xfrm>
          <a:prstGeom prst="roundRect">
            <a:avLst/>
          </a:prstGeom>
          <a:solidFill>
            <a:srgbClr val="4472C4">
              <a:lumMod val="75000"/>
            </a:srgbClr>
          </a:solidFill>
          <a:ln w="12700" cap="flat" cmpd="sng" algn="ctr">
            <a:solidFill>
              <a:sysClr val="window" lastClr="FFFFFF">
                <a:lumMod val="50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2021年</a:t>
            </a:r>
            <a:r>
              <a:rPr kumimoji="0" lang="en-US" altLang="zh-CN"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11</a:t>
            </a:r>
            <a:r>
              <a:rPr kumimoji="0" lang="zh-CN" altLang="en-US"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月，氢被写入多项国家政府文件</a:t>
            </a:r>
          </a:p>
        </p:txBody>
      </p:sp>
      <p:cxnSp>
        <p:nvCxnSpPr>
          <p:cNvPr id="47" name="直接连接符 46"/>
          <p:cNvCxnSpPr/>
          <p:nvPr>
            <p:custDataLst>
              <p:tags r:id="rId6"/>
            </p:custDataLst>
          </p:nvPr>
        </p:nvCxnSpPr>
        <p:spPr>
          <a:xfrm flipV="1">
            <a:off x="6554707" y="2643776"/>
            <a:ext cx="1630045" cy="30480"/>
          </a:xfrm>
          <a:prstGeom prst="line">
            <a:avLst/>
          </a:prstGeom>
          <a:noFill/>
          <a:ln w="3175" cap="flat" cmpd="sng" algn="ctr">
            <a:solidFill>
              <a:srgbClr val="000000"/>
            </a:solidFill>
            <a:prstDash val="sysDot"/>
            <a:miter lim="800000"/>
          </a:ln>
          <a:effectLst/>
        </p:spPr>
      </p:cxnSp>
      <p:cxnSp>
        <p:nvCxnSpPr>
          <p:cNvPr id="48" name="直接连接符 47"/>
          <p:cNvCxnSpPr>
            <a:cxnSpLocks/>
          </p:cNvCxnSpPr>
          <p:nvPr>
            <p:custDataLst>
              <p:tags r:id="rId7"/>
            </p:custDataLst>
          </p:nvPr>
        </p:nvCxnSpPr>
        <p:spPr>
          <a:xfrm flipV="1">
            <a:off x="8346597" y="2117275"/>
            <a:ext cx="1335405" cy="499745"/>
          </a:xfrm>
          <a:prstGeom prst="line">
            <a:avLst/>
          </a:prstGeom>
          <a:noFill/>
          <a:ln w="3175" cap="flat" cmpd="sng" algn="ctr">
            <a:solidFill>
              <a:srgbClr val="000000"/>
            </a:solidFill>
            <a:prstDash val="sysDot"/>
            <a:miter lim="800000"/>
          </a:ln>
          <a:effectLst/>
        </p:spPr>
      </p:cxnSp>
      <p:sp>
        <p:nvSpPr>
          <p:cNvPr id="49" name="圆角矩形 80"/>
          <p:cNvSpPr/>
          <p:nvPr>
            <p:custDataLst>
              <p:tags r:id="rId8"/>
            </p:custDataLst>
          </p:nvPr>
        </p:nvSpPr>
        <p:spPr>
          <a:xfrm>
            <a:off x="5697357" y="1125755"/>
            <a:ext cx="2730997" cy="515620"/>
          </a:xfrm>
          <a:prstGeom prst="roundRect">
            <a:avLst/>
          </a:prstGeom>
          <a:solidFill>
            <a:srgbClr val="70AD47">
              <a:lumMod val="60000"/>
              <a:lumOff val="4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2022</a:t>
            </a:r>
            <a:r>
              <a:rPr kumimoji="0" lang="zh-CN" altLang="en-US"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年</a:t>
            </a:r>
            <a:r>
              <a:rPr kumimoji="0" lang="en-US" altLang="zh-CN"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3</a:t>
            </a:r>
            <a:r>
              <a:rPr kumimoji="0" lang="zh-CN" altLang="en-US"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月，正式印发《“十四五”新型储能发展实施方案》</a:t>
            </a:r>
          </a:p>
        </p:txBody>
      </p:sp>
      <p:sp>
        <p:nvSpPr>
          <p:cNvPr id="50" name="圆角矩形 82"/>
          <p:cNvSpPr/>
          <p:nvPr>
            <p:custDataLst>
              <p:tags r:id="rId9"/>
            </p:custDataLst>
          </p:nvPr>
        </p:nvSpPr>
        <p:spPr>
          <a:xfrm>
            <a:off x="7099935" y="2830077"/>
            <a:ext cx="2254250" cy="675005"/>
          </a:xfrm>
          <a:prstGeom prst="roundRect">
            <a:avLst/>
          </a:prstGeom>
          <a:solidFill>
            <a:srgbClr val="ED7D31"/>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2022</a:t>
            </a:r>
            <a:r>
              <a:rPr kumimoji="0" lang="zh-CN" altLang="en-US"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年</a:t>
            </a:r>
            <a:r>
              <a:rPr kumimoji="0" lang="en-US" altLang="zh-CN"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3</a:t>
            </a:r>
            <a:r>
              <a:rPr kumimoji="0" lang="zh-CN" altLang="en-US"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月，发布《氢能产业发展中长期规划（2021-2035年）》</a:t>
            </a:r>
          </a:p>
        </p:txBody>
      </p:sp>
      <p:sp>
        <p:nvSpPr>
          <p:cNvPr id="51" name="圆角矩形 84"/>
          <p:cNvSpPr/>
          <p:nvPr>
            <p:custDataLst>
              <p:tags r:id="rId10"/>
            </p:custDataLst>
          </p:nvPr>
        </p:nvSpPr>
        <p:spPr>
          <a:xfrm>
            <a:off x="9617075" y="1064142"/>
            <a:ext cx="2314576" cy="610870"/>
          </a:xfrm>
          <a:prstGeom prst="roundRect">
            <a:avLst/>
          </a:prstGeom>
          <a:solidFill>
            <a:srgbClr val="ED7D31">
              <a:lumMod val="75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2022</a:t>
            </a:r>
            <a:r>
              <a:rPr kumimoji="0" lang="zh-CN" altLang="en-US"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年</a:t>
            </a:r>
            <a:r>
              <a:rPr kumimoji="0" lang="en-US" altLang="zh-CN"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4</a:t>
            </a:r>
            <a:r>
              <a:rPr kumimoji="0" lang="zh-CN" altLang="en-US"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月，印发《“十四五”能源领域科技创新规划》</a:t>
            </a:r>
          </a:p>
        </p:txBody>
      </p:sp>
      <p:sp>
        <p:nvSpPr>
          <p:cNvPr id="52" name="圆角矩形 97"/>
          <p:cNvSpPr/>
          <p:nvPr>
            <p:custDataLst>
              <p:tags r:id="rId11"/>
            </p:custDataLst>
          </p:nvPr>
        </p:nvSpPr>
        <p:spPr>
          <a:xfrm>
            <a:off x="1860867" y="1196149"/>
            <a:ext cx="2917825" cy="655821"/>
          </a:xfrm>
          <a:prstGeom prst="roundRect">
            <a:avLst/>
          </a:prstGeom>
          <a:solidFill>
            <a:srgbClr val="4472C4"/>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2021</a:t>
            </a:r>
            <a:r>
              <a:rPr kumimoji="0" lang="zh-CN" altLang="en-US"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年</a:t>
            </a:r>
            <a:r>
              <a:rPr kumimoji="0" lang="en-US" altLang="zh-CN"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11</a:t>
            </a:r>
            <a:r>
              <a:rPr kumimoji="0" lang="zh-CN" altLang="en-US"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月，国家发改委、能源局发布低碳转型新政策，多项措施力推氢能应用</a:t>
            </a:r>
          </a:p>
        </p:txBody>
      </p:sp>
      <p:sp>
        <p:nvSpPr>
          <p:cNvPr id="53" name="圆角矩形 100"/>
          <p:cNvSpPr/>
          <p:nvPr>
            <p:custDataLst>
              <p:tags r:id="rId12"/>
            </p:custDataLst>
          </p:nvPr>
        </p:nvSpPr>
        <p:spPr>
          <a:xfrm>
            <a:off x="3860165" y="3505082"/>
            <a:ext cx="2215832" cy="651510"/>
          </a:xfrm>
          <a:prstGeom prst="roundRect">
            <a:avLst/>
          </a:prstGeom>
          <a:solidFill>
            <a:srgbClr val="70AD47">
              <a:lumMod val="75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2021</a:t>
            </a:r>
            <a:r>
              <a:rPr kumimoji="0" lang="zh-CN" altLang="en-US"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年</a:t>
            </a:r>
            <a:r>
              <a:rPr kumimoji="0" lang="en-US" altLang="zh-CN"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12</a:t>
            </a:r>
            <a:r>
              <a:rPr kumimoji="0" lang="zh-CN" altLang="en-US" sz="1400" b="1" i="0" u="none" strike="noStrike" kern="0" cap="none" spc="0" normalizeH="0" baseline="0" noProof="0" dirty="0" smtClean="0">
                <a:ln>
                  <a:noFill/>
                </a:ln>
                <a:solidFill>
                  <a:srgbClr val="FFFFFF"/>
                </a:solidFill>
                <a:effectLst/>
                <a:uLnTx/>
                <a:uFillTx/>
                <a:latin typeface="等线" panose="020F0502020204030204"/>
                <a:ea typeface="等线" panose="02010600030101010101" pitchFamily="2" charset="-122"/>
                <a:cs typeface="+mn-cs"/>
              </a:rPr>
              <a:t>月，发布《关于启动新一批燃料电池汽车示范应用工作的通知》</a:t>
            </a:r>
          </a:p>
        </p:txBody>
      </p:sp>
      <p:sp>
        <p:nvSpPr>
          <p:cNvPr id="54" name="文本框 53"/>
          <p:cNvSpPr txBox="1"/>
          <p:nvPr/>
        </p:nvSpPr>
        <p:spPr>
          <a:xfrm>
            <a:off x="0" y="4761112"/>
            <a:ext cx="3929380" cy="584775"/>
          </a:xfrm>
          <a:prstGeom prst="rect">
            <a:avLst/>
          </a:prstGeom>
          <a:noFill/>
        </p:spPr>
        <p:txBody>
          <a:bodyPr wrap="square" rtlCol="0">
            <a:spAutoFit/>
          </a:bodyPr>
          <a:lstStyle/>
          <a:p>
            <a:pPr marL="285750" indent="-285750">
              <a:buFont typeface="Arial" panose="020B0604020202020204" pitchFamily="34" charset="0"/>
              <a:buChar char="•"/>
            </a:pPr>
            <a:r>
              <a:rPr lang="zh-CN" altLang="en-US" sz="1600" b="1" dirty="0">
                <a:solidFill>
                  <a:prstClr val="black"/>
                </a:solidFill>
                <a:latin typeface="微软雅黑" panose="020B0503020204020204" pitchFamily="34" charset="-122"/>
                <a:ea typeface="微软雅黑" panose="020B0503020204020204" pitchFamily="34" charset="-122"/>
              </a:rPr>
              <a:t>《“十四五”全国清洁生产推行方案》</a:t>
            </a:r>
          </a:p>
          <a:p>
            <a:pPr marL="285750" indent="-285750">
              <a:buFont typeface="Arial" panose="020B0604020202020204" pitchFamily="34" charset="0"/>
              <a:buChar char="•"/>
            </a:pPr>
            <a:r>
              <a:rPr lang="zh-CN" altLang="en-US" sz="1600" b="1" dirty="0">
                <a:solidFill>
                  <a:prstClr val="black"/>
                </a:solidFill>
                <a:latin typeface="微软雅黑" panose="020B0503020204020204" pitchFamily="34" charset="-122"/>
                <a:ea typeface="微软雅黑" panose="020B0503020204020204" pitchFamily="34" charset="-122"/>
              </a:rPr>
              <a:t>《</a:t>
            </a:r>
            <a:r>
              <a:rPr lang="en-US" altLang="zh-CN" sz="1600" b="1" dirty="0">
                <a:solidFill>
                  <a:prstClr val="black"/>
                </a:solidFill>
                <a:latin typeface="微软雅黑" panose="020B0503020204020204" pitchFamily="34" charset="-122"/>
                <a:ea typeface="微软雅黑" panose="020B0503020204020204" pitchFamily="34" charset="-122"/>
              </a:rPr>
              <a:t>“</a:t>
            </a:r>
            <a:r>
              <a:rPr lang="zh-CN" altLang="en-US" sz="1600" b="1" dirty="0">
                <a:solidFill>
                  <a:prstClr val="black"/>
                </a:solidFill>
                <a:latin typeface="微软雅黑" panose="020B0503020204020204" pitchFamily="34" charset="-122"/>
                <a:ea typeface="微软雅黑" panose="020B0503020204020204" pitchFamily="34" charset="-122"/>
              </a:rPr>
              <a:t>十四五</a:t>
            </a:r>
            <a:r>
              <a:rPr lang="en-US" altLang="zh-CN" sz="1600" b="1" dirty="0">
                <a:solidFill>
                  <a:prstClr val="black"/>
                </a:solidFill>
                <a:latin typeface="微软雅黑" panose="020B0503020204020204" pitchFamily="34" charset="-122"/>
                <a:ea typeface="微软雅黑" panose="020B0503020204020204" pitchFamily="34" charset="-122"/>
              </a:rPr>
              <a:t>”</a:t>
            </a:r>
            <a:r>
              <a:rPr lang="zh-CN" altLang="en-US" sz="1600" b="1" dirty="0">
                <a:solidFill>
                  <a:prstClr val="black"/>
                </a:solidFill>
                <a:latin typeface="微软雅黑" panose="020B0503020204020204" pitchFamily="34" charset="-122"/>
                <a:ea typeface="微软雅黑" panose="020B0503020204020204" pitchFamily="34" charset="-122"/>
              </a:rPr>
              <a:t>工业绿色发展规划</a:t>
            </a:r>
            <a:r>
              <a:rPr lang="zh-CN" altLang="en-US" sz="1600" b="1" dirty="0">
                <a:solidFill>
                  <a:prstClr val="black"/>
                </a:solidFill>
                <a:latin typeface="微软雅黑" panose="020B0503020204020204" pitchFamily="34" charset="-122"/>
                <a:ea typeface="微软雅黑" panose="020B0503020204020204" pitchFamily="34" charset="-122"/>
                <a:sym typeface="+mn-ea"/>
              </a:rPr>
              <a:t>》</a:t>
            </a:r>
          </a:p>
        </p:txBody>
      </p:sp>
      <p:sp>
        <p:nvSpPr>
          <p:cNvPr id="55" name="椭圆 54"/>
          <p:cNvSpPr/>
          <p:nvPr/>
        </p:nvSpPr>
        <p:spPr>
          <a:xfrm>
            <a:off x="3186430" y="3381257"/>
            <a:ext cx="266700" cy="279400"/>
          </a:xfrm>
          <a:prstGeom prst="ellipse">
            <a:avLst/>
          </a:prstGeom>
          <a:solidFill>
            <a:sysClr val="window" lastClr="FFFFFF"/>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等线" panose="020F0502020204030204"/>
              <a:ea typeface="等线" panose="02010600030101010101" pitchFamily="2" charset="-122"/>
              <a:cs typeface="+mn-cs"/>
            </a:endParaRPr>
          </a:p>
        </p:txBody>
      </p:sp>
      <p:sp>
        <p:nvSpPr>
          <p:cNvPr id="56" name="椭圆 55"/>
          <p:cNvSpPr>
            <a:spLocks noChangeAspect="1"/>
          </p:cNvSpPr>
          <p:nvPr>
            <p:custDataLst>
              <p:tags r:id="rId13"/>
            </p:custDataLst>
          </p:nvPr>
        </p:nvSpPr>
        <p:spPr>
          <a:xfrm>
            <a:off x="3260090" y="3460632"/>
            <a:ext cx="120015" cy="120015"/>
          </a:xfrm>
          <a:prstGeom prst="ellipse">
            <a:avLst/>
          </a:prstGeom>
          <a:solidFill>
            <a:srgbClr val="4472C4"/>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等线" panose="020F0502020204030204"/>
              <a:ea typeface="等线" panose="02010600030101010101" pitchFamily="2" charset="-122"/>
              <a:cs typeface="+mn-cs"/>
            </a:endParaRPr>
          </a:p>
        </p:txBody>
      </p:sp>
      <p:sp>
        <p:nvSpPr>
          <p:cNvPr id="57" name="文本框 56"/>
          <p:cNvSpPr txBox="1"/>
          <p:nvPr/>
        </p:nvSpPr>
        <p:spPr>
          <a:xfrm>
            <a:off x="1556702" y="1942111"/>
            <a:ext cx="3375343" cy="1077218"/>
          </a:xfrm>
          <a:prstGeom prst="rect">
            <a:avLst/>
          </a:prstGeom>
          <a:noFill/>
        </p:spPr>
        <p:txBody>
          <a:bodyPr wrap="square" rtlCol="0">
            <a:spAutoFit/>
          </a:bodyPr>
          <a:lstStyle/>
          <a:p>
            <a:pPr marL="285750" indent="-285750" algn="just">
              <a:buFont typeface="Arial" panose="020B0604020202020204" pitchFamily="34" charset="0"/>
              <a:buChar char="•"/>
            </a:pPr>
            <a:r>
              <a:rPr lang="zh-CN" altLang="en-US" sz="1600" b="1" dirty="0">
                <a:solidFill>
                  <a:prstClr val="black"/>
                </a:solidFill>
                <a:latin typeface="微软雅黑" panose="020B0503020204020204" pitchFamily="34" charset="-122"/>
                <a:ea typeface="微软雅黑" panose="020B0503020204020204" pitchFamily="34" charset="-122"/>
              </a:rPr>
              <a:t>推行</a:t>
            </a:r>
            <a:r>
              <a:rPr lang="zh-CN" altLang="en-US" sz="1600" b="1" dirty="0">
                <a:solidFill>
                  <a:srgbClr val="4472C4"/>
                </a:solidFill>
                <a:latin typeface="微软雅黑" panose="020B0503020204020204" pitchFamily="34" charset="-122"/>
                <a:ea typeface="微软雅黑" panose="020B0503020204020204" pitchFamily="34" charset="-122"/>
              </a:rPr>
              <a:t>氢能等清洁能源交通工</a:t>
            </a:r>
            <a:r>
              <a:rPr lang="zh-CN" altLang="en-US" sz="1600" b="1" dirty="0">
                <a:solidFill>
                  <a:prstClr val="black"/>
                </a:solidFill>
                <a:latin typeface="微软雅黑" panose="020B0503020204020204" pitchFamily="34" charset="-122"/>
                <a:ea typeface="微软雅黑" panose="020B0503020204020204" pitchFamily="34" charset="-122"/>
              </a:rPr>
              <a:t>具，完善加氢站点布局及服务设施</a:t>
            </a:r>
          </a:p>
          <a:p>
            <a:pPr marL="285750" indent="-285750" algn="just">
              <a:buFont typeface="Arial" panose="020B0604020202020204" pitchFamily="34" charset="0"/>
              <a:buChar char="•"/>
            </a:pPr>
            <a:r>
              <a:rPr lang="zh-CN" altLang="en-US" sz="1600" b="1" dirty="0">
                <a:solidFill>
                  <a:prstClr val="black"/>
                </a:solidFill>
                <a:latin typeface="微软雅黑" panose="020B0503020204020204" pitchFamily="34" charset="-122"/>
                <a:ea typeface="微软雅黑" panose="020B0503020204020204" pitchFamily="34" charset="-122"/>
              </a:rPr>
              <a:t>加快研究和制修订氢能等</a:t>
            </a:r>
            <a:r>
              <a:rPr lang="zh-CN" altLang="en-US" sz="1600" b="1" dirty="0">
                <a:solidFill>
                  <a:srgbClr val="4472C4"/>
                </a:solidFill>
                <a:latin typeface="微软雅黑" panose="020B0503020204020204" pitchFamily="34" charset="-122"/>
                <a:ea typeface="微软雅黑" panose="020B0503020204020204" pitchFamily="34" charset="-122"/>
              </a:rPr>
              <a:t>领域技术标准和安全标准</a:t>
            </a:r>
          </a:p>
        </p:txBody>
      </p:sp>
      <p:sp>
        <p:nvSpPr>
          <p:cNvPr id="58" name="椭圆 57"/>
          <p:cNvSpPr/>
          <p:nvPr/>
        </p:nvSpPr>
        <p:spPr>
          <a:xfrm>
            <a:off x="4859655" y="3148847"/>
            <a:ext cx="266700" cy="279400"/>
          </a:xfrm>
          <a:prstGeom prst="ellipse">
            <a:avLst/>
          </a:prstGeom>
          <a:solidFill>
            <a:sysClr val="window" lastClr="FFFFFF"/>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等线" panose="020F0502020204030204"/>
              <a:ea typeface="等线" panose="02010600030101010101" pitchFamily="2" charset="-122"/>
              <a:cs typeface="+mn-cs"/>
            </a:endParaRPr>
          </a:p>
        </p:txBody>
      </p:sp>
      <p:sp>
        <p:nvSpPr>
          <p:cNvPr id="59" name="椭圆 58"/>
          <p:cNvSpPr>
            <a:spLocks noChangeAspect="1"/>
          </p:cNvSpPr>
          <p:nvPr>
            <p:custDataLst>
              <p:tags r:id="rId14"/>
            </p:custDataLst>
          </p:nvPr>
        </p:nvSpPr>
        <p:spPr>
          <a:xfrm>
            <a:off x="4932680" y="3228857"/>
            <a:ext cx="120015" cy="120015"/>
          </a:xfrm>
          <a:prstGeom prst="ellipse">
            <a:avLst/>
          </a:prstGeom>
          <a:solidFill>
            <a:srgbClr val="70AD47">
              <a:lumMod val="75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等线" panose="020F0502020204030204"/>
              <a:ea typeface="等线" panose="02010600030101010101" pitchFamily="2" charset="-122"/>
              <a:cs typeface="+mn-cs"/>
            </a:endParaRPr>
          </a:p>
        </p:txBody>
      </p:sp>
      <p:sp>
        <p:nvSpPr>
          <p:cNvPr id="60" name="文本框 59"/>
          <p:cNvSpPr txBox="1"/>
          <p:nvPr/>
        </p:nvSpPr>
        <p:spPr>
          <a:xfrm>
            <a:off x="6449060" y="3823217"/>
            <a:ext cx="3105150" cy="268605"/>
          </a:xfrm>
          <a:prstGeom prst="rect">
            <a:avLst/>
          </a:prstGeom>
          <a:noFill/>
        </p:spPr>
        <p:txBody>
          <a:bodyPr wrap="square" rtlCol="0">
            <a:noAutofit/>
          </a:bodyPr>
          <a:lstStyle/>
          <a:p>
            <a:endParaRPr lang="zh-CN" altLang="en-US">
              <a:solidFill>
                <a:prstClr val="black"/>
              </a:solidFill>
              <a:latin typeface="等线" panose="020F0502020204030204"/>
              <a:ea typeface="等线" panose="02010600030101010101" pitchFamily="2" charset="-122"/>
            </a:endParaRPr>
          </a:p>
        </p:txBody>
      </p:sp>
      <p:sp>
        <p:nvSpPr>
          <p:cNvPr id="61" name="文本框 60"/>
          <p:cNvSpPr txBox="1"/>
          <p:nvPr/>
        </p:nvSpPr>
        <p:spPr>
          <a:xfrm>
            <a:off x="3602037" y="4259277"/>
            <a:ext cx="2711768" cy="1323439"/>
          </a:xfrm>
          <a:prstGeom prst="rect">
            <a:avLst/>
          </a:prstGeom>
          <a:noFill/>
        </p:spPr>
        <p:txBody>
          <a:bodyPr wrap="square" rtlCol="0">
            <a:spAutoFit/>
          </a:bodyPr>
          <a:lstStyle/>
          <a:p>
            <a:pPr marL="285750" indent="-285750" algn="just">
              <a:buFont typeface="Arial" panose="020B0604020202020204" pitchFamily="34" charset="0"/>
              <a:buChar char="•"/>
            </a:pPr>
            <a:r>
              <a:rPr lang="zh-CN" altLang="en-US" sz="1600" b="1" dirty="0">
                <a:solidFill>
                  <a:prstClr val="black"/>
                </a:solidFill>
                <a:latin typeface="微软雅黑" panose="020B0503020204020204" pitchFamily="34" charset="-122"/>
                <a:ea typeface="微软雅黑" panose="020B0503020204020204" pitchFamily="34" charset="-122"/>
              </a:rPr>
              <a:t>建立</a:t>
            </a:r>
            <a:r>
              <a:rPr lang="zh-CN" altLang="en-US" sz="1600" b="1" dirty="0">
                <a:solidFill>
                  <a:srgbClr val="70AD47">
                    <a:lumMod val="75000"/>
                  </a:srgbClr>
                </a:solidFill>
                <a:latin typeface="微软雅黑" panose="020B0503020204020204" pitchFamily="34" charset="-122"/>
                <a:ea typeface="微软雅黑" panose="020B0503020204020204" pitchFamily="34" charset="-122"/>
              </a:rPr>
              <a:t>健全示范应用统筹协调机制</a:t>
            </a:r>
            <a:r>
              <a:rPr lang="zh-CN" altLang="en-US" sz="1600" b="1" dirty="0">
                <a:solidFill>
                  <a:prstClr val="black"/>
                </a:solidFill>
                <a:latin typeface="微软雅黑" panose="020B0503020204020204" pitchFamily="34" charset="-122"/>
                <a:ea typeface="微软雅黑" panose="020B0503020204020204" pitchFamily="34" charset="-122"/>
              </a:rPr>
              <a:t>，加快形成燃料电池汽车发展可复制可推广的先进经验</a:t>
            </a:r>
          </a:p>
          <a:p>
            <a:pPr marL="285750" indent="-285750" algn="just">
              <a:buFont typeface="Arial" panose="020B0604020202020204" pitchFamily="34" charset="0"/>
              <a:buChar char="•"/>
            </a:pPr>
            <a:endParaRPr lang="zh-CN" altLang="en-US" sz="1600" b="1" dirty="0">
              <a:solidFill>
                <a:prstClr val="black"/>
              </a:solidFill>
              <a:latin typeface="微软雅黑" panose="020B0503020204020204" pitchFamily="34" charset="-122"/>
              <a:ea typeface="微软雅黑" panose="020B0503020204020204" pitchFamily="34" charset="-122"/>
            </a:endParaRPr>
          </a:p>
        </p:txBody>
      </p:sp>
      <p:sp>
        <p:nvSpPr>
          <p:cNvPr id="62" name="椭圆 61"/>
          <p:cNvSpPr/>
          <p:nvPr/>
        </p:nvSpPr>
        <p:spPr>
          <a:xfrm>
            <a:off x="6313805" y="2569092"/>
            <a:ext cx="266700" cy="279400"/>
          </a:xfrm>
          <a:prstGeom prst="ellipse">
            <a:avLst/>
          </a:prstGeom>
          <a:solidFill>
            <a:sysClr val="window" lastClr="FFFFFF"/>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等线" panose="020F0502020204030204"/>
              <a:ea typeface="等线" panose="02010600030101010101" pitchFamily="2" charset="-122"/>
              <a:cs typeface="+mn-cs"/>
            </a:endParaRPr>
          </a:p>
        </p:txBody>
      </p:sp>
      <p:sp>
        <p:nvSpPr>
          <p:cNvPr id="63" name="椭圆 62"/>
          <p:cNvSpPr>
            <a:spLocks noChangeAspect="1"/>
          </p:cNvSpPr>
          <p:nvPr>
            <p:custDataLst>
              <p:tags r:id="rId15"/>
            </p:custDataLst>
          </p:nvPr>
        </p:nvSpPr>
        <p:spPr>
          <a:xfrm>
            <a:off x="6384290" y="2644022"/>
            <a:ext cx="120015" cy="120015"/>
          </a:xfrm>
          <a:prstGeom prst="ellipse">
            <a:avLst/>
          </a:prstGeom>
          <a:solidFill>
            <a:srgbClr val="70AD47">
              <a:lumMod val="60000"/>
              <a:lumOff val="4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等线" panose="020F0502020204030204"/>
              <a:ea typeface="等线" panose="02010600030101010101" pitchFamily="2" charset="-122"/>
              <a:cs typeface="+mn-cs"/>
            </a:endParaRPr>
          </a:p>
        </p:txBody>
      </p:sp>
      <p:sp>
        <p:nvSpPr>
          <p:cNvPr id="64" name="文本框 63"/>
          <p:cNvSpPr txBox="1"/>
          <p:nvPr/>
        </p:nvSpPr>
        <p:spPr>
          <a:xfrm>
            <a:off x="5368766" y="1655206"/>
            <a:ext cx="3181667" cy="1077218"/>
          </a:xfrm>
          <a:prstGeom prst="rect">
            <a:avLst/>
          </a:prstGeom>
          <a:noFill/>
        </p:spPr>
        <p:txBody>
          <a:bodyPr wrap="square" rtlCol="0">
            <a:spAutoFit/>
          </a:bodyPr>
          <a:lstStyle/>
          <a:p>
            <a:pPr marL="285750" indent="-285750" algn="just">
              <a:buFont typeface="Arial" panose="020B0604020202020204" pitchFamily="34" charset="0"/>
              <a:buChar char="•"/>
            </a:pPr>
            <a:r>
              <a:rPr lang="zh-CN" altLang="en-US" sz="1600" b="1" dirty="0">
                <a:solidFill>
                  <a:srgbClr val="70AD47">
                    <a:lumMod val="60000"/>
                    <a:lumOff val="40000"/>
                  </a:srgbClr>
                </a:solidFill>
                <a:latin typeface="微软雅黑" panose="020B0503020204020204" pitchFamily="34" charset="-122"/>
                <a:ea typeface="微软雅黑" panose="020B0503020204020204" pitchFamily="34" charset="-122"/>
              </a:rPr>
              <a:t>新型储能</a:t>
            </a:r>
            <a:r>
              <a:rPr lang="zh-CN" altLang="en-US" sz="1600" b="1" dirty="0">
                <a:solidFill>
                  <a:prstClr val="black"/>
                </a:solidFill>
                <a:latin typeface="微软雅黑" panose="020B0503020204020204" pitchFamily="34" charset="-122"/>
                <a:ea typeface="微软雅黑" panose="020B0503020204020204" pitchFamily="34" charset="-122"/>
              </a:rPr>
              <a:t>由商业化初期步入</a:t>
            </a:r>
            <a:r>
              <a:rPr lang="zh-CN" altLang="en-US" sz="1600" b="1" dirty="0">
                <a:solidFill>
                  <a:srgbClr val="70AD47">
                    <a:lumMod val="60000"/>
                    <a:lumOff val="40000"/>
                  </a:srgbClr>
                </a:solidFill>
                <a:latin typeface="微软雅黑" panose="020B0503020204020204" pitchFamily="34" charset="-122"/>
                <a:ea typeface="微软雅黑" panose="020B0503020204020204" pitchFamily="34" charset="-122"/>
              </a:rPr>
              <a:t>规模化发展阶段</a:t>
            </a:r>
            <a:r>
              <a:rPr lang="zh-CN" altLang="en-US" sz="1600" b="1" dirty="0">
                <a:solidFill>
                  <a:prstClr val="black"/>
                </a:solidFill>
                <a:latin typeface="微软雅黑" panose="020B0503020204020204" pitchFamily="34" charset="-122"/>
                <a:ea typeface="微软雅黑" panose="020B0503020204020204" pitchFamily="34" charset="-122"/>
              </a:rPr>
              <a:t>、具备</a:t>
            </a:r>
            <a:r>
              <a:rPr lang="zh-CN" altLang="en-US" sz="1600" b="1" dirty="0">
                <a:solidFill>
                  <a:srgbClr val="70AD47">
                    <a:lumMod val="60000"/>
                    <a:lumOff val="40000"/>
                  </a:srgbClr>
                </a:solidFill>
                <a:latin typeface="微软雅黑" panose="020B0503020204020204" pitchFamily="34" charset="-122"/>
                <a:ea typeface="微软雅黑" panose="020B0503020204020204" pitchFamily="34" charset="-122"/>
              </a:rPr>
              <a:t>大规模商业化应用</a:t>
            </a:r>
            <a:r>
              <a:rPr lang="zh-CN" altLang="en-US" sz="1600" b="1" dirty="0">
                <a:solidFill>
                  <a:prstClr val="black"/>
                </a:solidFill>
                <a:latin typeface="微软雅黑" panose="020B0503020204020204" pitchFamily="34" charset="-122"/>
                <a:ea typeface="微软雅黑" panose="020B0503020204020204" pitchFamily="34" charset="-122"/>
              </a:rPr>
              <a:t>条件</a:t>
            </a:r>
          </a:p>
          <a:p>
            <a:pPr marL="285750" indent="-285750" algn="just">
              <a:buFont typeface="Arial" panose="020B0604020202020204" pitchFamily="34" charset="0"/>
              <a:buChar char="•"/>
            </a:pPr>
            <a:endParaRPr lang="zh-CN" altLang="en-US" sz="1600" b="1" dirty="0">
              <a:solidFill>
                <a:prstClr val="black"/>
              </a:solidFill>
              <a:latin typeface="微软雅黑" panose="020B0503020204020204" pitchFamily="34" charset="-122"/>
              <a:ea typeface="微软雅黑" panose="020B0503020204020204" pitchFamily="34" charset="-122"/>
            </a:endParaRPr>
          </a:p>
        </p:txBody>
      </p:sp>
      <p:sp>
        <p:nvSpPr>
          <p:cNvPr id="65" name="椭圆 64"/>
          <p:cNvSpPr/>
          <p:nvPr/>
        </p:nvSpPr>
        <p:spPr>
          <a:xfrm>
            <a:off x="8161655" y="2505592"/>
            <a:ext cx="266700" cy="279400"/>
          </a:xfrm>
          <a:prstGeom prst="ellipse">
            <a:avLst/>
          </a:prstGeom>
          <a:solidFill>
            <a:sysClr val="window" lastClr="FFFFFF"/>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等线" panose="020F0502020204030204"/>
              <a:ea typeface="等线" panose="02010600030101010101" pitchFamily="2" charset="-122"/>
              <a:cs typeface="+mn-cs"/>
            </a:endParaRPr>
          </a:p>
        </p:txBody>
      </p:sp>
      <p:sp>
        <p:nvSpPr>
          <p:cNvPr id="66" name="椭圆 65"/>
          <p:cNvSpPr>
            <a:spLocks noChangeAspect="1"/>
          </p:cNvSpPr>
          <p:nvPr>
            <p:custDataLst>
              <p:tags r:id="rId16"/>
            </p:custDataLst>
          </p:nvPr>
        </p:nvSpPr>
        <p:spPr>
          <a:xfrm>
            <a:off x="8234680" y="2576077"/>
            <a:ext cx="120015" cy="120015"/>
          </a:xfrm>
          <a:prstGeom prst="ellipse">
            <a:avLst/>
          </a:prstGeom>
          <a:solidFill>
            <a:srgbClr val="ED7D31"/>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等线" panose="020F0502020204030204"/>
              <a:ea typeface="等线" panose="02010600030101010101" pitchFamily="2" charset="-122"/>
              <a:cs typeface="+mn-cs"/>
            </a:endParaRPr>
          </a:p>
        </p:txBody>
      </p:sp>
      <p:sp>
        <p:nvSpPr>
          <p:cNvPr id="67" name="文本框 66"/>
          <p:cNvSpPr txBox="1"/>
          <p:nvPr/>
        </p:nvSpPr>
        <p:spPr>
          <a:xfrm>
            <a:off x="6531927" y="3605246"/>
            <a:ext cx="3390265" cy="1323439"/>
          </a:xfrm>
          <a:prstGeom prst="rect">
            <a:avLst/>
          </a:prstGeom>
          <a:noFill/>
        </p:spPr>
        <p:txBody>
          <a:bodyPr wrap="square" rtlCol="0">
            <a:spAutoFit/>
          </a:bodyPr>
          <a:lstStyle/>
          <a:p>
            <a:pPr marL="285750" indent="-285750" algn="just">
              <a:buFont typeface="Arial" panose="020B0604020202020204" pitchFamily="34" charset="0"/>
              <a:buChar char="•"/>
            </a:pPr>
            <a:r>
              <a:rPr lang="zh-CN" altLang="en-US" sz="1600" b="1" dirty="0">
                <a:solidFill>
                  <a:prstClr val="black"/>
                </a:solidFill>
                <a:latin typeface="微软雅黑" panose="020B0503020204020204" pitchFamily="34" charset="-122"/>
                <a:ea typeface="微软雅黑" panose="020B0503020204020204" pitchFamily="34" charset="-122"/>
              </a:rPr>
              <a:t>明确指出</a:t>
            </a:r>
            <a:r>
              <a:rPr lang="zh-CN" altLang="en-US" sz="1600" b="1" dirty="0">
                <a:solidFill>
                  <a:srgbClr val="ED7D31"/>
                </a:solidFill>
                <a:latin typeface="微软雅黑" panose="020B0503020204020204" pitchFamily="34" charset="-122"/>
                <a:ea typeface="微软雅黑" panose="020B0503020204020204" pitchFamily="34" charset="-122"/>
              </a:rPr>
              <a:t>氢能是未来国家能源体系的重要组成部分</a:t>
            </a:r>
            <a:r>
              <a:rPr lang="zh-CN" altLang="en-US" sz="1600" b="1" dirty="0">
                <a:solidFill>
                  <a:prstClr val="black"/>
                </a:solidFill>
                <a:latin typeface="微软雅黑" panose="020B0503020204020204" pitchFamily="34" charset="-122"/>
                <a:ea typeface="微软雅黑" panose="020B0503020204020204" pitchFamily="34" charset="-122"/>
              </a:rPr>
              <a:t>，是</a:t>
            </a:r>
            <a:r>
              <a:rPr lang="zh-CN" altLang="en-US" sz="1600" b="1" dirty="0">
                <a:solidFill>
                  <a:srgbClr val="ED7D31"/>
                </a:solidFill>
                <a:latin typeface="微软雅黑" panose="020B0503020204020204" pitchFamily="34" charset="-122"/>
                <a:ea typeface="微软雅黑" panose="020B0503020204020204" pitchFamily="34" charset="-122"/>
              </a:rPr>
              <a:t>用能终端</a:t>
            </a:r>
            <a:r>
              <a:rPr lang="zh-CN" altLang="en-US" sz="1600" b="1" dirty="0">
                <a:solidFill>
                  <a:prstClr val="black"/>
                </a:solidFill>
                <a:latin typeface="微软雅黑" panose="020B0503020204020204" pitchFamily="34" charset="-122"/>
                <a:ea typeface="微软雅黑" panose="020B0503020204020204" pitchFamily="34" charset="-122"/>
              </a:rPr>
              <a:t>实现绿色低碳转型的</a:t>
            </a:r>
            <a:r>
              <a:rPr lang="zh-CN" altLang="en-US" sz="1600" b="1" dirty="0">
                <a:solidFill>
                  <a:srgbClr val="ED7D31"/>
                </a:solidFill>
                <a:latin typeface="微软雅黑" panose="020B0503020204020204" pitchFamily="34" charset="-122"/>
                <a:ea typeface="微软雅黑" panose="020B0503020204020204" pitchFamily="34" charset="-122"/>
              </a:rPr>
              <a:t>重要载体</a:t>
            </a:r>
          </a:p>
          <a:p>
            <a:pPr marL="285750" indent="-285750" algn="just">
              <a:buFont typeface="Arial" panose="020B0604020202020204" pitchFamily="34" charset="0"/>
              <a:buChar char="•"/>
            </a:pPr>
            <a:r>
              <a:rPr lang="zh-CN" altLang="en-US" sz="1600" b="1" dirty="0">
                <a:solidFill>
                  <a:prstClr val="black"/>
                </a:solidFill>
                <a:latin typeface="微软雅黑" panose="020B0503020204020204" pitchFamily="34" charset="-122"/>
                <a:ea typeface="微软雅黑" panose="020B0503020204020204" pitchFamily="34" charset="-122"/>
              </a:rPr>
              <a:t>氢能</a:t>
            </a:r>
            <a:r>
              <a:rPr lang="zh-CN" altLang="en-US" sz="1600" b="1" dirty="0">
                <a:solidFill>
                  <a:srgbClr val="ED7D31"/>
                </a:solidFill>
                <a:latin typeface="微软雅黑" panose="020B0503020204020204" pitchFamily="34" charset="-122"/>
                <a:ea typeface="微软雅黑" panose="020B0503020204020204" pitchFamily="34" charset="-122"/>
              </a:rPr>
              <a:t>应用产业</a:t>
            </a:r>
            <a:r>
              <a:rPr lang="zh-CN" altLang="en-US" sz="1600" b="1" dirty="0">
                <a:solidFill>
                  <a:prstClr val="black"/>
                </a:solidFill>
                <a:latin typeface="微软雅黑" panose="020B0503020204020204" pitchFamily="34" charset="-122"/>
                <a:ea typeface="微软雅黑" panose="020B0503020204020204" pitchFamily="34" charset="-122"/>
              </a:rPr>
              <a:t>是战略性新兴产业和未来产业</a:t>
            </a:r>
            <a:r>
              <a:rPr lang="zh-CN" altLang="en-US" sz="1600" b="1" dirty="0">
                <a:solidFill>
                  <a:srgbClr val="ED7D31"/>
                </a:solidFill>
                <a:latin typeface="微软雅黑" panose="020B0503020204020204" pitchFamily="34" charset="-122"/>
                <a:ea typeface="微软雅黑" panose="020B0503020204020204" pitchFamily="34" charset="-122"/>
              </a:rPr>
              <a:t>重点发展方向</a:t>
            </a:r>
          </a:p>
        </p:txBody>
      </p:sp>
      <p:sp>
        <p:nvSpPr>
          <p:cNvPr id="68" name="椭圆 67"/>
          <p:cNvSpPr/>
          <p:nvPr/>
        </p:nvSpPr>
        <p:spPr>
          <a:xfrm>
            <a:off x="9617075" y="1975367"/>
            <a:ext cx="266700" cy="279400"/>
          </a:xfrm>
          <a:prstGeom prst="ellipse">
            <a:avLst/>
          </a:prstGeom>
          <a:solidFill>
            <a:sysClr val="window" lastClr="FFFFFF"/>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等线" panose="020F0502020204030204"/>
              <a:ea typeface="等线" panose="02010600030101010101" pitchFamily="2" charset="-122"/>
              <a:cs typeface="+mn-cs"/>
            </a:endParaRPr>
          </a:p>
        </p:txBody>
      </p:sp>
      <p:sp>
        <p:nvSpPr>
          <p:cNvPr id="69" name="椭圆 68"/>
          <p:cNvSpPr>
            <a:spLocks noChangeAspect="1"/>
          </p:cNvSpPr>
          <p:nvPr>
            <p:custDataLst>
              <p:tags r:id="rId17"/>
            </p:custDataLst>
          </p:nvPr>
        </p:nvSpPr>
        <p:spPr>
          <a:xfrm>
            <a:off x="9690100" y="2055377"/>
            <a:ext cx="120015" cy="120015"/>
          </a:xfrm>
          <a:prstGeom prst="ellipse">
            <a:avLst/>
          </a:prstGeom>
          <a:solidFill>
            <a:srgbClr val="ED7D31">
              <a:lumMod val="75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等线" panose="020F0502020204030204"/>
              <a:ea typeface="等线" panose="02010600030101010101" pitchFamily="2" charset="-122"/>
              <a:cs typeface="+mn-cs"/>
            </a:endParaRPr>
          </a:p>
        </p:txBody>
      </p:sp>
      <p:sp>
        <p:nvSpPr>
          <p:cNvPr id="70" name="文本框 69"/>
          <p:cNvSpPr txBox="1"/>
          <p:nvPr/>
        </p:nvSpPr>
        <p:spPr>
          <a:xfrm>
            <a:off x="9810115" y="1816617"/>
            <a:ext cx="2336800" cy="1538883"/>
          </a:xfrm>
          <a:prstGeom prst="rect">
            <a:avLst/>
          </a:prstGeom>
          <a:noFill/>
        </p:spPr>
        <p:txBody>
          <a:bodyPr wrap="square" rtlCol="0">
            <a:spAutoFit/>
          </a:bodyPr>
          <a:lstStyle/>
          <a:p>
            <a:pPr marL="285750" indent="-285750" algn="just">
              <a:buFont typeface="Arial" panose="020B0604020202020204" pitchFamily="34" charset="0"/>
              <a:buChar char="•"/>
            </a:pPr>
            <a:r>
              <a:rPr lang="zh-CN" altLang="en-US" sz="1600" b="1" dirty="0">
                <a:solidFill>
                  <a:srgbClr val="ED7D31">
                    <a:lumMod val="75000"/>
                  </a:srgbClr>
                </a:solidFill>
                <a:latin typeface="微软雅黑" panose="020B0503020204020204" pitchFamily="34" charset="-122"/>
                <a:ea typeface="微软雅黑" panose="020B0503020204020204" pitchFamily="34" charset="-122"/>
              </a:rPr>
              <a:t>氢能及燃料电池技术迭代升级持续加速</a:t>
            </a:r>
            <a:endParaRPr lang="zh-CN" altLang="en-US" sz="1600" dirty="0">
              <a:solidFill>
                <a:prstClr val="black"/>
              </a:solidFill>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r>
              <a:rPr lang="zh-CN" altLang="en-US" sz="1600" b="1" dirty="0">
                <a:solidFill>
                  <a:prstClr val="black"/>
                </a:solidFill>
                <a:latin typeface="微软雅黑" panose="020B0503020204020204" pitchFamily="34" charset="-122"/>
                <a:ea typeface="微软雅黑" panose="020B0503020204020204" pitchFamily="34" charset="-122"/>
              </a:rPr>
              <a:t>攻克高效氢气制备、</a:t>
            </a:r>
            <a:r>
              <a:rPr lang="zh-CN" altLang="en-US" sz="1600" b="1" dirty="0">
                <a:solidFill>
                  <a:srgbClr val="ED7D31">
                    <a:lumMod val="75000"/>
                  </a:srgbClr>
                </a:solidFill>
                <a:latin typeface="微软雅黑" panose="020B0503020204020204" pitchFamily="34" charset="-122"/>
                <a:ea typeface="微软雅黑" panose="020B0503020204020204" pitchFamily="34" charset="-122"/>
              </a:rPr>
              <a:t>储运</a:t>
            </a:r>
            <a:r>
              <a:rPr lang="zh-CN" altLang="en-US" sz="1600" b="1" dirty="0">
                <a:solidFill>
                  <a:prstClr val="black"/>
                </a:solidFill>
                <a:latin typeface="微软雅黑" panose="020B0503020204020204" pitchFamily="34" charset="-122"/>
                <a:ea typeface="微软雅黑" panose="020B0503020204020204" pitchFamily="34" charset="-122"/>
              </a:rPr>
              <a:t>和</a:t>
            </a:r>
            <a:r>
              <a:rPr lang="zh-CN" altLang="en-US" sz="1600" b="1" dirty="0">
                <a:solidFill>
                  <a:srgbClr val="ED7D31">
                    <a:lumMod val="75000"/>
                  </a:srgbClr>
                </a:solidFill>
                <a:latin typeface="微软雅黑" panose="020B0503020204020204" pitchFamily="34" charset="-122"/>
                <a:ea typeface="微软雅黑" panose="020B0503020204020204" pitchFamily="34" charset="-122"/>
              </a:rPr>
              <a:t>燃料电池关键技术</a:t>
            </a:r>
            <a:endParaRPr lang="zh-CN" altLang="en-US" sz="1600" b="1" dirty="0">
              <a:solidFill>
                <a:prstClr val="black"/>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zh-CN" altLang="en-US" sz="1400" dirty="0">
              <a:solidFill>
                <a:prstClr val="black"/>
              </a:solidFill>
              <a:latin typeface="等线" panose="020F0502020204030204"/>
              <a:ea typeface="等线" panose="02010600030101010101" pitchFamily="2" charset="-122"/>
            </a:endParaRPr>
          </a:p>
        </p:txBody>
      </p:sp>
      <p:sp>
        <p:nvSpPr>
          <p:cNvPr id="71" name="矩形 70"/>
          <p:cNvSpPr/>
          <p:nvPr/>
        </p:nvSpPr>
        <p:spPr>
          <a:xfrm>
            <a:off x="214472" y="5454328"/>
            <a:ext cx="11858552" cy="461665"/>
          </a:xfrm>
          <a:prstGeom prst="rect">
            <a:avLst/>
          </a:prstGeom>
          <a:solidFill>
            <a:schemeClr val="bg1">
              <a:lumMod val="95000"/>
            </a:schemeClr>
          </a:solidFill>
          <a:ln w="28575">
            <a:noFill/>
          </a:ln>
        </p:spPr>
        <p:txBody>
          <a:bodyPr wrap="square" rtlCol="0" anchor="t">
            <a:spAutoFit/>
          </a:bodyPr>
          <a:lstStyle/>
          <a:p>
            <a:pPr marL="342900" marR="0" lvl="0" indent="-342900" algn="ctr" defTabSz="42799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zh-CN" altLang="en-US" sz="2400" b="1"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sym typeface="+mn-ea"/>
              </a:rPr>
              <a:t>固态</a:t>
            </a:r>
            <a:r>
              <a:rPr kumimoji="0" lang="zh-CN" altLang="en-US" sz="2400" b="1"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sym typeface="+mn-ea"/>
              </a:rPr>
              <a:t>储</a:t>
            </a:r>
            <a:r>
              <a:rPr kumimoji="0" lang="zh-CN" altLang="en-US" sz="24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氢条件温和、安全性高、体积储氢密度高</a:t>
            </a:r>
            <a:r>
              <a:rPr kumimoji="0" lang="zh-CN" altLang="en-US" sz="24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rPr>
              <a:t>，是</a:t>
            </a:r>
            <a:r>
              <a:rPr kumimoji="0" lang="zh-CN" altLang="en-US" sz="24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最具前景的氢能应用方式之一</a:t>
            </a:r>
          </a:p>
        </p:txBody>
      </p:sp>
    </p:spTree>
    <p:extLst>
      <p:ext uri="{BB962C8B-B14F-4D97-AF65-F5344CB8AC3E}">
        <p14:creationId xmlns:p14="http://schemas.microsoft.com/office/powerpoint/2010/main" val="2205964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7E4B67E7-66AF-436D-88B9-D437365D512E}"/>
              </a:ext>
            </a:extLst>
          </p:cNvPr>
          <p:cNvSpPr txBox="1"/>
          <p:nvPr/>
        </p:nvSpPr>
        <p:spPr>
          <a:xfrm>
            <a:off x="566738" y="4738139"/>
            <a:ext cx="10839653"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sz="2000" dirty="0">
                <a:latin typeface="微软雅黑" pitchFamily="34" charset="-122"/>
                <a:ea typeface="微软雅黑" pitchFamily="34" charset="-122"/>
              </a:rPr>
              <a:t>在国家政策引导下，氢能产业将实现快速的产业化发展，未来市场潜力庞大</a:t>
            </a:r>
            <a:endParaRPr lang="en-US" altLang="zh-CN" sz="2000" dirty="0">
              <a:latin typeface="微软雅黑" pitchFamily="34" charset="-122"/>
              <a:ea typeface="微软雅黑" pitchFamily="34" charset="-122"/>
            </a:endParaRPr>
          </a:p>
          <a:p>
            <a:pPr marL="285750" indent="285750">
              <a:lnSpc>
                <a:spcPct val="150000"/>
              </a:lnSpc>
              <a:buFont typeface="Wingdings" panose="05000000000000000000" pitchFamily="2" charset="2"/>
              <a:buChar char="u"/>
            </a:pPr>
            <a:r>
              <a:rPr lang="zh-CN" altLang="en-US" sz="2000" dirty="0">
                <a:latin typeface="微软雅黑" pitchFamily="34" charset="-122"/>
                <a:ea typeface="微软雅黑" pitchFamily="34" charset="-122"/>
              </a:rPr>
              <a:t>氢储氢运技术及材料是氢能产业快速规模化发展的制约点，市场迫切需求高容量固态储氢材料及储运技术来健全氢能产业链的储运氢系统</a:t>
            </a:r>
            <a:endParaRPr lang="en-US" altLang="zh-CN" sz="2000" dirty="0">
              <a:latin typeface="微软雅黑" pitchFamily="34" charset="-122"/>
              <a:ea typeface="微软雅黑" pitchFamily="34" charset="-122"/>
            </a:endParaRPr>
          </a:p>
          <a:p>
            <a:pPr marL="285750" indent="-285750">
              <a:buFont typeface="Wingdings" panose="05000000000000000000" pitchFamily="2" charset="2"/>
              <a:buChar char="Ø"/>
            </a:pPr>
            <a:endParaRPr lang="zh-CN" altLang="en-US" dirty="0">
              <a:latin typeface="微软雅黑" pitchFamily="34" charset="-122"/>
              <a:ea typeface="微软雅黑" pitchFamily="34" charset="-122"/>
            </a:endParaRPr>
          </a:p>
        </p:txBody>
      </p:sp>
      <p:graphicFrame>
        <p:nvGraphicFramePr>
          <p:cNvPr id="12" name="表格 11">
            <a:extLst>
              <a:ext uri="{FF2B5EF4-FFF2-40B4-BE49-F238E27FC236}">
                <a16:creationId xmlns:a16="http://schemas.microsoft.com/office/drawing/2014/main" id="{0380D806-41BC-4A9A-B59A-420A69C268C9}"/>
              </a:ext>
            </a:extLst>
          </p:cNvPr>
          <p:cNvGraphicFramePr>
            <a:graphicFrameLocks noGrp="1"/>
          </p:cNvGraphicFramePr>
          <p:nvPr>
            <p:extLst>
              <p:ext uri="{D42A27DB-BD31-4B8C-83A1-F6EECF244321}">
                <p14:modId xmlns:p14="http://schemas.microsoft.com/office/powerpoint/2010/main" val="937331266"/>
              </p:ext>
            </p:extLst>
          </p:nvPr>
        </p:nvGraphicFramePr>
        <p:xfrm>
          <a:off x="566738" y="1259397"/>
          <a:ext cx="11202995" cy="3067172"/>
        </p:xfrm>
        <a:graphic>
          <a:graphicData uri="http://schemas.openxmlformats.org/drawingml/2006/table">
            <a:tbl>
              <a:tblPr firstRow="1" bandRow="1">
                <a:tableStyleId>{69CF1AB2-1976-4502-BF36-3FF5EA218861}</a:tableStyleId>
              </a:tblPr>
              <a:tblGrid>
                <a:gridCol w="1218482">
                  <a:extLst>
                    <a:ext uri="{9D8B030D-6E8A-4147-A177-3AD203B41FA5}">
                      <a16:colId xmlns:a16="http://schemas.microsoft.com/office/drawing/2014/main" val="20000"/>
                    </a:ext>
                  </a:extLst>
                </a:gridCol>
                <a:gridCol w="2459953">
                  <a:extLst>
                    <a:ext uri="{9D8B030D-6E8A-4147-A177-3AD203B41FA5}">
                      <a16:colId xmlns:a16="http://schemas.microsoft.com/office/drawing/2014/main" val="20001"/>
                    </a:ext>
                  </a:extLst>
                </a:gridCol>
                <a:gridCol w="1090872">
                  <a:extLst>
                    <a:ext uri="{9D8B030D-6E8A-4147-A177-3AD203B41FA5}">
                      <a16:colId xmlns:a16="http://schemas.microsoft.com/office/drawing/2014/main" val="20002"/>
                    </a:ext>
                  </a:extLst>
                </a:gridCol>
                <a:gridCol w="1796755">
                  <a:extLst>
                    <a:ext uri="{9D8B030D-6E8A-4147-A177-3AD203B41FA5}">
                      <a16:colId xmlns:a16="http://schemas.microsoft.com/office/drawing/2014/main" val="20003"/>
                    </a:ext>
                  </a:extLst>
                </a:gridCol>
                <a:gridCol w="2027750">
                  <a:extLst>
                    <a:ext uri="{9D8B030D-6E8A-4147-A177-3AD203B41FA5}">
                      <a16:colId xmlns:a16="http://schemas.microsoft.com/office/drawing/2014/main" val="20004"/>
                    </a:ext>
                  </a:extLst>
                </a:gridCol>
                <a:gridCol w="2609183">
                  <a:extLst>
                    <a:ext uri="{9D8B030D-6E8A-4147-A177-3AD203B41FA5}">
                      <a16:colId xmlns:a16="http://schemas.microsoft.com/office/drawing/2014/main" val="20005"/>
                    </a:ext>
                  </a:extLst>
                </a:gridCol>
              </a:tblGrid>
              <a:tr h="748173">
                <a:tc gridSpan="2">
                  <a:txBody>
                    <a:bodyP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zh-CN" altLang="en-US" dirty="0"/>
                    </a:p>
                  </a:txBody>
                  <a:tcPr anchor="ctr"/>
                </a:tc>
                <a:tc>
                  <a:txBody>
                    <a:bodyPr/>
                    <a:lstStyle/>
                    <a:p>
                      <a:pPr marL="0" algn="ctr" defTabSz="685891" rtl="0" eaLnBrk="1" latinLnBrk="0" hangingPunct="1"/>
                      <a:r>
                        <a:rPr lang="zh-CN" altLang="en-US" sz="1800" b="1" kern="1200" dirty="0">
                          <a:solidFill>
                            <a:schemeClr val="bg1"/>
                          </a:solidFill>
                          <a:latin typeface="微软雅黑" pitchFamily="34" charset="-122"/>
                          <a:ea typeface="微软雅黑" pitchFamily="34" charset="-122"/>
                          <a:cs typeface="+mn-cs"/>
                        </a:rPr>
                        <a:t>现状</a:t>
                      </a: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685891" rtl="0" eaLnBrk="1" latinLnBrk="0" hangingPunct="1"/>
                      <a:r>
                        <a:rPr lang="zh-CN" altLang="en-US" sz="1800" b="1" kern="1200" dirty="0">
                          <a:solidFill>
                            <a:schemeClr val="bg1"/>
                          </a:solidFill>
                          <a:latin typeface="微软雅黑" pitchFamily="34" charset="-122"/>
                          <a:ea typeface="微软雅黑" pitchFamily="34" charset="-122"/>
                          <a:cs typeface="+mn-cs"/>
                        </a:rPr>
                        <a:t>近期目标</a:t>
                      </a:r>
                      <a:endParaRPr lang="en-US" altLang="zh-CN" sz="1800" b="1" kern="1200" dirty="0">
                        <a:solidFill>
                          <a:schemeClr val="bg1"/>
                        </a:solidFill>
                        <a:latin typeface="微软雅黑" pitchFamily="34" charset="-122"/>
                        <a:ea typeface="微软雅黑" pitchFamily="34" charset="-122"/>
                        <a:cs typeface="+mn-cs"/>
                      </a:endParaRPr>
                    </a:p>
                    <a:p>
                      <a:pPr marL="0" algn="ctr" defTabSz="685891" rtl="0" eaLnBrk="1" latinLnBrk="0" hangingPunct="1"/>
                      <a:r>
                        <a:rPr lang="zh-CN" altLang="en-US" sz="1800" b="1" kern="1200" dirty="0">
                          <a:solidFill>
                            <a:schemeClr val="bg1"/>
                          </a:solidFill>
                          <a:latin typeface="微软雅黑" pitchFamily="34" charset="-122"/>
                          <a:ea typeface="微软雅黑" pitchFamily="34" charset="-122"/>
                          <a:cs typeface="+mn-cs"/>
                        </a:rPr>
                        <a:t>（</a:t>
                      </a:r>
                      <a:r>
                        <a:rPr lang="en-US" altLang="zh-CN" sz="1800" b="1" kern="1200" dirty="0">
                          <a:solidFill>
                            <a:schemeClr val="bg1"/>
                          </a:solidFill>
                          <a:latin typeface="微软雅黑" pitchFamily="34" charset="-122"/>
                          <a:ea typeface="微软雅黑" pitchFamily="34" charset="-122"/>
                          <a:cs typeface="+mn-cs"/>
                        </a:rPr>
                        <a:t>2020-2025</a:t>
                      </a:r>
                      <a:r>
                        <a:rPr lang="zh-CN" altLang="en-US" sz="1800" b="1" kern="1200" dirty="0">
                          <a:solidFill>
                            <a:schemeClr val="bg1"/>
                          </a:solidFill>
                          <a:latin typeface="微软雅黑" pitchFamily="34" charset="-122"/>
                          <a:ea typeface="微软雅黑" pitchFamily="34" charset="-122"/>
                          <a:cs typeface="+mn-cs"/>
                        </a:rPr>
                        <a:t>）</a:t>
                      </a: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685891"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bg1"/>
                          </a:solidFill>
                          <a:latin typeface="微软雅黑" pitchFamily="34" charset="-122"/>
                          <a:ea typeface="微软雅黑" pitchFamily="34" charset="-122"/>
                          <a:cs typeface="+mn-cs"/>
                        </a:rPr>
                        <a:t>中期</a:t>
                      </a:r>
                      <a:r>
                        <a:rPr lang="zh-CN" altLang="en-US" sz="1800" b="1" kern="1200" dirty="0">
                          <a:solidFill>
                            <a:schemeClr val="bg1"/>
                          </a:solidFill>
                          <a:latin typeface="微软雅黑" pitchFamily="34" charset="-122"/>
                          <a:ea typeface="微软雅黑" pitchFamily="34" charset="-122"/>
                          <a:cs typeface="+mn-cs"/>
                        </a:rPr>
                        <a:t>目标</a:t>
                      </a:r>
                      <a:endParaRPr lang="en-US" altLang="zh-CN" sz="1800" b="1" kern="1200" dirty="0">
                        <a:solidFill>
                          <a:schemeClr val="bg1"/>
                        </a:solidFill>
                        <a:latin typeface="微软雅黑" pitchFamily="34" charset="-122"/>
                        <a:ea typeface="微软雅黑" pitchFamily="34" charset="-122"/>
                        <a:cs typeface="+mn-cs"/>
                      </a:endParaRPr>
                    </a:p>
                    <a:p>
                      <a:pPr marL="0" marR="0" indent="0" algn="ctr" defTabSz="685891" rtl="0" eaLnBrk="1" fontAlgn="auto" latinLnBrk="0" hangingPunct="1">
                        <a:lnSpc>
                          <a:spcPct val="100000"/>
                        </a:lnSpc>
                        <a:spcBef>
                          <a:spcPts val="0"/>
                        </a:spcBef>
                        <a:spcAft>
                          <a:spcPts val="0"/>
                        </a:spcAft>
                        <a:buClrTx/>
                        <a:buSzTx/>
                        <a:buFontTx/>
                        <a:buNone/>
                        <a:tabLst/>
                        <a:defRPr/>
                      </a:pPr>
                      <a:r>
                        <a:rPr lang="zh-CN" altLang="en-US" sz="1800" b="1" kern="1200" dirty="0">
                          <a:solidFill>
                            <a:schemeClr val="bg1"/>
                          </a:solidFill>
                          <a:latin typeface="微软雅黑" pitchFamily="34" charset="-122"/>
                          <a:ea typeface="微软雅黑" pitchFamily="34" charset="-122"/>
                          <a:cs typeface="+mn-cs"/>
                        </a:rPr>
                        <a:t>（</a:t>
                      </a:r>
                      <a:r>
                        <a:rPr lang="en-US" altLang="zh-CN" sz="1800" b="1" kern="1200" dirty="0">
                          <a:solidFill>
                            <a:schemeClr val="bg1"/>
                          </a:solidFill>
                          <a:latin typeface="微软雅黑" pitchFamily="34" charset="-122"/>
                          <a:ea typeface="微软雅黑" pitchFamily="34" charset="-122"/>
                          <a:cs typeface="+mn-cs"/>
                        </a:rPr>
                        <a:t>2026-2035</a:t>
                      </a:r>
                      <a:r>
                        <a:rPr lang="zh-CN" altLang="en-US" sz="1800" b="1" kern="1200" dirty="0" smtClean="0">
                          <a:solidFill>
                            <a:schemeClr val="bg1"/>
                          </a:solidFill>
                          <a:latin typeface="微软雅黑" pitchFamily="34" charset="-122"/>
                          <a:ea typeface="微软雅黑" pitchFamily="34" charset="-122"/>
                          <a:cs typeface="+mn-cs"/>
                        </a:rPr>
                        <a:t>）</a:t>
                      </a:r>
                      <a:endParaRPr lang="zh-CN" altLang="en-US" sz="1800" b="1" kern="1200" dirty="0">
                        <a:solidFill>
                          <a:schemeClr val="bg1"/>
                        </a:solidFill>
                        <a:latin typeface="微软雅黑" pitchFamily="34" charset="-122"/>
                        <a:ea typeface="微软雅黑" pitchFamily="34" charset="-122"/>
                        <a:cs typeface="+mn-cs"/>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685891"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bg1"/>
                          </a:solidFill>
                          <a:latin typeface="微软雅黑" pitchFamily="34" charset="-122"/>
                          <a:ea typeface="微软雅黑" pitchFamily="34" charset="-122"/>
                          <a:cs typeface="+mn-cs"/>
                        </a:rPr>
                        <a:t>中期</a:t>
                      </a:r>
                      <a:r>
                        <a:rPr lang="zh-CN" altLang="en-US" sz="1800" b="1" kern="1200" dirty="0">
                          <a:solidFill>
                            <a:schemeClr val="bg1"/>
                          </a:solidFill>
                          <a:latin typeface="微软雅黑" pitchFamily="34" charset="-122"/>
                          <a:ea typeface="微软雅黑" pitchFamily="34" charset="-122"/>
                          <a:cs typeface="+mn-cs"/>
                        </a:rPr>
                        <a:t>目标</a:t>
                      </a:r>
                      <a:endParaRPr lang="en-US" altLang="zh-CN" sz="1800" b="1" kern="1200" dirty="0">
                        <a:solidFill>
                          <a:schemeClr val="bg1"/>
                        </a:solidFill>
                        <a:latin typeface="微软雅黑" pitchFamily="34" charset="-122"/>
                        <a:ea typeface="微软雅黑" pitchFamily="34" charset="-122"/>
                        <a:cs typeface="+mn-cs"/>
                      </a:endParaRPr>
                    </a:p>
                    <a:p>
                      <a:pPr marL="0" marR="0" indent="0" algn="ctr" defTabSz="685891" rtl="0" eaLnBrk="1" fontAlgn="auto" latinLnBrk="0" hangingPunct="1">
                        <a:lnSpc>
                          <a:spcPct val="100000"/>
                        </a:lnSpc>
                        <a:spcBef>
                          <a:spcPts val="0"/>
                        </a:spcBef>
                        <a:spcAft>
                          <a:spcPts val="0"/>
                        </a:spcAft>
                        <a:buClrTx/>
                        <a:buSzTx/>
                        <a:buFontTx/>
                        <a:buNone/>
                        <a:tabLst/>
                        <a:defRPr/>
                      </a:pPr>
                      <a:r>
                        <a:rPr lang="zh-CN" altLang="en-US" sz="1800" b="1" kern="1200" dirty="0">
                          <a:solidFill>
                            <a:schemeClr val="bg1"/>
                          </a:solidFill>
                          <a:latin typeface="微软雅黑" pitchFamily="34" charset="-122"/>
                          <a:ea typeface="微软雅黑" pitchFamily="34" charset="-122"/>
                          <a:cs typeface="+mn-cs"/>
                        </a:rPr>
                        <a:t>（</a:t>
                      </a:r>
                      <a:r>
                        <a:rPr lang="en-US" altLang="zh-CN" sz="1800" b="1" kern="1200" dirty="0">
                          <a:solidFill>
                            <a:schemeClr val="bg1"/>
                          </a:solidFill>
                          <a:latin typeface="微软雅黑" pitchFamily="34" charset="-122"/>
                          <a:ea typeface="微软雅黑" pitchFamily="34" charset="-122"/>
                          <a:cs typeface="+mn-cs"/>
                        </a:rPr>
                        <a:t>2036-2050</a:t>
                      </a:r>
                      <a:r>
                        <a:rPr lang="zh-CN" altLang="en-US" sz="1800" b="1" kern="1200" dirty="0" smtClean="0">
                          <a:solidFill>
                            <a:schemeClr val="bg1"/>
                          </a:solidFill>
                          <a:latin typeface="微软雅黑" pitchFamily="34" charset="-122"/>
                          <a:ea typeface="微软雅黑" pitchFamily="34" charset="-122"/>
                          <a:cs typeface="+mn-cs"/>
                        </a:rPr>
                        <a:t>）</a:t>
                      </a:r>
                      <a:endParaRPr lang="zh-CN" altLang="en-US" sz="1800" b="1" kern="1200" dirty="0">
                        <a:solidFill>
                          <a:schemeClr val="bg1"/>
                        </a:solidFill>
                        <a:latin typeface="微软雅黑" pitchFamily="34" charset="-122"/>
                        <a:ea typeface="微软雅黑" pitchFamily="34" charset="-122"/>
                        <a:cs typeface="+mn-cs"/>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49810">
                <a:tc gridSpan="2">
                  <a:txBody>
                    <a:bodyPr/>
                    <a:lstStyle/>
                    <a:p>
                      <a:pPr algn="ctr"/>
                      <a:r>
                        <a:rPr lang="zh-CN" altLang="en-US" sz="1700" b="1" dirty="0">
                          <a:solidFill>
                            <a:schemeClr val="bg1"/>
                          </a:solidFill>
                          <a:latin typeface="微软雅黑" pitchFamily="34" charset="-122"/>
                          <a:ea typeface="微软雅黑" pitchFamily="34" charset="-122"/>
                        </a:rPr>
                        <a:t>氢能源比例（</a:t>
                      </a:r>
                      <a:r>
                        <a:rPr lang="en-US" altLang="zh-CN" sz="1700" b="1" dirty="0">
                          <a:solidFill>
                            <a:schemeClr val="bg1"/>
                          </a:solidFill>
                          <a:latin typeface="微软雅黑" pitchFamily="34" charset="-122"/>
                          <a:ea typeface="微软雅黑" pitchFamily="34" charset="-122"/>
                        </a:rPr>
                        <a:t>%</a:t>
                      </a:r>
                      <a:r>
                        <a:rPr lang="zh-CN" altLang="en-US" sz="1700" b="1" dirty="0">
                          <a:solidFill>
                            <a:schemeClr val="bg1"/>
                          </a:solidFill>
                          <a:latin typeface="微软雅黑" panose="020B0503020204020204" pitchFamily="34" charset="-122"/>
                          <a:ea typeface="微软雅黑" panose="020B0503020204020204" pitchFamily="34" charset="-122"/>
                        </a:rPr>
                        <a:t>）</a:t>
                      </a: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zh-CN" altLang="en-US" dirty="0"/>
                    </a:p>
                  </a:txBody>
                  <a:tcPr anchor="ctr"/>
                </a:tc>
                <a:tc>
                  <a:txBody>
                    <a:bodyPr/>
                    <a:lstStyle/>
                    <a:p>
                      <a:pPr algn="ctr"/>
                      <a:r>
                        <a:rPr lang="en-US" altLang="zh-CN" sz="1700" dirty="0">
                          <a:latin typeface="微软雅黑" pitchFamily="34" charset="-122"/>
                          <a:ea typeface="微软雅黑" pitchFamily="34" charset="-122"/>
                        </a:rPr>
                        <a:t>2.7%</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700" dirty="0">
                          <a:latin typeface="微软雅黑" pitchFamily="34" charset="-122"/>
                          <a:ea typeface="微软雅黑" pitchFamily="34" charset="-122"/>
                        </a:rPr>
                        <a:t>4%</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700" dirty="0">
                          <a:latin typeface="微软雅黑" pitchFamily="34" charset="-122"/>
                          <a:ea typeface="微软雅黑" pitchFamily="34" charset="-122"/>
                        </a:rPr>
                        <a:t>5.9%</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700" dirty="0">
                          <a:latin typeface="微软雅黑" pitchFamily="34" charset="-122"/>
                          <a:ea typeface="微软雅黑" pitchFamily="34" charset="-122"/>
                        </a:rPr>
                        <a:t>10%</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9810">
                <a:tc gridSpan="2">
                  <a:txBody>
                    <a:bodyPr/>
                    <a:lstStyle/>
                    <a:p>
                      <a:pPr algn="ctr"/>
                      <a:r>
                        <a:rPr lang="zh-CN" altLang="en-US" sz="1700" b="1" dirty="0">
                          <a:solidFill>
                            <a:schemeClr val="bg1"/>
                          </a:solidFill>
                          <a:latin typeface="微软雅黑" panose="020B0503020204020204" pitchFamily="34" charset="-122"/>
                          <a:ea typeface="微软雅黑" panose="020B0503020204020204" pitchFamily="34" charset="-122"/>
                        </a:rPr>
                        <a:t>产业产值（亿元）</a:t>
                      </a: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zh-CN" altLang="en-US" dirty="0"/>
                    </a:p>
                  </a:txBody>
                  <a:tcPr anchor="ctr"/>
                </a:tc>
                <a:tc>
                  <a:txBody>
                    <a:bodyPr/>
                    <a:lstStyle/>
                    <a:p>
                      <a:pPr algn="ctr"/>
                      <a:r>
                        <a:rPr lang="en-US" altLang="zh-CN" sz="1700" dirty="0">
                          <a:solidFill>
                            <a:srgbClr val="FF0000"/>
                          </a:solidFill>
                          <a:latin typeface="微软雅黑" pitchFamily="34" charset="-122"/>
                          <a:ea typeface="微软雅黑" pitchFamily="34" charset="-122"/>
                        </a:rPr>
                        <a:t>3000</a:t>
                      </a:r>
                      <a:endParaRPr lang="zh-CN" altLang="en-US" sz="1700" dirty="0">
                        <a:solidFill>
                          <a:srgbClr val="FF0000"/>
                        </a:solidFill>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700" dirty="0">
                          <a:solidFill>
                            <a:srgbClr val="FF0000"/>
                          </a:solidFill>
                          <a:latin typeface="微软雅黑" pitchFamily="34" charset="-122"/>
                          <a:ea typeface="微软雅黑" pitchFamily="34" charset="-122"/>
                        </a:rPr>
                        <a:t>10,000</a:t>
                      </a:r>
                      <a:endParaRPr lang="zh-CN" altLang="en-US" sz="1700" dirty="0">
                        <a:solidFill>
                          <a:srgbClr val="FF0000"/>
                        </a:solidFill>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700" dirty="0">
                          <a:solidFill>
                            <a:srgbClr val="FF0000"/>
                          </a:solidFill>
                          <a:latin typeface="微软雅黑" pitchFamily="34" charset="-122"/>
                          <a:ea typeface="微软雅黑" pitchFamily="34" charset="-122"/>
                        </a:rPr>
                        <a:t>50,000</a:t>
                      </a:r>
                      <a:endParaRPr lang="zh-CN" altLang="en-US" sz="1700" dirty="0">
                        <a:solidFill>
                          <a:srgbClr val="FF0000"/>
                        </a:solidFill>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700" dirty="0">
                          <a:solidFill>
                            <a:srgbClr val="FF0000"/>
                          </a:solidFill>
                          <a:latin typeface="微软雅黑" pitchFamily="34" charset="-122"/>
                          <a:ea typeface="微软雅黑" pitchFamily="34" charset="-122"/>
                        </a:rPr>
                        <a:t>120,000</a:t>
                      </a:r>
                      <a:endParaRPr lang="zh-CN" altLang="en-US" sz="1700" dirty="0">
                        <a:solidFill>
                          <a:srgbClr val="FF0000"/>
                        </a:solidFill>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49810">
                <a:tc rowSpan="4">
                  <a:txBody>
                    <a:bodyPr/>
                    <a:lstStyle/>
                    <a:p>
                      <a:pPr algn="ctr"/>
                      <a:r>
                        <a:rPr lang="zh-CN" altLang="en-US" sz="1700" b="1" dirty="0">
                          <a:solidFill>
                            <a:schemeClr val="bg1"/>
                          </a:solidFill>
                          <a:latin typeface="微软雅黑" pitchFamily="34" charset="-122"/>
                          <a:ea typeface="微软雅黑" pitchFamily="34" charset="-122"/>
                        </a:rPr>
                        <a:t>装备制造</a:t>
                      </a:r>
                      <a:endParaRPr lang="en-US" altLang="zh-CN" sz="1700" b="1" dirty="0">
                        <a:solidFill>
                          <a:schemeClr val="bg1"/>
                        </a:solidFill>
                        <a:latin typeface="微软雅黑" pitchFamily="34" charset="-122"/>
                        <a:ea typeface="微软雅黑" pitchFamily="34" charset="-122"/>
                      </a:endParaRPr>
                    </a:p>
                    <a:p>
                      <a:pPr algn="ctr"/>
                      <a:r>
                        <a:rPr lang="zh-CN" altLang="en-US" sz="1700" b="1" dirty="0">
                          <a:solidFill>
                            <a:schemeClr val="bg1"/>
                          </a:solidFill>
                          <a:latin typeface="微软雅黑" panose="020B0503020204020204" pitchFamily="34" charset="-122"/>
                          <a:ea typeface="微软雅黑" panose="020B0503020204020204" pitchFamily="34" charset="-122"/>
                        </a:rPr>
                        <a:t>规模</a:t>
                      </a: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CN" altLang="en-US" sz="1700" b="1" dirty="0">
                          <a:solidFill>
                            <a:schemeClr val="bg1"/>
                          </a:solidFill>
                          <a:latin typeface="微软雅黑" panose="020B0503020204020204" pitchFamily="34" charset="-122"/>
                          <a:ea typeface="微软雅黑" panose="020B0503020204020204" pitchFamily="34" charset="-122"/>
                        </a:rPr>
                        <a:t>加氢站（座）</a:t>
                      </a: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1700" dirty="0">
                          <a:latin typeface="微软雅黑" pitchFamily="34" charset="-122"/>
                          <a:ea typeface="微软雅黑" pitchFamily="34" charset="-122"/>
                        </a:rPr>
                        <a:t>23</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700" dirty="0">
                          <a:latin typeface="微软雅黑" pitchFamily="34" charset="-122"/>
                          <a:ea typeface="微软雅黑" pitchFamily="34" charset="-122"/>
                        </a:rPr>
                        <a:t>200</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700" dirty="0">
                          <a:latin typeface="微软雅黑" pitchFamily="34" charset="-122"/>
                          <a:ea typeface="微软雅黑" pitchFamily="34" charset="-122"/>
                        </a:rPr>
                        <a:t>1500</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700" dirty="0">
                          <a:latin typeface="微软雅黑" pitchFamily="34" charset="-122"/>
                          <a:ea typeface="微软雅黑" pitchFamily="34" charset="-122"/>
                        </a:rPr>
                        <a:t>10,000</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4892">
                <a:tc vMerge="1">
                  <a:txBody>
                    <a:bodyPr/>
                    <a:lstStyle/>
                    <a:p>
                      <a:pPr algn="ctr"/>
                      <a:endParaRPr lang="zh-CN" altLang="en-US" dirty="0"/>
                    </a:p>
                  </a:txBody>
                  <a:tcPr anchor="ctr"/>
                </a:tc>
                <a:tc>
                  <a:txBody>
                    <a:bodyPr/>
                    <a:lstStyle/>
                    <a:p>
                      <a:pPr algn="ctr"/>
                      <a:r>
                        <a:rPr lang="zh-CN" altLang="en-US" sz="1700" b="1" dirty="0">
                          <a:solidFill>
                            <a:schemeClr val="bg1"/>
                          </a:solidFill>
                          <a:latin typeface="微软雅黑" panose="020B0503020204020204" pitchFamily="34" charset="-122"/>
                          <a:ea typeface="微软雅黑" panose="020B0503020204020204" pitchFamily="34" charset="-122"/>
                        </a:rPr>
                        <a:t>燃料电池车（万辆）</a:t>
                      </a: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1700" dirty="0">
                          <a:latin typeface="微软雅黑" pitchFamily="34" charset="-122"/>
                          <a:ea typeface="微软雅黑" pitchFamily="34" charset="-122"/>
                        </a:rPr>
                        <a:t>0.2</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700" dirty="0">
                          <a:latin typeface="微软雅黑" pitchFamily="34" charset="-122"/>
                          <a:ea typeface="微软雅黑" pitchFamily="34" charset="-122"/>
                        </a:rPr>
                        <a:t>5</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700" dirty="0">
                          <a:latin typeface="微软雅黑" pitchFamily="34" charset="-122"/>
                          <a:ea typeface="微软雅黑" pitchFamily="34" charset="-122"/>
                        </a:rPr>
                        <a:t>130</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700" dirty="0">
                          <a:latin typeface="微软雅黑" pitchFamily="34" charset="-122"/>
                          <a:ea typeface="微软雅黑" pitchFamily="34" charset="-122"/>
                        </a:rPr>
                        <a:t>500</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433376">
                <a:tc vMerge="1">
                  <a:txBody>
                    <a:bodyPr/>
                    <a:lstStyle/>
                    <a:p>
                      <a:pPr algn="ctr"/>
                      <a:endParaRPr lang="zh-CN" altLang="en-US" dirty="0"/>
                    </a:p>
                  </a:txBody>
                  <a:tcPr anchor="ctr"/>
                </a:tc>
                <a:tc>
                  <a:txBody>
                    <a:bodyPr/>
                    <a:lstStyle/>
                    <a:p>
                      <a:pPr algn="ctr"/>
                      <a:r>
                        <a:rPr lang="zh-CN" altLang="en-US" sz="1700" b="1" dirty="0">
                          <a:solidFill>
                            <a:schemeClr val="bg1"/>
                          </a:solidFill>
                          <a:latin typeface="微软雅黑" pitchFamily="34" charset="-122"/>
                          <a:ea typeface="微软雅黑" pitchFamily="34" charset="-122"/>
                        </a:rPr>
                        <a:t>固定式电源</a:t>
                      </a:r>
                      <a:r>
                        <a:rPr lang="en-US" altLang="zh-CN" sz="1700" b="1" dirty="0">
                          <a:solidFill>
                            <a:schemeClr val="bg1"/>
                          </a:solidFill>
                          <a:latin typeface="微软雅黑" pitchFamily="34" charset="-122"/>
                          <a:ea typeface="微软雅黑" pitchFamily="34" charset="-122"/>
                        </a:rPr>
                        <a:t>/</a:t>
                      </a:r>
                      <a:r>
                        <a:rPr lang="zh-CN" altLang="en-US" sz="1700" b="1" dirty="0">
                          <a:solidFill>
                            <a:schemeClr val="bg1"/>
                          </a:solidFill>
                          <a:latin typeface="微软雅黑" panose="020B0503020204020204" pitchFamily="34" charset="-122"/>
                          <a:ea typeface="微软雅黑" panose="020B0503020204020204" pitchFamily="34" charset="-122"/>
                        </a:rPr>
                        <a:t>电站（座）</a:t>
                      </a: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1700" dirty="0">
                          <a:latin typeface="微软雅黑" pitchFamily="34" charset="-122"/>
                          <a:ea typeface="微软雅黑" pitchFamily="34" charset="-122"/>
                        </a:rPr>
                        <a:t>200</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700" dirty="0">
                          <a:latin typeface="微软雅黑" pitchFamily="34" charset="-122"/>
                          <a:ea typeface="微软雅黑" pitchFamily="34" charset="-122"/>
                        </a:rPr>
                        <a:t>1000</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700" dirty="0">
                          <a:latin typeface="微软雅黑" pitchFamily="34" charset="-122"/>
                          <a:ea typeface="微软雅黑" pitchFamily="34" charset="-122"/>
                        </a:rPr>
                        <a:t>5000</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700" dirty="0">
                          <a:latin typeface="微软雅黑" pitchFamily="34" charset="-122"/>
                          <a:ea typeface="微软雅黑" pitchFamily="34" charset="-122"/>
                        </a:rPr>
                        <a:t>20,000</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9081">
                <a:tc vMerge="1">
                  <a:txBody>
                    <a:bodyPr/>
                    <a:lstStyle/>
                    <a:p>
                      <a:pPr algn="ctr"/>
                      <a:endParaRPr lang="zh-CN" altLang="en-US" dirty="0"/>
                    </a:p>
                  </a:txBody>
                  <a:tcPr anchor="ctr"/>
                </a:tc>
                <a:tc>
                  <a:txBody>
                    <a:bodyPr/>
                    <a:lstStyle/>
                    <a:p>
                      <a:pPr algn="ctr"/>
                      <a:r>
                        <a:rPr lang="zh-CN" altLang="en-US" sz="1700" b="1" dirty="0">
                          <a:solidFill>
                            <a:schemeClr val="bg1"/>
                          </a:solidFill>
                          <a:latin typeface="微软雅黑" panose="020B0503020204020204" pitchFamily="34" charset="-122"/>
                          <a:ea typeface="微软雅黑" panose="020B0503020204020204" pitchFamily="34" charset="-122"/>
                        </a:rPr>
                        <a:t>燃料电池系统（万套）</a:t>
                      </a: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1700" dirty="0">
                          <a:latin typeface="微软雅黑" pitchFamily="34" charset="-122"/>
                          <a:ea typeface="微软雅黑" pitchFamily="34" charset="-122"/>
                        </a:rPr>
                        <a:t>1</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700" dirty="0">
                          <a:latin typeface="微软雅黑" pitchFamily="34" charset="-122"/>
                          <a:ea typeface="微软雅黑" pitchFamily="34" charset="-122"/>
                        </a:rPr>
                        <a:t>6</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700" dirty="0">
                          <a:latin typeface="微软雅黑" pitchFamily="34" charset="-122"/>
                          <a:ea typeface="微软雅黑" pitchFamily="34" charset="-122"/>
                        </a:rPr>
                        <a:t>150</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700" dirty="0">
                          <a:latin typeface="微软雅黑" pitchFamily="34" charset="-122"/>
                          <a:ea typeface="微软雅黑" pitchFamily="34" charset="-122"/>
                        </a:rPr>
                        <a:t>550</a:t>
                      </a:r>
                      <a:endParaRPr lang="zh-CN" altLang="en-US" sz="1700" dirty="0">
                        <a:latin typeface="微软雅黑" panose="020B0503020204020204" pitchFamily="34" charset="-122"/>
                        <a:ea typeface="微软雅黑" panose="020B0503020204020204" pitchFamily="34" charset="-122"/>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13" name="文本框 6">
            <a:extLst>
              <a:ext uri="{FF2B5EF4-FFF2-40B4-BE49-F238E27FC236}">
                <a16:creationId xmlns:a16="http://schemas.microsoft.com/office/drawing/2014/main" id="{A1FBCC20-D086-4B95-95F6-3493006F1A96}"/>
              </a:ext>
            </a:extLst>
          </p:cNvPr>
          <p:cNvSpPr txBox="1">
            <a:spLocks noChangeArrowheads="1"/>
          </p:cNvSpPr>
          <p:nvPr/>
        </p:nvSpPr>
        <p:spPr bwMode="auto">
          <a:xfrm>
            <a:off x="8732406" y="4399585"/>
            <a:ext cx="30373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eaLnBrk="0" fontAlgn="base" hangingPunct="0">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rPr>
              <a:t>数据来源：中国氢能产业白皮书</a:t>
            </a:r>
          </a:p>
        </p:txBody>
      </p:sp>
      <p:sp>
        <p:nvSpPr>
          <p:cNvPr id="9"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3.4 </a:t>
            </a:r>
            <a:r>
              <a:rPr lang="zh-CN" altLang="en-US" sz="2400" b="1" dirty="0" smtClean="0">
                <a:solidFill>
                  <a:srgbClr val="004E9D"/>
                </a:solidFill>
                <a:latin typeface="微软雅黑" panose="020B0503020204020204" pitchFamily="34" charset="-122"/>
                <a:ea typeface="微软雅黑" panose="020B0503020204020204" pitchFamily="34" charset="-122"/>
              </a:rPr>
              <a:t>固态储氢领域相关应用</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68349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a:stretch>
            <a:fillRect/>
          </a:stretch>
        </p:blipFill>
        <p:spPr>
          <a:xfrm>
            <a:off x="3695710" y="1173659"/>
            <a:ext cx="5020110" cy="3038475"/>
          </a:xfrm>
          <a:prstGeom prst="rect">
            <a:avLst/>
          </a:prstGeom>
        </p:spPr>
      </p:pic>
      <p:sp>
        <p:nvSpPr>
          <p:cNvPr id="18" name="文本框 17"/>
          <p:cNvSpPr txBox="1"/>
          <p:nvPr/>
        </p:nvSpPr>
        <p:spPr>
          <a:xfrm>
            <a:off x="371336" y="1591490"/>
            <a:ext cx="7908588" cy="4062651"/>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气态储氢：</a:t>
            </a:r>
            <a:endParaRPr lang="en-US" altLang="zh-CN" sz="2400"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	1</a:t>
            </a:r>
            <a:r>
              <a:rPr lang="zh-CN" altLang="en-US" dirty="0">
                <a:latin typeface="微软雅黑" panose="020B0503020204020204" pitchFamily="34" charset="-122"/>
                <a:ea typeface="微软雅黑" panose="020B0503020204020204" pitchFamily="34" charset="-122"/>
              </a:rPr>
              <a:t>）能量密度低</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	2</a:t>
            </a:r>
            <a:r>
              <a:rPr lang="zh-CN" altLang="en-US" dirty="0">
                <a:latin typeface="微软雅黑" panose="020B0503020204020204" pitchFamily="34" charset="-122"/>
                <a:ea typeface="微软雅黑" panose="020B0503020204020204" pitchFamily="34" charset="-122"/>
              </a:rPr>
              <a:t>）不太安全</a:t>
            </a:r>
            <a:endParaRPr lang="en-US" altLang="zh-CN"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液化储氢：</a:t>
            </a:r>
            <a:endParaRPr lang="en-US" altLang="zh-CN" sz="2400"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	1</a:t>
            </a:r>
            <a:r>
              <a:rPr lang="zh-CN" altLang="en-US" dirty="0">
                <a:latin typeface="微软雅黑" panose="020B0503020204020204" pitchFamily="34" charset="-122"/>
                <a:ea typeface="微软雅黑" panose="020B0503020204020204" pitchFamily="34" charset="-122"/>
              </a:rPr>
              <a:t>）能耗高</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	2</a:t>
            </a:r>
            <a:r>
              <a:rPr lang="zh-CN" altLang="en-US" dirty="0">
                <a:latin typeface="微软雅黑" panose="020B0503020204020204" pitchFamily="34" charset="-122"/>
                <a:ea typeface="微软雅黑" panose="020B0503020204020204" pitchFamily="34" charset="-122"/>
              </a:rPr>
              <a:t>）对储罐绝热性能要求高</a:t>
            </a:r>
            <a:endParaRPr lang="en-US" altLang="zh-CN"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固态储氢：</a:t>
            </a:r>
            <a:endParaRPr lang="en-US" altLang="zh-CN" sz="2400" b="1" dirty="0">
              <a:latin typeface="微软雅黑" panose="020B0503020204020204" pitchFamily="34" charset="-122"/>
              <a:ea typeface="微软雅黑" panose="020B0503020204020204" pitchFamily="34" charset="-122"/>
            </a:endParaRPr>
          </a:p>
          <a:p>
            <a:r>
              <a:rPr lang="en-US" altLang="zh-CN" dirty="0">
                <a:solidFill>
                  <a:srgbClr val="C00000"/>
                </a:solidFill>
                <a:latin typeface="微软雅黑" panose="020B0503020204020204" pitchFamily="34" charset="-122"/>
                <a:ea typeface="微软雅黑" panose="020B0503020204020204" pitchFamily="34" charset="-122"/>
              </a:rPr>
              <a:t>	</a:t>
            </a:r>
            <a:r>
              <a:rPr lang="en-US" altLang="zh-CN" b="1" dirty="0">
                <a:solidFill>
                  <a:srgbClr val="C00000"/>
                </a:solidFill>
                <a:latin typeface="微软雅黑" panose="020B0503020204020204" pitchFamily="34" charset="-122"/>
                <a:ea typeface="微软雅黑" panose="020B0503020204020204" pitchFamily="34" charset="-122"/>
              </a:rPr>
              <a:t>1</a:t>
            </a:r>
            <a:r>
              <a:rPr lang="zh-CN" altLang="en-US" b="1" dirty="0">
                <a:solidFill>
                  <a:srgbClr val="C00000"/>
                </a:solidFill>
                <a:latin typeface="微软雅黑" panose="020B0503020204020204" pitchFamily="34" charset="-122"/>
                <a:ea typeface="微软雅黑" panose="020B0503020204020204" pitchFamily="34" charset="-122"/>
              </a:rPr>
              <a:t>）体积储氢量高</a:t>
            </a:r>
            <a:endParaRPr lang="en-US" altLang="zh-CN" b="1" dirty="0">
              <a:solidFill>
                <a:srgbClr val="C00000"/>
              </a:solidFill>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	2</a:t>
            </a:r>
            <a:r>
              <a:rPr lang="zh-CN" altLang="en-US" dirty="0">
                <a:latin typeface="微软雅黑" panose="020B0503020204020204" pitchFamily="34" charset="-122"/>
                <a:ea typeface="微软雅黑" panose="020B0503020204020204" pitchFamily="34" charset="-122"/>
              </a:rPr>
              <a:t>）无需高压及隔热容器</a:t>
            </a:r>
            <a:endParaRPr lang="en-US" altLang="zh-CN" dirty="0">
              <a:latin typeface="微软雅黑" panose="020B0503020204020204" pitchFamily="34" charset="-122"/>
              <a:ea typeface="微软雅黑" panose="020B0503020204020204" pitchFamily="34" charset="-122"/>
            </a:endParaRPr>
          </a:p>
          <a:p>
            <a:r>
              <a:rPr lang="en-US" altLang="zh-CN" dirty="0">
                <a:solidFill>
                  <a:srgbClr val="C00000"/>
                </a:solidFill>
                <a:latin typeface="微软雅黑" panose="020B0503020204020204" pitchFamily="34" charset="-122"/>
                <a:ea typeface="微软雅黑" panose="020B0503020204020204" pitchFamily="34" charset="-122"/>
              </a:rPr>
              <a:t>	</a:t>
            </a:r>
            <a:r>
              <a:rPr lang="en-US" altLang="zh-CN" b="1" dirty="0">
                <a:solidFill>
                  <a:srgbClr val="C00000"/>
                </a:solidFill>
                <a:latin typeface="微软雅黑" panose="020B0503020204020204" pitchFamily="34" charset="-122"/>
                <a:ea typeface="微软雅黑" panose="020B0503020204020204" pitchFamily="34" charset="-122"/>
              </a:rPr>
              <a:t>3</a:t>
            </a:r>
            <a:r>
              <a:rPr lang="zh-CN" altLang="en-US" b="1" dirty="0">
                <a:solidFill>
                  <a:srgbClr val="C00000"/>
                </a:solidFill>
                <a:latin typeface="微软雅黑" panose="020B0503020204020204" pitchFamily="34" charset="-122"/>
                <a:ea typeface="微软雅黑" panose="020B0503020204020204" pitchFamily="34" charset="-122"/>
              </a:rPr>
              <a:t>）安全性好，无爆炸危险</a:t>
            </a:r>
            <a:endParaRPr lang="en-US" altLang="zh-CN" b="1" dirty="0">
              <a:solidFill>
                <a:srgbClr val="C00000"/>
              </a:solidFill>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	4</a:t>
            </a:r>
            <a:r>
              <a:rPr lang="zh-CN" altLang="en-US" dirty="0">
                <a:latin typeface="微软雅黑" panose="020B0503020204020204" pitchFamily="34" charset="-122"/>
                <a:ea typeface="微软雅黑" panose="020B0503020204020204" pitchFamily="34" charset="-122"/>
              </a:rPr>
              <a:t>）可得到高纯氢，提高氢的附加值</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结合其特点，在特定的场景下具有广阔的应用前景。</a:t>
            </a:r>
          </a:p>
        </p:txBody>
      </p:sp>
      <p:pic>
        <p:nvPicPr>
          <p:cNvPr id="19" name="图片 18">
            <a:extLst>
              <a:ext uri="{FF2B5EF4-FFF2-40B4-BE49-F238E27FC236}">
                <a16:creationId xmlns:a16="http://schemas.microsoft.com/office/drawing/2014/main" id="{0066E560-1AF7-7940-9762-13B887C84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7288" y="1555855"/>
            <a:ext cx="2353026" cy="1758787"/>
          </a:xfrm>
          <a:prstGeom prst="rect">
            <a:avLst/>
          </a:prstGeom>
        </p:spPr>
      </p:pic>
      <p:pic>
        <p:nvPicPr>
          <p:cNvPr id="20" name="图片 19">
            <a:extLst>
              <a:ext uri="{FF2B5EF4-FFF2-40B4-BE49-F238E27FC236}">
                <a16:creationId xmlns:a16="http://schemas.microsoft.com/office/drawing/2014/main" id="{69942102-2612-6894-3D78-2A63B1C0295E}"/>
              </a:ext>
            </a:extLst>
          </p:cNvPr>
          <p:cNvPicPr>
            <a:picLocks noChangeAspect="1"/>
          </p:cNvPicPr>
          <p:nvPr/>
        </p:nvPicPr>
        <p:blipFill>
          <a:blip r:embed="rId4"/>
          <a:stretch>
            <a:fillRect/>
          </a:stretch>
        </p:blipFill>
        <p:spPr>
          <a:xfrm>
            <a:off x="7865374" y="3622816"/>
            <a:ext cx="3966408" cy="2311603"/>
          </a:xfrm>
          <a:prstGeom prst="rect">
            <a:avLst/>
          </a:prstGeom>
          <a:ln>
            <a:noFill/>
          </a:ln>
          <a:effectLst>
            <a:softEdge rad="112500"/>
          </a:effectLst>
        </p:spPr>
      </p:pic>
      <p:sp>
        <p:nvSpPr>
          <p:cNvPr id="25"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3.4 </a:t>
            </a:r>
            <a:r>
              <a:rPr lang="zh-CN" altLang="en-US" sz="2400" b="1" dirty="0" smtClean="0">
                <a:solidFill>
                  <a:srgbClr val="004E9D"/>
                </a:solidFill>
                <a:latin typeface="微软雅黑" panose="020B0503020204020204" pitchFamily="34" charset="-122"/>
                <a:ea typeface="微软雅黑" panose="020B0503020204020204" pitchFamily="34" charset="-122"/>
              </a:rPr>
              <a:t>固态储氢领域相关应用</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2521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4">
            <a:extLst>
              <a:ext uri="{FF2B5EF4-FFF2-40B4-BE49-F238E27FC236}">
                <a16:creationId xmlns:a16="http://schemas.microsoft.com/office/drawing/2014/main" id="{94B4B067-10FF-4468-BE79-C6C626277472}"/>
              </a:ext>
            </a:extLst>
          </p:cNvPr>
          <p:cNvGraphicFramePr>
            <a:graphicFrameLocks noGrp="1"/>
          </p:cNvGraphicFramePr>
          <p:nvPr>
            <p:extLst>
              <p:ext uri="{D42A27DB-BD31-4B8C-83A1-F6EECF244321}">
                <p14:modId xmlns:p14="http://schemas.microsoft.com/office/powerpoint/2010/main" val="2994254585"/>
              </p:ext>
            </p:extLst>
          </p:nvPr>
        </p:nvGraphicFramePr>
        <p:xfrm>
          <a:off x="731838" y="1498183"/>
          <a:ext cx="10740292" cy="3101562"/>
        </p:xfrm>
        <a:graphic>
          <a:graphicData uri="http://schemas.openxmlformats.org/drawingml/2006/table">
            <a:tbl>
              <a:tblPr firstRow="1" bandRow="1">
                <a:tableStyleId>{22838BEF-8BB2-4498-84A7-C5851F593DF1}</a:tableStyleId>
              </a:tblPr>
              <a:tblGrid>
                <a:gridCol w="737370">
                  <a:extLst>
                    <a:ext uri="{9D8B030D-6E8A-4147-A177-3AD203B41FA5}">
                      <a16:colId xmlns:a16="http://schemas.microsoft.com/office/drawing/2014/main" val="981713036"/>
                    </a:ext>
                  </a:extLst>
                </a:gridCol>
                <a:gridCol w="2616626">
                  <a:extLst>
                    <a:ext uri="{9D8B030D-6E8A-4147-A177-3AD203B41FA5}">
                      <a16:colId xmlns:a16="http://schemas.microsoft.com/office/drawing/2014/main" val="299673795"/>
                    </a:ext>
                  </a:extLst>
                </a:gridCol>
                <a:gridCol w="1270464">
                  <a:extLst>
                    <a:ext uri="{9D8B030D-6E8A-4147-A177-3AD203B41FA5}">
                      <a16:colId xmlns:a16="http://schemas.microsoft.com/office/drawing/2014/main" val="1411833450"/>
                    </a:ext>
                  </a:extLst>
                </a:gridCol>
                <a:gridCol w="2021037">
                  <a:extLst>
                    <a:ext uri="{9D8B030D-6E8A-4147-A177-3AD203B41FA5}">
                      <a16:colId xmlns:a16="http://schemas.microsoft.com/office/drawing/2014/main" val="492517188"/>
                    </a:ext>
                  </a:extLst>
                </a:gridCol>
                <a:gridCol w="1939108">
                  <a:extLst>
                    <a:ext uri="{9D8B030D-6E8A-4147-A177-3AD203B41FA5}">
                      <a16:colId xmlns:a16="http://schemas.microsoft.com/office/drawing/2014/main" val="2687616339"/>
                    </a:ext>
                  </a:extLst>
                </a:gridCol>
                <a:gridCol w="1081941">
                  <a:extLst>
                    <a:ext uri="{9D8B030D-6E8A-4147-A177-3AD203B41FA5}">
                      <a16:colId xmlns:a16="http://schemas.microsoft.com/office/drawing/2014/main" val="2320872982"/>
                    </a:ext>
                  </a:extLst>
                </a:gridCol>
                <a:gridCol w="1073746">
                  <a:extLst>
                    <a:ext uri="{9D8B030D-6E8A-4147-A177-3AD203B41FA5}">
                      <a16:colId xmlns:a16="http://schemas.microsoft.com/office/drawing/2014/main" val="1713124590"/>
                    </a:ext>
                  </a:extLst>
                </a:gridCol>
              </a:tblGrid>
              <a:tr h="613100">
                <a:tc>
                  <a:txBody>
                    <a:bodyPr/>
                    <a:lstStyle/>
                    <a:p>
                      <a:pPr algn="ctr"/>
                      <a:endParaRPr lang="zh-CN" altLang="en-US" sz="1200" dirty="0">
                        <a:solidFill>
                          <a:schemeClr val="bg1"/>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CN" altLang="en-US" sz="1600" dirty="0">
                          <a:solidFill>
                            <a:schemeClr val="bg1"/>
                          </a:solidFill>
                          <a:latin typeface="微软雅黑" pitchFamily="34" charset="-122"/>
                          <a:ea typeface="微软雅黑" pitchFamily="34" charset="-122"/>
                        </a:rPr>
                        <a:t>储氢材料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CN" altLang="en-US" sz="1600" dirty="0">
                          <a:solidFill>
                            <a:schemeClr val="bg1"/>
                          </a:solidFill>
                          <a:latin typeface="微软雅黑" pitchFamily="34" charset="-122"/>
                          <a:ea typeface="微软雅黑" pitchFamily="34" charset="-122"/>
                        </a:rPr>
                        <a:t>储氢容量</a:t>
                      </a:r>
                      <a:r>
                        <a:rPr lang="en-US" altLang="zh-CN" sz="1600" dirty="0">
                          <a:solidFill>
                            <a:schemeClr val="bg1"/>
                          </a:solidFill>
                          <a:latin typeface="微软雅黑" pitchFamily="34" charset="-122"/>
                          <a:ea typeface="微软雅黑" pitchFamily="34" charset="-122"/>
                        </a:rPr>
                        <a:t>/</a:t>
                      </a:r>
                      <a:r>
                        <a:rPr lang="en-US" altLang="zh-CN" sz="1600" dirty="0" err="1">
                          <a:solidFill>
                            <a:schemeClr val="bg1"/>
                          </a:solidFill>
                          <a:latin typeface="微软雅黑" pitchFamily="34" charset="-122"/>
                          <a:ea typeface="微软雅黑" pitchFamily="34" charset="-122"/>
                        </a:rPr>
                        <a:t>wt</a:t>
                      </a:r>
                      <a:r>
                        <a:rPr lang="en-US" altLang="zh-CN" sz="1600" dirty="0">
                          <a:solidFill>
                            <a:schemeClr val="bg1"/>
                          </a:solidFill>
                          <a:latin typeface="微软雅黑" pitchFamily="34" charset="-122"/>
                          <a:ea typeface="微软雅黑" pitchFamily="34" charset="-122"/>
                        </a:rPr>
                        <a:t>%</a:t>
                      </a:r>
                      <a:endParaRPr lang="zh-CN" altLang="en-US" sz="1600" dirty="0">
                        <a:solidFill>
                          <a:schemeClr val="bg1"/>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CN" altLang="en-US" sz="1600" dirty="0">
                          <a:solidFill>
                            <a:schemeClr val="bg1"/>
                          </a:solidFill>
                          <a:latin typeface="微软雅黑" pitchFamily="34" charset="-122"/>
                          <a:ea typeface="微软雅黑" pitchFamily="34" charset="-122"/>
                        </a:rPr>
                        <a:t>放氢压力</a:t>
                      </a:r>
                      <a:r>
                        <a:rPr lang="en-US" altLang="zh-CN" sz="1600" dirty="0">
                          <a:solidFill>
                            <a:schemeClr val="bg1"/>
                          </a:solidFill>
                          <a:latin typeface="微软雅黑" pitchFamily="34" charset="-122"/>
                          <a:ea typeface="微软雅黑" pitchFamily="34" charset="-122"/>
                        </a:rPr>
                        <a:t>/MPa</a:t>
                      </a:r>
                    </a:p>
                    <a:p>
                      <a:pPr algn="ctr"/>
                      <a:r>
                        <a:rPr lang="zh-CN" altLang="en-US" sz="1600" dirty="0">
                          <a:solidFill>
                            <a:schemeClr val="bg1"/>
                          </a:solidFill>
                          <a:latin typeface="微软雅黑" pitchFamily="34" charset="-122"/>
                          <a:ea typeface="微软雅黑" pitchFamily="34" charset="-122"/>
                        </a:rPr>
                        <a:t>及温度</a:t>
                      </a:r>
                      <a:r>
                        <a:rPr lang="en-US" altLang="zh-CN" sz="1600" dirty="0">
                          <a:solidFill>
                            <a:schemeClr val="bg1"/>
                          </a:solidFill>
                          <a:latin typeface="微软雅黑" pitchFamily="34" charset="-122"/>
                          <a:ea typeface="微软雅黑" pitchFamily="34" charset="-122"/>
                        </a:rPr>
                        <a:t>/</a:t>
                      </a:r>
                      <a:r>
                        <a:rPr lang="en-US" altLang="zh-CN" sz="1600" baseline="30000" dirty="0">
                          <a:solidFill>
                            <a:schemeClr val="bg1"/>
                          </a:solidFill>
                          <a:latin typeface="微软雅黑" pitchFamily="34" charset="-122"/>
                          <a:ea typeface="微软雅黑" pitchFamily="34" charset="-122"/>
                        </a:rPr>
                        <a:t>°</a:t>
                      </a:r>
                      <a:r>
                        <a:rPr lang="en-US" altLang="zh-CN" sz="1600" dirty="0">
                          <a:solidFill>
                            <a:schemeClr val="bg1"/>
                          </a:solidFill>
                          <a:latin typeface="微软雅黑" pitchFamily="34" charset="-122"/>
                          <a:ea typeface="微软雅黑" pitchFamily="34" charset="-122"/>
                        </a:rPr>
                        <a:t>C</a:t>
                      </a:r>
                      <a:endParaRPr lang="zh-CN" altLang="en-US" sz="1600" dirty="0">
                        <a:solidFill>
                          <a:schemeClr val="bg1"/>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CN" altLang="en-US" sz="1600" dirty="0">
                          <a:solidFill>
                            <a:schemeClr val="bg1"/>
                          </a:solidFill>
                          <a:latin typeface="微软雅黑" pitchFamily="34" charset="-122"/>
                          <a:ea typeface="微软雅黑" pitchFamily="34" charset="-122"/>
                        </a:rPr>
                        <a:t>完成</a:t>
                      </a:r>
                      <a:r>
                        <a:rPr lang="en-US" altLang="zh-CN" sz="1600" dirty="0">
                          <a:solidFill>
                            <a:schemeClr val="bg1"/>
                          </a:solidFill>
                          <a:latin typeface="微软雅黑" pitchFamily="34" charset="-122"/>
                          <a:ea typeface="微软雅黑" pitchFamily="34" charset="-122"/>
                        </a:rPr>
                        <a:t>90%</a:t>
                      </a:r>
                      <a:r>
                        <a:rPr lang="zh-CN" altLang="en-US" sz="1600" dirty="0">
                          <a:solidFill>
                            <a:schemeClr val="bg1"/>
                          </a:solidFill>
                          <a:latin typeface="微软雅黑" pitchFamily="34" charset="-122"/>
                          <a:ea typeface="微软雅黑" pitchFamily="34" charset="-122"/>
                        </a:rPr>
                        <a:t>放氢所需时间</a:t>
                      </a:r>
                      <a:r>
                        <a:rPr lang="en-US" altLang="zh-CN" sz="1600" dirty="0">
                          <a:solidFill>
                            <a:schemeClr val="bg1"/>
                          </a:solidFill>
                          <a:latin typeface="微软雅黑" pitchFamily="34" charset="-122"/>
                          <a:ea typeface="微软雅黑" pitchFamily="34" charset="-122"/>
                        </a:rPr>
                        <a:t>/min</a:t>
                      </a:r>
                      <a:endParaRPr lang="zh-CN" altLang="en-US" sz="1600" dirty="0">
                        <a:solidFill>
                          <a:schemeClr val="bg1"/>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CN" altLang="en-US" sz="1600" dirty="0">
                          <a:solidFill>
                            <a:schemeClr val="bg1"/>
                          </a:solidFill>
                          <a:latin typeface="微软雅黑" pitchFamily="34" charset="-122"/>
                          <a:ea typeface="微软雅黑" pitchFamily="34" charset="-122"/>
                        </a:rPr>
                        <a:t>循环</a:t>
                      </a:r>
                      <a:endParaRPr lang="en-US" altLang="zh-CN" sz="1600" dirty="0">
                        <a:solidFill>
                          <a:schemeClr val="bg1"/>
                        </a:solidFill>
                        <a:latin typeface="微软雅黑" pitchFamily="34" charset="-122"/>
                        <a:ea typeface="微软雅黑" pitchFamily="34" charset="-122"/>
                      </a:endParaRPr>
                    </a:p>
                    <a:p>
                      <a:pPr algn="ctr"/>
                      <a:r>
                        <a:rPr lang="zh-CN" altLang="en-US" sz="1600" dirty="0">
                          <a:solidFill>
                            <a:schemeClr val="bg1"/>
                          </a:solidFill>
                          <a:latin typeface="微软雅黑" pitchFamily="34" charset="-122"/>
                          <a:ea typeface="微软雅黑" pitchFamily="34" charset="-122"/>
                        </a:rPr>
                        <a:t>寿命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CN" altLang="en-US" sz="1600" dirty="0">
                          <a:solidFill>
                            <a:schemeClr val="bg1"/>
                          </a:solidFill>
                          <a:latin typeface="微软雅黑" pitchFamily="34" charset="-122"/>
                          <a:ea typeface="微软雅黑" pitchFamily="34" charset="-122"/>
                        </a:rPr>
                        <a:t>材料</a:t>
                      </a:r>
                      <a:endParaRPr lang="en-US" altLang="zh-CN" sz="1600" dirty="0">
                        <a:solidFill>
                          <a:schemeClr val="bg1"/>
                        </a:solidFill>
                        <a:latin typeface="微软雅黑" pitchFamily="34" charset="-122"/>
                        <a:ea typeface="微软雅黑" pitchFamily="34" charset="-122"/>
                      </a:endParaRPr>
                    </a:p>
                    <a:p>
                      <a:pPr algn="ctr"/>
                      <a:r>
                        <a:rPr lang="zh-CN" altLang="en-US" sz="1600" dirty="0">
                          <a:solidFill>
                            <a:schemeClr val="bg1"/>
                          </a:solidFill>
                          <a:latin typeface="微软雅黑" pitchFamily="34" charset="-122"/>
                          <a:ea typeface="微软雅黑" pitchFamily="34" charset="-122"/>
                        </a:rPr>
                        <a:t>成本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484763609"/>
                  </a:ext>
                </a:extLst>
              </a:tr>
              <a:tr h="324582">
                <a:tc rowSpan="3">
                  <a:txBody>
                    <a:bodyPr/>
                    <a:lstStyle/>
                    <a:p>
                      <a:pPr algn="ctr"/>
                      <a:r>
                        <a:rPr lang="zh-CN" altLang="en-US" sz="1600" b="1" dirty="0">
                          <a:solidFill>
                            <a:schemeClr val="bg1"/>
                          </a:solidFill>
                          <a:latin typeface="微软雅黑" pitchFamily="34" charset="-122"/>
                          <a:ea typeface="微软雅黑" pitchFamily="34" charset="-122"/>
                        </a:rPr>
                        <a:t>储氢合金</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1400" dirty="0">
                          <a:solidFill>
                            <a:srgbClr val="C00000"/>
                          </a:solidFill>
                          <a:latin typeface="微软雅黑" pitchFamily="34" charset="-122"/>
                          <a:ea typeface="微软雅黑" pitchFamily="34" charset="-122"/>
                        </a:rPr>
                        <a:t>LaNi</a:t>
                      </a:r>
                      <a:r>
                        <a:rPr lang="en-US" altLang="zh-CN" sz="1400" baseline="-25000" dirty="0">
                          <a:solidFill>
                            <a:srgbClr val="C00000"/>
                          </a:solidFill>
                          <a:latin typeface="微软雅黑" pitchFamily="34" charset="-122"/>
                          <a:ea typeface="微软雅黑" pitchFamily="34" charset="-122"/>
                        </a:rPr>
                        <a:t>5</a:t>
                      </a:r>
                      <a:endParaRPr lang="zh-CN" altLang="en-US" sz="1400" baseline="-25000" dirty="0">
                        <a:solidFill>
                          <a:srgbClr val="C00000"/>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dirty="0">
                          <a:solidFill>
                            <a:srgbClr val="C00000"/>
                          </a:solidFill>
                          <a:latin typeface="微软雅黑" pitchFamily="34" charset="-122"/>
                          <a:ea typeface="微软雅黑" pitchFamily="34" charset="-122"/>
                        </a:rPr>
                        <a:t>1.5~1.6</a:t>
                      </a:r>
                      <a:endParaRPr lang="zh-CN" altLang="en-US" sz="1400" dirty="0">
                        <a:solidFill>
                          <a:srgbClr val="C00000"/>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dirty="0">
                          <a:solidFill>
                            <a:srgbClr val="C00000"/>
                          </a:solidFill>
                          <a:latin typeface="微软雅黑" pitchFamily="34" charset="-122"/>
                          <a:ea typeface="微软雅黑" pitchFamily="34" charset="-122"/>
                        </a:rPr>
                        <a:t>0.2~0.8; 20</a:t>
                      </a:r>
                      <a:r>
                        <a:rPr lang="zh-CN" altLang="en-US" sz="1400" dirty="0">
                          <a:solidFill>
                            <a:srgbClr val="C00000"/>
                          </a:solidFill>
                          <a:latin typeface="微软雅黑" pitchFamily="34" charset="-122"/>
                          <a:ea typeface="微软雅黑" pitchFamily="34" charset="-122"/>
                        </a:rPr>
                        <a:t>℃</a:t>
                      </a:r>
                      <a:endParaRPr lang="zh-CN" altLang="en-US" sz="1400" dirty="0">
                        <a:solidFill>
                          <a:srgbClr val="C00000"/>
                        </a:solidFill>
                        <a:latin typeface="微软雅黑" pitchFamily="34" charset="-122"/>
                        <a:ea typeface="微软雅黑"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dirty="0">
                          <a:solidFill>
                            <a:srgbClr val="C00000"/>
                          </a:solidFill>
                          <a:latin typeface="微软雅黑" pitchFamily="34" charset="-122"/>
                          <a:ea typeface="微软雅黑" pitchFamily="34" charset="-122"/>
                        </a:rPr>
                        <a:t>≤</a:t>
                      </a:r>
                      <a:r>
                        <a:rPr lang="en-US" altLang="zh-CN" sz="1400" dirty="0">
                          <a:solidFill>
                            <a:srgbClr val="C00000"/>
                          </a:solidFill>
                          <a:latin typeface="微软雅黑" pitchFamily="34" charset="-122"/>
                          <a:ea typeface="微软雅黑" pitchFamily="34" charset="-122"/>
                        </a:rPr>
                        <a:t>3</a:t>
                      </a:r>
                      <a:endParaRPr lang="zh-CN" altLang="en-US" sz="1400" dirty="0">
                        <a:solidFill>
                          <a:srgbClr val="C00000"/>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dirty="0">
                          <a:solidFill>
                            <a:srgbClr val="C00000"/>
                          </a:solidFill>
                          <a:latin typeface="微软雅黑" pitchFamily="34" charset="-122"/>
                          <a:ea typeface="微软雅黑" pitchFamily="34" charset="-122"/>
                        </a:rPr>
                        <a:t>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dirty="0">
                          <a:solidFill>
                            <a:srgbClr val="C00000"/>
                          </a:solidFill>
                          <a:latin typeface="微软雅黑" pitchFamily="34" charset="-122"/>
                          <a:ea typeface="微软雅黑" pitchFamily="34" charset="-122"/>
                        </a:rPr>
                        <a:t>较低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647015"/>
                  </a:ext>
                </a:extLst>
              </a:tr>
              <a:tr h="324582">
                <a:tc vMerge="1">
                  <a:txBody>
                    <a:bodyPr/>
                    <a:lstStyle/>
                    <a:p>
                      <a:endParaRPr lang="zh-CN" altLang="en-US" dirty="0"/>
                    </a:p>
                  </a:txBody>
                  <a:tcPr/>
                </a:tc>
                <a:tc>
                  <a:txBody>
                    <a:bodyPr/>
                    <a:lstStyle/>
                    <a:p>
                      <a:pPr algn="ctr"/>
                      <a:r>
                        <a:rPr lang="en-US" altLang="zh-CN" sz="1400" dirty="0">
                          <a:solidFill>
                            <a:srgbClr val="C00000"/>
                          </a:solidFill>
                          <a:latin typeface="微软雅黑" pitchFamily="34" charset="-122"/>
                          <a:ea typeface="微软雅黑" pitchFamily="34" charset="-122"/>
                        </a:rPr>
                        <a:t>TiMn</a:t>
                      </a:r>
                      <a:r>
                        <a:rPr lang="en-US" altLang="zh-CN" sz="1400" baseline="-25000" dirty="0">
                          <a:solidFill>
                            <a:srgbClr val="C00000"/>
                          </a:solidFill>
                          <a:latin typeface="微软雅黑" pitchFamily="34" charset="-122"/>
                          <a:ea typeface="微软雅黑" pitchFamily="34" charset="-122"/>
                        </a:rPr>
                        <a:t>2</a:t>
                      </a:r>
                      <a:endParaRPr lang="zh-CN" altLang="en-US" sz="1400" baseline="-25000" dirty="0">
                        <a:solidFill>
                          <a:srgbClr val="C00000"/>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400" dirty="0">
                          <a:solidFill>
                            <a:srgbClr val="C00000"/>
                          </a:solidFill>
                          <a:latin typeface="微软雅黑" pitchFamily="34" charset="-122"/>
                          <a:ea typeface="微软雅黑" pitchFamily="34" charset="-122"/>
                        </a:rPr>
                        <a:t>1.6~1.8</a:t>
                      </a:r>
                      <a:endParaRPr lang="zh-CN" altLang="en-US" sz="1400" dirty="0">
                        <a:solidFill>
                          <a:srgbClr val="C00000"/>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400" dirty="0">
                          <a:solidFill>
                            <a:srgbClr val="C00000"/>
                          </a:solidFill>
                          <a:latin typeface="微软雅黑" pitchFamily="34" charset="-122"/>
                          <a:ea typeface="微软雅黑" pitchFamily="34" charset="-122"/>
                        </a:rPr>
                        <a:t>0.5~1.0; 20</a:t>
                      </a:r>
                      <a:r>
                        <a:rPr lang="zh-CN" altLang="en-US" sz="1400" dirty="0">
                          <a:solidFill>
                            <a:srgbClr val="C00000"/>
                          </a:solidFill>
                          <a:latin typeface="微软雅黑" pitchFamily="34" charset="-122"/>
                          <a:ea typeface="微软雅黑" pitchFamily="34" charset="-122"/>
                        </a:rPr>
                        <a:t>℃</a:t>
                      </a:r>
                      <a:endParaRPr lang="zh-CN" altLang="en-US" sz="1400" dirty="0">
                        <a:solidFill>
                          <a:srgbClr val="C00000"/>
                        </a:solidFill>
                        <a:latin typeface="微软雅黑" pitchFamily="34" charset="-122"/>
                        <a:ea typeface="微软雅黑"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dirty="0">
                          <a:solidFill>
                            <a:srgbClr val="C00000"/>
                          </a:solidFill>
                          <a:latin typeface="微软雅黑" pitchFamily="34" charset="-122"/>
                          <a:ea typeface="微软雅黑" pitchFamily="34" charset="-122"/>
                        </a:rPr>
                        <a:t>≤</a:t>
                      </a:r>
                      <a:r>
                        <a:rPr lang="en-US" altLang="zh-CN" sz="1400" dirty="0">
                          <a:solidFill>
                            <a:srgbClr val="C00000"/>
                          </a:solidFill>
                          <a:latin typeface="微软雅黑" pitchFamily="34" charset="-122"/>
                          <a:ea typeface="微软雅黑" pitchFamily="34" charset="-122"/>
                        </a:rPr>
                        <a:t>3</a:t>
                      </a:r>
                      <a:endParaRPr lang="zh-CN" altLang="en-US" sz="1400" dirty="0">
                        <a:solidFill>
                          <a:srgbClr val="C00000"/>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dirty="0">
                          <a:solidFill>
                            <a:srgbClr val="C00000"/>
                          </a:solidFill>
                          <a:latin typeface="微软雅黑" pitchFamily="34" charset="-122"/>
                          <a:ea typeface="微软雅黑" pitchFamily="34" charset="-122"/>
                        </a:rPr>
                        <a:t>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dirty="0">
                          <a:solidFill>
                            <a:srgbClr val="C00000"/>
                          </a:solidFill>
                          <a:latin typeface="微软雅黑" pitchFamily="34" charset="-122"/>
                          <a:ea typeface="微软雅黑" pitchFamily="34" charset="-122"/>
                        </a:rPr>
                        <a:t>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2701491"/>
                  </a:ext>
                </a:extLst>
              </a:tr>
              <a:tr h="324582">
                <a:tc vMerge="1">
                  <a:txBody>
                    <a:bodyPr/>
                    <a:lstStyle/>
                    <a:p>
                      <a:endParaRPr lang="zh-CN" altLang="en-US"/>
                    </a:p>
                  </a:txBody>
                  <a:tcPr/>
                </a:tc>
                <a:tc>
                  <a:txBody>
                    <a:bodyPr/>
                    <a:lstStyle/>
                    <a:p>
                      <a:pPr marL="0" marR="0" lvl="0" indent="0" algn="ctr" defTabSz="685891" rtl="0" eaLnBrk="1" fontAlgn="auto" latinLnBrk="0" hangingPunct="1">
                        <a:lnSpc>
                          <a:spcPct val="100000"/>
                        </a:lnSpc>
                        <a:spcBef>
                          <a:spcPts val="0"/>
                        </a:spcBef>
                        <a:spcAft>
                          <a:spcPts val="0"/>
                        </a:spcAft>
                        <a:buClrTx/>
                        <a:buSzTx/>
                        <a:buFontTx/>
                        <a:buNone/>
                        <a:tabLst/>
                        <a:defRPr/>
                      </a:pPr>
                      <a:r>
                        <a:rPr lang="en-US" altLang="zh-CN" sz="1400" dirty="0" err="1">
                          <a:solidFill>
                            <a:srgbClr val="C00000"/>
                          </a:solidFill>
                          <a:latin typeface="微软雅黑" pitchFamily="34" charset="-122"/>
                          <a:ea typeface="微软雅黑" pitchFamily="34" charset="-122"/>
                        </a:rPr>
                        <a:t>TiFe</a:t>
                      </a:r>
                      <a:endParaRPr lang="zh-CN" altLang="en-US" sz="1400" baseline="-25000" dirty="0">
                        <a:solidFill>
                          <a:srgbClr val="C00000"/>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dirty="0">
                          <a:solidFill>
                            <a:srgbClr val="C00000"/>
                          </a:solidFill>
                          <a:latin typeface="微软雅黑" pitchFamily="34" charset="-122"/>
                          <a:ea typeface="微软雅黑" pitchFamily="34" charset="-122"/>
                        </a:rPr>
                        <a:t>2.0-2.1</a:t>
                      </a:r>
                      <a:endParaRPr lang="zh-CN" altLang="en-US" sz="1400" dirty="0">
                        <a:solidFill>
                          <a:srgbClr val="C00000"/>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dirty="0">
                          <a:solidFill>
                            <a:srgbClr val="C00000"/>
                          </a:solidFill>
                          <a:latin typeface="微软雅黑" pitchFamily="34" charset="-122"/>
                          <a:ea typeface="微软雅黑" pitchFamily="34" charset="-122"/>
                        </a:rPr>
                        <a:t>0.2-0.3;0.8-1.0;20</a:t>
                      </a:r>
                      <a:r>
                        <a:rPr lang="zh-CN" altLang="en-US" sz="1400" dirty="0">
                          <a:solidFill>
                            <a:srgbClr val="C00000"/>
                          </a:solidFill>
                          <a:latin typeface="微软雅黑" pitchFamily="34" charset="-122"/>
                          <a:ea typeface="微软雅黑" pitchFamily="34" charset="-122"/>
                        </a:rPr>
                        <a:t>℃</a:t>
                      </a:r>
                      <a:endParaRPr lang="zh-CN" altLang="en-US" sz="1400" dirty="0">
                        <a:solidFill>
                          <a:srgbClr val="C00000"/>
                        </a:solidFill>
                        <a:latin typeface="微软雅黑" pitchFamily="34" charset="-122"/>
                        <a:ea typeface="微软雅黑"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91" rtl="0" eaLnBrk="1" fontAlgn="auto" latinLnBrk="0" hangingPunct="1">
                        <a:lnSpc>
                          <a:spcPct val="100000"/>
                        </a:lnSpc>
                        <a:spcBef>
                          <a:spcPts val="0"/>
                        </a:spcBef>
                        <a:spcAft>
                          <a:spcPts val="0"/>
                        </a:spcAft>
                        <a:buClrTx/>
                        <a:buSzTx/>
                        <a:buFontTx/>
                        <a:buNone/>
                        <a:tabLst/>
                        <a:defRPr/>
                      </a:pPr>
                      <a:r>
                        <a:rPr lang="zh-CN" altLang="en-US" sz="1400" dirty="0">
                          <a:solidFill>
                            <a:srgbClr val="C00000"/>
                          </a:solidFill>
                          <a:latin typeface="微软雅黑" pitchFamily="34" charset="-122"/>
                          <a:ea typeface="微软雅黑" pitchFamily="34" charset="-122"/>
                        </a:rPr>
                        <a:t>≤</a:t>
                      </a:r>
                      <a:r>
                        <a:rPr lang="en-US" altLang="zh-CN" sz="1400" dirty="0">
                          <a:solidFill>
                            <a:srgbClr val="C00000"/>
                          </a:solidFill>
                          <a:latin typeface="微软雅黑" pitchFamily="34" charset="-122"/>
                          <a:ea typeface="微软雅黑" pitchFamily="34" charset="-122"/>
                        </a:rPr>
                        <a:t>3</a:t>
                      </a:r>
                      <a:endParaRPr lang="zh-CN" altLang="en-US" sz="1400" dirty="0">
                        <a:solidFill>
                          <a:srgbClr val="C00000"/>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dirty="0">
                          <a:solidFill>
                            <a:srgbClr val="C00000"/>
                          </a:solidFill>
                          <a:latin typeface="微软雅黑" pitchFamily="34" charset="-122"/>
                          <a:ea typeface="微软雅黑" pitchFamily="34" charset="-122"/>
                        </a:rPr>
                        <a:t>较好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dirty="0">
                          <a:solidFill>
                            <a:srgbClr val="C00000"/>
                          </a:solidFill>
                          <a:latin typeface="微软雅黑" pitchFamily="34" charset="-122"/>
                          <a:ea typeface="微软雅黑" pitchFamily="34" charset="-122"/>
                        </a:rPr>
                        <a:t>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3639663"/>
                  </a:ext>
                </a:extLst>
              </a:tr>
              <a:tr h="324582">
                <a:tc rowSpan="4">
                  <a:txBody>
                    <a:bodyPr/>
                    <a:lstStyle/>
                    <a:p>
                      <a:pPr algn="ctr"/>
                      <a:r>
                        <a:rPr lang="zh-CN" altLang="en-US" sz="1600" b="1" dirty="0">
                          <a:solidFill>
                            <a:schemeClr val="bg1"/>
                          </a:solidFill>
                          <a:latin typeface="微软雅黑" pitchFamily="34" charset="-122"/>
                          <a:ea typeface="微软雅黑" pitchFamily="34" charset="-122"/>
                        </a:rPr>
                        <a:t>轻质储氢材料</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1400" dirty="0">
                          <a:solidFill>
                            <a:schemeClr val="tx1"/>
                          </a:solidFill>
                          <a:latin typeface="微软雅黑" pitchFamily="34" charset="-122"/>
                          <a:ea typeface="微软雅黑" pitchFamily="34" charset="-122"/>
                        </a:rPr>
                        <a:t>MgH</a:t>
                      </a:r>
                      <a:r>
                        <a:rPr lang="en-US" altLang="zh-CN" sz="1400" baseline="-25000" dirty="0">
                          <a:solidFill>
                            <a:schemeClr val="tx1"/>
                          </a:solidFill>
                          <a:latin typeface="微软雅黑" pitchFamily="34" charset="-122"/>
                          <a:ea typeface="微软雅黑" pitchFamily="34" charset="-122"/>
                        </a:rPr>
                        <a:t>2</a:t>
                      </a:r>
                      <a:endParaRPr lang="zh-CN" altLang="en-US" sz="1400" baseline="-25000" dirty="0">
                        <a:solidFill>
                          <a:schemeClr val="tx1"/>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400" dirty="0">
                          <a:solidFill>
                            <a:schemeClr val="tx1"/>
                          </a:solidFill>
                          <a:latin typeface="微软雅黑" pitchFamily="34" charset="-122"/>
                          <a:ea typeface="微软雅黑" pitchFamily="34" charset="-122"/>
                        </a:rPr>
                        <a:t>7.6</a:t>
                      </a:r>
                      <a:endParaRPr lang="zh-CN" altLang="en-US" sz="1400" dirty="0">
                        <a:solidFill>
                          <a:schemeClr val="tx1"/>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400" dirty="0">
                          <a:solidFill>
                            <a:schemeClr val="tx1"/>
                          </a:solidFill>
                          <a:latin typeface="微软雅黑" pitchFamily="34" charset="-122"/>
                          <a:ea typeface="微软雅黑" pitchFamily="34" charset="-122"/>
                        </a:rPr>
                        <a:t>0.1; 290</a:t>
                      </a:r>
                      <a:r>
                        <a:rPr lang="zh-CN" altLang="en-US" sz="1400" dirty="0">
                          <a:solidFill>
                            <a:schemeClr val="tx1"/>
                          </a:solidFill>
                          <a:latin typeface="微软雅黑" pitchFamily="34" charset="-122"/>
                          <a:ea typeface="微软雅黑" pitchFamily="34" charset="-122"/>
                        </a:rPr>
                        <a:t>℃</a:t>
                      </a:r>
                      <a:endParaRPr lang="zh-CN" altLang="en-US" sz="1400" dirty="0">
                        <a:solidFill>
                          <a:schemeClr val="tx1"/>
                        </a:solidFill>
                        <a:latin typeface="微软雅黑" pitchFamily="34" charset="-122"/>
                        <a:ea typeface="微软雅黑"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dirty="0">
                          <a:solidFill>
                            <a:schemeClr val="tx1"/>
                          </a:solidFill>
                          <a:latin typeface="微软雅黑" pitchFamily="34" charset="-122"/>
                          <a:ea typeface="微软雅黑" pitchFamily="34" charset="-122"/>
                        </a:rPr>
                        <a:t>≤</a:t>
                      </a:r>
                      <a:r>
                        <a:rPr lang="en-US" altLang="zh-CN" sz="1400" dirty="0">
                          <a:solidFill>
                            <a:schemeClr val="tx1"/>
                          </a:solidFill>
                          <a:latin typeface="微软雅黑" pitchFamily="34" charset="-122"/>
                          <a:ea typeface="微软雅黑" pitchFamily="34" charset="-122"/>
                        </a:rPr>
                        <a:t>20</a:t>
                      </a:r>
                      <a:endParaRPr lang="zh-CN" altLang="en-US" sz="1400" dirty="0">
                        <a:solidFill>
                          <a:schemeClr val="tx1"/>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solidFill>
                          <a:latin typeface="微软雅黑" pitchFamily="34" charset="-122"/>
                          <a:ea typeface="微软雅黑" pitchFamily="34" charset="-122"/>
                        </a:rPr>
                        <a:t>较好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solidFill>
                          <a:latin typeface="微软雅黑" pitchFamily="34" charset="-122"/>
                          <a:ea typeface="微软雅黑" pitchFamily="34" charset="-122"/>
                        </a:rPr>
                        <a:t>较高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6157797"/>
                  </a:ext>
                </a:extLst>
              </a:tr>
              <a:tr h="324582">
                <a:tc vMerge="1">
                  <a:txBody>
                    <a:bodyPr/>
                    <a:lstStyle/>
                    <a:p>
                      <a:endParaRPr lang="zh-CN" altLang="en-US" dirty="0"/>
                    </a:p>
                  </a:txBody>
                  <a:tcPr/>
                </a:tc>
                <a:tc>
                  <a:txBody>
                    <a:bodyPr/>
                    <a:lstStyle/>
                    <a:p>
                      <a:pPr algn="ctr"/>
                      <a:r>
                        <a:rPr lang="en-US" altLang="zh-CN" sz="1400" dirty="0">
                          <a:solidFill>
                            <a:schemeClr val="tx1"/>
                          </a:solidFill>
                          <a:latin typeface="微软雅黑" pitchFamily="34" charset="-122"/>
                          <a:ea typeface="微软雅黑" pitchFamily="34" charset="-122"/>
                        </a:rPr>
                        <a:t>Mg</a:t>
                      </a:r>
                      <a:r>
                        <a:rPr lang="en-US" altLang="zh-CN" sz="1400" baseline="-25000" dirty="0">
                          <a:solidFill>
                            <a:schemeClr val="tx1"/>
                          </a:solidFill>
                          <a:latin typeface="微软雅黑" pitchFamily="34" charset="-122"/>
                          <a:ea typeface="微软雅黑" pitchFamily="34" charset="-122"/>
                        </a:rPr>
                        <a:t>2</a:t>
                      </a:r>
                      <a:r>
                        <a:rPr lang="en-US" altLang="zh-CN" sz="1400" dirty="0">
                          <a:solidFill>
                            <a:schemeClr val="tx1"/>
                          </a:solidFill>
                          <a:latin typeface="微软雅黑" pitchFamily="34" charset="-122"/>
                          <a:ea typeface="微软雅黑" pitchFamily="34" charset="-122"/>
                        </a:rPr>
                        <a:t>NiH</a:t>
                      </a:r>
                      <a:r>
                        <a:rPr lang="en-US" altLang="zh-CN" sz="1400" baseline="-25000" dirty="0">
                          <a:solidFill>
                            <a:schemeClr val="tx1"/>
                          </a:solidFill>
                          <a:latin typeface="微软雅黑" pitchFamily="34" charset="-122"/>
                          <a:ea typeface="微软雅黑" pitchFamily="34" charset="-122"/>
                        </a:rPr>
                        <a:t>4</a:t>
                      </a:r>
                      <a:endParaRPr lang="zh-CN" altLang="en-US" sz="1400" baseline="-25000" dirty="0">
                        <a:solidFill>
                          <a:schemeClr val="tx1"/>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dirty="0">
                          <a:solidFill>
                            <a:schemeClr val="tx1"/>
                          </a:solidFill>
                          <a:latin typeface="微软雅黑" pitchFamily="34" charset="-122"/>
                          <a:ea typeface="微软雅黑" pitchFamily="34" charset="-122"/>
                        </a:rPr>
                        <a:t>3.6</a:t>
                      </a:r>
                      <a:endParaRPr lang="zh-CN" altLang="en-US" sz="1400" dirty="0">
                        <a:solidFill>
                          <a:schemeClr val="tx1"/>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dirty="0">
                          <a:solidFill>
                            <a:schemeClr val="tx1"/>
                          </a:solidFill>
                          <a:latin typeface="微软雅黑" pitchFamily="34" charset="-122"/>
                          <a:ea typeface="微软雅黑" pitchFamily="34" charset="-122"/>
                        </a:rPr>
                        <a:t>0.1; 250</a:t>
                      </a:r>
                      <a:r>
                        <a:rPr lang="zh-CN" altLang="en-US" sz="1400" dirty="0">
                          <a:solidFill>
                            <a:schemeClr val="tx1"/>
                          </a:solidFill>
                          <a:latin typeface="微软雅黑" pitchFamily="34" charset="-122"/>
                          <a:ea typeface="微软雅黑" pitchFamily="34" charset="-122"/>
                        </a:rPr>
                        <a:t>℃</a:t>
                      </a:r>
                      <a:endParaRPr lang="zh-CN" altLang="en-US" sz="1400" dirty="0">
                        <a:solidFill>
                          <a:schemeClr val="tx1"/>
                        </a:solidFill>
                        <a:latin typeface="微软雅黑" pitchFamily="34" charset="-122"/>
                        <a:ea typeface="微软雅黑"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dirty="0">
                          <a:solidFill>
                            <a:schemeClr val="tx1"/>
                          </a:solidFill>
                          <a:latin typeface="微软雅黑" pitchFamily="34" charset="-122"/>
                          <a:ea typeface="微软雅黑" pitchFamily="34" charset="-122"/>
                        </a:rPr>
                        <a:t>≤</a:t>
                      </a:r>
                      <a:r>
                        <a:rPr lang="en-US" altLang="zh-CN" sz="1400" dirty="0">
                          <a:solidFill>
                            <a:schemeClr val="tx1"/>
                          </a:solidFill>
                          <a:latin typeface="微软雅黑" pitchFamily="34" charset="-122"/>
                          <a:ea typeface="微软雅黑" pitchFamily="34" charset="-122"/>
                        </a:rPr>
                        <a:t>20</a:t>
                      </a:r>
                      <a:endParaRPr lang="zh-CN" altLang="en-US" sz="1400" dirty="0">
                        <a:solidFill>
                          <a:schemeClr val="tx1"/>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dirty="0">
                          <a:solidFill>
                            <a:schemeClr val="tx1"/>
                          </a:solidFill>
                          <a:latin typeface="微软雅黑" pitchFamily="34" charset="-122"/>
                          <a:ea typeface="微软雅黑" pitchFamily="34" charset="-122"/>
                        </a:rPr>
                        <a:t>较好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dirty="0">
                          <a:solidFill>
                            <a:schemeClr val="tx1"/>
                          </a:solidFill>
                          <a:latin typeface="微软雅黑" pitchFamily="34" charset="-122"/>
                          <a:ea typeface="微软雅黑" pitchFamily="34" charset="-122"/>
                        </a:rPr>
                        <a:t>较高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877310"/>
                  </a:ext>
                </a:extLst>
              </a:tr>
              <a:tr h="540970">
                <a:tc vMerge="1">
                  <a:txBody>
                    <a:bodyPr/>
                    <a:lstStyle/>
                    <a:p>
                      <a:endParaRPr lang="zh-CN" altLang="en-US" dirty="0"/>
                    </a:p>
                  </a:txBody>
                  <a:tcPr/>
                </a:tc>
                <a:tc>
                  <a:txBody>
                    <a:bodyPr/>
                    <a:lstStyle/>
                    <a:p>
                      <a:pPr algn="ctr"/>
                      <a:r>
                        <a:rPr lang="en-US" altLang="zh-CN" sz="1400" dirty="0">
                          <a:solidFill>
                            <a:schemeClr val="tx1"/>
                          </a:solidFill>
                          <a:latin typeface="微软雅黑" pitchFamily="34" charset="-122"/>
                          <a:ea typeface="微软雅黑" pitchFamily="34" charset="-122"/>
                        </a:rPr>
                        <a:t>MAIH</a:t>
                      </a:r>
                      <a:r>
                        <a:rPr lang="en-US" altLang="zh-CN" sz="1400" baseline="-25000" dirty="0">
                          <a:solidFill>
                            <a:schemeClr val="tx1"/>
                          </a:solidFill>
                          <a:latin typeface="微软雅黑" pitchFamily="34" charset="-122"/>
                          <a:ea typeface="微软雅黑" pitchFamily="34" charset="-122"/>
                        </a:rPr>
                        <a:t>4</a:t>
                      </a:r>
                      <a:r>
                        <a:rPr lang="en-US" altLang="zh-CN" sz="1400" dirty="0">
                          <a:solidFill>
                            <a:schemeClr val="tx1"/>
                          </a:solidFill>
                          <a:latin typeface="微软雅黑" pitchFamily="34" charset="-122"/>
                          <a:ea typeface="微软雅黑" pitchFamily="34" charset="-122"/>
                        </a:rPr>
                        <a:t> (M=Li</a:t>
                      </a:r>
                      <a:r>
                        <a:rPr lang="zh-CN" altLang="en-US" sz="1400" dirty="0">
                          <a:solidFill>
                            <a:schemeClr val="tx1"/>
                          </a:solidFill>
                          <a:latin typeface="微软雅黑" pitchFamily="34" charset="-122"/>
                          <a:ea typeface="微软雅黑" pitchFamily="34" charset="-122"/>
                        </a:rPr>
                        <a:t>、</a:t>
                      </a:r>
                      <a:r>
                        <a:rPr lang="en-US" altLang="zh-CN" sz="1400" dirty="0">
                          <a:solidFill>
                            <a:schemeClr val="tx1"/>
                          </a:solidFill>
                          <a:latin typeface="微软雅黑" pitchFamily="34" charset="-122"/>
                          <a:ea typeface="微软雅黑" pitchFamily="34" charset="-122"/>
                        </a:rPr>
                        <a:t>Na)</a:t>
                      </a:r>
                      <a:endParaRPr lang="zh-CN" altLang="en-US" sz="1400" dirty="0">
                        <a:solidFill>
                          <a:schemeClr val="tx1"/>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400" dirty="0">
                          <a:solidFill>
                            <a:schemeClr val="tx1"/>
                          </a:solidFill>
                          <a:latin typeface="微软雅黑" pitchFamily="34" charset="-122"/>
                          <a:ea typeface="微软雅黑" pitchFamily="34" charset="-122"/>
                        </a:rPr>
                        <a:t>7.5~ 10.6</a:t>
                      </a:r>
                      <a:endParaRPr lang="zh-CN" altLang="en-US" sz="1400" dirty="0">
                        <a:solidFill>
                          <a:schemeClr val="tx1"/>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400" dirty="0">
                          <a:solidFill>
                            <a:schemeClr val="tx1"/>
                          </a:solidFill>
                          <a:latin typeface="微软雅黑" pitchFamily="34" charset="-122"/>
                          <a:ea typeface="微软雅黑" pitchFamily="34" charset="-122"/>
                        </a:rPr>
                        <a:t>0.1; 150</a:t>
                      </a:r>
                      <a:r>
                        <a:rPr lang="zh-CN" altLang="en-US" sz="1400" dirty="0">
                          <a:solidFill>
                            <a:schemeClr val="tx1"/>
                          </a:solidFill>
                          <a:latin typeface="微软雅黑" pitchFamily="34" charset="-122"/>
                          <a:ea typeface="微软雅黑" pitchFamily="34" charset="-122"/>
                        </a:rPr>
                        <a:t>℃， </a:t>
                      </a:r>
                      <a:endParaRPr lang="en-US" altLang="zh-CN" sz="1400" dirty="0">
                        <a:solidFill>
                          <a:schemeClr val="tx1"/>
                        </a:solidFill>
                        <a:latin typeface="微软雅黑" pitchFamily="34" charset="-122"/>
                        <a:ea typeface="微软雅黑" pitchFamily="34" charset="-122"/>
                      </a:endParaRPr>
                    </a:p>
                    <a:p>
                      <a:pPr algn="ctr"/>
                      <a:r>
                        <a:rPr lang="zh-CN" altLang="en-US" sz="1400" dirty="0">
                          <a:solidFill>
                            <a:schemeClr val="tx1"/>
                          </a:solidFill>
                          <a:latin typeface="微软雅黑" pitchFamily="34" charset="-122"/>
                          <a:ea typeface="微软雅黑" pitchFamily="34" charset="-122"/>
                        </a:rPr>
                        <a:t>多步放氢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dirty="0">
                          <a:solidFill>
                            <a:schemeClr val="tx1"/>
                          </a:solidFill>
                          <a:latin typeface="微软雅黑" pitchFamily="34" charset="-122"/>
                          <a:ea typeface="微软雅黑" pitchFamily="34" charset="-122"/>
                        </a:rPr>
                        <a:t>≤</a:t>
                      </a:r>
                      <a:r>
                        <a:rPr lang="en-US" altLang="zh-CN" sz="1400" dirty="0">
                          <a:solidFill>
                            <a:schemeClr val="tx1"/>
                          </a:solidFill>
                          <a:latin typeface="微软雅黑" pitchFamily="34" charset="-122"/>
                          <a:ea typeface="微软雅黑" pitchFamily="34" charset="-122"/>
                        </a:rPr>
                        <a:t>120</a:t>
                      </a:r>
                      <a:endParaRPr lang="zh-CN" altLang="en-US" sz="1400" dirty="0">
                        <a:solidFill>
                          <a:schemeClr val="tx1"/>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dirty="0">
                          <a:solidFill>
                            <a:schemeClr val="tx1"/>
                          </a:solidFill>
                          <a:latin typeface="微软雅黑" pitchFamily="34" charset="-122"/>
                          <a:ea typeface="微软雅黑" pitchFamily="34" charset="-122"/>
                        </a:rPr>
                        <a:t>较好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dirty="0">
                          <a:solidFill>
                            <a:schemeClr val="tx1"/>
                          </a:solidFill>
                          <a:latin typeface="微软雅黑" pitchFamily="34" charset="-122"/>
                          <a:ea typeface="微软雅黑" pitchFamily="34" charset="-122"/>
                        </a:rPr>
                        <a:t>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8582860"/>
                  </a:ext>
                </a:extLst>
              </a:tr>
              <a:tr h="324582">
                <a:tc vMerge="1">
                  <a:txBody>
                    <a:bodyPr/>
                    <a:lstStyle/>
                    <a:p>
                      <a:endParaRPr lang="zh-CN" altLang="en-US" dirty="0"/>
                    </a:p>
                  </a:txBody>
                  <a:tcPr/>
                </a:tc>
                <a:tc>
                  <a:txBody>
                    <a:bodyPr/>
                    <a:lstStyle/>
                    <a:p>
                      <a:pPr algn="ctr"/>
                      <a:r>
                        <a:rPr lang="en-US" altLang="zh-CN" sz="1400" dirty="0">
                          <a:solidFill>
                            <a:schemeClr val="tx1"/>
                          </a:solidFill>
                          <a:latin typeface="微软雅黑" pitchFamily="34" charset="-122"/>
                          <a:ea typeface="微软雅黑" pitchFamily="34" charset="-122"/>
                        </a:rPr>
                        <a:t>Li-Mg-N-H</a:t>
                      </a:r>
                      <a:endParaRPr lang="zh-CN" altLang="en-US" sz="1400" dirty="0">
                        <a:solidFill>
                          <a:schemeClr val="tx1"/>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dirty="0">
                          <a:solidFill>
                            <a:schemeClr val="tx1"/>
                          </a:solidFill>
                          <a:latin typeface="微软雅黑" pitchFamily="34" charset="-122"/>
                          <a:ea typeface="微软雅黑" pitchFamily="34" charset="-122"/>
                        </a:rPr>
                        <a:t>5.6</a:t>
                      </a:r>
                      <a:endParaRPr lang="zh-CN" altLang="en-US" sz="1400" dirty="0">
                        <a:solidFill>
                          <a:schemeClr val="tx1"/>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dirty="0">
                          <a:solidFill>
                            <a:schemeClr val="tx1"/>
                          </a:solidFill>
                          <a:latin typeface="微软雅黑" pitchFamily="34" charset="-122"/>
                          <a:ea typeface="微软雅黑" pitchFamily="34" charset="-122"/>
                        </a:rPr>
                        <a:t>0.1; 90</a:t>
                      </a:r>
                      <a:r>
                        <a:rPr lang="zh-CN" altLang="en-US" sz="1400" dirty="0">
                          <a:solidFill>
                            <a:schemeClr val="tx1"/>
                          </a:solidFill>
                          <a:latin typeface="微软雅黑" pitchFamily="34" charset="-122"/>
                          <a:ea typeface="微软雅黑" pitchFamily="34" charset="-122"/>
                        </a:rPr>
                        <a:t>℃</a:t>
                      </a:r>
                      <a:endParaRPr lang="zh-CN" altLang="en-US" sz="1400" dirty="0">
                        <a:solidFill>
                          <a:schemeClr val="tx1"/>
                        </a:solidFill>
                        <a:latin typeface="微软雅黑" pitchFamily="34" charset="-122"/>
                        <a:ea typeface="微软雅黑"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dirty="0">
                          <a:solidFill>
                            <a:schemeClr val="tx1"/>
                          </a:solidFill>
                          <a:latin typeface="微软雅黑" pitchFamily="34" charset="-122"/>
                          <a:ea typeface="微软雅黑" pitchFamily="34" charset="-122"/>
                        </a:rPr>
                        <a:t>≤</a:t>
                      </a:r>
                      <a:r>
                        <a:rPr lang="en-US" altLang="zh-CN" sz="1400" dirty="0">
                          <a:solidFill>
                            <a:schemeClr val="tx1"/>
                          </a:solidFill>
                          <a:latin typeface="微软雅黑" pitchFamily="34" charset="-122"/>
                          <a:ea typeface="微软雅黑" pitchFamily="34" charset="-122"/>
                        </a:rPr>
                        <a:t>120</a:t>
                      </a:r>
                      <a:endParaRPr lang="zh-CN" altLang="en-US" sz="1400" dirty="0">
                        <a:solidFill>
                          <a:schemeClr val="tx1"/>
                        </a:solidFill>
                        <a:latin typeface="微软雅黑" pitchFamily="34" charset="-122"/>
                        <a:ea typeface="微软雅黑"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dirty="0">
                          <a:solidFill>
                            <a:schemeClr val="tx1"/>
                          </a:solidFill>
                          <a:latin typeface="微软雅黑" pitchFamily="34" charset="-122"/>
                          <a:ea typeface="微软雅黑" pitchFamily="34" charset="-122"/>
                        </a:rPr>
                        <a:t>较好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dirty="0">
                          <a:solidFill>
                            <a:schemeClr val="tx1"/>
                          </a:solidFill>
                          <a:latin typeface="微软雅黑" pitchFamily="34" charset="-122"/>
                          <a:ea typeface="微软雅黑" pitchFamily="34" charset="-122"/>
                        </a:rPr>
                        <a:t>较高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4001892"/>
                  </a:ext>
                </a:extLst>
              </a:tr>
            </a:tbl>
          </a:graphicData>
        </a:graphic>
      </p:graphicFrame>
      <p:sp>
        <p:nvSpPr>
          <p:cNvPr id="14" name="Text Box 624">
            <a:extLst>
              <a:ext uri="{FF2B5EF4-FFF2-40B4-BE49-F238E27FC236}">
                <a16:creationId xmlns:a16="http://schemas.microsoft.com/office/drawing/2014/main" id="{F8BC019C-7ECE-43D2-B7BF-8C56BAF96C3D}"/>
              </a:ext>
            </a:extLst>
          </p:cNvPr>
          <p:cNvSpPr txBox="1">
            <a:spLocks noChangeArrowheads="1"/>
          </p:cNvSpPr>
          <p:nvPr/>
        </p:nvSpPr>
        <p:spPr bwMode="auto">
          <a:xfrm>
            <a:off x="510318" y="968775"/>
            <a:ext cx="7800990" cy="371509"/>
          </a:xfrm>
          <a:prstGeom prst="rect">
            <a:avLst/>
          </a:prstGeom>
          <a:noFill/>
          <a:ln w="9525">
            <a:noFill/>
            <a:miter lim="800000"/>
            <a:headEnd/>
            <a:tailEnd/>
          </a:ln>
        </p:spPr>
        <p:txBody>
          <a:bodyPr wrap="square" lIns="93596" tIns="46798" rIns="93596" bIns="46798">
            <a:spAutoFit/>
          </a:bodyPr>
          <a:lstStyle/>
          <a:p>
            <a:pPr marL="228600" indent="-228600">
              <a:buFont typeface="Wingdings" pitchFamily="2" charset="2"/>
              <a:buChar char="n"/>
            </a:pPr>
            <a:r>
              <a:rPr lang="zh-CN" altLang="en-US" b="1" dirty="0">
                <a:solidFill>
                  <a:schemeClr val="tx1">
                    <a:lumMod val="95000"/>
                    <a:lumOff val="5000"/>
                  </a:schemeClr>
                </a:solidFill>
                <a:latin typeface="微软雅黑" pitchFamily="34" charset="-122"/>
                <a:ea typeface="微软雅黑" pitchFamily="34" charset="-122"/>
              </a:rPr>
              <a:t>不同储氢材料的比较</a:t>
            </a:r>
          </a:p>
        </p:txBody>
      </p:sp>
      <p:sp>
        <p:nvSpPr>
          <p:cNvPr id="15" name="文本框 14">
            <a:extLst>
              <a:ext uri="{FF2B5EF4-FFF2-40B4-BE49-F238E27FC236}">
                <a16:creationId xmlns:a16="http://schemas.microsoft.com/office/drawing/2014/main" id="{28F78FE8-105E-44C2-8086-AB54B471C072}"/>
              </a:ext>
            </a:extLst>
          </p:cNvPr>
          <p:cNvSpPr txBox="1"/>
          <p:nvPr/>
        </p:nvSpPr>
        <p:spPr>
          <a:xfrm>
            <a:off x="731838" y="4747484"/>
            <a:ext cx="10687538" cy="1384995"/>
          </a:xfrm>
          <a:prstGeom prst="rect">
            <a:avLst/>
          </a:prstGeom>
          <a:noFill/>
        </p:spPr>
        <p:txBody>
          <a:bodyPr wrap="square">
            <a:spAutoFit/>
          </a:bodyPr>
          <a:lstStyle/>
          <a:p>
            <a:pPr marL="285750" indent="-285750" algn="just">
              <a:lnSpc>
                <a:spcPct val="150000"/>
              </a:lnSpc>
              <a:buFont typeface="Wingdings" panose="05000000000000000000" pitchFamily="2" charset="2"/>
              <a:buChar char="u"/>
            </a:pPr>
            <a:r>
              <a:rPr lang="zh-CN" altLang="en-US" kern="100" dirty="0">
                <a:latin typeface="微软雅黑" pitchFamily="34" charset="-122"/>
                <a:ea typeface="微软雅黑" pitchFamily="34" charset="-122"/>
                <a:cs typeface="Times New Roman" panose="02020603050405020304" pitchFamily="18" charset="0"/>
              </a:rPr>
              <a:t>稀土系贮氢合金吸氢量低，但具有良好的动力学性能，且产业成熟，非常适用于</a:t>
            </a:r>
            <a:r>
              <a:rPr lang="zh-CN" altLang="zh-CN" kern="100" dirty="0">
                <a:latin typeface="微软雅黑" pitchFamily="34" charset="-122"/>
                <a:ea typeface="微软雅黑" pitchFamily="34" charset="-122"/>
                <a:cs typeface="Times New Roman" panose="02020603050405020304" pitchFamily="18" charset="0"/>
              </a:rPr>
              <a:t>对安全性</a:t>
            </a:r>
            <a:r>
              <a:rPr lang="zh-CN" altLang="en-US" kern="100" dirty="0">
                <a:latin typeface="微软雅黑" pitchFamily="34" charset="-122"/>
                <a:ea typeface="微软雅黑" pitchFamily="34" charset="-122"/>
                <a:cs typeface="Times New Roman" panose="02020603050405020304" pitchFamily="18" charset="0"/>
              </a:rPr>
              <a:t>、</a:t>
            </a:r>
            <a:r>
              <a:rPr lang="zh-CN" altLang="zh-CN" kern="100" dirty="0">
                <a:latin typeface="微软雅黑" pitchFamily="34" charset="-122"/>
                <a:ea typeface="微软雅黑" pitchFamily="34" charset="-122"/>
                <a:cs typeface="Times New Roman" panose="02020603050405020304" pitchFamily="18" charset="0"/>
              </a:rPr>
              <a:t>环保性要求高，对质量储氢密度要求不高</a:t>
            </a:r>
            <a:r>
              <a:rPr lang="zh-CN" altLang="en-US" kern="100" dirty="0">
                <a:latin typeface="微软雅黑" pitchFamily="34" charset="-122"/>
                <a:ea typeface="微软雅黑" pitchFamily="34" charset="-122"/>
                <a:cs typeface="Times New Roman" panose="02020603050405020304" pitchFamily="18" charset="0"/>
              </a:rPr>
              <a:t>的</a:t>
            </a:r>
            <a:r>
              <a:rPr lang="zh-CN" altLang="zh-CN" kern="100" dirty="0">
                <a:latin typeface="微软雅黑" pitchFamily="34" charset="-122"/>
                <a:ea typeface="微软雅黑" pitchFamily="34" charset="-122"/>
                <a:cs typeface="Times New Roman" panose="02020603050405020304" pitchFamily="18" charset="0"/>
              </a:rPr>
              <a:t>风光电储能等固定式储氢以及特种车船等应用中</a:t>
            </a:r>
            <a:r>
              <a:rPr lang="zh-CN" altLang="en-US" sz="2000" kern="100" dirty="0">
                <a:latin typeface="微软雅黑" pitchFamily="34" charset="-122"/>
                <a:ea typeface="微软雅黑" pitchFamily="34" charset="-122"/>
                <a:cs typeface="Times New Roman" panose="02020603050405020304" pitchFamily="18" charset="0"/>
              </a:rPr>
              <a:t>。</a:t>
            </a:r>
            <a:endParaRPr lang="en-US" altLang="zh-CN" sz="2000" kern="100" dirty="0">
              <a:latin typeface="微软雅黑" pitchFamily="34" charset="-122"/>
              <a:ea typeface="微软雅黑" pitchFamily="34" charset="-122"/>
              <a:cs typeface="Times New Roman" panose="02020603050405020304" pitchFamily="18" charset="0"/>
            </a:endParaRPr>
          </a:p>
          <a:p>
            <a:pPr marL="285750" indent="-285750" algn="just">
              <a:lnSpc>
                <a:spcPct val="150000"/>
              </a:lnSpc>
              <a:buFont typeface="Wingdings" panose="05000000000000000000" pitchFamily="2" charset="2"/>
              <a:buChar char="u"/>
            </a:pPr>
            <a:r>
              <a:rPr lang="zh-CN" altLang="en-US" kern="100" dirty="0">
                <a:latin typeface="微软雅黑" pitchFamily="34" charset="-122"/>
                <a:ea typeface="微软雅黑" pitchFamily="34" charset="-122"/>
                <a:cs typeface="Times New Roman" panose="02020603050405020304" pitchFamily="18" charset="0"/>
              </a:rPr>
              <a:t>通过工艺和成分优化，</a:t>
            </a:r>
            <a:r>
              <a:rPr lang="en-US" altLang="zh-CN" kern="100" dirty="0">
                <a:latin typeface="微软雅黑" pitchFamily="34" charset="-122"/>
                <a:ea typeface="微软雅黑" pitchFamily="34" charset="-122"/>
                <a:cs typeface="Times New Roman" panose="02020603050405020304" pitchFamily="18" charset="0"/>
              </a:rPr>
              <a:t>AB</a:t>
            </a:r>
            <a:r>
              <a:rPr lang="en-US" altLang="zh-CN" kern="100" baseline="-25000" dirty="0">
                <a:latin typeface="微软雅黑" pitchFamily="34" charset="-122"/>
                <a:ea typeface="微软雅黑" pitchFamily="34" charset="-122"/>
                <a:cs typeface="Times New Roman" panose="02020603050405020304" pitchFamily="18" charset="0"/>
              </a:rPr>
              <a:t>5</a:t>
            </a:r>
            <a:r>
              <a:rPr lang="zh-CN" altLang="en-US" kern="100" dirty="0">
                <a:latin typeface="微软雅黑" pitchFamily="34" charset="-122"/>
                <a:ea typeface="微软雅黑" pitchFamily="34" charset="-122"/>
                <a:cs typeface="Times New Roman" panose="02020603050405020304" pitchFamily="18" charset="0"/>
              </a:rPr>
              <a:t>型储氢合金吸氢量可达到</a:t>
            </a:r>
            <a:r>
              <a:rPr lang="en-US" altLang="zh-CN" kern="100" dirty="0">
                <a:latin typeface="微软雅黑" pitchFamily="34" charset="-122"/>
                <a:ea typeface="微软雅黑" pitchFamily="34" charset="-122"/>
                <a:cs typeface="Times New Roman" panose="02020603050405020304" pitchFamily="18" charset="0"/>
              </a:rPr>
              <a:t>1.6wt%</a:t>
            </a:r>
            <a:r>
              <a:rPr lang="zh-CN" altLang="en-US" kern="100" dirty="0">
                <a:latin typeface="微软雅黑" pitchFamily="34" charset="-122"/>
                <a:ea typeface="微软雅黑" pitchFamily="34" charset="-122"/>
                <a:cs typeface="Times New Roman" panose="02020603050405020304" pitchFamily="18" charset="0"/>
              </a:rPr>
              <a:t>以上</a:t>
            </a:r>
            <a:endParaRPr lang="zh-CN" altLang="zh-CN" kern="100" dirty="0">
              <a:latin typeface="微软雅黑" pitchFamily="34" charset="-122"/>
              <a:ea typeface="微软雅黑" pitchFamily="34" charset="-122"/>
              <a:cs typeface="Times New Roman" panose="02020603050405020304" pitchFamily="18" charset="0"/>
            </a:endParaRPr>
          </a:p>
        </p:txBody>
      </p:sp>
      <p:sp>
        <p:nvSpPr>
          <p:cNvPr id="8"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3.4 </a:t>
            </a:r>
            <a:r>
              <a:rPr lang="zh-CN" altLang="en-US" sz="2400" b="1" dirty="0" smtClean="0">
                <a:solidFill>
                  <a:srgbClr val="004E9D"/>
                </a:solidFill>
                <a:latin typeface="微软雅黑" panose="020B0503020204020204" pitchFamily="34" charset="-122"/>
                <a:ea typeface="微软雅黑" panose="020B0503020204020204" pitchFamily="34" charset="-122"/>
              </a:rPr>
              <a:t>固态储氢领域相关应用</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51897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4931" y="1494691"/>
            <a:ext cx="10648618" cy="4369777"/>
            <a:chOff x="644735" y="945640"/>
            <a:chExt cx="7578548" cy="3534520"/>
          </a:xfrm>
        </p:grpSpPr>
        <p:pic>
          <p:nvPicPr>
            <p:cNvPr id="8" name="图片 7"/>
            <p:cNvPicPr>
              <a:picLocks noChangeAspect="1"/>
            </p:cNvPicPr>
            <p:nvPr/>
          </p:nvPicPr>
          <p:blipFill>
            <a:blip r:embed="rId2"/>
            <a:stretch>
              <a:fillRect/>
            </a:stretch>
          </p:blipFill>
          <p:spPr>
            <a:xfrm>
              <a:off x="644735" y="1385002"/>
              <a:ext cx="3672408" cy="3095158"/>
            </a:xfrm>
            <a:prstGeom prst="rect">
              <a:avLst/>
            </a:prstGeom>
          </p:spPr>
        </p:pic>
        <p:sp>
          <p:nvSpPr>
            <p:cNvPr id="9" name="矩形 8"/>
            <p:cNvSpPr/>
            <p:nvPr/>
          </p:nvSpPr>
          <p:spPr>
            <a:xfrm>
              <a:off x="998538" y="945640"/>
              <a:ext cx="3177808" cy="298736"/>
            </a:xfrm>
            <a:prstGeom prst="rect">
              <a:avLst/>
            </a:prstGeom>
            <a:solidFill>
              <a:srgbClr val="FFC000"/>
            </a:solidFill>
          </p:spPr>
          <p:txBody>
            <a:bodyPr wrap="square">
              <a:spAutoFit/>
            </a:bodyPr>
            <a:lstStyle/>
            <a:p>
              <a:pPr algn="ctr"/>
              <a:r>
                <a:rPr lang="en-US" altLang="zh-CN" dirty="0" smtClean="0">
                  <a:latin typeface="微软雅黑" pitchFamily="34" charset="-122"/>
                  <a:ea typeface="微软雅黑" pitchFamily="34" charset="-122"/>
                </a:rPr>
                <a:t>AB5</a:t>
              </a:r>
              <a:r>
                <a:rPr lang="zh-CN" altLang="en-US" dirty="0" smtClean="0">
                  <a:latin typeface="微软雅黑" pitchFamily="34" charset="-122"/>
                  <a:ea typeface="微软雅黑" pitchFamily="34" charset="-122"/>
                </a:rPr>
                <a:t>型储氢合金</a:t>
              </a:r>
              <a:endParaRPr lang="zh-CN" altLang="en-US" dirty="0">
                <a:latin typeface="微软雅黑" pitchFamily="34" charset="-122"/>
                <a:ea typeface="微软雅黑" pitchFamily="34" charset="-122"/>
              </a:endParaRPr>
            </a:p>
          </p:txBody>
        </p:sp>
        <p:sp>
          <p:nvSpPr>
            <p:cNvPr id="11" name="矩形 10"/>
            <p:cNvSpPr/>
            <p:nvPr/>
          </p:nvSpPr>
          <p:spPr>
            <a:xfrm>
              <a:off x="4880112" y="945640"/>
              <a:ext cx="3112096" cy="298736"/>
            </a:xfrm>
            <a:prstGeom prst="rect">
              <a:avLst/>
            </a:prstGeom>
            <a:solidFill>
              <a:srgbClr val="FFC000"/>
            </a:solidFill>
          </p:spPr>
          <p:txBody>
            <a:bodyPr wrap="square">
              <a:spAutoFit/>
            </a:bodyPr>
            <a:lstStyle/>
            <a:p>
              <a:pPr algn="ctr"/>
              <a:r>
                <a:rPr lang="en-US" altLang="zh-CN" dirty="0" smtClean="0">
                  <a:latin typeface="微软雅黑" pitchFamily="34" charset="-122"/>
                  <a:ea typeface="微软雅黑" pitchFamily="34" charset="-122"/>
                </a:rPr>
                <a:t>AB2</a:t>
              </a:r>
              <a:r>
                <a:rPr lang="zh-CN" altLang="en-US" dirty="0" smtClean="0">
                  <a:latin typeface="微软雅黑" pitchFamily="34" charset="-122"/>
                  <a:ea typeface="微软雅黑" pitchFamily="34" charset="-122"/>
                </a:rPr>
                <a:t>型储氢合金</a:t>
              </a:r>
              <a:endParaRPr lang="zh-CN" altLang="en-US" dirty="0">
                <a:latin typeface="微软雅黑" pitchFamily="34" charset="-122"/>
                <a:ea typeface="微软雅黑" pitchFamily="34" charset="-122"/>
              </a:endParaRPr>
            </a:p>
          </p:txBody>
        </p:sp>
        <p:pic>
          <p:nvPicPr>
            <p:cNvPr id="16" name="图片 15"/>
            <p:cNvPicPr>
              <a:picLocks noChangeAspect="1"/>
            </p:cNvPicPr>
            <p:nvPr/>
          </p:nvPicPr>
          <p:blipFill>
            <a:blip r:embed="rId3"/>
            <a:stretch>
              <a:fillRect/>
            </a:stretch>
          </p:blipFill>
          <p:spPr>
            <a:xfrm>
              <a:off x="4567194" y="1385112"/>
              <a:ext cx="3656089" cy="3095048"/>
            </a:xfrm>
            <a:prstGeom prst="rect">
              <a:avLst/>
            </a:prstGeom>
          </p:spPr>
        </p:pic>
      </p:grpSp>
      <p:sp>
        <p:nvSpPr>
          <p:cNvPr id="18" name="Text Box 624">
            <a:extLst>
              <a:ext uri="{FF2B5EF4-FFF2-40B4-BE49-F238E27FC236}">
                <a16:creationId xmlns:a16="http://schemas.microsoft.com/office/drawing/2014/main" id="{F8BC019C-7ECE-43D2-B7BF-8C56BAF96C3D}"/>
              </a:ext>
            </a:extLst>
          </p:cNvPr>
          <p:cNvSpPr txBox="1">
            <a:spLocks noChangeArrowheads="1"/>
          </p:cNvSpPr>
          <p:nvPr/>
        </p:nvSpPr>
        <p:spPr bwMode="auto">
          <a:xfrm>
            <a:off x="510318" y="968775"/>
            <a:ext cx="7800990" cy="371509"/>
          </a:xfrm>
          <a:prstGeom prst="rect">
            <a:avLst/>
          </a:prstGeom>
          <a:noFill/>
          <a:ln w="9525">
            <a:noFill/>
            <a:miter lim="800000"/>
            <a:headEnd/>
            <a:tailEnd/>
          </a:ln>
        </p:spPr>
        <p:txBody>
          <a:bodyPr wrap="square" lIns="93596" tIns="46798" rIns="93596" bIns="46798">
            <a:spAutoFit/>
          </a:bodyPr>
          <a:lstStyle/>
          <a:p>
            <a:pPr marL="228600" indent="-228600">
              <a:buFont typeface="Wingdings" pitchFamily="2" charset="2"/>
              <a:buChar char="n"/>
            </a:pPr>
            <a:r>
              <a:rPr lang="zh-CN" altLang="en-US" b="1" dirty="0" smtClean="0">
                <a:solidFill>
                  <a:schemeClr val="tx1">
                    <a:lumMod val="95000"/>
                    <a:lumOff val="5000"/>
                  </a:schemeClr>
                </a:solidFill>
                <a:latin typeface="微软雅黑" pitchFamily="34" charset="-122"/>
                <a:ea typeface="微软雅黑" pitchFamily="34" charset="-122"/>
              </a:rPr>
              <a:t>厦钨固态储氢产品</a:t>
            </a:r>
            <a:endParaRPr lang="zh-CN" altLang="en-US" b="1" dirty="0">
              <a:solidFill>
                <a:schemeClr val="tx1">
                  <a:lumMod val="95000"/>
                  <a:lumOff val="5000"/>
                </a:schemeClr>
              </a:solidFill>
              <a:latin typeface="微软雅黑" pitchFamily="34" charset="-122"/>
              <a:ea typeface="微软雅黑" pitchFamily="34" charset="-122"/>
            </a:endParaRPr>
          </a:p>
        </p:txBody>
      </p:sp>
      <p:sp>
        <p:nvSpPr>
          <p:cNvPr id="12"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3.4 </a:t>
            </a:r>
            <a:r>
              <a:rPr lang="zh-CN" altLang="en-US" sz="2400" b="1" dirty="0" smtClean="0">
                <a:solidFill>
                  <a:srgbClr val="004E9D"/>
                </a:solidFill>
                <a:latin typeface="微软雅黑" panose="020B0503020204020204" pitchFamily="34" charset="-122"/>
                <a:ea typeface="微软雅黑" panose="020B0503020204020204" pitchFamily="34" charset="-122"/>
              </a:rPr>
              <a:t>固态储氢领域相关应用</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76659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3.4 </a:t>
            </a:r>
            <a:r>
              <a:rPr lang="zh-CN" altLang="en-US" sz="2400" b="1" dirty="0" smtClean="0">
                <a:solidFill>
                  <a:srgbClr val="004E9D"/>
                </a:solidFill>
                <a:latin typeface="微软雅黑" panose="020B0503020204020204" pitchFamily="34" charset="-122"/>
                <a:ea typeface="微软雅黑" panose="020B0503020204020204" pitchFamily="34" charset="-122"/>
              </a:rPr>
              <a:t>固态储氢领域相关应用</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2"/>
          <a:stretch>
            <a:fillRect/>
          </a:stretch>
        </p:blipFill>
        <p:spPr>
          <a:xfrm>
            <a:off x="1704532" y="1221005"/>
            <a:ext cx="1684955" cy="990547"/>
          </a:xfrm>
          <a:prstGeom prst="rect">
            <a:avLst/>
          </a:prstGeom>
        </p:spPr>
      </p:pic>
      <p:pic>
        <p:nvPicPr>
          <p:cNvPr id="20" name="图片 19"/>
          <p:cNvPicPr>
            <a:picLocks noChangeAspect="1"/>
          </p:cNvPicPr>
          <p:nvPr/>
        </p:nvPicPr>
        <p:blipFill>
          <a:blip r:embed="rId3"/>
          <a:stretch>
            <a:fillRect/>
          </a:stretch>
        </p:blipFill>
        <p:spPr>
          <a:xfrm>
            <a:off x="3567957" y="3016922"/>
            <a:ext cx="1583074" cy="990547"/>
          </a:xfrm>
          <a:prstGeom prst="rect">
            <a:avLst/>
          </a:prstGeom>
        </p:spPr>
      </p:pic>
      <p:pic>
        <p:nvPicPr>
          <p:cNvPr id="21" name="图片 20"/>
          <p:cNvPicPr>
            <a:picLocks noChangeAspect="1"/>
          </p:cNvPicPr>
          <p:nvPr/>
        </p:nvPicPr>
        <p:blipFill>
          <a:blip r:embed="rId4"/>
          <a:stretch>
            <a:fillRect/>
          </a:stretch>
        </p:blipFill>
        <p:spPr>
          <a:xfrm>
            <a:off x="4035393" y="1221005"/>
            <a:ext cx="841009" cy="990547"/>
          </a:xfrm>
          <a:prstGeom prst="rect">
            <a:avLst/>
          </a:prstGeom>
        </p:spPr>
      </p:pic>
      <p:pic>
        <p:nvPicPr>
          <p:cNvPr id="22" name="图片 21"/>
          <p:cNvPicPr>
            <a:picLocks noChangeAspect="1"/>
          </p:cNvPicPr>
          <p:nvPr/>
        </p:nvPicPr>
        <p:blipFill>
          <a:blip r:embed="rId5"/>
          <a:stretch>
            <a:fillRect/>
          </a:stretch>
        </p:blipFill>
        <p:spPr>
          <a:xfrm>
            <a:off x="6233786" y="2143574"/>
            <a:ext cx="1126418" cy="990547"/>
          </a:xfrm>
          <a:prstGeom prst="rect">
            <a:avLst/>
          </a:prstGeom>
        </p:spPr>
      </p:pic>
      <p:pic>
        <p:nvPicPr>
          <p:cNvPr id="23" name="图片 22"/>
          <p:cNvPicPr>
            <a:picLocks noChangeAspect="1"/>
          </p:cNvPicPr>
          <p:nvPr/>
        </p:nvPicPr>
        <p:blipFill>
          <a:blip r:embed="rId6"/>
          <a:stretch>
            <a:fillRect/>
          </a:stretch>
        </p:blipFill>
        <p:spPr>
          <a:xfrm>
            <a:off x="8229029" y="2143575"/>
            <a:ext cx="1478695" cy="990547"/>
          </a:xfrm>
          <a:prstGeom prst="rect">
            <a:avLst/>
          </a:prstGeom>
        </p:spPr>
      </p:pic>
      <p:sp>
        <p:nvSpPr>
          <p:cNvPr id="24" name="右箭头 23"/>
          <p:cNvSpPr/>
          <p:nvPr/>
        </p:nvSpPr>
        <p:spPr>
          <a:xfrm>
            <a:off x="7521172" y="2638848"/>
            <a:ext cx="538796" cy="96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中括号 24"/>
          <p:cNvSpPr/>
          <p:nvPr/>
        </p:nvSpPr>
        <p:spPr>
          <a:xfrm>
            <a:off x="5211960" y="1739586"/>
            <a:ext cx="316523" cy="1895702"/>
          </a:xfrm>
          <a:prstGeom prst="rightBracket">
            <a:avLst/>
          </a:prstGeom>
          <a:ln w="57150">
            <a:solidFill>
              <a:srgbClr val="385D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右箭头 25"/>
          <p:cNvSpPr/>
          <p:nvPr/>
        </p:nvSpPr>
        <p:spPr>
          <a:xfrm>
            <a:off x="5565038" y="2642285"/>
            <a:ext cx="538796" cy="96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787894" y="2211552"/>
            <a:ext cx="1454589" cy="369332"/>
          </a:xfrm>
          <a:prstGeom prst="rect">
            <a:avLst/>
          </a:prstGeom>
          <a:noFill/>
        </p:spPr>
        <p:txBody>
          <a:bodyPr wrap="square" rtlCol="0">
            <a:spAutoFit/>
          </a:bodyPr>
          <a:lstStyle/>
          <a:p>
            <a:pPr algn="ctr"/>
            <a:r>
              <a:rPr lang="zh-CN" altLang="en-US" dirty="0"/>
              <a:t>可再生能源</a:t>
            </a:r>
          </a:p>
        </p:txBody>
      </p:sp>
      <p:sp>
        <p:nvSpPr>
          <p:cNvPr id="28" name="文本框 27"/>
          <p:cNvSpPr txBox="1"/>
          <p:nvPr/>
        </p:nvSpPr>
        <p:spPr>
          <a:xfrm>
            <a:off x="3672840" y="2216828"/>
            <a:ext cx="1454589" cy="369332"/>
          </a:xfrm>
          <a:prstGeom prst="rect">
            <a:avLst/>
          </a:prstGeom>
          <a:noFill/>
        </p:spPr>
        <p:txBody>
          <a:bodyPr wrap="square" rtlCol="0">
            <a:spAutoFit/>
          </a:bodyPr>
          <a:lstStyle/>
          <a:p>
            <a:pPr algn="ctr"/>
            <a:r>
              <a:rPr lang="zh-CN" altLang="en-US" dirty="0"/>
              <a:t>电解水制氢</a:t>
            </a:r>
          </a:p>
        </p:txBody>
      </p:sp>
      <p:sp>
        <p:nvSpPr>
          <p:cNvPr id="29" name="文本框 28"/>
          <p:cNvSpPr txBox="1"/>
          <p:nvPr/>
        </p:nvSpPr>
        <p:spPr>
          <a:xfrm>
            <a:off x="3547668" y="4007469"/>
            <a:ext cx="1579761" cy="369332"/>
          </a:xfrm>
          <a:prstGeom prst="rect">
            <a:avLst/>
          </a:prstGeom>
          <a:noFill/>
        </p:spPr>
        <p:txBody>
          <a:bodyPr wrap="square" rtlCol="0">
            <a:spAutoFit/>
          </a:bodyPr>
          <a:lstStyle/>
          <a:p>
            <a:pPr algn="ctr"/>
            <a:r>
              <a:rPr lang="zh-CN" altLang="en-US" dirty="0"/>
              <a:t>工业副产品氢</a:t>
            </a:r>
          </a:p>
        </p:txBody>
      </p:sp>
      <p:sp>
        <p:nvSpPr>
          <p:cNvPr id="30" name="文本框 29"/>
          <p:cNvSpPr txBox="1"/>
          <p:nvPr/>
        </p:nvSpPr>
        <p:spPr>
          <a:xfrm>
            <a:off x="8334998" y="3260546"/>
            <a:ext cx="1454589" cy="646331"/>
          </a:xfrm>
          <a:prstGeom prst="rect">
            <a:avLst/>
          </a:prstGeom>
          <a:noFill/>
        </p:spPr>
        <p:txBody>
          <a:bodyPr wrap="square" rtlCol="0">
            <a:spAutoFit/>
          </a:bodyPr>
          <a:lstStyle/>
          <a:p>
            <a:pPr algn="ctr"/>
            <a:r>
              <a:rPr lang="zh-CN" altLang="en-US" dirty="0"/>
              <a:t>燃烧或电堆反应发电</a:t>
            </a:r>
          </a:p>
        </p:txBody>
      </p:sp>
      <p:sp>
        <p:nvSpPr>
          <p:cNvPr id="31" name="文本框 30"/>
          <p:cNvSpPr txBox="1"/>
          <p:nvPr/>
        </p:nvSpPr>
        <p:spPr>
          <a:xfrm>
            <a:off x="6014855" y="3399045"/>
            <a:ext cx="1454589" cy="369332"/>
          </a:xfrm>
          <a:prstGeom prst="rect">
            <a:avLst/>
          </a:prstGeom>
          <a:noFill/>
        </p:spPr>
        <p:txBody>
          <a:bodyPr wrap="square" rtlCol="0">
            <a:spAutoFit/>
          </a:bodyPr>
          <a:lstStyle/>
          <a:p>
            <a:pPr algn="ctr"/>
            <a:r>
              <a:rPr lang="zh-CN" altLang="en-US" dirty="0"/>
              <a:t>固态储氢</a:t>
            </a:r>
          </a:p>
        </p:txBody>
      </p:sp>
      <p:sp>
        <p:nvSpPr>
          <p:cNvPr id="32" name="文本框 31"/>
          <p:cNvSpPr txBox="1"/>
          <p:nvPr/>
        </p:nvSpPr>
        <p:spPr>
          <a:xfrm>
            <a:off x="676456" y="4376801"/>
            <a:ext cx="9031268" cy="1415772"/>
          </a:xfrm>
          <a:prstGeom prst="rect">
            <a:avLst/>
          </a:prstGeom>
          <a:noFill/>
        </p:spPr>
        <p:txBody>
          <a:bodyPr wrap="square" rtlCol="0">
            <a:spAutoFit/>
          </a:bodyPr>
          <a:lstStyle/>
          <a:p>
            <a:r>
              <a:rPr lang="zh-CN" altLang="en-US" sz="2400" b="1" dirty="0">
                <a:solidFill>
                  <a:srgbClr val="C00000"/>
                </a:solidFill>
              </a:rPr>
              <a:t>风电光电储能</a:t>
            </a:r>
            <a:endParaRPr lang="en-US" altLang="zh-CN" sz="2400" b="1" dirty="0">
              <a:solidFill>
                <a:srgbClr val="C00000"/>
              </a:solidFill>
            </a:endParaRPr>
          </a:p>
          <a:p>
            <a:r>
              <a:rPr lang="en-US" altLang="zh-CN" dirty="0"/>
              <a:t>	</a:t>
            </a:r>
            <a:r>
              <a:rPr lang="zh-CN" altLang="en-US" sz="1600" dirty="0"/>
              <a:t>主要包括分布式光电氢储能系统、风电氢储能系统等</a:t>
            </a:r>
            <a:endParaRPr lang="en-US" altLang="zh-CN" sz="1600" dirty="0"/>
          </a:p>
          <a:p>
            <a:r>
              <a:rPr lang="zh-CN" altLang="en-US" sz="2400" b="1" dirty="0">
                <a:solidFill>
                  <a:srgbClr val="C00000"/>
                </a:solidFill>
              </a:rPr>
              <a:t>备用储热储能</a:t>
            </a:r>
            <a:endParaRPr lang="en-US" altLang="zh-CN" sz="2400" b="1" dirty="0">
              <a:solidFill>
                <a:srgbClr val="C00000"/>
              </a:solidFill>
            </a:endParaRPr>
          </a:p>
          <a:p>
            <a:r>
              <a:rPr lang="en-US" altLang="zh-CN" dirty="0"/>
              <a:t>	</a:t>
            </a:r>
            <a:r>
              <a:rPr lang="zh-CN" altLang="en-US" sz="1600" dirty="0"/>
              <a:t>可用于国家电网备用电源、工厂备用电源及家庭个体备用电源等</a:t>
            </a:r>
            <a:endParaRPr lang="en-US" altLang="zh-CN" sz="1600" dirty="0"/>
          </a:p>
        </p:txBody>
      </p:sp>
      <p:pic>
        <p:nvPicPr>
          <p:cNvPr id="33" name="图片 32"/>
          <p:cNvPicPr>
            <a:picLocks noChangeAspect="1"/>
          </p:cNvPicPr>
          <p:nvPr/>
        </p:nvPicPr>
        <p:blipFill>
          <a:blip r:embed="rId7"/>
          <a:stretch>
            <a:fillRect/>
          </a:stretch>
        </p:blipFill>
        <p:spPr>
          <a:xfrm>
            <a:off x="7411050" y="4238301"/>
            <a:ext cx="4553054" cy="1696252"/>
          </a:xfrm>
          <a:prstGeom prst="rect">
            <a:avLst/>
          </a:prstGeom>
          <a:solidFill>
            <a:schemeClr val="accent2"/>
          </a:solidFill>
          <a:ln>
            <a:solidFill>
              <a:schemeClr val="tx2"/>
            </a:solidFill>
          </a:ln>
        </p:spPr>
      </p:pic>
      <p:sp>
        <p:nvSpPr>
          <p:cNvPr id="34" name="矩形 33">
            <a:extLst>
              <a:ext uri="{FF2B5EF4-FFF2-40B4-BE49-F238E27FC236}">
                <a16:creationId xmlns:a16="http://schemas.microsoft.com/office/drawing/2014/main" id="{450E13E7-8277-3987-E14E-EA18A54F9E95}"/>
              </a:ext>
            </a:extLst>
          </p:cNvPr>
          <p:cNvSpPr/>
          <p:nvPr/>
        </p:nvSpPr>
        <p:spPr>
          <a:xfrm>
            <a:off x="10138317" y="5277055"/>
            <a:ext cx="1825787" cy="65749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b="1" dirty="0">
                <a:solidFill>
                  <a:schemeClr val="bg1"/>
                </a:solidFill>
              </a:rPr>
              <a:t>2022</a:t>
            </a:r>
            <a:r>
              <a:rPr lang="zh-CN" altLang="en-US" sz="1600" b="1" dirty="0">
                <a:solidFill>
                  <a:schemeClr val="bg1"/>
                </a:solidFill>
              </a:rPr>
              <a:t>年美国</a:t>
            </a:r>
            <a:endParaRPr lang="en-US" altLang="zh-CN" sz="1600" b="1" dirty="0">
              <a:solidFill>
                <a:schemeClr val="bg1"/>
              </a:solidFill>
            </a:endParaRPr>
          </a:p>
          <a:p>
            <a:pPr algn="ctr"/>
            <a:r>
              <a:rPr lang="zh-CN" altLang="en-US" sz="1600" b="1" dirty="0">
                <a:solidFill>
                  <a:schemeClr val="bg1"/>
                </a:solidFill>
              </a:rPr>
              <a:t>能源部项目</a:t>
            </a:r>
            <a:endParaRPr lang="en-US" altLang="zh-CN" sz="1600" b="1" dirty="0">
              <a:solidFill>
                <a:schemeClr val="bg1"/>
              </a:solidFill>
            </a:endParaRPr>
          </a:p>
          <a:p>
            <a:pPr algn="ctr"/>
            <a:r>
              <a:rPr lang="en-US" altLang="zh-CN" sz="1600" b="1" dirty="0">
                <a:solidFill>
                  <a:schemeClr val="bg1"/>
                </a:solidFill>
              </a:rPr>
              <a:t>260</a:t>
            </a:r>
            <a:r>
              <a:rPr lang="zh-CN" altLang="en-US" sz="1600" b="1" dirty="0">
                <a:solidFill>
                  <a:schemeClr val="bg1"/>
                </a:solidFill>
              </a:rPr>
              <a:t>公斤</a:t>
            </a:r>
            <a:r>
              <a:rPr lang="en-US" altLang="zh-CN" sz="1600" b="1" dirty="0">
                <a:solidFill>
                  <a:schemeClr val="bg1"/>
                </a:solidFill>
              </a:rPr>
              <a:t>/9MWh</a:t>
            </a:r>
            <a:endParaRPr lang="zh-CN" altLang="en-US" sz="1600" b="1" dirty="0">
              <a:solidFill>
                <a:schemeClr val="bg1"/>
              </a:solidFill>
            </a:endParaRPr>
          </a:p>
        </p:txBody>
      </p:sp>
    </p:spTree>
    <p:extLst>
      <p:ext uri="{BB962C8B-B14F-4D97-AF65-F5344CB8AC3E}">
        <p14:creationId xmlns:p14="http://schemas.microsoft.com/office/powerpoint/2010/main" val="2439052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3734BF5E-0415-4ED4-A0E3-58A27FEF4317}" type="slidenum">
              <a:rPr lang="zh-CN" altLang="en-US" smtClean="0"/>
              <a:pPr/>
              <a:t>3</a:t>
            </a:fld>
            <a:endParaRPr lang="zh-CN" altLang="en-US"/>
          </a:p>
        </p:txBody>
      </p:sp>
      <p:grpSp>
        <p:nvGrpSpPr>
          <p:cNvPr id="15" name="组合 14"/>
          <p:cNvGrpSpPr/>
          <p:nvPr/>
        </p:nvGrpSpPr>
        <p:grpSpPr>
          <a:xfrm>
            <a:off x="1402759" y="1873039"/>
            <a:ext cx="9736296" cy="2496740"/>
            <a:chOff x="2123728" y="1635646"/>
            <a:chExt cx="5623264" cy="1442009"/>
          </a:xfrm>
        </p:grpSpPr>
        <p:sp>
          <p:nvSpPr>
            <p:cNvPr id="16" name="TextBox 11"/>
            <p:cNvSpPr txBox="1"/>
            <p:nvPr/>
          </p:nvSpPr>
          <p:spPr>
            <a:xfrm>
              <a:off x="3723123" y="2012941"/>
              <a:ext cx="4023869" cy="586603"/>
            </a:xfrm>
            <a:prstGeom prst="rect">
              <a:avLst/>
            </a:prstGeom>
            <a:noFill/>
          </p:spPr>
          <p:txBody>
            <a:bodyPr wrap="square" rtlCol="0">
              <a:spAutoFit/>
            </a:bodyPr>
            <a:lstStyle/>
            <a:p>
              <a:pPr marL="0" lvl="1" algn="ctr" fontAlgn="base">
                <a:spcBef>
                  <a:spcPct val="0"/>
                </a:spcBef>
                <a:spcAft>
                  <a:spcPct val="0"/>
                </a:spcAft>
              </a:pPr>
              <a:r>
                <a:rPr lang="zh-CN" altLang="en-US" sz="6000" b="1" dirty="0" smtClean="0">
                  <a:solidFill>
                    <a:schemeClr val="tx2"/>
                  </a:solidFill>
                  <a:latin typeface="微软雅黑"/>
                  <a:ea typeface="微软雅黑"/>
                </a:rPr>
                <a:t>稀土储氢合金简介</a:t>
              </a:r>
              <a:endParaRPr lang="en-US" altLang="zh-CN" sz="6000" b="1" dirty="0">
                <a:solidFill>
                  <a:schemeClr val="tx2"/>
                </a:solidFill>
                <a:latin typeface="微软雅黑"/>
                <a:ea typeface="微软雅黑"/>
              </a:endParaRPr>
            </a:p>
          </p:txBody>
        </p:sp>
        <p:cxnSp>
          <p:nvCxnSpPr>
            <p:cNvPr id="17" name="直接连接符 16"/>
            <p:cNvCxnSpPr/>
            <p:nvPr/>
          </p:nvCxnSpPr>
          <p:spPr>
            <a:xfrm flipV="1">
              <a:off x="3635896" y="1635646"/>
              <a:ext cx="0" cy="1442009"/>
            </a:xfrm>
            <a:prstGeom prst="line">
              <a:avLst/>
            </a:prstGeom>
            <a:noFill/>
            <a:ln w="12700" cap="flat" cmpd="sng" algn="ctr">
              <a:solidFill>
                <a:srgbClr val="080808"/>
              </a:solidFill>
              <a:prstDash val="dash"/>
            </a:ln>
            <a:effectLst/>
          </p:spPr>
        </p:cxnSp>
        <p:grpSp>
          <p:nvGrpSpPr>
            <p:cNvPr id="18" name="组合 17"/>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4000" b="0" i="0" u="none" strike="noStrike" kern="0" cap="none" spc="0" normalizeH="0" baseline="0" noProof="0" smtClean="0">
                  <a:ln>
                    <a:noFill/>
                  </a:ln>
                  <a:solidFill>
                    <a:srgbClr val="080808"/>
                  </a:solidFill>
                  <a:effectLst/>
                  <a:uLnTx/>
                  <a:uFillTx/>
                  <a:latin typeface="微软雅黑"/>
                  <a:ea typeface="微软雅黑"/>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4000" b="0" i="0" u="none" strike="noStrike" kern="0" cap="none" spc="0" normalizeH="0" baseline="0" noProof="0" smtClean="0">
                  <a:ln>
                    <a:noFill/>
                  </a:ln>
                  <a:solidFill>
                    <a:srgbClr val="080808"/>
                  </a:solidFill>
                  <a:effectLst/>
                  <a:uLnTx/>
                  <a:uFillTx/>
                  <a:latin typeface="微软雅黑"/>
                  <a:ea typeface="微软雅黑"/>
                  <a:cs typeface="+mn-cs"/>
                </a:endParaRPr>
              </a:p>
            </p:txBody>
          </p:sp>
        </p:grpSp>
        <p:sp>
          <p:nvSpPr>
            <p:cNvPr id="19" name="TextBox 13"/>
            <p:cNvSpPr txBox="1"/>
            <p:nvPr/>
          </p:nvSpPr>
          <p:spPr>
            <a:xfrm>
              <a:off x="2391927" y="1950726"/>
              <a:ext cx="902846" cy="711034"/>
            </a:xfrm>
            <a:prstGeom prst="rect">
              <a:avLst/>
            </a:prstGeom>
            <a:noFill/>
          </p:spPr>
          <p:txBody>
            <a:bodyPr wrap="square" lIns="0" tIns="0" rIns="0" bIns="0" rtlCol="0">
              <a:spAutoFit/>
            </a:bodyPr>
            <a:lstStyle/>
            <a:p>
              <a:pPr fontAlgn="base">
                <a:spcBef>
                  <a:spcPct val="0"/>
                </a:spcBef>
                <a:spcAft>
                  <a:spcPct val="0"/>
                </a:spcAft>
              </a:pPr>
              <a:r>
                <a:rPr lang="en-US" altLang="zh-CN" sz="8000" b="1" dirty="0" smtClean="0">
                  <a:solidFill>
                    <a:schemeClr val="tx2"/>
                  </a:solidFill>
                  <a:latin typeface="微软雅黑"/>
                  <a:ea typeface="微软雅黑"/>
                </a:rPr>
                <a:t>01</a:t>
              </a:r>
              <a:endParaRPr lang="zh-CN" altLang="en-US" sz="8000" b="1" dirty="0">
                <a:solidFill>
                  <a:schemeClr val="tx2"/>
                </a:solidFill>
                <a:latin typeface="微软雅黑"/>
                <a:ea typeface="微软雅黑"/>
              </a:endParaRPr>
            </a:p>
          </p:txBody>
        </p:sp>
      </p:grpSp>
    </p:spTree>
    <p:extLst>
      <p:ext uri="{BB962C8B-B14F-4D97-AF65-F5344CB8AC3E}">
        <p14:creationId xmlns:p14="http://schemas.microsoft.com/office/powerpoint/2010/main" val="1319849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3.4 </a:t>
            </a:r>
            <a:r>
              <a:rPr lang="zh-CN" altLang="en-US" sz="2400" b="1" dirty="0" smtClean="0">
                <a:solidFill>
                  <a:srgbClr val="004E9D"/>
                </a:solidFill>
                <a:latin typeface="微软雅黑" panose="020B0503020204020204" pitchFamily="34" charset="-122"/>
                <a:ea typeface="微软雅黑" panose="020B0503020204020204" pitchFamily="34" charset="-122"/>
              </a:rPr>
              <a:t>固态储氢领域相关应用</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pic>
        <p:nvPicPr>
          <p:cNvPr id="13" name="图片 4">
            <a:extLst>
              <a:ext uri="{FF2B5EF4-FFF2-40B4-BE49-F238E27FC236}">
                <a16:creationId xmlns:a16="http://schemas.microsoft.com/office/drawing/2014/main" id="{9639C0BF-4620-F740-9583-F04E544C6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853" y="1266644"/>
            <a:ext cx="41163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4"/>
          <p:cNvGrpSpPr>
            <a:grpSpLocks noChangeAspect="1"/>
          </p:cNvGrpSpPr>
          <p:nvPr/>
        </p:nvGrpSpPr>
        <p:grpSpPr bwMode="auto">
          <a:xfrm>
            <a:off x="1063632" y="1068464"/>
            <a:ext cx="4709095" cy="2984098"/>
            <a:chOff x="820" y="1111"/>
            <a:chExt cx="4079" cy="3403"/>
          </a:xfrm>
        </p:grpSpPr>
        <p:sp>
          <p:nvSpPr>
            <p:cNvPr id="15" name="AutoShape 3"/>
            <p:cNvSpPr>
              <a:spLocks noChangeAspect="1" noChangeArrowheads="1" noTextEdit="1"/>
            </p:cNvSpPr>
            <p:nvPr/>
          </p:nvSpPr>
          <p:spPr bwMode="auto">
            <a:xfrm>
              <a:off x="820" y="1111"/>
              <a:ext cx="4003" cy="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596"/>
            <a:stretch/>
          </p:blipFill>
          <p:spPr bwMode="auto">
            <a:xfrm>
              <a:off x="893" y="1337"/>
              <a:ext cx="4006" cy="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文本框 18"/>
          <p:cNvSpPr txBox="1"/>
          <p:nvPr/>
        </p:nvSpPr>
        <p:spPr>
          <a:xfrm>
            <a:off x="107142" y="4252466"/>
            <a:ext cx="12735098" cy="1846659"/>
          </a:xfrm>
          <a:prstGeom prst="rect">
            <a:avLst/>
          </a:prstGeom>
          <a:noFill/>
        </p:spPr>
        <p:txBody>
          <a:bodyPr wrap="square" rtlCol="0">
            <a:spAutoFit/>
          </a:bodyPr>
          <a:lstStyle/>
          <a:p>
            <a:pPr>
              <a:spcAft>
                <a:spcPts val="600"/>
              </a:spcAft>
            </a:pPr>
            <a:r>
              <a:rPr lang="zh-CN" altLang="en-US" sz="2800" b="1" dirty="0">
                <a:solidFill>
                  <a:srgbClr val="C00000"/>
                </a:solidFill>
                <a:latin typeface="微软雅黑" panose="020B0503020204020204" pitchFamily="34" charset="-122"/>
                <a:ea typeface="微软雅黑" panose="020B0503020204020204" pitchFamily="34" charset="-122"/>
              </a:rPr>
              <a:t>氢气</a:t>
            </a:r>
            <a:r>
              <a:rPr lang="zh-CN" altLang="en-US" sz="2800" b="1" dirty="0" smtClean="0">
                <a:solidFill>
                  <a:srgbClr val="C00000"/>
                </a:solidFill>
                <a:latin typeface="微软雅黑" panose="020B0503020204020204" pitchFamily="34" charset="-122"/>
                <a:ea typeface="微软雅黑" panose="020B0503020204020204" pitchFamily="34" charset="-122"/>
              </a:rPr>
              <a:t>提纯</a:t>
            </a:r>
            <a:endParaRPr lang="en-US" altLang="zh-CN" sz="2800" b="1" dirty="0" smtClean="0">
              <a:solidFill>
                <a:srgbClr val="C00000"/>
              </a:solidFill>
              <a:latin typeface="微软雅黑" panose="020B0503020204020204" pitchFamily="34" charset="-122"/>
              <a:ea typeface="微软雅黑" panose="020B0503020204020204" pitchFamily="34" charset="-122"/>
            </a:endParaRPr>
          </a:p>
          <a:p>
            <a:pPr>
              <a:spcAft>
                <a:spcPts val="600"/>
              </a:spcAft>
            </a:pPr>
            <a:r>
              <a:rPr lang="en-US" altLang="zh-CN" sz="2000" b="1" dirty="0">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在储氢罐的基础上，充分利用固态储氢材料的净化功能，开发可连续工作的氢气纯化装置，可得到纯度＞</a:t>
            </a:r>
            <a:r>
              <a:rPr lang="en-US" altLang="zh-CN" dirty="0" smtClean="0">
                <a:latin typeface="微软雅黑" panose="020B0503020204020204" pitchFamily="34" charset="-122"/>
                <a:ea typeface="微软雅黑" panose="020B0503020204020204" pitchFamily="34" charset="-122"/>
              </a:rPr>
              <a:t>5N</a:t>
            </a:r>
            <a:r>
              <a:rPr lang="zh-CN" altLang="en-US" dirty="0" smtClean="0">
                <a:latin typeface="微软雅黑" panose="020B0503020204020204" pitchFamily="34" charset="-122"/>
                <a:ea typeface="微软雅黑" panose="020B0503020204020204" pitchFamily="34" charset="-122"/>
              </a:rPr>
              <a:t>的氢气</a:t>
            </a:r>
            <a:endParaRPr lang="en-US" altLang="zh-CN" dirty="0" smtClean="0">
              <a:latin typeface="微软雅黑" panose="020B0503020204020204" pitchFamily="34" charset="-122"/>
              <a:ea typeface="微软雅黑" panose="020B0503020204020204" pitchFamily="34" charset="-122"/>
            </a:endParaRPr>
          </a:p>
          <a:p>
            <a:r>
              <a:rPr lang="zh-CN" altLang="en-US" sz="2800" b="1" dirty="0" smtClean="0">
                <a:solidFill>
                  <a:srgbClr val="C00000"/>
                </a:solidFill>
                <a:latin typeface="微软雅黑" panose="020B0503020204020204" pitchFamily="34" charset="-122"/>
                <a:ea typeface="微软雅黑" panose="020B0503020204020204" pitchFamily="34" charset="-122"/>
              </a:rPr>
              <a:t>氢气</a:t>
            </a:r>
            <a:r>
              <a:rPr lang="zh-CN" altLang="en-US" sz="2800" b="1" dirty="0">
                <a:solidFill>
                  <a:srgbClr val="C00000"/>
                </a:solidFill>
                <a:latin typeface="微软雅黑" panose="020B0503020204020204" pitchFamily="34" charset="-122"/>
                <a:ea typeface="微软雅黑" panose="020B0503020204020204" pitchFamily="34" charset="-122"/>
              </a:rPr>
              <a:t>加压</a:t>
            </a:r>
            <a:endParaRPr lang="en-US" altLang="zh-CN" sz="2800" b="1" dirty="0">
              <a:solidFill>
                <a:srgbClr val="C00000"/>
              </a:solidFill>
              <a:latin typeface="微软雅黑" panose="020B0503020204020204" pitchFamily="34" charset="-122"/>
              <a:ea typeface="微软雅黑" panose="020B0503020204020204" pitchFamily="34" charset="-122"/>
            </a:endParaRPr>
          </a:p>
          <a:p>
            <a:r>
              <a:rPr lang="en-US" altLang="zh-CN" sz="2800" b="1" dirty="0">
                <a:solidFill>
                  <a:srgbClr val="C00000"/>
                </a:solidFill>
                <a:latin typeface="微软雅黑" panose="020B0503020204020204" pitchFamily="34" charset="-122"/>
                <a:ea typeface="微软雅黑" panose="020B0503020204020204" pitchFamily="34" charset="-122"/>
              </a:rPr>
              <a:t> </a:t>
            </a:r>
            <a:r>
              <a:rPr lang="en-US" altLang="zh-CN" sz="2800" b="1" dirty="0" smtClean="0">
                <a:solidFill>
                  <a:srgbClr val="C00000"/>
                </a:solidFill>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利用</a:t>
            </a:r>
            <a:r>
              <a:rPr lang="zh-CN" altLang="en-US" dirty="0">
                <a:latin typeface="微软雅黑" panose="020B0503020204020204" pitchFamily="34" charset="-122"/>
                <a:ea typeface="微软雅黑" panose="020B0503020204020204" pitchFamily="34" charset="-122"/>
              </a:rPr>
              <a:t>金属金属氢化物特性，通过多级吸氢加热提高氢气压力，目前据报道称可将氢气</a:t>
            </a:r>
            <a:r>
              <a:rPr lang="zh-CN" altLang="en-US" dirty="0" smtClean="0">
                <a:latin typeface="微软雅黑" panose="020B0503020204020204" pitchFamily="34" charset="-122"/>
                <a:ea typeface="微软雅黑" panose="020B0503020204020204" pitchFamily="34" charset="-122"/>
              </a:rPr>
              <a:t>从</a:t>
            </a:r>
            <a:r>
              <a:rPr lang="en-US" altLang="zh-CN" dirty="0" smtClean="0">
                <a:latin typeface="微软雅黑" panose="020B0503020204020204" pitchFamily="34" charset="-122"/>
                <a:ea typeface="微软雅黑" panose="020B0503020204020204" pitchFamily="34" charset="-122"/>
              </a:rPr>
              <a:t>0.1MPa</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70MPa</a:t>
            </a:r>
            <a:r>
              <a:rPr lang="zh-CN" altLang="en-US" dirty="0">
                <a:latin typeface="微软雅黑" panose="020B0503020204020204" pitchFamily="34" charset="-122"/>
                <a:ea typeface="微软雅黑" panose="020B0503020204020204" pitchFamily="34" charset="-122"/>
              </a:rPr>
              <a:t>以上</a:t>
            </a:r>
          </a:p>
        </p:txBody>
      </p:sp>
    </p:spTree>
    <p:extLst>
      <p:ext uri="{BB962C8B-B14F-4D97-AF65-F5344CB8AC3E}">
        <p14:creationId xmlns:p14="http://schemas.microsoft.com/office/powerpoint/2010/main" val="2126408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3734BF5E-0415-4ED4-A0E3-58A27FEF4317}" type="slidenum">
              <a:rPr lang="zh-CN" altLang="en-US" smtClean="0"/>
              <a:pPr/>
              <a:t>31</a:t>
            </a:fld>
            <a:endParaRPr lang="zh-CN" altLang="en-US"/>
          </a:p>
        </p:txBody>
      </p:sp>
      <p:grpSp>
        <p:nvGrpSpPr>
          <p:cNvPr id="15" name="组合 14"/>
          <p:cNvGrpSpPr/>
          <p:nvPr/>
        </p:nvGrpSpPr>
        <p:grpSpPr>
          <a:xfrm>
            <a:off x="1402759" y="1873039"/>
            <a:ext cx="9736296" cy="2496740"/>
            <a:chOff x="2123728" y="1635646"/>
            <a:chExt cx="5623264" cy="1442009"/>
          </a:xfrm>
        </p:grpSpPr>
        <p:sp>
          <p:nvSpPr>
            <p:cNvPr id="16" name="TextBox 11"/>
            <p:cNvSpPr txBox="1"/>
            <p:nvPr/>
          </p:nvSpPr>
          <p:spPr>
            <a:xfrm>
              <a:off x="3723123" y="2012941"/>
              <a:ext cx="4023869" cy="586603"/>
            </a:xfrm>
            <a:prstGeom prst="rect">
              <a:avLst/>
            </a:prstGeom>
            <a:noFill/>
          </p:spPr>
          <p:txBody>
            <a:bodyPr wrap="square" rtlCol="0">
              <a:spAutoFit/>
            </a:bodyPr>
            <a:lstStyle/>
            <a:p>
              <a:pPr marL="0" lvl="1" algn="ctr" fontAlgn="base">
                <a:spcBef>
                  <a:spcPct val="0"/>
                </a:spcBef>
                <a:spcAft>
                  <a:spcPct val="0"/>
                </a:spcAft>
              </a:pPr>
              <a:r>
                <a:rPr lang="zh-CN" altLang="en-US" sz="6000" b="1" dirty="0" smtClean="0">
                  <a:solidFill>
                    <a:schemeClr val="tx2"/>
                  </a:solidFill>
                  <a:latin typeface="微软雅黑"/>
                  <a:ea typeface="微软雅黑"/>
                </a:rPr>
                <a:t>未来展望</a:t>
              </a:r>
              <a:endParaRPr lang="en-US" altLang="zh-CN" sz="6000" b="1" dirty="0">
                <a:solidFill>
                  <a:schemeClr val="tx2"/>
                </a:solidFill>
                <a:latin typeface="微软雅黑"/>
                <a:ea typeface="微软雅黑"/>
              </a:endParaRPr>
            </a:p>
          </p:txBody>
        </p:sp>
        <p:cxnSp>
          <p:nvCxnSpPr>
            <p:cNvPr id="17" name="直接连接符 16"/>
            <p:cNvCxnSpPr/>
            <p:nvPr/>
          </p:nvCxnSpPr>
          <p:spPr>
            <a:xfrm flipV="1">
              <a:off x="3635896" y="1635646"/>
              <a:ext cx="0" cy="1442009"/>
            </a:xfrm>
            <a:prstGeom prst="line">
              <a:avLst/>
            </a:prstGeom>
            <a:noFill/>
            <a:ln w="12700" cap="flat" cmpd="sng" algn="ctr">
              <a:solidFill>
                <a:srgbClr val="080808"/>
              </a:solidFill>
              <a:prstDash val="dash"/>
            </a:ln>
            <a:effectLst/>
          </p:spPr>
        </p:cxnSp>
        <p:grpSp>
          <p:nvGrpSpPr>
            <p:cNvPr id="18" name="组合 17"/>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4000" b="0" i="0" u="none" strike="noStrike" kern="0" cap="none" spc="0" normalizeH="0" baseline="0" noProof="0" smtClean="0">
                  <a:ln>
                    <a:noFill/>
                  </a:ln>
                  <a:solidFill>
                    <a:srgbClr val="080808"/>
                  </a:solidFill>
                  <a:effectLst/>
                  <a:uLnTx/>
                  <a:uFillTx/>
                  <a:latin typeface="微软雅黑"/>
                  <a:ea typeface="微软雅黑"/>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4000" b="0" i="0" u="none" strike="noStrike" kern="0" cap="none" spc="0" normalizeH="0" baseline="0" noProof="0" smtClean="0">
                  <a:ln>
                    <a:noFill/>
                  </a:ln>
                  <a:solidFill>
                    <a:srgbClr val="080808"/>
                  </a:solidFill>
                  <a:effectLst/>
                  <a:uLnTx/>
                  <a:uFillTx/>
                  <a:latin typeface="微软雅黑"/>
                  <a:ea typeface="微软雅黑"/>
                  <a:cs typeface="+mn-cs"/>
                </a:endParaRPr>
              </a:p>
            </p:txBody>
          </p:sp>
        </p:grpSp>
        <p:sp>
          <p:nvSpPr>
            <p:cNvPr id="19" name="TextBox 13"/>
            <p:cNvSpPr txBox="1"/>
            <p:nvPr/>
          </p:nvSpPr>
          <p:spPr>
            <a:xfrm>
              <a:off x="2391927" y="1950726"/>
              <a:ext cx="902846" cy="711034"/>
            </a:xfrm>
            <a:prstGeom prst="rect">
              <a:avLst/>
            </a:prstGeom>
            <a:noFill/>
          </p:spPr>
          <p:txBody>
            <a:bodyPr wrap="square" lIns="0" tIns="0" rIns="0" bIns="0" rtlCol="0">
              <a:spAutoFit/>
            </a:bodyPr>
            <a:lstStyle/>
            <a:p>
              <a:pPr fontAlgn="base">
                <a:spcBef>
                  <a:spcPct val="0"/>
                </a:spcBef>
                <a:spcAft>
                  <a:spcPct val="0"/>
                </a:spcAft>
              </a:pPr>
              <a:r>
                <a:rPr lang="en-US" altLang="zh-CN" sz="8000" b="1" dirty="0" smtClean="0">
                  <a:solidFill>
                    <a:schemeClr val="tx2"/>
                  </a:solidFill>
                  <a:latin typeface="微软雅黑"/>
                  <a:ea typeface="微软雅黑"/>
                </a:rPr>
                <a:t>04</a:t>
              </a:r>
              <a:endParaRPr lang="zh-CN" altLang="en-US" sz="8000" b="1" dirty="0">
                <a:solidFill>
                  <a:schemeClr val="tx2"/>
                </a:solidFill>
                <a:latin typeface="微软雅黑"/>
                <a:ea typeface="微软雅黑"/>
              </a:endParaRPr>
            </a:p>
          </p:txBody>
        </p:sp>
      </p:grpSp>
    </p:spTree>
    <p:extLst>
      <p:ext uri="{BB962C8B-B14F-4D97-AF65-F5344CB8AC3E}">
        <p14:creationId xmlns:p14="http://schemas.microsoft.com/office/powerpoint/2010/main" val="1869531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3C5D711-F23E-461D-ACF3-336C983F0F01}"/>
              </a:ext>
            </a:extLst>
          </p:cNvPr>
          <p:cNvGrpSpPr/>
          <p:nvPr/>
        </p:nvGrpSpPr>
        <p:grpSpPr>
          <a:xfrm>
            <a:off x="767020" y="1196765"/>
            <a:ext cx="10806588" cy="4603189"/>
            <a:chOff x="863865" y="1573050"/>
            <a:chExt cx="7146290" cy="3694959"/>
          </a:xfrm>
        </p:grpSpPr>
        <p:sp>
          <p:nvSpPr>
            <p:cNvPr id="3" name="Freeform 42">
              <a:extLst>
                <a:ext uri="{FF2B5EF4-FFF2-40B4-BE49-F238E27FC236}">
                  <a16:creationId xmlns:a16="http://schemas.microsoft.com/office/drawing/2014/main" id="{863795C2-146B-4323-A2EA-FD833BE53DFE}"/>
                </a:ext>
              </a:extLst>
            </p:cNvPr>
            <p:cNvSpPr>
              <a:spLocks/>
            </p:cNvSpPr>
            <p:nvPr/>
          </p:nvSpPr>
          <p:spPr bwMode="auto">
            <a:xfrm>
              <a:off x="1300537" y="1853727"/>
              <a:ext cx="2529724" cy="604506"/>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fontAlgn="auto">
                <a:spcBef>
                  <a:spcPts val="0"/>
                </a:spcBef>
                <a:spcAft>
                  <a:spcPts val="0"/>
                </a:spcAft>
                <a:buFontTx/>
                <a:buNone/>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 name="Freeform 42">
              <a:extLst>
                <a:ext uri="{FF2B5EF4-FFF2-40B4-BE49-F238E27FC236}">
                  <a16:creationId xmlns:a16="http://schemas.microsoft.com/office/drawing/2014/main" id="{8DC0EBA6-B862-438B-8B50-C1B493F0D656}"/>
                </a:ext>
              </a:extLst>
            </p:cNvPr>
            <p:cNvSpPr>
              <a:spLocks/>
            </p:cNvSpPr>
            <p:nvPr/>
          </p:nvSpPr>
          <p:spPr bwMode="auto">
            <a:xfrm flipH="1">
              <a:off x="5030154" y="1853727"/>
              <a:ext cx="2529724" cy="604506"/>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fontAlgn="auto">
                <a:spcBef>
                  <a:spcPts val="0"/>
                </a:spcBef>
                <a:spcAft>
                  <a:spcPts val="0"/>
                </a:spcAft>
                <a:buFontTx/>
                <a:buNone/>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 name="Freeform 42">
              <a:extLst>
                <a:ext uri="{FF2B5EF4-FFF2-40B4-BE49-F238E27FC236}">
                  <a16:creationId xmlns:a16="http://schemas.microsoft.com/office/drawing/2014/main" id="{F5D639DD-0DAF-4D2C-BC16-6F18B10B0EC8}"/>
                </a:ext>
              </a:extLst>
            </p:cNvPr>
            <p:cNvSpPr>
              <a:spLocks/>
            </p:cNvSpPr>
            <p:nvPr/>
          </p:nvSpPr>
          <p:spPr bwMode="auto">
            <a:xfrm flipV="1">
              <a:off x="1320328" y="4289260"/>
              <a:ext cx="2529724" cy="706081"/>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fontAlgn="auto">
                <a:spcBef>
                  <a:spcPts val="0"/>
                </a:spcBef>
                <a:spcAft>
                  <a:spcPts val="0"/>
                </a:spcAft>
                <a:buFontTx/>
                <a:buNone/>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 name="Freeform 42">
              <a:extLst>
                <a:ext uri="{FF2B5EF4-FFF2-40B4-BE49-F238E27FC236}">
                  <a16:creationId xmlns:a16="http://schemas.microsoft.com/office/drawing/2014/main" id="{72F0A2C6-5D2B-44C6-B0E5-2D4E82107D56}"/>
                </a:ext>
              </a:extLst>
            </p:cNvPr>
            <p:cNvSpPr>
              <a:spLocks/>
            </p:cNvSpPr>
            <p:nvPr/>
          </p:nvSpPr>
          <p:spPr bwMode="auto">
            <a:xfrm flipH="1" flipV="1">
              <a:off x="5030154" y="4576595"/>
              <a:ext cx="2529724" cy="418747"/>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fontAlgn="auto">
                <a:spcBef>
                  <a:spcPts val="0"/>
                </a:spcBef>
                <a:spcAft>
                  <a:spcPts val="0"/>
                </a:spcAft>
                <a:buFontTx/>
                <a:buNone/>
              </a:pPr>
              <a:endParaRPr lang="zh-CN" altLang="en-US" sz="2400">
                <a:solidFill>
                  <a:prstClr val="black"/>
                </a:solidFill>
                <a:latin typeface="微软雅黑" panose="020B0503020204020204" pitchFamily="34" charset="-122"/>
                <a:ea typeface="微软雅黑" panose="020B0503020204020204" pitchFamily="34" charset="-122"/>
              </a:endParaRPr>
            </a:p>
          </p:txBody>
        </p:sp>
        <p:grpSp>
          <p:nvGrpSpPr>
            <p:cNvPr id="8" name="组合 34">
              <a:extLst>
                <a:ext uri="{FF2B5EF4-FFF2-40B4-BE49-F238E27FC236}">
                  <a16:creationId xmlns:a16="http://schemas.microsoft.com/office/drawing/2014/main" id="{42AF0C11-78BB-482E-A87E-EB08CF366F10}"/>
                </a:ext>
              </a:extLst>
            </p:cNvPr>
            <p:cNvGrpSpPr>
              <a:grpSpLocks/>
            </p:cNvGrpSpPr>
            <p:nvPr/>
          </p:nvGrpSpPr>
          <p:grpSpPr bwMode="auto">
            <a:xfrm>
              <a:off x="863865" y="2399858"/>
              <a:ext cx="899320" cy="944377"/>
              <a:chOff x="0" y="0"/>
              <a:chExt cx="1154113" cy="1155699"/>
            </a:xfrm>
            <a:solidFill>
              <a:sysClr val="window" lastClr="FFFFFF">
                <a:lumMod val="65000"/>
              </a:sysClr>
            </a:solidFill>
          </p:grpSpPr>
          <p:sp>
            <p:nvSpPr>
              <p:cNvPr id="26" name="Oval 30">
                <a:extLst>
                  <a:ext uri="{FF2B5EF4-FFF2-40B4-BE49-F238E27FC236}">
                    <a16:creationId xmlns:a16="http://schemas.microsoft.com/office/drawing/2014/main" id="{ACDBC675-B8D7-45A0-927E-6317B627C3C9}"/>
                  </a:ext>
                </a:extLst>
              </p:cNvPr>
              <p:cNvSpPr>
                <a:spLocks noChangeArrowheads="1"/>
              </p:cNvSpPr>
              <p:nvPr/>
            </p:nvSpPr>
            <p:spPr bwMode="auto">
              <a:xfrm>
                <a:off x="0" y="0"/>
                <a:ext cx="1154113" cy="1155699"/>
              </a:xfrm>
              <a:prstGeom prst="ellipse">
                <a:avLst/>
              </a:prstGeom>
              <a:solidFill>
                <a:srgbClr val="0070C0"/>
              </a:solidFill>
              <a:ln w="63500">
                <a:solidFill>
                  <a:sysClr val="window" lastClr="FFFFFF"/>
                </a:solidFill>
                <a:round/>
                <a:headEnd/>
                <a:tailE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微软雅黑" panose="020B0503020204020204" pitchFamily="34" charset="-122"/>
                  <a:ea typeface="微软雅黑" pitchFamily="34" charset="-122"/>
                </a:endParaRPr>
              </a:p>
            </p:txBody>
          </p:sp>
          <p:sp>
            <p:nvSpPr>
              <p:cNvPr id="27" name="Freeform 34">
                <a:extLst>
                  <a:ext uri="{FF2B5EF4-FFF2-40B4-BE49-F238E27FC236}">
                    <a16:creationId xmlns:a16="http://schemas.microsoft.com/office/drawing/2014/main" id="{B6E1F61C-F62B-421F-9B8A-AF382A398BF7}"/>
                  </a:ext>
                </a:extLst>
              </p:cNvPr>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9" name="组合 37">
              <a:extLst>
                <a:ext uri="{FF2B5EF4-FFF2-40B4-BE49-F238E27FC236}">
                  <a16:creationId xmlns:a16="http://schemas.microsoft.com/office/drawing/2014/main" id="{3EF44B24-E973-415E-8D74-09D4DD8F1935}"/>
                </a:ext>
              </a:extLst>
            </p:cNvPr>
            <p:cNvGrpSpPr>
              <a:grpSpLocks/>
            </p:cNvGrpSpPr>
            <p:nvPr/>
          </p:nvGrpSpPr>
          <p:grpSpPr bwMode="auto">
            <a:xfrm>
              <a:off x="883658" y="3686702"/>
              <a:ext cx="899320" cy="944377"/>
              <a:chOff x="0" y="0"/>
              <a:chExt cx="1154113" cy="1155698"/>
            </a:xfrm>
            <a:solidFill>
              <a:sysClr val="window" lastClr="FFFFFF">
                <a:lumMod val="65000"/>
              </a:sysClr>
            </a:solidFill>
          </p:grpSpPr>
          <p:sp>
            <p:nvSpPr>
              <p:cNvPr id="24" name="Oval 31">
                <a:extLst>
                  <a:ext uri="{FF2B5EF4-FFF2-40B4-BE49-F238E27FC236}">
                    <a16:creationId xmlns:a16="http://schemas.microsoft.com/office/drawing/2014/main" id="{27706FB0-9ECE-4325-BA2A-5257EA00FE41}"/>
                  </a:ext>
                </a:extLst>
              </p:cNvPr>
              <p:cNvSpPr>
                <a:spLocks noChangeArrowheads="1"/>
              </p:cNvSpPr>
              <p:nvPr/>
            </p:nvSpPr>
            <p:spPr bwMode="auto">
              <a:xfrm>
                <a:off x="0" y="0"/>
                <a:ext cx="1154113" cy="1155699"/>
              </a:xfrm>
              <a:prstGeom prst="ellipse">
                <a:avLst/>
              </a:prstGeom>
              <a:solidFill>
                <a:srgbClr val="0070C0"/>
              </a:solidFill>
              <a:ln w="63500">
                <a:solidFill>
                  <a:sysClr val="window" lastClr="FFFFFF"/>
                </a:solidFill>
                <a:round/>
                <a:headEnd/>
                <a:tailE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微软雅黑" panose="020B0503020204020204" pitchFamily="34" charset="-122"/>
                  <a:ea typeface="微软雅黑" pitchFamily="34" charset="-122"/>
                </a:endParaRPr>
              </a:p>
            </p:txBody>
          </p:sp>
          <p:sp>
            <p:nvSpPr>
              <p:cNvPr id="25" name="Freeform 35">
                <a:extLst>
                  <a:ext uri="{FF2B5EF4-FFF2-40B4-BE49-F238E27FC236}">
                    <a16:creationId xmlns:a16="http://schemas.microsoft.com/office/drawing/2014/main" id="{51E4F5C1-A143-4388-8B2D-F5E8B25E2717}"/>
                  </a:ext>
                </a:extLst>
              </p:cNvPr>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0" name="组合 40">
              <a:extLst>
                <a:ext uri="{FF2B5EF4-FFF2-40B4-BE49-F238E27FC236}">
                  <a16:creationId xmlns:a16="http://schemas.microsoft.com/office/drawing/2014/main" id="{6365432E-6189-4AE7-8F35-F34F39A6A74F}"/>
                </a:ext>
              </a:extLst>
            </p:cNvPr>
            <p:cNvGrpSpPr>
              <a:grpSpLocks/>
            </p:cNvGrpSpPr>
            <p:nvPr/>
          </p:nvGrpSpPr>
          <p:grpSpPr bwMode="auto">
            <a:xfrm>
              <a:off x="7073724" y="2425802"/>
              <a:ext cx="900557" cy="944377"/>
              <a:chOff x="0" y="0"/>
              <a:chExt cx="1155700" cy="1155698"/>
            </a:xfrm>
            <a:solidFill>
              <a:sysClr val="window" lastClr="FFFFFF">
                <a:lumMod val="65000"/>
              </a:sysClr>
            </a:solidFill>
          </p:grpSpPr>
          <p:sp>
            <p:nvSpPr>
              <p:cNvPr id="22" name="Oval 33">
                <a:extLst>
                  <a:ext uri="{FF2B5EF4-FFF2-40B4-BE49-F238E27FC236}">
                    <a16:creationId xmlns:a16="http://schemas.microsoft.com/office/drawing/2014/main" id="{58BA0C84-D7DF-4641-9B7C-49439AD917A1}"/>
                  </a:ext>
                </a:extLst>
              </p:cNvPr>
              <p:cNvSpPr>
                <a:spLocks noChangeArrowheads="1"/>
              </p:cNvSpPr>
              <p:nvPr/>
            </p:nvSpPr>
            <p:spPr bwMode="auto">
              <a:xfrm>
                <a:off x="0" y="0"/>
                <a:ext cx="1155700" cy="1155698"/>
              </a:xfrm>
              <a:prstGeom prst="ellipse">
                <a:avLst/>
              </a:prstGeom>
              <a:solidFill>
                <a:srgbClr val="0070C0"/>
              </a:solidFill>
              <a:ln w="63500">
                <a:solidFill>
                  <a:sysClr val="window" lastClr="FFFFFF"/>
                </a:solidFill>
                <a:round/>
                <a:headEnd/>
                <a:tailE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微软雅黑" panose="020B0503020204020204" pitchFamily="34" charset="-122"/>
                  <a:ea typeface="微软雅黑" pitchFamily="34" charset="-122"/>
                </a:endParaRPr>
              </a:p>
            </p:txBody>
          </p:sp>
          <p:sp>
            <p:nvSpPr>
              <p:cNvPr id="23" name="Freeform 36">
                <a:extLst>
                  <a:ext uri="{FF2B5EF4-FFF2-40B4-BE49-F238E27FC236}">
                    <a16:creationId xmlns:a16="http://schemas.microsoft.com/office/drawing/2014/main" id="{98D67CB6-EAB7-48CF-988E-8ACCDE094990}"/>
                  </a:ext>
                </a:extLst>
              </p:cNvPr>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1" name="组合 43">
              <a:extLst>
                <a:ext uri="{FF2B5EF4-FFF2-40B4-BE49-F238E27FC236}">
                  <a16:creationId xmlns:a16="http://schemas.microsoft.com/office/drawing/2014/main" id="{0A8371FC-16E3-4593-84B1-95CDC659BC30}"/>
                </a:ext>
              </a:extLst>
            </p:cNvPr>
            <p:cNvGrpSpPr>
              <a:grpSpLocks/>
            </p:cNvGrpSpPr>
            <p:nvPr/>
          </p:nvGrpSpPr>
          <p:grpSpPr bwMode="auto">
            <a:xfrm>
              <a:off x="7110835" y="3711349"/>
              <a:ext cx="899320" cy="944377"/>
              <a:chOff x="0" y="0"/>
              <a:chExt cx="1154113" cy="1155698"/>
            </a:xfrm>
            <a:solidFill>
              <a:sysClr val="window" lastClr="FFFFFF">
                <a:lumMod val="65000"/>
              </a:sysClr>
            </a:solidFill>
          </p:grpSpPr>
          <p:sp>
            <p:nvSpPr>
              <p:cNvPr id="20" name="Oval 32">
                <a:extLst>
                  <a:ext uri="{FF2B5EF4-FFF2-40B4-BE49-F238E27FC236}">
                    <a16:creationId xmlns:a16="http://schemas.microsoft.com/office/drawing/2014/main" id="{6D81A6D6-4DAD-460F-BF1D-63B4CB8E4218}"/>
                  </a:ext>
                </a:extLst>
              </p:cNvPr>
              <p:cNvSpPr>
                <a:spLocks noChangeArrowheads="1"/>
              </p:cNvSpPr>
              <p:nvPr/>
            </p:nvSpPr>
            <p:spPr bwMode="auto">
              <a:xfrm>
                <a:off x="0" y="0"/>
                <a:ext cx="1154113" cy="1155698"/>
              </a:xfrm>
              <a:prstGeom prst="ellipse">
                <a:avLst/>
              </a:prstGeom>
              <a:solidFill>
                <a:srgbClr val="0070C0"/>
              </a:solidFill>
              <a:ln w="63500">
                <a:solidFill>
                  <a:sysClr val="window" lastClr="FFFFFF"/>
                </a:solidFill>
                <a:round/>
                <a:headEnd/>
                <a:tailE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微软雅黑" panose="020B0503020204020204" pitchFamily="34" charset="-122"/>
                  <a:ea typeface="微软雅黑" pitchFamily="34" charset="-122"/>
                </a:endParaRPr>
              </a:p>
            </p:txBody>
          </p:sp>
          <p:sp>
            <p:nvSpPr>
              <p:cNvPr id="21" name="Freeform 37">
                <a:extLst>
                  <a:ext uri="{FF2B5EF4-FFF2-40B4-BE49-F238E27FC236}">
                    <a16:creationId xmlns:a16="http://schemas.microsoft.com/office/drawing/2014/main" id="{6CC04955-E26D-407D-A460-40F7F85AAB02}"/>
                  </a:ext>
                </a:extLst>
              </p:cNvPr>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2" name="TextBox 46">
              <a:extLst>
                <a:ext uri="{FF2B5EF4-FFF2-40B4-BE49-F238E27FC236}">
                  <a16:creationId xmlns:a16="http://schemas.microsoft.com/office/drawing/2014/main" id="{82F49044-ABE3-4FC7-BF59-7A43183BABAA}"/>
                </a:ext>
              </a:extLst>
            </p:cNvPr>
            <p:cNvSpPr txBox="1">
              <a:spLocks noChangeArrowheads="1"/>
            </p:cNvSpPr>
            <p:nvPr/>
          </p:nvSpPr>
          <p:spPr bwMode="auto">
            <a:xfrm>
              <a:off x="1880084" y="1573050"/>
              <a:ext cx="1370628" cy="27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fontAlgn="auto" hangingPunct="1">
                <a:spcBef>
                  <a:spcPct val="0"/>
                </a:spcBef>
                <a:spcAft>
                  <a:spcPts val="0"/>
                </a:spcAft>
                <a:buFontTx/>
                <a:buNone/>
              </a:pPr>
              <a:r>
                <a:rPr lang="zh-CN" altLang="en-US" sz="1800" b="1" dirty="0">
                  <a:solidFill>
                    <a:schemeClr val="tx2"/>
                  </a:solidFill>
                  <a:latin typeface="微软雅黑" pitchFamily="34" charset="-122"/>
                </a:rPr>
                <a:t>研发力量不足</a:t>
              </a:r>
              <a:endParaRPr lang="en-US" altLang="zh-CN" sz="1800" b="1" dirty="0">
                <a:solidFill>
                  <a:schemeClr val="tx2"/>
                </a:solidFill>
                <a:latin typeface="微软雅黑" pitchFamily="34" charset="-122"/>
              </a:endParaRPr>
            </a:p>
          </p:txBody>
        </p:sp>
        <p:sp>
          <p:nvSpPr>
            <p:cNvPr id="13" name="TextBox 47">
              <a:extLst>
                <a:ext uri="{FF2B5EF4-FFF2-40B4-BE49-F238E27FC236}">
                  <a16:creationId xmlns:a16="http://schemas.microsoft.com/office/drawing/2014/main" id="{89C9E4B9-2D67-495F-A163-096C5AE5A779}"/>
                </a:ext>
              </a:extLst>
            </p:cNvPr>
            <p:cNvSpPr txBox="1">
              <a:spLocks noChangeArrowheads="1"/>
            </p:cNvSpPr>
            <p:nvPr/>
          </p:nvSpPr>
          <p:spPr bwMode="auto">
            <a:xfrm>
              <a:off x="1778030" y="1954746"/>
              <a:ext cx="202006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fontAlgn="auto" hangingPunct="1">
                <a:spcBef>
                  <a:spcPct val="0"/>
                </a:spcBef>
                <a:spcAft>
                  <a:spcPts val="0"/>
                </a:spcAft>
                <a:buFontTx/>
                <a:buNone/>
              </a:pPr>
              <a:r>
                <a:rPr lang="zh-CN" altLang="en-US" sz="1800" dirty="0">
                  <a:solidFill>
                    <a:prstClr val="black"/>
                  </a:solidFill>
                  <a:latin typeface="微软雅黑" panose="020B0503020204020204" pitchFamily="34" charset="-122"/>
                </a:rPr>
                <a:t>国家对稀土系功能材料的研发支持基本倾向于稀土磁性材料及稀土发光材料等。在缺乏经费情况下，稀土储氢研发团队大多改变研究方向</a:t>
              </a:r>
            </a:p>
          </p:txBody>
        </p:sp>
        <p:sp>
          <p:nvSpPr>
            <p:cNvPr id="14" name="TextBox 48">
              <a:extLst>
                <a:ext uri="{FF2B5EF4-FFF2-40B4-BE49-F238E27FC236}">
                  <a16:creationId xmlns:a16="http://schemas.microsoft.com/office/drawing/2014/main" id="{4AB615B8-DF96-4862-B4FE-EBC46E773492}"/>
                </a:ext>
              </a:extLst>
            </p:cNvPr>
            <p:cNvSpPr txBox="1">
              <a:spLocks noChangeArrowheads="1"/>
            </p:cNvSpPr>
            <p:nvPr/>
          </p:nvSpPr>
          <p:spPr bwMode="auto">
            <a:xfrm>
              <a:off x="5234492" y="1592860"/>
              <a:ext cx="2121045" cy="27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fontAlgn="auto" hangingPunct="1">
                <a:spcBef>
                  <a:spcPct val="0"/>
                </a:spcBef>
                <a:spcAft>
                  <a:spcPts val="0"/>
                </a:spcAft>
                <a:buFontTx/>
                <a:buNone/>
              </a:pPr>
              <a:r>
                <a:rPr lang="zh-CN" altLang="en-US" sz="1800" b="1" dirty="0">
                  <a:solidFill>
                    <a:schemeClr val="tx2"/>
                  </a:solidFill>
                  <a:latin typeface="微软雅黑" pitchFamily="34" charset="-122"/>
                </a:rPr>
                <a:t>新材料产业化进程缓慢</a:t>
              </a:r>
              <a:endParaRPr lang="en-US" altLang="zh-CN" sz="1800" b="1" dirty="0">
                <a:solidFill>
                  <a:schemeClr val="tx2"/>
                </a:solidFill>
                <a:latin typeface="微软雅黑" pitchFamily="34" charset="-122"/>
              </a:endParaRPr>
            </a:p>
          </p:txBody>
        </p:sp>
        <p:sp>
          <p:nvSpPr>
            <p:cNvPr id="15" name="TextBox 49">
              <a:extLst>
                <a:ext uri="{FF2B5EF4-FFF2-40B4-BE49-F238E27FC236}">
                  <a16:creationId xmlns:a16="http://schemas.microsoft.com/office/drawing/2014/main" id="{91D13596-B3F3-4A20-80A7-E0745E25BE0F}"/>
                </a:ext>
              </a:extLst>
            </p:cNvPr>
            <p:cNvSpPr txBox="1">
              <a:spLocks noChangeArrowheads="1"/>
            </p:cNvSpPr>
            <p:nvPr/>
          </p:nvSpPr>
          <p:spPr bwMode="auto">
            <a:xfrm>
              <a:off x="5035102" y="1954746"/>
              <a:ext cx="2020068" cy="138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fontAlgn="auto" hangingPunct="1">
                <a:spcBef>
                  <a:spcPct val="0"/>
                </a:spcBef>
                <a:spcAft>
                  <a:spcPts val="0"/>
                </a:spcAft>
                <a:buFontTx/>
                <a:buNone/>
              </a:pPr>
              <a:r>
                <a:rPr lang="en-US" altLang="zh-CN" sz="1800" dirty="0">
                  <a:solidFill>
                    <a:prstClr val="black"/>
                  </a:solidFill>
                  <a:latin typeface="微软雅黑" panose="020B0503020204020204" pitchFamily="34" charset="-122"/>
                </a:rPr>
                <a:t>La-Mg-Ni</a:t>
              </a:r>
              <a:r>
                <a:rPr lang="zh-CN" altLang="en-US" sz="1800" dirty="0">
                  <a:solidFill>
                    <a:prstClr val="black"/>
                  </a:solidFill>
                  <a:latin typeface="微软雅黑" panose="020B0503020204020204" pitchFamily="34" charset="-122"/>
                </a:rPr>
                <a:t>系等储氢合金生产工艺复杂，保证合金结构均一稳定是产业化的难点</a:t>
              </a:r>
              <a:endParaRPr lang="en-US" altLang="zh-CN" sz="1800" dirty="0">
                <a:solidFill>
                  <a:prstClr val="black"/>
                </a:solidFill>
                <a:latin typeface="微软雅黑" panose="020B0503020204020204" pitchFamily="34" charset="-122"/>
              </a:endParaRPr>
            </a:p>
            <a:p>
              <a:pPr eaLnBrk="1" fontAlgn="auto" hangingPunct="1">
                <a:spcBef>
                  <a:spcPct val="0"/>
                </a:spcBef>
                <a:spcAft>
                  <a:spcPts val="0"/>
                </a:spcAft>
                <a:buFontTx/>
                <a:buNone/>
              </a:pPr>
              <a:r>
                <a:rPr lang="zh-CN" altLang="en-US" sz="1800" dirty="0">
                  <a:solidFill>
                    <a:prstClr val="black"/>
                  </a:solidFill>
                  <a:latin typeface="微软雅黑" panose="020B0503020204020204" pitchFamily="34" charset="-122"/>
                </a:rPr>
                <a:t>国内产能过剩，企业经营困难，对于新材料产业化积极性不高</a:t>
              </a:r>
            </a:p>
          </p:txBody>
        </p:sp>
        <p:sp>
          <p:nvSpPr>
            <p:cNvPr id="16" name="TextBox 50">
              <a:extLst>
                <a:ext uri="{FF2B5EF4-FFF2-40B4-BE49-F238E27FC236}">
                  <a16:creationId xmlns:a16="http://schemas.microsoft.com/office/drawing/2014/main" id="{338CB9EB-22CD-48F9-95EE-FC9BDB3EAC3B}"/>
                </a:ext>
              </a:extLst>
            </p:cNvPr>
            <p:cNvSpPr txBox="1">
              <a:spLocks noChangeArrowheads="1"/>
            </p:cNvSpPr>
            <p:nvPr/>
          </p:nvSpPr>
          <p:spPr bwMode="auto">
            <a:xfrm>
              <a:off x="1899875" y="4995342"/>
              <a:ext cx="1370628" cy="27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fontAlgn="auto" hangingPunct="1">
                <a:spcBef>
                  <a:spcPct val="0"/>
                </a:spcBef>
                <a:spcAft>
                  <a:spcPts val="0"/>
                </a:spcAft>
                <a:buFontTx/>
                <a:buNone/>
              </a:pPr>
              <a:r>
                <a:rPr lang="zh-CN" altLang="en-US" sz="1800" b="1" dirty="0">
                  <a:solidFill>
                    <a:schemeClr val="tx2"/>
                  </a:solidFill>
                  <a:latin typeface="微软雅黑" pitchFamily="34" charset="-122"/>
                </a:rPr>
                <a:t>性能需要改进</a:t>
              </a:r>
              <a:endParaRPr lang="en-US" altLang="zh-CN" sz="1800" b="1" dirty="0">
                <a:solidFill>
                  <a:schemeClr val="tx2"/>
                </a:solidFill>
                <a:latin typeface="微软雅黑" pitchFamily="34" charset="-122"/>
              </a:endParaRPr>
            </a:p>
          </p:txBody>
        </p:sp>
        <p:sp>
          <p:nvSpPr>
            <p:cNvPr id="17" name="TextBox 51">
              <a:extLst>
                <a:ext uri="{FF2B5EF4-FFF2-40B4-BE49-F238E27FC236}">
                  <a16:creationId xmlns:a16="http://schemas.microsoft.com/office/drawing/2014/main" id="{01D739D0-9787-48B1-8197-7707E7C7EF80}"/>
                </a:ext>
              </a:extLst>
            </p:cNvPr>
            <p:cNvSpPr txBox="1">
              <a:spLocks noChangeArrowheads="1"/>
            </p:cNvSpPr>
            <p:nvPr/>
          </p:nvSpPr>
          <p:spPr bwMode="auto">
            <a:xfrm>
              <a:off x="1819542" y="3913721"/>
              <a:ext cx="2020068" cy="71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fontAlgn="auto" hangingPunct="1">
                <a:spcBef>
                  <a:spcPct val="0"/>
                </a:spcBef>
                <a:spcAft>
                  <a:spcPts val="0"/>
                </a:spcAft>
                <a:buFontTx/>
                <a:buNone/>
              </a:pPr>
              <a:r>
                <a:rPr lang="zh-CN" altLang="en-US" sz="1800" dirty="0">
                  <a:solidFill>
                    <a:prstClr val="black"/>
                  </a:solidFill>
                  <a:latin typeface="微软雅黑" panose="020B0503020204020204" pitchFamily="34" charset="-122"/>
                </a:rPr>
                <a:t>稀土储氢材料重量储氢率较低，在固态储氢领域优势小，需要进一步提高吸氢质量比</a:t>
              </a:r>
              <a:endParaRPr lang="en-US" altLang="zh-CN" sz="1800" dirty="0">
                <a:solidFill>
                  <a:prstClr val="black"/>
                </a:solidFill>
                <a:latin typeface="微软雅黑" panose="020B0503020204020204" pitchFamily="34" charset="-122"/>
              </a:endParaRPr>
            </a:p>
          </p:txBody>
        </p:sp>
        <p:sp>
          <p:nvSpPr>
            <p:cNvPr id="18" name="TextBox 52">
              <a:extLst>
                <a:ext uri="{FF2B5EF4-FFF2-40B4-BE49-F238E27FC236}">
                  <a16:creationId xmlns:a16="http://schemas.microsoft.com/office/drawing/2014/main" id="{0D521E50-72C0-4297-AFF4-745ABE45D69F}"/>
                </a:ext>
              </a:extLst>
            </p:cNvPr>
            <p:cNvSpPr txBox="1">
              <a:spLocks noChangeArrowheads="1"/>
            </p:cNvSpPr>
            <p:nvPr/>
          </p:nvSpPr>
          <p:spPr bwMode="auto">
            <a:xfrm>
              <a:off x="5609083" y="4983540"/>
              <a:ext cx="1371864" cy="27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fontAlgn="auto" hangingPunct="1">
                <a:spcBef>
                  <a:spcPct val="0"/>
                </a:spcBef>
                <a:spcAft>
                  <a:spcPts val="0"/>
                </a:spcAft>
                <a:buFontTx/>
                <a:buNone/>
              </a:pPr>
              <a:r>
                <a:rPr lang="zh-CN" altLang="en-US" sz="1800" b="1" dirty="0">
                  <a:solidFill>
                    <a:schemeClr val="tx2"/>
                  </a:solidFill>
                  <a:latin typeface="微软雅黑" pitchFamily="34" charset="-122"/>
                </a:rPr>
                <a:t>成本需要降低</a:t>
              </a:r>
              <a:endParaRPr lang="en-US" altLang="zh-CN" sz="1800" b="1" dirty="0">
                <a:solidFill>
                  <a:schemeClr val="tx2"/>
                </a:solidFill>
                <a:latin typeface="微软雅黑" pitchFamily="34" charset="-122"/>
              </a:endParaRPr>
            </a:p>
          </p:txBody>
        </p:sp>
        <p:sp>
          <p:nvSpPr>
            <p:cNvPr id="19" name="TextBox 53">
              <a:extLst>
                <a:ext uri="{FF2B5EF4-FFF2-40B4-BE49-F238E27FC236}">
                  <a16:creationId xmlns:a16="http://schemas.microsoft.com/office/drawing/2014/main" id="{E558FB30-60B6-4CB7-A5DE-9B29E293E425}"/>
                </a:ext>
              </a:extLst>
            </p:cNvPr>
            <p:cNvSpPr txBox="1">
              <a:spLocks noChangeArrowheads="1"/>
            </p:cNvSpPr>
            <p:nvPr/>
          </p:nvSpPr>
          <p:spPr bwMode="auto">
            <a:xfrm>
              <a:off x="5068500" y="3631897"/>
              <a:ext cx="2020068" cy="138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fontAlgn="auto" hangingPunct="1">
                <a:spcBef>
                  <a:spcPct val="0"/>
                </a:spcBef>
                <a:spcAft>
                  <a:spcPts val="0"/>
                </a:spcAft>
                <a:buFontTx/>
                <a:buNone/>
              </a:pPr>
              <a:r>
                <a:rPr lang="zh-CN" altLang="en-US" sz="1800" dirty="0">
                  <a:solidFill>
                    <a:prstClr val="black"/>
                  </a:solidFill>
                  <a:latin typeface="微软雅黑" panose="020B0503020204020204" pitchFamily="34" charset="-122"/>
                </a:rPr>
                <a:t>在风光电储能及储能用镍氢电池应用中，稀土储氢合金成本过高是最大的瓶颈，需要进一步优化原料组成，减少镍钴含量及昂贵稀土元素含量</a:t>
              </a:r>
            </a:p>
          </p:txBody>
        </p:sp>
      </p:grpSp>
      <p:sp>
        <p:nvSpPr>
          <p:cNvPr id="28"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4.1 </a:t>
            </a:r>
            <a:r>
              <a:rPr lang="zh-CN" altLang="en-US" sz="2400" b="1" dirty="0" smtClean="0">
                <a:solidFill>
                  <a:srgbClr val="004E9D"/>
                </a:solidFill>
                <a:latin typeface="微软雅黑" panose="020B0503020204020204" pitchFamily="34" charset="-122"/>
                <a:ea typeface="微软雅黑" panose="020B0503020204020204" pitchFamily="34" charset="-122"/>
              </a:rPr>
              <a:t>稀土储氢发展瓶颈</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85232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82">
            <a:extLst>
              <a:ext uri="{FF2B5EF4-FFF2-40B4-BE49-F238E27FC236}">
                <a16:creationId xmlns:a16="http://schemas.microsoft.com/office/drawing/2014/main" id="{76C5E674-15E2-42A7-8DA1-39710D6F92D3}"/>
              </a:ext>
            </a:extLst>
          </p:cNvPr>
          <p:cNvSpPr txBox="1"/>
          <p:nvPr/>
        </p:nvSpPr>
        <p:spPr>
          <a:xfrm>
            <a:off x="919509" y="1165197"/>
            <a:ext cx="10043131" cy="2169825"/>
          </a:xfrm>
          <a:prstGeom prst="rect">
            <a:avLst/>
          </a:prstGeom>
          <a:noFill/>
        </p:spPr>
        <p:txBody>
          <a:bodyPr wrap="square" rtlCol="0">
            <a:spAutoFit/>
          </a:bodyPr>
          <a:lstStyle/>
          <a:p>
            <a:pPr fontAlgn="base">
              <a:lnSpc>
                <a:spcPct val="150000"/>
              </a:lnSpc>
              <a:spcBef>
                <a:spcPct val="0"/>
              </a:spcBef>
              <a:spcAft>
                <a:spcPct val="0"/>
              </a:spcAft>
              <a:buFont typeface="Arial" charset="0"/>
              <a:buNone/>
            </a:pPr>
            <a:r>
              <a:rPr lang="zh-CN" altLang="en-US" b="1" dirty="0">
                <a:solidFill>
                  <a:schemeClr val="tx2"/>
                </a:solidFill>
                <a:latin typeface="微软雅黑" pitchFamily="34" charset="-122"/>
                <a:ea typeface="微软雅黑" pitchFamily="34" charset="-122"/>
              </a:rPr>
              <a:t>镍氢电池领域：</a:t>
            </a:r>
            <a:endParaRPr lang="en-US" altLang="zh-CN" b="1" dirty="0">
              <a:solidFill>
                <a:schemeClr val="tx2"/>
              </a:solidFill>
              <a:latin typeface="微软雅黑" pitchFamily="34" charset="-122"/>
              <a:ea typeface="微软雅黑" pitchFamily="34" charset="-122"/>
            </a:endParaRPr>
          </a:p>
          <a:p>
            <a:pPr marL="285750" indent="-285750" fontAlgn="base">
              <a:lnSpc>
                <a:spcPct val="150000"/>
              </a:lnSpc>
              <a:spcBef>
                <a:spcPct val="0"/>
              </a:spcBef>
              <a:spcAft>
                <a:spcPct val="0"/>
              </a:spcAft>
              <a:buFont typeface="Wingdings" panose="05000000000000000000" pitchFamily="2" charset="2"/>
              <a:buChar char="u"/>
            </a:pPr>
            <a:r>
              <a:rPr lang="zh-CN" altLang="en-US" dirty="0">
                <a:solidFill>
                  <a:srgbClr val="292929"/>
                </a:solidFill>
                <a:latin typeface="微软雅黑" pitchFamily="34" charset="-122"/>
                <a:ea typeface="微软雅黑" pitchFamily="34" charset="-122"/>
              </a:rPr>
              <a:t>备用电源：车载用备用电源（</a:t>
            </a:r>
            <a:r>
              <a:rPr lang="en-US" altLang="zh-CN" dirty="0">
                <a:solidFill>
                  <a:srgbClr val="292929"/>
                </a:solidFill>
                <a:latin typeface="微软雅黑" pitchFamily="34" charset="-122"/>
                <a:ea typeface="微软雅黑" pitchFamily="34" charset="-122"/>
              </a:rPr>
              <a:t>e-call</a:t>
            </a:r>
            <a:r>
              <a:rPr lang="zh-CN" altLang="en-US" dirty="0">
                <a:solidFill>
                  <a:srgbClr val="292929"/>
                </a:solidFill>
                <a:latin typeface="微软雅黑" pitchFamily="34" charset="-122"/>
                <a:ea typeface="微软雅黑" pitchFamily="34" charset="-122"/>
              </a:rPr>
              <a:t>、</a:t>
            </a:r>
            <a:r>
              <a:rPr lang="en-US" altLang="zh-CN" dirty="0">
                <a:solidFill>
                  <a:srgbClr val="292929"/>
                </a:solidFill>
                <a:latin typeface="微软雅黑" pitchFamily="34" charset="-122"/>
                <a:ea typeface="微软雅黑" pitchFamily="34" charset="-122"/>
              </a:rPr>
              <a:t>T-box</a:t>
            </a:r>
            <a:r>
              <a:rPr lang="zh-CN" altLang="en-US" dirty="0">
                <a:solidFill>
                  <a:srgbClr val="292929"/>
                </a:solidFill>
                <a:latin typeface="微软雅黑" pitchFamily="34" charset="-122"/>
                <a:ea typeface="微软雅黑" pitchFamily="34" charset="-122"/>
              </a:rPr>
              <a:t>）、轨道交通备用电源及储能型备用电源</a:t>
            </a:r>
            <a:r>
              <a:rPr lang="zh-CN" altLang="en-US" dirty="0" smtClean="0">
                <a:solidFill>
                  <a:srgbClr val="292929"/>
                </a:solidFill>
                <a:latin typeface="微软雅黑" pitchFamily="34" charset="-122"/>
                <a:ea typeface="微软雅黑" pitchFamily="34" charset="-122"/>
              </a:rPr>
              <a:t>市场</a:t>
            </a:r>
            <a:r>
              <a:rPr lang="zh-CN" altLang="en-US" dirty="0">
                <a:solidFill>
                  <a:srgbClr val="292929"/>
                </a:solidFill>
                <a:latin typeface="微软雅黑" pitchFamily="34" charset="-122"/>
                <a:ea typeface="微软雅黑" pitchFamily="34" charset="-122"/>
              </a:rPr>
              <a:t>潜力大，镍氢电池在宽温放电领域具有长足的优势，未来前景可期</a:t>
            </a:r>
            <a:endParaRPr lang="en-US" altLang="zh-CN" dirty="0">
              <a:solidFill>
                <a:srgbClr val="292929"/>
              </a:solidFill>
              <a:latin typeface="微软雅黑" pitchFamily="34" charset="-122"/>
              <a:ea typeface="微软雅黑" pitchFamily="34" charset="-122"/>
            </a:endParaRPr>
          </a:p>
          <a:p>
            <a:pPr marL="285750" indent="-285750" fontAlgn="base">
              <a:lnSpc>
                <a:spcPct val="150000"/>
              </a:lnSpc>
              <a:spcBef>
                <a:spcPct val="0"/>
              </a:spcBef>
              <a:spcAft>
                <a:spcPct val="0"/>
              </a:spcAft>
              <a:buFont typeface="Wingdings" panose="05000000000000000000" pitchFamily="2" charset="2"/>
              <a:buChar char="u"/>
            </a:pPr>
            <a:r>
              <a:rPr lang="zh-CN" altLang="en-US" dirty="0">
                <a:solidFill>
                  <a:srgbClr val="292929"/>
                </a:solidFill>
                <a:latin typeface="微软雅黑" pitchFamily="34" charset="-122"/>
                <a:ea typeface="微软雅黑" pitchFamily="34" charset="-122"/>
              </a:rPr>
              <a:t>车载动力电池：丰田混合动力汽车销量快速上升，全球</a:t>
            </a:r>
            <a:r>
              <a:rPr lang="en-US" altLang="zh-CN" dirty="0">
                <a:solidFill>
                  <a:srgbClr val="292929"/>
                </a:solidFill>
                <a:latin typeface="微软雅黑" pitchFamily="34" charset="-122"/>
                <a:ea typeface="微软雅黑" pitchFamily="34" charset="-122"/>
              </a:rPr>
              <a:t>HEV</a:t>
            </a:r>
            <a:r>
              <a:rPr lang="zh-CN" altLang="en-US" dirty="0">
                <a:solidFill>
                  <a:srgbClr val="292929"/>
                </a:solidFill>
                <a:latin typeface="微软雅黑" pitchFamily="34" charset="-122"/>
                <a:ea typeface="微软雅黑" pitchFamily="34" charset="-122"/>
              </a:rPr>
              <a:t>市场广阔，预计会给镍氢</a:t>
            </a:r>
            <a:r>
              <a:rPr lang="zh-CN" altLang="en-US" dirty="0" smtClean="0">
                <a:solidFill>
                  <a:srgbClr val="292929"/>
                </a:solidFill>
                <a:latin typeface="微软雅黑" pitchFamily="34" charset="-122"/>
                <a:ea typeface="微软雅黑" pitchFamily="34" charset="-122"/>
              </a:rPr>
              <a:t>电池</a:t>
            </a:r>
            <a:r>
              <a:rPr lang="zh-CN" altLang="en-US" dirty="0">
                <a:solidFill>
                  <a:srgbClr val="292929"/>
                </a:solidFill>
                <a:latin typeface="微软雅黑" pitchFamily="34" charset="-122"/>
                <a:ea typeface="微软雅黑" pitchFamily="34" charset="-122"/>
              </a:rPr>
              <a:t>市场带来巨大增量。</a:t>
            </a:r>
          </a:p>
        </p:txBody>
      </p:sp>
      <p:sp>
        <p:nvSpPr>
          <p:cNvPr id="11" name="TextBox 184">
            <a:extLst>
              <a:ext uri="{FF2B5EF4-FFF2-40B4-BE49-F238E27FC236}">
                <a16:creationId xmlns:a16="http://schemas.microsoft.com/office/drawing/2014/main" id="{181F78DC-E110-48DF-93FC-8BC604C855F1}"/>
              </a:ext>
            </a:extLst>
          </p:cNvPr>
          <p:cNvSpPr txBox="1"/>
          <p:nvPr/>
        </p:nvSpPr>
        <p:spPr>
          <a:xfrm>
            <a:off x="991239" y="3286099"/>
            <a:ext cx="9890121" cy="2585323"/>
          </a:xfrm>
          <a:prstGeom prst="rect">
            <a:avLst/>
          </a:prstGeom>
          <a:noFill/>
        </p:spPr>
        <p:txBody>
          <a:bodyPr wrap="square" rtlCol="0">
            <a:spAutoFit/>
          </a:bodyPr>
          <a:lstStyle/>
          <a:p>
            <a:pPr fontAlgn="base">
              <a:lnSpc>
                <a:spcPct val="150000"/>
              </a:lnSpc>
              <a:spcBef>
                <a:spcPct val="0"/>
              </a:spcBef>
              <a:spcAft>
                <a:spcPct val="0"/>
              </a:spcAft>
              <a:buFont typeface="Arial" charset="0"/>
              <a:buNone/>
            </a:pPr>
            <a:r>
              <a:rPr lang="zh-CN" altLang="en-US" b="1" dirty="0">
                <a:solidFill>
                  <a:schemeClr val="tx2"/>
                </a:solidFill>
                <a:latin typeface="微软雅黑" pitchFamily="34" charset="-122"/>
                <a:ea typeface="微软雅黑" pitchFamily="34" charset="-122"/>
              </a:rPr>
              <a:t>固态储氢领域：</a:t>
            </a:r>
            <a:endParaRPr lang="en-US" altLang="zh-CN" b="1" dirty="0">
              <a:solidFill>
                <a:schemeClr val="tx2"/>
              </a:solidFill>
              <a:latin typeface="微软雅黑" pitchFamily="34" charset="-122"/>
              <a:ea typeface="微软雅黑" pitchFamily="34" charset="-122"/>
            </a:endParaRPr>
          </a:p>
          <a:p>
            <a:pPr marL="285750" indent="-285750" fontAlgn="base">
              <a:lnSpc>
                <a:spcPct val="150000"/>
              </a:lnSpc>
              <a:spcBef>
                <a:spcPct val="0"/>
              </a:spcBef>
              <a:spcAft>
                <a:spcPct val="0"/>
              </a:spcAft>
              <a:buFont typeface="Wingdings" panose="05000000000000000000" pitchFamily="2" charset="2"/>
              <a:buChar char="u"/>
            </a:pPr>
            <a:r>
              <a:rPr lang="zh-CN" altLang="en-US" dirty="0">
                <a:solidFill>
                  <a:srgbClr val="292929"/>
                </a:solidFill>
                <a:latin typeface="微软雅黑" pitchFamily="34" charset="-122"/>
                <a:ea typeface="微软雅黑" pitchFamily="34" charset="-122"/>
              </a:rPr>
              <a:t>固定式储氢系统：风光电等可再生能源的发展，迫切需要开发储能系统已保证供能稳定，这类储氢系统对安全、</a:t>
            </a:r>
            <a:r>
              <a:rPr lang="zh-CN" altLang="en-US" dirty="0" smtClean="0">
                <a:solidFill>
                  <a:srgbClr val="292929"/>
                </a:solidFill>
                <a:latin typeface="微软雅黑" pitchFamily="34" charset="-122"/>
                <a:ea typeface="微软雅黑" pitchFamily="34" charset="-122"/>
              </a:rPr>
              <a:t>环保要求</a:t>
            </a:r>
            <a:r>
              <a:rPr lang="zh-CN" altLang="en-US" dirty="0">
                <a:solidFill>
                  <a:srgbClr val="292929"/>
                </a:solidFill>
                <a:latin typeface="微软雅黑" pitchFamily="34" charset="-122"/>
                <a:ea typeface="微软雅黑" pitchFamily="34" charset="-122"/>
              </a:rPr>
              <a:t>较高，对质量储氢密度要求较低，适合稀土储氢材料应用</a:t>
            </a:r>
            <a:endParaRPr lang="en-US" altLang="zh-CN" dirty="0">
              <a:solidFill>
                <a:srgbClr val="292929"/>
              </a:solidFill>
              <a:latin typeface="微软雅黑" pitchFamily="34" charset="-122"/>
              <a:ea typeface="微软雅黑" pitchFamily="34" charset="-122"/>
            </a:endParaRPr>
          </a:p>
          <a:p>
            <a:pPr marL="285750" indent="-285750" fontAlgn="base">
              <a:lnSpc>
                <a:spcPct val="150000"/>
              </a:lnSpc>
              <a:spcBef>
                <a:spcPct val="0"/>
              </a:spcBef>
              <a:spcAft>
                <a:spcPct val="0"/>
              </a:spcAft>
              <a:buFont typeface="Wingdings" panose="05000000000000000000" pitchFamily="2" charset="2"/>
              <a:buChar char="u"/>
            </a:pPr>
            <a:r>
              <a:rPr lang="zh-CN" altLang="en-US" dirty="0">
                <a:solidFill>
                  <a:srgbClr val="292929"/>
                </a:solidFill>
                <a:latin typeface="微软雅黑" pitchFamily="34" charset="-122"/>
                <a:ea typeface="微软雅黑" pitchFamily="34" charset="-122"/>
              </a:rPr>
              <a:t>车载燃料供氢系统：适用于“特（种）高（频）大（型）”设备燃料电池领域</a:t>
            </a:r>
            <a:r>
              <a:rPr lang="zh-CN" altLang="en-US" dirty="0" smtClean="0">
                <a:solidFill>
                  <a:srgbClr val="292929"/>
                </a:solidFill>
                <a:latin typeface="微软雅黑" pitchFamily="34" charset="-122"/>
                <a:ea typeface="微软雅黑" pitchFamily="34" charset="-122"/>
              </a:rPr>
              <a:t>。叉车、</a:t>
            </a:r>
            <a:r>
              <a:rPr lang="zh-CN" altLang="en-US" dirty="0">
                <a:solidFill>
                  <a:srgbClr val="292929"/>
                </a:solidFill>
                <a:latin typeface="微软雅黑" pitchFamily="34" charset="-122"/>
                <a:ea typeface="微软雅黑" pitchFamily="34" charset="-122"/>
              </a:rPr>
              <a:t>吊车</a:t>
            </a:r>
            <a:r>
              <a:rPr lang="zh-CN" altLang="en-US" dirty="0" smtClean="0">
                <a:solidFill>
                  <a:srgbClr val="292929"/>
                </a:solidFill>
                <a:latin typeface="微软雅黑" pitchFamily="34" charset="-122"/>
                <a:ea typeface="微软雅黑" pitchFamily="34" charset="-122"/>
              </a:rPr>
              <a:t>等有配重要求且对</a:t>
            </a:r>
            <a:r>
              <a:rPr lang="zh-CN" altLang="en-US" dirty="0">
                <a:solidFill>
                  <a:srgbClr val="292929"/>
                </a:solidFill>
                <a:latin typeface="微软雅黑" pitchFamily="34" charset="-122"/>
                <a:ea typeface="微软雅黑" pitchFamily="34" charset="-122"/>
              </a:rPr>
              <a:t>质量储氢密度要求不</a:t>
            </a:r>
            <a:r>
              <a:rPr lang="zh-CN" altLang="en-US" dirty="0" smtClean="0">
                <a:solidFill>
                  <a:srgbClr val="292929"/>
                </a:solidFill>
                <a:latin typeface="微软雅黑" pitchFamily="34" charset="-122"/>
                <a:ea typeface="微软雅黑" pitchFamily="34" charset="-122"/>
              </a:rPr>
              <a:t>高的应用领域，</a:t>
            </a:r>
            <a:r>
              <a:rPr lang="zh-CN" altLang="en-US" dirty="0">
                <a:solidFill>
                  <a:srgbClr val="292929"/>
                </a:solidFill>
                <a:latin typeface="微软雅黑" pitchFamily="34" charset="-122"/>
                <a:ea typeface="微软雅黑" pitchFamily="34" charset="-122"/>
              </a:rPr>
              <a:t>非常适合金属储氢合金应用。此外，小型燃料电池自行车也十分适合稀土储氢材料的应用</a:t>
            </a:r>
            <a:endParaRPr lang="en-US" altLang="zh-CN" dirty="0">
              <a:solidFill>
                <a:srgbClr val="292929"/>
              </a:solidFill>
              <a:latin typeface="微软雅黑" pitchFamily="34" charset="-122"/>
              <a:ea typeface="微软雅黑" pitchFamily="34" charset="-122"/>
            </a:endParaRPr>
          </a:p>
        </p:txBody>
      </p:sp>
      <p:sp>
        <p:nvSpPr>
          <p:cNvPr id="12"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4.1 </a:t>
            </a:r>
            <a:r>
              <a:rPr lang="zh-CN" altLang="en-US" sz="2400" b="1" dirty="0" smtClean="0">
                <a:solidFill>
                  <a:srgbClr val="004E9D"/>
                </a:solidFill>
                <a:latin typeface="微软雅黑" panose="020B0503020204020204" pitchFamily="34" charset="-122"/>
                <a:ea typeface="微软雅黑" panose="020B0503020204020204" pitchFamily="34" charset="-122"/>
              </a:rPr>
              <a:t>稀土储氢发展瓶颈</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370821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0F9E3EA3-66AB-4EBC-BD1B-FB3DE3669F90}"/>
              </a:ext>
            </a:extLst>
          </p:cNvPr>
          <p:cNvSpPr txBox="1">
            <a:spLocks noChangeArrowheads="1"/>
          </p:cNvSpPr>
          <p:nvPr/>
        </p:nvSpPr>
        <p:spPr bwMode="auto">
          <a:xfrm>
            <a:off x="2206625" y="1109663"/>
            <a:ext cx="7200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None/>
              <a:defRPr/>
            </a:pPr>
            <a:r>
              <a:rPr lang="en-US" altLang="zh-CN" sz="4400" b="1" dirty="0">
                <a:solidFill>
                  <a:srgbClr val="FFFFFF"/>
                </a:solidFill>
                <a:ea typeface="黑体" panose="02010609060101010101" pitchFamily="49" charset="-122"/>
              </a:rPr>
              <a:t>Thanks !</a:t>
            </a:r>
          </a:p>
        </p:txBody>
      </p:sp>
      <p:sp>
        <p:nvSpPr>
          <p:cNvPr id="23555" name="Text Box 3">
            <a:extLst>
              <a:ext uri="{FF2B5EF4-FFF2-40B4-BE49-F238E27FC236}">
                <a16:creationId xmlns:a16="http://schemas.microsoft.com/office/drawing/2014/main" id="{248A38FA-9184-428E-BA5D-89B35FDE1857}"/>
              </a:ext>
            </a:extLst>
          </p:cNvPr>
          <p:cNvSpPr txBox="1">
            <a:spLocks noChangeArrowheads="1"/>
          </p:cNvSpPr>
          <p:nvPr/>
        </p:nvSpPr>
        <p:spPr bwMode="auto">
          <a:xfrm>
            <a:off x="2268538" y="2406650"/>
            <a:ext cx="720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None/>
              <a:defRPr/>
            </a:pPr>
            <a:r>
              <a:rPr lang="zh-CN" altLang="en-US" sz="1600">
                <a:solidFill>
                  <a:srgbClr val="CA9E03"/>
                </a:solidFill>
                <a:ea typeface="黑体" panose="02010609060101010101" pitchFamily="49" charset="-122"/>
              </a:rPr>
              <a:t>厦门钨业股份有限公司</a:t>
            </a:r>
          </a:p>
        </p:txBody>
      </p:sp>
      <p:sp>
        <p:nvSpPr>
          <p:cNvPr id="23556" name="Text Box 4">
            <a:extLst>
              <a:ext uri="{FF2B5EF4-FFF2-40B4-BE49-F238E27FC236}">
                <a16:creationId xmlns:a16="http://schemas.microsoft.com/office/drawing/2014/main" id="{F6C56F9F-D654-4E4D-B4FF-DA0476128D63}"/>
              </a:ext>
            </a:extLst>
          </p:cNvPr>
          <p:cNvSpPr txBox="1">
            <a:spLocks noChangeArrowheads="1"/>
          </p:cNvSpPr>
          <p:nvPr/>
        </p:nvSpPr>
        <p:spPr bwMode="auto">
          <a:xfrm>
            <a:off x="2257425" y="2979738"/>
            <a:ext cx="7200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None/>
              <a:defRPr/>
            </a:pPr>
            <a:r>
              <a:rPr lang="zh-CN" altLang="en-US" sz="1400">
                <a:solidFill>
                  <a:srgbClr val="CA9E03"/>
                </a:solidFill>
              </a:rPr>
              <a:t>XIAMEN TUNGSTEN CO.,LTD.</a:t>
            </a:r>
          </a:p>
        </p:txBody>
      </p:sp>
      <p:sp>
        <p:nvSpPr>
          <p:cNvPr id="23557" name="Text Box 5">
            <a:extLst>
              <a:ext uri="{FF2B5EF4-FFF2-40B4-BE49-F238E27FC236}">
                <a16:creationId xmlns:a16="http://schemas.microsoft.com/office/drawing/2014/main" id="{5D35F8BA-F3FE-478A-BE6B-9E07653A4F6F}"/>
              </a:ext>
            </a:extLst>
          </p:cNvPr>
          <p:cNvSpPr txBox="1">
            <a:spLocks noChangeArrowheads="1"/>
          </p:cNvSpPr>
          <p:nvPr/>
        </p:nvSpPr>
        <p:spPr bwMode="auto">
          <a:xfrm>
            <a:off x="2246313" y="3379788"/>
            <a:ext cx="720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None/>
              <a:defRPr/>
            </a:pPr>
            <a:r>
              <a:rPr lang="zh-CN" altLang="en-US" sz="1600" dirty="0">
                <a:solidFill>
                  <a:srgbClr val="CA9E03"/>
                </a:solidFill>
                <a:ea typeface="黑体" panose="02010609060101010101" pitchFamily="49" charset="-122"/>
              </a:rPr>
              <a:t>中国福建省厦门市海沧</a:t>
            </a:r>
            <a:r>
              <a:rPr lang="zh-CN" altLang="en-US" sz="1600" dirty="0" smtClean="0">
                <a:solidFill>
                  <a:srgbClr val="CA9E03"/>
                </a:solidFill>
                <a:ea typeface="黑体" panose="02010609060101010101" pitchFamily="49" charset="-122"/>
              </a:rPr>
              <a:t>区海沧社区柯井</a:t>
            </a:r>
            <a:r>
              <a:rPr lang="en-US" altLang="zh-CN" sz="1600" dirty="0" smtClean="0">
                <a:solidFill>
                  <a:srgbClr val="CA9E03"/>
                </a:solidFill>
                <a:ea typeface="黑体" panose="02010609060101010101" pitchFamily="49" charset="-122"/>
              </a:rPr>
              <a:t>300</a:t>
            </a:r>
            <a:r>
              <a:rPr lang="zh-CN" altLang="en-US" sz="1600" dirty="0">
                <a:solidFill>
                  <a:srgbClr val="CA9E03"/>
                </a:solidFill>
                <a:ea typeface="黑体" panose="02010609060101010101" pitchFamily="49" charset="-122"/>
              </a:rPr>
              <a:t>号 </a:t>
            </a:r>
            <a:r>
              <a:rPr lang="en-US" altLang="zh-CN" sz="1600" dirty="0">
                <a:solidFill>
                  <a:srgbClr val="CA9E03"/>
                </a:solidFill>
                <a:ea typeface="黑体" panose="02010609060101010101" pitchFamily="49" charset="-122"/>
              </a:rPr>
              <a:t>361026</a:t>
            </a:r>
          </a:p>
        </p:txBody>
      </p:sp>
      <p:sp>
        <p:nvSpPr>
          <p:cNvPr id="23558" name="Text Box 6">
            <a:extLst>
              <a:ext uri="{FF2B5EF4-FFF2-40B4-BE49-F238E27FC236}">
                <a16:creationId xmlns:a16="http://schemas.microsoft.com/office/drawing/2014/main" id="{0739EFE0-7451-4118-A378-E41CB91C9007}"/>
              </a:ext>
            </a:extLst>
          </p:cNvPr>
          <p:cNvSpPr txBox="1">
            <a:spLocks noChangeArrowheads="1"/>
          </p:cNvSpPr>
          <p:nvPr/>
        </p:nvSpPr>
        <p:spPr bwMode="auto">
          <a:xfrm>
            <a:off x="2268538" y="3844925"/>
            <a:ext cx="7200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None/>
              <a:defRPr/>
            </a:pPr>
            <a:r>
              <a:rPr lang="en-US" altLang="zh-CN" sz="1400">
                <a:solidFill>
                  <a:srgbClr val="CA9E03"/>
                </a:solidFill>
              </a:rPr>
              <a:t>No.300,Ke Jingshe, Haicang District,Xiamen,FuJian,China. P.C:361026</a:t>
            </a:r>
            <a:endParaRPr lang="zh-CN" altLang="en-US" sz="1400">
              <a:solidFill>
                <a:srgbClr val="CA9E03"/>
              </a:solidFill>
            </a:endParaRPr>
          </a:p>
        </p:txBody>
      </p:sp>
    </p:spTree>
    <p:extLst>
      <p:ext uri="{BB962C8B-B14F-4D97-AF65-F5344CB8AC3E}">
        <p14:creationId xmlns:p14="http://schemas.microsoft.com/office/powerpoint/2010/main" val="1711046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组合 131"/>
          <p:cNvGrpSpPr/>
          <p:nvPr/>
        </p:nvGrpSpPr>
        <p:grpSpPr>
          <a:xfrm>
            <a:off x="1265097" y="1338919"/>
            <a:ext cx="9235809" cy="4718034"/>
            <a:chOff x="244673" y="1019962"/>
            <a:chExt cx="8624512" cy="5278875"/>
          </a:xfrm>
        </p:grpSpPr>
        <p:grpSp>
          <p:nvGrpSpPr>
            <p:cNvPr id="64" name="组合 63">
              <a:extLst>
                <a:ext uri="{FF2B5EF4-FFF2-40B4-BE49-F238E27FC236}">
                  <a16:creationId xmlns:a16="http://schemas.microsoft.com/office/drawing/2014/main" id="{9AD023AF-DE7D-4EB9-B824-7FFEF8B7DAEF}"/>
                </a:ext>
              </a:extLst>
            </p:cNvPr>
            <p:cNvGrpSpPr/>
            <p:nvPr/>
          </p:nvGrpSpPr>
          <p:grpSpPr>
            <a:xfrm>
              <a:off x="1854337" y="5385849"/>
              <a:ext cx="2049710" cy="141592"/>
              <a:chOff x="3866379" y="1674310"/>
              <a:chExt cx="3557660" cy="109703"/>
            </a:xfrm>
          </p:grpSpPr>
          <p:cxnSp>
            <p:nvCxnSpPr>
              <p:cNvPr id="65" name="直接连接符 64">
                <a:extLst>
                  <a:ext uri="{FF2B5EF4-FFF2-40B4-BE49-F238E27FC236}">
                    <a16:creationId xmlns:a16="http://schemas.microsoft.com/office/drawing/2014/main" id="{8D177818-4F4E-4E8B-B323-A98857C797D6}"/>
                  </a:ext>
                </a:extLst>
              </p:cNvPr>
              <p:cNvCxnSpPr>
                <a:cxnSpLocks/>
              </p:cNvCxnSpPr>
              <p:nvPr/>
            </p:nvCxnSpPr>
            <p:spPr>
              <a:xfrm flipV="1">
                <a:off x="3866379" y="1730421"/>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6" name="椭圆 65">
                <a:extLst>
                  <a:ext uri="{FF2B5EF4-FFF2-40B4-BE49-F238E27FC236}">
                    <a16:creationId xmlns:a16="http://schemas.microsoft.com/office/drawing/2014/main" id="{3591B2C3-8274-4D68-8598-6C212C3A8F8F}"/>
                  </a:ext>
                </a:extLst>
              </p:cNvPr>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grpSp>
        <p:grpSp>
          <p:nvGrpSpPr>
            <p:cNvPr id="67" name="组合 66">
              <a:extLst>
                <a:ext uri="{FF2B5EF4-FFF2-40B4-BE49-F238E27FC236}">
                  <a16:creationId xmlns:a16="http://schemas.microsoft.com/office/drawing/2014/main" id="{446E1ABC-0CAC-4AA6-9CAB-03D5E012E9DA}"/>
                </a:ext>
              </a:extLst>
            </p:cNvPr>
            <p:cNvGrpSpPr/>
            <p:nvPr/>
          </p:nvGrpSpPr>
          <p:grpSpPr>
            <a:xfrm>
              <a:off x="3173686" y="4388899"/>
              <a:ext cx="1289581" cy="141592"/>
              <a:chOff x="5185725" y="1674310"/>
              <a:chExt cx="2238314" cy="109703"/>
            </a:xfrm>
          </p:grpSpPr>
          <p:cxnSp>
            <p:nvCxnSpPr>
              <p:cNvPr id="68" name="直接连接符 67">
                <a:extLst>
                  <a:ext uri="{FF2B5EF4-FFF2-40B4-BE49-F238E27FC236}">
                    <a16:creationId xmlns:a16="http://schemas.microsoft.com/office/drawing/2014/main" id="{E8640E41-6A8F-4457-8946-CF800627B0C8}"/>
                  </a:ext>
                </a:extLst>
              </p:cNvPr>
              <p:cNvCxnSpPr/>
              <p:nvPr/>
            </p:nvCxnSpPr>
            <p:spPr>
              <a:xfrm>
                <a:off x="5185725" y="1718973"/>
                <a:ext cx="212185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9" name="椭圆 68">
                <a:extLst>
                  <a:ext uri="{FF2B5EF4-FFF2-40B4-BE49-F238E27FC236}">
                    <a16:creationId xmlns:a16="http://schemas.microsoft.com/office/drawing/2014/main" id="{B34C42A0-ADB0-49A3-AC0A-13A120091A85}"/>
                  </a:ext>
                </a:extLst>
              </p:cNvPr>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grpSp>
        <p:grpSp>
          <p:nvGrpSpPr>
            <p:cNvPr id="70" name="组合 69">
              <a:extLst>
                <a:ext uri="{FF2B5EF4-FFF2-40B4-BE49-F238E27FC236}">
                  <a16:creationId xmlns:a16="http://schemas.microsoft.com/office/drawing/2014/main" id="{A851649E-C085-426D-9AEE-7015979D65D1}"/>
                </a:ext>
              </a:extLst>
            </p:cNvPr>
            <p:cNvGrpSpPr/>
            <p:nvPr/>
          </p:nvGrpSpPr>
          <p:grpSpPr>
            <a:xfrm>
              <a:off x="3594140" y="3391949"/>
              <a:ext cx="1047340" cy="141592"/>
              <a:chOff x="5606181" y="1674310"/>
              <a:chExt cx="1817858" cy="109703"/>
            </a:xfrm>
          </p:grpSpPr>
          <p:cxnSp>
            <p:nvCxnSpPr>
              <p:cNvPr id="71" name="直接连接符 70">
                <a:extLst>
                  <a:ext uri="{FF2B5EF4-FFF2-40B4-BE49-F238E27FC236}">
                    <a16:creationId xmlns:a16="http://schemas.microsoft.com/office/drawing/2014/main" id="{B7B86332-2413-45AA-8CA3-3DBB2310474D}"/>
                  </a:ext>
                </a:extLst>
              </p:cNvPr>
              <p:cNvCxnSpPr/>
              <p:nvPr/>
            </p:nvCxnSpPr>
            <p:spPr>
              <a:xfrm flipV="1">
                <a:off x="5606181" y="1718973"/>
                <a:ext cx="1701399" cy="509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2" name="椭圆 71">
                <a:extLst>
                  <a:ext uri="{FF2B5EF4-FFF2-40B4-BE49-F238E27FC236}">
                    <a16:creationId xmlns:a16="http://schemas.microsoft.com/office/drawing/2014/main" id="{5EFAFD8C-47B2-4B4D-B38B-D8EFB2F07454}"/>
                  </a:ext>
                </a:extLst>
              </p:cNvPr>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grpSp>
        <p:grpSp>
          <p:nvGrpSpPr>
            <p:cNvPr id="73" name="组合 72">
              <a:extLst>
                <a:ext uri="{FF2B5EF4-FFF2-40B4-BE49-F238E27FC236}">
                  <a16:creationId xmlns:a16="http://schemas.microsoft.com/office/drawing/2014/main" id="{3940955B-4EFF-42F5-A561-88BC72FC1B7E}"/>
                </a:ext>
              </a:extLst>
            </p:cNvPr>
            <p:cNvGrpSpPr/>
            <p:nvPr/>
          </p:nvGrpSpPr>
          <p:grpSpPr>
            <a:xfrm>
              <a:off x="3137394" y="2395000"/>
              <a:ext cx="1310491" cy="141592"/>
              <a:chOff x="5149433" y="1674310"/>
              <a:chExt cx="2274606" cy="109703"/>
            </a:xfrm>
          </p:grpSpPr>
          <p:cxnSp>
            <p:nvCxnSpPr>
              <p:cNvPr id="74" name="直接连接符 73">
                <a:extLst>
                  <a:ext uri="{FF2B5EF4-FFF2-40B4-BE49-F238E27FC236}">
                    <a16:creationId xmlns:a16="http://schemas.microsoft.com/office/drawing/2014/main" id="{87760FA2-8FEE-446B-B77D-AA985DF8EBBD}"/>
                  </a:ext>
                </a:extLst>
              </p:cNvPr>
              <p:cNvCxnSpPr/>
              <p:nvPr/>
            </p:nvCxnSpPr>
            <p:spPr>
              <a:xfrm flipV="1">
                <a:off x="5149433" y="1718973"/>
                <a:ext cx="2158147" cy="646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5" name="椭圆 74">
                <a:extLst>
                  <a:ext uri="{FF2B5EF4-FFF2-40B4-BE49-F238E27FC236}">
                    <a16:creationId xmlns:a16="http://schemas.microsoft.com/office/drawing/2014/main" id="{E26C9C14-37C4-4F15-809E-AD76D90A5F9D}"/>
                  </a:ext>
                </a:extLst>
              </p:cNvPr>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grpSp>
        <p:grpSp>
          <p:nvGrpSpPr>
            <p:cNvPr id="76" name="组合 75">
              <a:extLst>
                <a:ext uri="{FF2B5EF4-FFF2-40B4-BE49-F238E27FC236}">
                  <a16:creationId xmlns:a16="http://schemas.microsoft.com/office/drawing/2014/main" id="{99E2D3B8-C83E-439E-BD90-B3EBBBD8E09B}"/>
                </a:ext>
              </a:extLst>
            </p:cNvPr>
            <p:cNvGrpSpPr/>
            <p:nvPr/>
          </p:nvGrpSpPr>
          <p:grpSpPr>
            <a:xfrm>
              <a:off x="1892744" y="1398050"/>
              <a:ext cx="2027583" cy="141592"/>
              <a:chOff x="3904783" y="1674310"/>
              <a:chExt cx="3519256" cy="109703"/>
            </a:xfrm>
          </p:grpSpPr>
          <p:cxnSp>
            <p:nvCxnSpPr>
              <p:cNvPr id="77" name="直接连接符 76">
                <a:extLst>
                  <a:ext uri="{FF2B5EF4-FFF2-40B4-BE49-F238E27FC236}">
                    <a16:creationId xmlns:a16="http://schemas.microsoft.com/office/drawing/2014/main" id="{5182B40E-C604-4E22-90FF-DD25D1A3E667}"/>
                  </a:ext>
                </a:extLst>
              </p:cNvPr>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8" name="椭圆 77">
                <a:extLst>
                  <a:ext uri="{FF2B5EF4-FFF2-40B4-BE49-F238E27FC236}">
                    <a16:creationId xmlns:a16="http://schemas.microsoft.com/office/drawing/2014/main" id="{0104DC64-C253-42D2-99A1-1378D5B6CE2C}"/>
                  </a:ext>
                </a:extLst>
              </p:cNvPr>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grpSp>
        <p:sp>
          <p:nvSpPr>
            <p:cNvPr id="79" name="任意多边形 7">
              <a:extLst>
                <a:ext uri="{FF2B5EF4-FFF2-40B4-BE49-F238E27FC236}">
                  <a16:creationId xmlns:a16="http://schemas.microsoft.com/office/drawing/2014/main" id="{59559E8F-AA4F-4C1C-AE6F-F82581F9D205}"/>
                </a:ext>
              </a:extLst>
            </p:cNvPr>
            <p:cNvSpPr/>
            <p:nvPr/>
          </p:nvSpPr>
          <p:spPr>
            <a:xfrm>
              <a:off x="1190716" y="1358559"/>
              <a:ext cx="2071340" cy="4143828"/>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grpSp>
          <p:nvGrpSpPr>
            <p:cNvPr id="80" name="组合 79">
              <a:extLst>
                <a:ext uri="{FF2B5EF4-FFF2-40B4-BE49-F238E27FC236}">
                  <a16:creationId xmlns:a16="http://schemas.microsoft.com/office/drawing/2014/main" id="{97AF3B11-8A41-4CB2-BB04-19DFEE09AABE}"/>
                </a:ext>
              </a:extLst>
            </p:cNvPr>
            <p:cNvGrpSpPr/>
            <p:nvPr/>
          </p:nvGrpSpPr>
          <p:grpSpPr>
            <a:xfrm>
              <a:off x="1115712" y="1019962"/>
              <a:ext cx="1143056" cy="1295559"/>
              <a:chOff x="2715260" y="1008512"/>
              <a:chExt cx="1143056" cy="1295559"/>
            </a:xfrm>
          </p:grpSpPr>
          <p:grpSp>
            <p:nvGrpSpPr>
              <p:cNvPr id="81" name="组合 80">
                <a:extLst>
                  <a:ext uri="{FF2B5EF4-FFF2-40B4-BE49-F238E27FC236}">
                    <a16:creationId xmlns:a16="http://schemas.microsoft.com/office/drawing/2014/main" id="{E818ECED-757A-4811-AF3D-DBEBF3572757}"/>
                  </a:ext>
                </a:extLst>
              </p:cNvPr>
              <p:cNvGrpSpPr/>
              <p:nvPr/>
            </p:nvGrpSpPr>
            <p:grpSpPr>
              <a:xfrm>
                <a:off x="2744184" y="1008512"/>
                <a:ext cx="1114132" cy="1295559"/>
                <a:chOff x="3295850" y="2065379"/>
                <a:chExt cx="3592274" cy="4177307"/>
              </a:xfrm>
            </p:grpSpPr>
            <p:sp>
              <p:nvSpPr>
                <p:cNvPr id="83" name="圆角矩形 25">
                  <a:extLst>
                    <a:ext uri="{FF2B5EF4-FFF2-40B4-BE49-F238E27FC236}">
                      <a16:creationId xmlns:a16="http://schemas.microsoft.com/office/drawing/2014/main" id="{EBB7B07F-22C9-4DC5-825E-BF2325617D06}"/>
                    </a:ext>
                  </a:extLst>
                </p:cNvPr>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84" name="Freeform 5">
                  <a:extLst>
                    <a:ext uri="{FF2B5EF4-FFF2-40B4-BE49-F238E27FC236}">
                      <a16:creationId xmlns:a16="http://schemas.microsoft.com/office/drawing/2014/main" id="{E4B6296A-D662-4996-A5CA-56FD12B7AC37}"/>
                    </a:ext>
                  </a:extLst>
                </p:cNvPr>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sp>
              <p:nvSpPr>
                <p:cNvPr id="85" name="圆角矩形 27">
                  <a:extLst>
                    <a:ext uri="{FF2B5EF4-FFF2-40B4-BE49-F238E27FC236}">
                      <a16:creationId xmlns:a16="http://schemas.microsoft.com/office/drawing/2014/main" id="{360C4182-9298-4B29-A1DE-D2C9C42D4488}"/>
                    </a:ext>
                  </a:extLst>
                </p:cNvPr>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86" name="Freeform 5">
                  <a:extLst>
                    <a:ext uri="{FF2B5EF4-FFF2-40B4-BE49-F238E27FC236}">
                      <a16:creationId xmlns:a16="http://schemas.microsoft.com/office/drawing/2014/main" id="{CF62E777-63C8-42F7-B721-433FDE093F17}"/>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grpSp>
          <p:sp>
            <p:nvSpPr>
              <p:cNvPr id="82" name="文本框 88">
                <a:extLst>
                  <a:ext uri="{FF2B5EF4-FFF2-40B4-BE49-F238E27FC236}">
                    <a16:creationId xmlns:a16="http://schemas.microsoft.com/office/drawing/2014/main" id="{97531F7D-9E24-4DF3-A115-3FC0F56AE5FE}"/>
                  </a:ext>
                </a:extLst>
              </p:cNvPr>
              <p:cNvSpPr txBox="1"/>
              <p:nvPr/>
            </p:nvSpPr>
            <p:spPr>
              <a:xfrm>
                <a:off x="2715260" y="1181804"/>
                <a:ext cx="876300" cy="585416"/>
              </a:xfrm>
              <a:prstGeom prst="rect">
                <a:avLst/>
              </a:prstGeom>
              <a:noFill/>
            </p:spPr>
            <p:txBody>
              <a:bodyPr wrap="square" rtlCol="0">
                <a:spAutoFit/>
              </a:bodyPr>
              <a:lstStyle/>
              <a:p>
                <a:pPr algn="ctr"/>
                <a:r>
                  <a:rPr lang="en-US" altLang="zh-CN" sz="2800" dirty="0">
                    <a:solidFill>
                      <a:schemeClr val="tx2"/>
                    </a:solidFill>
                    <a:latin typeface="微软雅黑" pitchFamily="34" charset="-122"/>
                    <a:ea typeface="微软雅黑" pitchFamily="34" charset="-122"/>
                  </a:rPr>
                  <a:t>01</a:t>
                </a:r>
                <a:endParaRPr lang="zh-CN" altLang="en-US" sz="2800" dirty="0">
                  <a:solidFill>
                    <a:schemeClr val="tx2"/>
                  </a:solidFill>
                  <a:latin typeface="微软雅黑" pitchFamily="34" charset="-122"/>
                  <a:ea typeface="微软雅黑" pitchFamily="34" charset="-122"/>
                </a:endParaRPr>
              </a:p>
            </p:txBody>
          </p:sp>
        </p:grpSp>
        <p:grpSp>
          <p:nvGrpSpPr>
            <p:cNvPr id="87" name="组合 86">
              <a:extLst>
                <a:ext uri="{FF2B5EF4-FFF2-40B4-BE49-F238E27FC236}">
                  <a16:creationId xmlns:a16="http://schemas.microsoft.com/office/drawing/2014/main" id="{42904F44-3431-4A55-A702-6AF39C8A620E}"/>
                </a:ext>
              </a:extLst>
            </p:cNvPr>
            <p:cNvGrpSpPr/>
            <p:nvPr/>
          </p:nvGrpSpPr>
          <p:grpSpPr>
            <a:xfrm>
              <a:off x="1087872" y="5003278"/>
              <a:ext cx="1143055" cy="1295559"/>
              <a:chOff x="2687418" y="4991828"/>
              <a:chExt cx="1143055" cy="1295559"/>
            </a:xfrm>
          </p:grpSpPr>
          <p:grpSp>
            <p:nvGrpSpPr>
              <p:cNvPr id="88" name="组合 87">
                <a:extLst>
                  <a:ext uri="{FF2B5EF4-FFF2-40B4-BE49-F238E27FC236}">
                    <a16:creationId xmlns:a16="http://schemas.microsoft.com/office/drawing/2014/main" id="{5910BD04-BABF-4501-9AAF-95B48E6BDC45}"/>
                  </a:ext>
                </a:extLst>
              </p:cNvPr>
              <p:cNvGrpSpPr/>
              <p:nvPr/>
            </p:nvGrpSpPr>
            <p:grpSpPr>
              <a:xfrm>
                <a:off x="2716341" y="4991828"/>
                <a:ext cx="1114132" cy="1295559"/>
                <a:chOff x="3295850" y="2065379"/>
                <a:chExt cx="3592274" cy="4177307"/>
              </a:xfrm>
            </p:grpSpPr>
            <p:sp>
              <p:nvSpPr>
                <p:cNvPr id="90" name="圆角矩形 21">
                  <a:extLst>
                    <a:ext uri="{FF2B5EF4-FFF2-40B4-BE49-F238E27FC236}">
                      <a16:creationId xmlns:a16="http://schemas.microsoft.com/office/drawing/2014/main" id="{CE4E6A94-9CFB-45E7-84DA-E373E5C42A76}"/>
                    </a:ext>
                  </a:extLst>
                </p:cNvPr>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91" name="Freeform 5">
                  <a:extLst>
                    <a:ext uri="{FF2B5EF4-FFF2-40B4-BE49-F238E27FC236}">
                      <a16:creationId xmlns:a16="http://schemas.microsoft.com/office/drawing/2014/main" id="{B44F91BA-54B8-4F5B-B001-40F6DFF4BEB0}"/>
                    </a:ext>
                  </a:extLst>
                </p:cNvPr>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sp>
              <p:nvSpPr>
                <p:cNvPr id="92" name="圆角矩形 23">
                  <a:extLst>
                    <a:ext uri="{FF2B5EF4-FFF2-40B4-BE49-F238E27FC236}">
                      <a16:creationId xmlns:a16="http://schemas.microsoft.com/office/drawing/2014/main" id="{7D2D4ECB-FA4E-4BB4-9829-FF541BC5611B}"/>
                    </a:ext>
                  </a:extLst>
                </p:cNvPr>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93" name="Freeform 5">
                  <a:extLst>
                    <a:ext uri="{FF2B5EF4-FFF2-40B4-BE49-F238E27FC236}">
                      <a16:creationId xmlns:a16="http://schemas.microsoft.com/office/drawing/2014/main" id="{0421A1E3-9D86-4282-B505-EFA64A1479D4}"/>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grpSp>
          <p:sp>
            <p:nvSpPr>
              <p:cNvPr id="89" name="文本框 89">
                <a:extLst>
                  <a:ext uri="{FF2B5EF4-FFF2-40B4-BE49-F238E27FC236}">
                    <a16:creationId xmlns:a16="http://schemas.microsoft.com/office/drawing/2014/main" id="{83EDA364-6CAD-42FA-8912-98CF3CA6B444}"/>
                  </a:ext>
                </a:extLst>
              </p:cNvPr>
              <p:cNvSpPr txBox="1"/>
              <p:nvPr/>
            </p:nvSpPr>
            <p:spPr>
              <a:xfrm>
                <a:off x="2687418" y="5154931"/>
                <a:ext cx="876300" cy="585416"/>
              </a:xfrm>
              <a:prstGeom prst="rect">
                <a:avLst/>
              </a:prstGeom>
              <a:noFill/>
            </p:spPr>
            <p:txBody>
              <a:bodyPr wrap="square" rtlCol="0">
                <a:spAutoFit/>
              </a:bodyPr>
              <a:lstStyle/>
              <a:p>
                <a:pPr algn="ctr"/>
                <a:r>
                  <a:rPr lang="en-US" altLang="zh-CN" sz="2800" dirty="0">
                    <a:solidFill>
                      <a:schemeClr val="tx2"/>
                    </a:solidFill>
                    <a:latin typeface="微软雅黑" pitchFamily="34" charset="-122"/>
                    <a:ea typeface="微软雅黑" pitchFamily="34" charset="-122"/>
                  </a:rPr>
                  <a:t>05</a:t>
                </a:r>
                <a:endParaRPr lang="zh-CN" altLang="en-US" sz="2800" dirty="0">
                  <a:solidFill>
                    <a:schemeClr val="tx2"/>
                  </a:solidFill>
                  <a:latin typeface="微软雅黑" pitchFamily="34" charset="-122"/>
                  <a:ea typeface="微软雅黑" pitchFamily="34" charset="-122"/>
                </a:endParaRPr>
              </a:p>
            </p:txBody>
          </p:sp>
        </p:grpSp>
        <p:grpSp>
          <p:nvGrpSpPr>
            <p:cNvPr id="94" name="组合 93">
              <a:extLst>
                <a:ext uri="{FF2B5EF4-FFF2-40B4-BE49-F238E27FC236}">
                  <a16:creationId xmlns:a16="http://schemas.microsoft.com/office/drawing/2014/main" id="{0BE0B787-950B-4812-B7CB-EA7CAD7F46FD}"/>
                </a:ext>
              </a:extLst>
            </p:cNvPr>
            <p:cNvGrpSpPr/>
            <p:nvPr/>
          </p:nvGrpSpPr>
          <p:grpSpPr>
            <a:xfrm>
              <a:off x="2285076" y="4013807"/>
              <a:ext cx="1146492" cy="1295559"/>
              <a:chOff x="3884624" y="4002357"/>
              <a:chExt cx="1146492" cy="1295559"/>
            </a:xfrm>
          </p:grpSpPr>
          <p:grpSp>
            <p:nvGrpSpPr>
              <p:cNvPr id="95" name="组合 94">
                <a:extLst>
                  <a:ext uri="{FF2B5EF4-FFF2-40B4-BE49-F238E27FC236}">
                    <a16:creationId xmlns:a16="http://schemas.microsoft.com/office/drawing/2014/main" id="{AFA29CD7-BDB8-4BC5-9464-E710C6C191B6}"/>
                  </a:ext>
                </a:extLst>
              </p:cNvPr>
              <p:cNvGrpSpPr/>
              <p:nvPr/>
            </p:nvGrpSpPr>
            <p:grpSpPr>
              <a:xfrm>
                <a:off x="3916984" y="4002357"/>
                <a:ext cx="1114132" cy="1295559"/>
                <a:chOff x="3295850" y="2065379"/>
                <a:chExt cx="3592274" cy="4177307"/>
              </a:xfrm>
            </p:grpSpPr>
            <p:sp>
              <p:nvSpPr>
                <p:cNvPr id="97" name="圆角矩形 29">
                  <a:extLst>
                    <a:ext uri="{FF2B5EF4-FFF2-40B4-BE49-F238E27FC236}">
                      <a16:creationId xmlns:a16="http://schemas.microsoft.com/office/drawing/2014/main" id="{D767721D-FF1A-47A9-8F04-9675002409FA}"/>
                    </a:ext>
                  </a:extLst>
                </p:cNvPr>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98" name="Freeform 5">
                  <a:extLst>
                    <a:ext uri="{FF2B5EF4-FFF2-40B4-BE49-F238E27FC236}">
                      <a16:creationId xmlns:a16="http://schemas.microsoft.com/office/drawing/2014/main" id="{A0616410-D51F-4671-81B4-0D89C76DA8E3}"/>
                    </a:ext>
                  </a:extLst>
                </p:cNvPr>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sp>
              <p:nvSpPr>
                <p:cNvPr id="99" name="圆角矩形 31">
                  <a:extLst>
                    <a:ext uri="{FF2B5EF4-FFF2-40B4-BE49-F238E27FC236}">
                      <a16:creationId xmlns:a16="http://schemas.microsoft.com/office/drawing/2014/main" id="{B8533725-948C-4903-9926-69D3C2B272F0}"/>
                    </a:ext>
                  </a:extLst>
                </p:cNvPr>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100" name="Freeform 5">
                  <a:extLst>
                    <a:ext uri="{FF2B5EF4-FFF2-40B4-BE49-F238E27FC236}">
                      <a16:creationId xmlns:a16="http://schemas.microsoft.com/office/drawing/2014/main" id="{5775B77A-09A6-43BA-B96B-66F666477F04}"/>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grpSp>
          <p:sp>
            <p:nvSpPr>
              <p:cNvPr id="96" name="文本框 90">
                <a:extLst>
                  <a:ext uri="{FF2B5EF4-FFF2-40B4-BE49-F238E27FC236}">
                    <a16:creationId xmlns:a16="http://schemas.microsoft.com/office/drawing/2014/main" id="{6E997B05-B7E3-4FF7-8D60-638C1BD1FFE8}"/>
                  </a:ext>
                </a:extLst>
              </p:cNvPr>
              <p:cNvSpPr txBox="1"/>
              <p:nvPr/>
            </p:nvSpPr>
            <p:spPr>
              <a:xfrm>
                <a:off x="3884624" y="4169089"/>
                <a:ext cx="876300" cy="585416"/>
              </a:xfrm>
              <a:prstGeom prst="rect">
                <a:avLst/>
              </a:prstGeom>
              <a:noFill/>
            </p:spPr>
            <p:txBody>
              <a:bodyPr wrap="square" rtlCol="0">
                <a:spAutoFit/>
              </a:bodyPr>
              <a:lstStyle/>
              <a:p>
                <a:pPr algn="ctr"/>
                <a:r>
                  <a:rPr lang="en-US" altLang="zh-CN" sz="2800" dirty="0">
                    <a:solidFill>
                      <a:schemeClr val="tx2"/>
                    </a:solidFill>
                    <a:latin typeface="微软雅黑" pitchFamily="34" charset="-122"/>
                    <a:ea typeface="微软雅黑" pitchFamily="34" charset="-122"/>
                  </a:rPr>
                  <a:t>04</a:t>
                </a:r>
                <a:endParaRPr lang="zh-CN" altLang="en-US" sz="2800" dirty="0">
                  <a:solidFill>
                    <a:schemeClr val="tx2"/>
                  </a:solidFill>
                  <a:latin typeface="微软雅黑" pitchFamily="34" charset="-122"/>
                  <a:ea typeface="微软雅黑" pitchFamily="34" charset="-122"/>
                </a:endParaRPr>
              </a:p>
            </p:txBody>
          </p:sp>
        </p:grpSp>
        <p:grpSp>
          <p:nvGrpSpPr>
            <p:cNvPr id="101" name="组合 100">
              <a:extLst>
                <a:ext uri="{FF2B5EF4-FFF2-40B4-BE49-F238E27FC236}">
                  <a16:creationId xmlns:a16="http://schemas.microsoft.com/office/drawing/2014/main" id="{4726A199-E881-43D9-92B7-12019E092BC2}"/>
                </a:ext>
              </a:extLst>
            </p:cNvPr>
            <p:cNvGrpSpPr/>
            <p:nvPr/>
          </p:nvGrpSpPr>
          <p:grpSpPr>
            <a:xfrm>
              <a:off x="2285078" y="2010715"/>
              <a:ext cx="1127943" cy="1295559"/>
              <a:chOff x="3884624" y="1999265"/>
              <a:chExt cx="1127943" cy="1295559"/>
            </a:xfrm>
          </p:grpSpPr>
          <p:grpSp>
            <p:nvGrpSpPr>
              <p:cNvPr id="102" name="组合 101">
                <a:extLst>
                  <a:ext uri="{FF2B5EF4-FFF2-40B4-BE49-F238E27FC236}">
                    <a16:creationId xmlns:a16="http://schemas.microsoft.com/office/drawing/2014/main" id="{C30168A9-FCE6-4408-94E2-5EA1018086F7}"/>
                  </a:ext>
                </a:extLst>
              </p:cNvPr>
              <p:cNvGrpSpPr/>
              <p:nvPr/>
            </p:nvGrpSpPr>
            <p:grpSpPr>
              <a:xfrm>
                <a:off x="3898435" y="1999265"/>
                <a:ext cx="1114132" cy="1295559"/>
                <a:chOff x="3295850" y="2065379"/>
                <a:chExt cx="3592274" cy="4177307"/>
              </a:xfrm>
            </p:grpSpPr>
            <p:sp>
              <p:nvSpPr>
                <p:cNvPr id="104" name="圆角矩形 37">
                  <a:extLst>
                    <a:ext uri="{FF2B5EF4-FFF2-40B4-BE49-F238E27FC236}">
                      <a16:creationId xmlns:a16="http://schemas.microsoft.com/office/drawing/2014/main" id="{4EFDA02E-0347-47C5-B5D4-77EDA45086E9}"/>
                    </a:ext>
                  </a:extLst>
                </p:cNvPr>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105" name="Freeform 5">
                  <a:extLst>
                    <a:ext uri="{FF2B5EF4-FFF2-40B4-BE49-F238E27FC236}">
                      <a16:creationId xmlns:a16="http://schemas.microsoft.com/office/drawing/2014/main" id="{61ED76B6-6B5C-4578-91DA-19F3AA7CAFEC}"/>
                    </a:ext>
                  </a:extLst>
                </p:cNvPr>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sp>
              <p:nvSpPr>
                <p:cNvPr id="106" name="圆角矩形 39">
                  <a:extLst>
                    <a:ext uri="{FF2B5EF4-FFF2-40B4-BE49-F238E27FC236}">
                      <a16:creationId xmlns:a16="http://schemas.microsoft.com/office/drawing/2014/main" id="{67A6A1DC-C40A-4B1E-AA9E-7FE58D1DBE07}"/>
                    </a:ext>
                  </a:extLst>
                </p:cNvPr>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107" name="Freeform 5">
                  <a:extLst>
                    <a:ext uri="{FF2B5EF4-FFF2-40B4-BE49-F238E27FC236}">
                      <a16:creationId xmlns:a16="http://schemas.microsoft.com/office/drawing/2014/main" id="{67EC164D-2275-4483-A49D-F5C760B5B37D}"/>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grpSp>
          <p:sp>
            <p:nvSpPr>
              <p:cNvPr id="103" name="文本框 91">
                <a:extLst>
                  <a:ext uri="{FF2B5EF4-FFF2-40B4-BE49-F238E27FC236}">
                    <a16:creationId xmlns:a16="http://schemas.microsoft.com/office/drawing/2014/main" id="{9A53EE2F-3C00-4065-8E6A-BB538A900816}"/>
                  </a:ext>
                </a:extLst>
              </p:cNvPr>
              <p:cNvSpPr txBox="1"/>
              <p:nvPr/>
            </p:nvSpPr>
            <p:spPr>
              <a:xfrm>
                <a:off x="3884624" y="2164988"/>
                <a:ext cx="876300" cy="585416"/>
              </a:xfrm>
              <a:prstGeom prst="rect">
                <a:avLst/>
              </a:prstGeom>
              <a:noFill/>
            </p:spPr>
            <p:txBody>
              <a:bodyPr wrap="square" rtlCol="0">
                <a:spAutoFit/>
              </a:bodyPr>
              <a:lstStyle/>
              <a:p>
                <a:pPr algn="ctr"/>
                <a:r>
                  <a:rPr lang="en-US" altLang="zh-CN" sz="2800" dirty="0">
                    <a:solidFill>
                      <a:schemeClr val="tx2"/>
                    </a:solidFill>
                    <a:latin typeface="微软雅黑" pitchFamily="34" charset="-122"/>
                    <a:ea typeface="微软雅黑" pitchFamily="34" charset="-122"/>
                  </a:rPr>
                  <a:t>02</a:t>
                </a:r>
                <a:endParaRPr lang="zh-CN" altLang="en-US" sz="2800" dirty="0">
                  <a:solidFill>
                    <a:schemeClr val="tx2"/>
                  </a:solidFill>
                  <a:latin typeface="微软雅黑" pitchFamily="34" charset="-122"/>
                  <a:ea typeface="微软雅黑" pitchFamily="34" charset="-122"/>
                </a:endParaRPr>
              </a:p>
            </p:txBody>
          </p:sp>
        </p:grpSp>
        <p:grpSp>
          <p:nvGrpSpPr>
            <p:cNvPr id="108" name="组合 107">
              <a:extLst>
                <a:ext uri="{FF2B5EF4-FFF2-40B4-BE49-F238E27FC236}">
                  <a16:creationId xmlns:a16="http://schemas.microsoft.com/office/drawing/2014/main" id="{4D96E7E0-14AA-4431-A2F3-8B8D249D53D6}"/>
                </a:ext>
              </a:extLst>
            </p:cNvPr>
            <p:cNvGrpSpPr/>
            <p:nvPr/>
          </p:nvGrpSpPr>
          <p:grpSpPr>
            <a:xfrm>
              <a:off x="2740373" y="2998467"/>
              <a:ext cx="1137467" cy="1295559"/>
              <a:chOff x="4339919" y="2987017"/>
              <a:chExt cx="1137467" cy="1295559"/>
            </a:xfrm>
          </p:grpSpPr>
          <p:grpSp>
            <p:nvGrpSpPr>
              <p:cNvPr id="109" name="组合 108">
                <a:extLst>
                  <a:ext uri="{FF2B5EF4-FFF2-40B4-BE49-F238E27FC236}">
                    <a16:creationId xmlns:a16="http://schemas.microsoft.com/office/drawing/2014/main" id="{8E38D94F-06B9-4B60-B511-1CAB62CA13D9}"/>
                  </a:ext>
                </a:extLst>
              </p:cNvPr>
              <p:cNvGrpSpPr/>
              <p:nvPr/>
            </p:nvGrpSpPr>
            <p:grpSpPr>
              <a:xfrm>
                <a:off x="4363254" y="2987017"/>
                <a:ext cx="1114132" cy="1295559"/>
                <a:chOff x="3295850" y="2065379"/>
                <a:chExt cx="3592274" cy="4177307"/>
              </a:xfrm>
            </p:grpSpPr>
            <p:sp>
              <p:nvSpPr>
                <p:cNvPr id="111" name="圆角矩形 33">
                  <a:extLst>
                    <a:ext uri="{FF2B5EF4-FFF2-40B4-BE49-F238E27FC236}">
                      <a16:creationId xmlns:a16="http://schemas.microsoft.com/office/drawing/2014/main" id="{3F8F6DD7-539D-4981-A9DB-1A43771BA687}"/>
                    </a:ext>
                  </a:extLst>
                </p:cNvPr>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112" name="Freeform 5">
                  <a:extLst>
                    <a:ext uri="{FF2B5EF4-FFF2-40B4-BE49-F238E27FC236}">
                      <a16:creationId xmlns:a16="http://schemas.microsoft.com/office/drawing/2014/main" id="{A56ACFD2-F022-4364-B3E0-3E018A19F4F6}"/>
                    </a:ext>
                  </a:extLst>
                </p:cNvPr>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sp>
              <p:nvSpPr>
                <p:cNvPr id="113" name="圆角矩形 35">
                  <a:extLst>
                    <a:ext uri="{FF2B5EF4-FFF2-40B4-BE49-F238E27FC236}">
                      <a16:creationId xmlns:a16="http://schemas.microsoft.com/office/drawing/2014/main" id="{4D34E49F-9D8A-4FD0-A0BB-42CF1388A4A3}"/>
                    </a:ext>
                  </a:extLst>
                </p:cNvPr>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114" name="Freeform 5">
                  <a:extLst>
                    <a:ext uri="{FF2B5EF4-FFF2-40B4-BE49-F238E27FC236}">
                      <a16:creationId xmlns:a16="http://schemas.microsoft.com/office/drawing/2014/main" id="{B485DF8F-A17B-4C1D-BAD0-4DDC9E988608}"/>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grpSp>
          <p:sp>
            <p:nvSpPr>
              <p:cNvPr id="110" name="文本框 92">
                <a:extLst>
                  <a:ext uri="{FF2B5EF4-FFF2-40B4-BE49-F238E27FC236}">
                    <a16:creationId xmlns:a16="http://schemas.microsoft.com/office/drawing/2014/main" id="{6963CADC-704F-446C-80AA-D106206946F8}"/>
                  </a:ext>
                </a:extLst>
              </p:cNvPr>
              <p:cNvSpPr txBox="1"/>
              <p:nvPr/>
            </p:nvSpPr>
            <p:spPr>
              <a:xfrm>
                <a:off x="4339919" y="3154240"/>
                <a:ext cx="876300" cy="585416"/>
              </a:xfrm>
              <a:prstGeom prst="rect">
                <a:avLst/>
              </a:prstGeom>
              <a:noFill/>
            </p:spPr>
            <p:txBody>
              <a:bodyPr wrap="square" rtlCol="0">
                <a:spAutoFit/>
              </a:bodyPr>
              <a:lstStyle/>
              <a:p>
                <a:pPr algn="ctr"/>
                <a:r>
                  <a:rPr lang="en-US" altLang="zh-CN" sz="2800" dirty="0">
                    <a:solidFill>
                      <a:schemeClr val="tx2"/>
                    </a:solidFill>
                    <a:latin typeface="微软雅黑" pitchFamily="34" charset="-122"/>
                    <a:ea typeface="微软雅黑" pitchFamily="34" charset="-122"/>
                  </a:rPr>
                  <a:t>03</a:t>
                </a:r>
                <a:endParaRPr lang="zh-CN" altLang="en-US" sz="2800" dirty="0">
                  <a:solidFill>
                    <a:schemeClr val="tx2"/>
                  </a:solidFill>
                  <a:latin typeface="微软雅黑" pitchFamily="34" charset="-122"/>
                  <a:ea typeface="微软雅黑" pitchFamily="34" charset="-122"/>
                </a:endParaRPr>
              </a:p>
            </p:txBody>
          </p:sp>
        </p:grpSp>
        <p:grpSp>
          <p:nvGrpSpPr>
            <p:cNvPr id="115" name="组合 114">
              <a:extLst>
                <a:ext uri="{FF2B5EF4-FFF2-40B4-BE49-F238E27FC236}">
                  <a16:creationId xmlns:a16="http://schemas.microsoft.com/office/drawing/2014/main" id="{E3EE5A7F-6590-47B7-A55C-5034D9C0DE0E}"/>
                </a:ext>
              </a:extLst>
            </p:cNvPr>
            <p:cNvGrpSpPr/>
            <p:nvPr/>
          </p:nvGrpSpPr>
          <p:grpSpPr>
            <a:xfrm>
              <a:off x="244673" y="2481072"/>
              <a:ext cx="2142438" cy="1898802"/>
              <a:chOff x="1844221" y="2469624"/>
              <a:chExt cx="2142438" cy="1898802"/>
            </a:xfrm>
          </p:grpSpPr>
          <p:sp>
            <p:nvSpPr>
              <p:cNvPr id="116" name="Freeform 5">
                <a:extLst>
                  <a:ext uri="{FF2B5EF4-FFF2-40B4-BE49-F238E27FC236}">
                    <a16:creationId xmlns:a16="http://schemas.microsoft.com/office/drawing/2014/main" id="{28C039E1-D90A-496E-A63F-4157DB4F05AC}"/>
                  </a:ext>
                </a:extLst>
              </p:cNvPr>
              <p:cNvSpPr/>
              <p:nvPr/>
            </p:nvSpPr>
            <p:spPr bwMode="auto">
              <a:xfrm rot="10800000">
                <a:off x="1844221" y="2469624"/>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sp>
            <p:nvSpPr>
              <p:cNvPr id="117" name="文本框 116">
                <a:extLst>
                  <a:ext uri="{FF2B5EF4-FFF2-40B4-BE49-F238E27FC236}">
                    <a16:creationId xmlns:a16="http://schemas.microsoft.com/office/drawing/2014/main" id="{77356172-FE88-48A1-ACF4-B89A99B15819}"/>
                  </a:ext>
                </a:extLst>
              </p:cNvPr>
              <p:cNvSpPr txBox="1"/>
              <p:nvPr/>
            </p:nvSpPr>
            <p:spPr>
              <a:xfrm>
                <a:off x="2300848" y="2824577"/>
                <a:ext cx="1172246" cy="1136397"/>
              </a:xfrm>
              <a:prstGeom prst="rect">
                <a:avLst/>
              </a:prstGeom>
              <a:noFill/>
            </p:spPr>
            <p:txBody>
              <a:bodyPr wrap="square" rtlCol="0">
                <a:spAutoFit/>
              </a:bodyPr>
              <a:lstStyle/>
              <a:p>
                <a:pPr algn="ctr"/>
                <a:r>
                  <a:rPr lang="zh-CN" altLang="en-US" sz="2000" b="1" dirty="0">
                    <a:solidFill>
                      <a:schemeClr val="tx1">
                        <a:lumMod val="95000"/>
                        <a:lumOff val="5000"/>
                      </a:schemeClr>
                    </a:solidFill>
                    <a:effectLst>
                      <a:innerShdw blurRad="38100" dist="50800" dir="13500000">
                        <a:prstClr val="black">
                          <a:alpha val="60000"/>
                        </a:prstClr>
                      </a:innerShdw>
                    </a:effectLst>
                    <a:latin typeface="微软雅黑" pitchFamily="34" charset="-122"/>
                    <a:ea typeface="微软雅黑" pitchFamily="34" charset="-122"/>
                  </a:rPr>
                  <a:t>金属间化合物储氢材料</a:t>
                </a:r>
              </a:p>
            </p:txBody>
          </p:sp>
        </p:grpSp>
        <p:sp>
          <p:nvSpPr>
            <p:cNvPr id="118" name="文本框 128">
              <a:extLst>
                <a:ext uri="{FF2B5EF4-FFF2-40B4-BE49-F238E27FC236}">
                  <a16:creationId xmlns:a16="http://schemas.microsoft.com/office/drawing/2014/main" id="{B475FD84-8240-4A33-AD7C-F12F5C351976}"/>
                </a:ext>
              </a:extLst>
            </p:cNvPr>
            <p:cNvSpPr txBox="1"/>
            <p:nvPr/>
          </p:nvSpPr>
          <p:spPr>
            <a:xfrm>
              <a:off x="4661798" y="1299569"/>
              <a:ext cx="1725051" cy="413235"/>
            </a:xfrm>
            <a:prstGeom prst="rect">
              <a:avLst/>
            </a:prstGeom>
            <a:noFill/>
          </p:spPr>
          <p:txBody>
            <a:bodyPr wrap="square" rtlCol="0">
              <a:spAutoFit/>
            </a:bodyPr>
            <a:lstStyle/>
            <a:p>
              <a:r>
                <a:rPr lang="zh-CN" altLang="en-US" b="1" dirty="0">
                  <a:solidFill>
                    <a:schemeClr val="tx1">
                      <a:lumMod val="95000"/>
                      <a:lumOff val="5000"/>
                    </a:schemeClr>
                  </a:solidFill>
                  <a:latin typeface="微软雅黑" pitchFamily="34" charset="-122"/>
                  <a:ea typeface="微软雅黑" pitchFamily="34" charset="-122"/>
                </a:rPr>
                <a:t>镁系储氢合金</a:t>
              </a:r>
            </a:p>
          </p:txBody>
        </p:sp>
        <p:sp>
          <p:nvSpPr>
            <p:cNvPr id="119" name="文本框 131">
              <a:extLst>
                <a:ext uri="{FF2B5EF4-FFF2-40B4-BE49-F238E27FC236}">
                  <a16:creationId xmlns:a16="http://schemas.microsoft.com/office/drawing/2014/main" id="{4D353363-B31C-4AF2-8AEB-4AA8CE283534}"/>
                </a:ext>
              </a:extLst>
            </p:cNvPr>
            <p:cNvSpPr txBox="1"/>
            <p:nvPr/>
          </p:nvSpPr>
          <p:spPr>
            <a:xfrm>
              <a:off x="4661798" y="2304749"/>
              <a:ext cx="1725051" cy="413235"/>
            </a:xfrm>
            <a:prstGeom prst="rect">
              <a:avLst/>
            </a:prstGeom>
            <a:noFill/>
          </p:spPr>
          <p:txBody>
            <a:bodyPr wrap="square" rtlCol="0">
              <a:spAutoFit/>
            </a:bodyPr>
            <a:lstStyle/>
            <a:p>
              <a:r>
                <a:rPr lang="zh-CN" altLang="en-US" b="1" dirty="0">
                  <a:solidFill>
                    <a:schemeClr val="tx1">
                      <a:lumMod val="95000"/>
                      <a:lumOff val="5000"/>
                    </a:schemeClr>
                  </a:solidFill>
                  <a:latin typeface="微软雅黑" pitchFamily="34" charset="-122"/>
                  <a:ea typeface="微软雅黑" pitchFamily="34" charset="-122"/>
                </a:rPr>
                <a:t>钙系储氢合金</a:t>
              </a:r>
            </a:p>
          </p:txBody>
        </p:sp>
        <p:sp>
          <p:nvSpPr>
            <p:cNvPr id="120" name="文本框 134">
              <a:extLst>
                <a:ext uri="{FF2B5EF4-FFF2-40B4-BE49-F238E27FC236}">
                  <a16:creationId xmlns:a16="http://schemas.microsoft.com/office/drawing/2014/main" id="{2DC71AFC-D7DC-4C78-A77E-E950024EBF7E}"/>
                </a:ext>
              </a:extLst>
            </p:cNvPr>
            <p:cNvSpPr txBox="1"/>
            <p:nvPr/>
          </p:nvSpPr>
          <p:spPr>
            <a:xfrm>
              <a:off x="4661798" y="3284151"/>
              <a:ext cx="1725051" cy="338554"/>
            </a:xfrm>
            <a:prstGeom prst="rect">
              <a:avLst/>
            </a:prstGeom>
            <a:noFill/>
          </p:spPr>
          <p:txBody>
            <a:bodyPr wrap="square" rtlCol="0">
              <a:spAutoFit/>
            </a:bodyPr>
            <a:lstStyle/>
            <a:p>
              <a:r>
                <a:rPr lang="zh-CN" altLang="en-US" b="1" dirty="0">
                  <a:solidFill>
                    <a:schemeClr val="tx1">
                      <a:lumMod val="95000"/>
                      <a:lumOff val="5000"/>
                    </a:schemeClr>
                  </a:solidFill>
                  <a:latin typeface="微软雅黑" pitchFamily="34" charset="-122"/>
                  <a:ea typeface="微软雅黑" pitchFamily="34" charset="-122"/>
                </a:rPr>
                <a:t>稀土系储氢合金</a:t>
              </a:r>
            </a:p>
          </p:txBody>
        </p:sp>
        <p:sp>
          <p:nvSpPr>
            <p:cNvPr id="121" name="文本框 137">
              <a:extLst>
                <a:ext uri="{FF2B5EF4-FFF2-40B4-BE49-F238E27FC236}">
                  <a16:creationId xmlns:a16="http://schemas.microsoft.com/office/drawing/2014/main" id="{66DC06BE-4299-4295-A4C2-AA64DEF8382F}"/>
                </a:ext>
              </a:extLst>
            </p:cNvPr>
            <p:cNvSpPr txBox="1"/>
            <p:nvPr/>
          </p:nvSpPr>
          <p:spPr>
            <a:xfrm>
              <a:off x="4661798" y="4289332"/>
              <a:ext cx="1725051" cy="338554"/>
            </a:xfrm>
            <a:prstGeom prst="rect">
              <a:avLst/>
            </a:prstGeom>
            <a:noFill/>
          </p:spPr>
          <p:txBody>
            <a:bodyPr wrap="square" rtlCol="0">
              <a:spAutoFit/>
            </a:bodyPr>
            <a:lstStyle/>
            <a:p>
              <a:r>
                <a:rPr lang="zh-CN" altLang="en-US" b="1" dirty="0">
                  <a:solidFill>
                    <a:schemeClr val="tx1">
                      <a:lumMod val="95000"/>
                      <a:lumOff val="5000"/>
                    </a:schemeClr>
                  </a:solidFill>
                  <a:latin typeface="微软雅黑" pitchFamily="34" charset="-122"/>
                  <a:ea typeface="微软雅黑" pitchFamily="34" charset="-122"/>
                </a:rPr>
                <a:t>锆系储氢合金</a:t>
              </a:r>
            </a:p>
          </p:txBody>
        </p:sp>
        <p:sp>
          <p:nvSpPr>
            <p:cNvPr id="122" name="文本框 140">
              <a:extLst>
                <a:ext uri="{FF2B5EF4-FFF2-40B4-BE49-F238E27FC236}">
                  <a16:creationId xmlns:a16="http://schemas.microsoft.com/office/drawing/2014/main" id="{C205A75E-8E39-43F8-8EFE-4F12CD84EBE5}"/>
                </a:ext>
              </a:extLst>
            </p:cNvPr>
            <p:cNvSpPr txBox="1"/>
            <p:nvPr/>
          </p:nvSpPr>
          <p:spPr>
            <a:xfrm>
              <a:off x="4661798" y="5288104"/>
              <a:ext cx="1725051" cy="338554"/>
            </a:xfrm>
            <a:prstGeom prst="rect">
              <a:avLst/>
            </a:prstGeom>
            <a:noFill/>
          </p:spPr>
          <p:txBody>
            <a:bodyPr wrap="square" rtlCol="0">
              <a:spAutoFit/>
            </a:bodyPr>
            <a:lstStyle/>
            <a:p>
              <a:r>
                <a:rPr lang="zh-CN" altLang="en-US" b="1" dirty="0">
                  <a:solidFill>
                    <a:schemeClr val="tx1">
                      <a:lumMod val="95000"/>
                      <a:lumOff val="5000"/>
                    </a:schemeClr>
                  </a:solidFill>
                  <a:latin typeface="微软雅黑" pitchFamily="34" charset="-122"/>
                  <a:ea typeface="微软雅黑" pitchFamily="34" charset="-122"/>
                </a:rPr>
                <a:t>钛系储氢合金</a:t>
              </a:r>
            </a:p>
          </p:txBody>
        </p:sp>
        <p:sp>
          <p:nvSpPr>
            <p:cNvPr id="123" name="Freeform 5">
              <a:extLst>
                <a:ext uri="{FF2B5EF4-FFF2-40B4-BE49-F238E27FC236}">
                  <a16:creationId xmlns:a16="http://schemas.microsoft.com/office/drawing/2014/main" id="{55121526-8E4F-4FB2-9086-C307545A89BD}"/>
                </a:ext>
              </a:extLst>
            </p:cNvPr>
            <p:cNvSpPr>
              <a:spLocks/>
            </p:cNvSpPr>
            <p:nvPr/>
          </p:nvSpPr>
          <p:spPr bwMode="auto">
            <a:xfrm>
              <a:off x="6326520" y="189696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sz="2000">
                <a:latin typeface="微软雅黑" pitchFamily="34" charset="-122"/>
                <a:ea typeface="微软雅黑" pitchFamily="34" charset="-122"/>
              </a:endParaRPr>
            </a:p>
          </p:txBody>
        </p:sp>
        <p:grpSp>
          <p:nvGrpSpPr>
            <p:cNvPr id="124" name="组合 123">
              <a:extLst>
                <a:ext uri="{FF2B5EF4-FFF2-40B4-BE49-F238E27FC236}">
                  <a16:creationId xmlns:a16="http://schemas.microsoft.com/office/drawing/2014/main" id="{5D30976B-2ED5-4949-B86E-9CD3B67BB95E}"/>
                </a:ext>
              </a:extLst>
            </p:cNvPr>
            <p:cNvGrpSpPr/>
            <p:nvPr/>
          </p:nvGrpSpPr>
          <p:grpSpPr>
            <a:xfrm>
              <a:off x="7005916" y="1340627"/>
              <a:ext cx="1810828" cy="1394002"/>
              <a:chOff x="2846759" y="1180546"/>
              <a:chExt cx="5102700" cy="1002286"/>
            </a:xfrm>
          </p:grpSpPr>
          <p:sp>
            <p:nvSpPr>
              <p:cNvPr id="125" name="矩形 124">
                <a:extLst>
                  <a:ext uri="{FF2B5EF4-FFF2-40B4-BE49-F238E27FC236}">
                    <a16:creationId xmlns:a16="http://schemas.microsoft.com/office/drawing/2014/main" id="{1FAF57CD-B21A-4A8F-ADF8-E85A3525D575}"/>
                  </a:ext>
                </a:extLst>
              </p:cNvPr>
              <p:cNvSpPr/>
              <p:nvPr/>
            </p:nvSpPr>
            <p:spPr>
              <a:xfrm>
                <a:off x="2846759" y="1343698"/>
                <a:ext cx="5102700" cy="839134"/>
              </a:xfrm>
              <a:prstGeom prst="rect">
                <a:avLst/>
              </a:prstGeom>
              <a:noFill/>
              <a:ln w="12700" cap="flat" cmpd="sng" algn="ctr">
                <a:solidFill>
                  <a:schemeClr val="tx2"/>
                </a:solidFill>
                <a:prstDash val="solid"/>
              </a:ln>
              <a:effectLst/>
            </p:spPr>
            <p:txBody>
              <a:bodyPr lIns="68584" tIns="34291" rIns="68584" bIns="34291" rtlCol="0" anchor="ctr"/>
              <a:lstStyle/>
              <a:p>
                <a:pPr algn="ctr" fontAlgn="auto">
                  <a:spcBef>
                    <a:spcPts val="0"/>
                  </a:spcBef>
                  <a:spcAft>
                    <a:spcPts val="0"/>
                  </a:spcAft>
                  <a:defRPr/>
                </a:pPr>
                <a:endParaRPr lang="zh-CN" altLang="en-US" sz="2000" kern="0">
                  <a:solidFill>
                    <a:prstClr val="white"/>
                  </a:solidFill>
                  <a:latin typeface="微软雅黑" pitchFamily="34" charset="-122"/>
                  <a:ea typeface="微软雅黑" pitchFamily="34" charset="-122"/>
                </a:endParaRPr>
              </a:p>
            </p:txBody>
          </p:sp>
          <p:sp>
            <p:nvSpPr>
              <p:cNvPr id="126" name="矩形 125">
                <a:extLst>
                  <a:ext uri="{FF2B5EF4-FFF2-40B4-BE49-F238E27FC236}">
                    <a16:creationId xmlns:a16="http://schemas.microsoft.com/office/drawing/2014/main" id="{98B33CF4-0757-4D3D-8CDA-063C347A9C02}"/>
                  </a:ext>
                </a:extLst>
              </p:cNvPr>
              <p:cNvSpPr/>
              <p:nvPr/>
            </p:nvSpPr>
            <p:spPr>
              <a:xfrm>
                <a:off x="3653255" y="1180546"/>
                <a:ext cx="3515183" cy="327466"/>
              </a:xfrm>
              <a:prstGeom prst="rect">
                <a:avLst/>
              </a:prstGeom>
              <a:solidFill>
                <a:srgbClr val="005DA2"/>
              </a:solidFill>
              <a:ln w="25400" cap="flat" cmpd="sng" algn="ctr">
                <a:noFill/>
                <a:prstDash val="solid"/>
              </a:ln>
              <a:effectLst/>
            </p:spPr>
            <p:txBody>
              <a:bodyPr lIns="68584" tIns="34291" rIns="68584" bIns="34291" rtlCol="0" anchor="ctr"/>
              <a:lstStyle/>
              <a:p>
                <a:pPr algn="ctr" fontAlgn="auto">
                  <a:spcBef>
                    <a:spcPts val="0"/>
                  </a:spcBef>
                  <a:spcAft>
                    <a:spcPts val="0"/>
                  </a:spcAft>
                  <a:defRPr/>
                </a:pPr>
                <a:r>
                  <a:rPr lang="en-US" altLang="zh-CN" kern="0" dirty="0">
                    <a:solidFill>
                      <a:prstClr val="white"/>
                    </a:solidFill>
                    <a:latin typeface="微软雅黑" panose="020B0503020204020204" pitchFamily="34" charset="-122"/>
                    <a:ea typeface="微软雅黑" panose="020B0503020204020204" pitchFamily="34" charset="-122"/>
                  </a:rPr>
                  <a:t>AB</a:t>
                </a:r>
                <a:r>
                  <a:rPr lang="en-US" altLang="zh-CN" kern="0" baseline="-25000" dirty="0">
                    <a:solidFill>
                      <a:prstClr val="white"/>
                    </a:solidFill>
                    <a:latin typeface="微软雅黑" panose="020B0503020204020204" pitchFamily="34" charset="-122"/>
                    <a:ea typeface="微软雅黑" panose="020B0503020204020204" pitchFamily="34" charset="-122"/>
                  </a:rPr>
                  <a:t>5</a:t>
                </a:r>
                <a:r>
                  <a:rPr lang="zh-CN" altLang="en-US" kern="0" dirty="0">
                    <a:solidFill>
                      <a:prstClr val="white"/>
                    </a:solidFill>
                    <a:latin typeface="微软雅黑" panose="020B0503020204020204" pitchFamily="34" charset="-122"/>
                    <a:ea typeface="微软雅黑" panose="020B0503020204020204" pitchFamily="34" charset="-122"/>
                  </a:rPr>
                  <a:t>型</a:t>
                </a:r>
              </a:p>
            </p:txBody>
          </p:sp>
          <p:sp>
            <p:nvSpPr>
              <p:cNvPr id="127" name="TextBox 33">
                <a:extLst>
                  <a:ext uri="{FF2B5EF4-FFF2-40B4-BE49-F238E27FC236}">
                    <a16:creationId xmlns:a16="http://schemas.microsoft.com/office/drawing/2014/main" id="{07E56F51-3243-4646-8595-72950594DFA2}"/>
                  </a:ext>
                </a:extLst>
              </p:cNvPr>
              <p:cNvSpPr txBox="1"/>
              <p:nvPr/>
            </p:nvSpPr>
            <p:spPr>
              <a:xfrm>
                <a:off x="3142299" y="1615449"/>
                <a:ext cx="4807160" cy="345398"/>
              </a:xfrm>
              <a:prstGeom prst="rect">
                <a:avLst/>
              </a:prstGeom>
              <a:noFill/>
            </p:spPr>
            <p:txBody>
              <a:bodyPr wrap="square" lIns="68584" tIns="34291" rIns="68584" bIns="34291" rtlCol="0">
                <a:spAutoFit/>
              </a:bodyPr>
              <a:lstStyle/>
              <a:p>
                <a:pPr fontAlgn="auto">
                  <a:lnSpc>
                    <a:spcPct val="130000"/>
                  </a:lnSpc>
                  <a:spcBef>
                    <a:spcPts val="0"/>
                  </a:spcBef>
                  <a:spcAft>
                    <a:spcPts val="0"/>
                  </a:spcAft>
                </a:pPr>
                <a:r>
                  <a:rPr lang="zh-CN" altLang="en-US" dirty="0">
                    <a:solidFill>
                      <a:prstClr val="black">
                        <a:lumMod val="75000"/>
                        <a:lumOff val="25000"/>
                      </a:prstClr>
                    </a:solidFill>
                    <a:latin typeface="微软雅黑" pitchFamily="34" charset="-122"/>
                    <a:ea typeface="微软雅黑" panose="020B0503020204020204" pitchFamily="34" charset="-122"/>
                  </a:rPr>
                  <a:t>无镨钕、低钴化</a:t>
                </a:r>
                <a:endParaRPr lang="en-US" altLang="zh-CN" dirty="0">
                  <a:solidFill>
                    <a:prstClr val="black">
                      <a:lumMod val="75000"/>
                      <a:lumOff val="25000"/>
                    </a:prstClr>
                  </a:solidFill>
                  <a:latin typeface="微软雅黑" pitchFamily="34" charset="-122"/>
                  <a:ea typeface="微软雅黑" panose="020B0503020204020204" pitchFamily="34" charset="-122"/>
                </a:endParaRPr>
              </a:p>
            </p:txBody>
          </p:sp>
        </p:grpSp>
        <p:grpSp>
          <p:nvGrpSpPr>
            <p:cNvPr id="128" name="组合 127">
              <a:extLst>
                <a:ext uri="{FF2B5EF4-FFF2-40B4-BE49-F238E27FC236}">
                  <a16:creationId xmlns:a16="http://schemas.microsoft.com/office/drawing/2014/main" id="{477A2916-16C3-482E-BB2F-36DBC9C56951}"/>
                </a:ext>
              </a:extLst>
            </p:cNvPr>
            <p:cNvGrpSpPr/>
            <p:nvPr/>
          </p:nvGrpSpPr>
          <p:grpSpPr>
            <a:xfrm>
              <a:off x="7058357" y="3991847"/>
              <a:ext cx="1810828" cy="1535595"/>
              <a:chOff x="2761821" y="1180546"/>
              <a:chExt cx="5102700" cy="1104091"/>
            </a:xfrm>
          </p:grpSpPr>
          <p:sp>
            <p:nvSpPr>
              <p:cNvPr id="129" name="矩形 128">
                <a:extLst>
                  <a:ext uri="{FF2B5EF4-FFF2-40B4-BE49-F238E27FC236}">
                    <a16:creationId xmlns:a16="http://schemas.microsoft.com/office/drawing/2014/main" id="{B4A53CB9-354B-493B-AE49-969BD5DB460B}"/>
                  </a:ext>
                </a:extLst>
              </p:cNvPr>
              <p:cNvSpPr/>
              <p:nvPr/>
            </p:nvSpPr>
            <p:spPr>
              <a:xfrm>
                <a:off x="2761821" y="1343698"/>
                <a:ext cx="5102700" cy="940939"/>
              </a:xfrm>
              <a:prstGeom prst="rect">
                <a:avLst/>
              </a:prstGeom>
              <a:noFill/>
              <a:ln w="12700" cap="flat" cmpd="sng" algn="ctr">
                <a:solidFill>
                  <a:schemeClr val="tx2"/>
                </a:solidFill>
                <a:prstDash val="solid"/>
              </a:ln>
              <a:effectLst/>
            </p:spPr>
            <p:txBody>
              <a:bodyPr lIns="68584" tIns="34291" rIns="68584" bIns="34291" rtlCol="0" anchor="ctr"/>
              <a:lstStyle/>
              <a:p>
                <a:pPr algn="ctr" fontAlgn="auto">
                  <a:spcBef>
                    <a:spcPts val="0"/>
                  </a:spcBef>
                  <a:spcAft>
                    <a:spcPts val="0"/>
                  </a:spcAft>
                  <a:defRPr/>
                </a:pPr>
                <a:endParaRPr lang="zh-CN" altLang="en-US" sz="2000" kern="0">
                  <a:solidFill>
                    <a:prstClr val="white"/>
                  </a:solidFill>
                  <a:latin typeface="微软雅黑" pitchFamily="34" charset="-122"/>
                  <a:ea typeface="微软雅黑" pitchFamily="34" charset="-122"/>
                </a:endParaRPr>
              </a:p>
            </p:txBody>
          </p:sp>
          <p:sp>
            <p:nvSpPr>
              <p:cNvPr id="130" name="矩形 129">
                <a:extLst>
                  <a:ext uri="{FF2B5EF4-FFF2-40B4-BE49-F238E27FC236}">
                    <a16:creationId xmlns:a16="http://schemas.microsoft.com/office/drawing/2014/main" id="{62521A22-A79D-4E01-88B5-7A11AE800010}"/>
                  </a:ext>
                </a:extLst>
              </p:cNvPr>
              <p:cNvSpPr/>
              <p:nvPr/>
            </p:nvSpPr>
            <p:spPr>
              <a:xfrm>
                <a:off x="3653255" y="1180546"/>
                <a:ext cx="3515183" cy="327466"/>
              </a:xfrm>
              <a:prstGeom prst="rect">
                <a:avLst/>
              </a:prstGeom>
              <a:solidFill>
                <a:srgbClr val="005DA2"/>
              </a:solidFill>
              <a:ln w="25400" cap="flat" cmpd="sng" algn="ctr">
                <a:noFill/>
                <a:prstDash val="solid"/>
              </a:ln>
              <a:effectLst/>
            </p:spPr>
            <p:txBody>
              <a:bodyPr lIns="68584" tIns="34291" rIns="68584" bIns="34291" rtlCol="0" anchor="ctr"/>
              <a:lstStyle/>
              <a:p>
                <a:pPr algn="ctr" fontAlgn="auto">
                  <a:spcBef>
                    <a:spcPts val="0"/>
                  </a:spcBef>
                  <a:spcAft>
                    <a:spcPts val="0"/>
                  </a:spcAft>
                  <a:defRPr/>
                </a:pPr>
                <a:r>
                  <a:rPr lang="en-US" altLang="zh-CN" kern="0" dirty="0">
                    <a:solidFill>
                      <a:prstClr val="white"/>
                    </a:solidFill>
                    <a:latin typeface="微软雅黑" panose="020B0503020204020204" pitchFamily="34" charset="-122"/>
                    <a:ea typeface="微软雅黑" panose="020B0503020204020204" pitchFamily="34" charset="-122"/>
                  </a:rPr>
                  <a:t>A</a:t>
                </a:r>
                <a:r>
                  <a:rPr lang="en-US" altLang="zh-CN" kern="0" baseline="-25000" dirty="0">
                    <a:solidFill>
                      <a:prstClr val="white"/>
                    </a:solidFill>
                    <a:latin typeface="微软雅黑" panose="020B0503020204020204" pitchFamily="34" charset="-122"/>
                    <a:ea typeface="微软雅黑" panose="020B0503020204020204" pitchFamily="34" charset="-122"/>
                  </a:rPr>
                  <a:t>2</a:t>
                </a:r>
                <a:r>
                  <a:rPr lang="en-US" altLang="zh-CN" kern="0" dirty="0">
                    <a:solidFill>
                      <a:prstClr val="white"/>
                    </a:solidFill>
                    <a:latin typeface="微软雅黑" panose="020B0503020204020204" pitchFamily="34" charset="-122"/>
                    <a:ea typeface="微软雅黑" panose="020B0503020204020204" pitchFamily="34" charset="-122"/>
                  </a:rPr>
                  <a:t>B</a:t>
                </a:r>
                <a:r>
                  <a:rPr lang="en-US" altLang="zh-CN" kern="0" baseline="-25000" dirty="0">
                    <a:solidFill>
                      <a:prstClr val="white"/>
                    </a:solidFill>
                    <a:latin typeface="微软雅黑" panose="020B0503020204020204" pitchFamily="34" charset="-122"/>
                    <a:ea typeface="微软雅黑" panose="020B0503020204020204" pitchFamily="34" charset="-122"/>
                  </a:rPr>
                  <a:t>7</a:t>
                </a:r>
                <a:r>
                  <a:rPr lang="zh-CN" altLang="en-US" kern="0" dirty="0">
                    <a:solidFill>
                      <a:prstClr val="white"/>
                    </a:solidFill>
                    <a:latin typeface="微软雅黑" panose="020B0503020204020204" pitchFamily="34" charset="-122"/>
                    <a:ea typeface="微软雅黑" panose="020B0503020204020204" pitchFamily="34" charset="-122"/>
                  </a:rPr>
                  <a:t>型</a:t>
                </a:r>
              </a:p>
            </p:txBody>
          </p:sp>
          <p:sp>
            <p:nvSpPr>
              <p:cNvPr id="131" name="TextBox 33">
                <a:extLst>
                  <a:ext uri="{FF2B5EF4-FFF2-40B4-BE49-F238E27FC236}">
                    <a16:creationId xmlns:a16="http://schemas.microsoft.com/office/drawing/2014/main" id="{7D77AFFF-07BD-4C66-84E5-FF79E5A4B912}"/>
                  </a:ext>
                </a:extLst>
              </p:cNvPr>
              <p:cNvSpPr txBox="1"/>
              <p:nvPr/>
            </p:nvSpPr>
            <p:spPr>
              <a:xfrm>
                <a:off x="3142298" y="1615449"/>
                <a:ext cx="4537095" cy="510077"/>
              </a:xfrm>
              <a:prstGeom prst="rect">
                <a:avLst/>
              </a:prstGeom>
              <a:noFill/>
            </p:spPr>
            <p:txBody>
              <a:bodyPr wrap="square" lIns="68584" tIns="34291" rIns="68584" bIns="34291" rtlCol="0">
                <a:spAutoFit/>
              </a:bodyPr>
              <a:lstStyle/>
              <a:p>
                <a:pPr fontAlgn="auto">
                  <a:lnSpc>
                    <a:spcPct val="130000"/>
                  </a:lnSpc>
                  <a:spcBef>
                    <a:spcPts val="0"/>
                  </a:spcBef>
                  <a:spcAft>
                    <a:spcPts val="0"/>
                  </a:spcAft>
                </a:pPr>
                <a:r>
                  <a:rPr lang="en-US" altLang="zh-CN" dirty="0">
                    <a:solidFill>
                      <a:prstClr val="black">
                        <a:lumMod val="75000"/>
                        <a:lumOff val="25000"/>
                      </a:prstClr>
                    </a:solidFill>
                    <a:latin typeface="微软雅黑" pitchFamily="34" charset="-122"/>
                    <a:ea typeface="微软雅黑" panose="020B0503020204020204" pitchFamily="34" charset="-122"/>
                  </a:rPr>
                  <a:t>La-Mg-Ni</a:t>
                </a:r>
              </a:p>
              <a:p>
                <a:pPr fontAlgn="auto">
                  <a:lnSpc>
                    <a:spcPct val="130000"/>
                  </a:lnSpc>
                  <a:spcBef>
                    <a:spcPts val="0"/>
                  </a:spcBef>
                  <a:spcAft>
                    <a:spcPts val="0"/>
                  </a:spcAft>
                </a:pPr>
                <a:r>
                  <a:rPr lang="en-US" altLang="zh-CN" dirty="0">
                    <a:solidFill>
                      <a:prstClr val="black">
                        <a:lumMod val="75000"/>
                        <a:lumOff val="25000"/>
                      </a:prstClr>
                    </a:solidFill>
                    <a:latin typeface="微软雅黑" pitchFamily="34" charset="-122"/>
                    <a:ea typeface="微软雅黑" panose="020B0503020204020204" pitchFamily="34" charset="-122"/>
                  </a:rPr>
                  <a:t>La-Y-Ni</a:t>
                </a:r>
              </a:p>
            </p:txBody>
          </p:sp>
        </p:grpSp>
      </p:grpSp>
      <p:sp>
        <p:nvSpPr>
          <p:cNvPr id="134"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1.1</a:t>
            </a:r>
            <a:r>
              <a:rPr lang="zh-CN" altLang="en-US" sz="2400" b="1" dirty="0" smtClean="0">
                <a:solidFill>
                  <a:srgbClr val="004E9D"/>
                </a:solidFill>
                <a:latin typeface="微软雅黑" panose="020B0503020204020204" pitchFamily="34" charset="-122"/>
                <a:ea typeface="微软雅黑" panose="020B0503020204020204" pitchFamily="34" charset="-122"/>
              </a:rPr>
              <a:t>储氢合金类型</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99537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311" y="1040902"/>
            <a:ext cx="5828435" cy="2300594"/>
          </a:xfrm>
          <a:prstGeom prst="rect">
            <a:avLst/>
          </a:prstGeom>
          <a:ln>
            <a:solidFill>
              <a:schemeClr val="tx1"/>
            </a:solidFill>
          </a:ln>
          <a:extLst>
            <a:ext uri="{909E8E84-426E-40DD-AFC4-6F175D3DCCD1}">
              <a14:hiddenFill xmlns:a14="http://schemas.microsoft.com/office/drawing/2010/main">
                <a:solidFill>
                  <a:schemeClr val="accent1"/>
                </a:solidFill>
              </a14:hiddenFill>
            </a:ext>
          </a:extLst>
        </p:spPr>
      </p:pic>
      <p:sp>
        <p:nvSpPr>
          <p:cNvPr id="5" name="矩形 4"/>
          <p:cNvSpPr/>
          <p:nvPr/>
        </p:nvSpPr>
        <p:spPr>
          <a:xfrm>
            <a:off x="1573662" y="1854642"/>
            <a:ext cx="2339102" cy="954107"/>
          </a:xfrm>
          <a:prstGeom prst="rect">
            <a:avLst/>
          </a:prstGeom>
          <a:noFill/>
        </p:spPr>
        <p:txBody>
          <a:bodyPr wrap="none">
            <a:spAutoFit/>
            <a:scene3d>
              <a:camera prst="orthographicFront"/>
              <a:lightRig rig="threePt" dir="t"/>
            </a:scene3d>
            <a:sp3d extrusionH="57150">
              <a:bevelT w="38100" h="38100"/>
            </a:sp3d>
          </a:bodyPr>
          <a:lstStyle/>
          <a:p>
            <a:pPr algn="ctr"/>
            <a:r>
              <a:rPr lang="zh-CN" altLang="en-US" sz="2800" b="1" dirty="0" smtClean="0">
                <a:ln w="31550" cmpd="sng">
                  <a:gradFill>
                    <a:gsLst>
                      <a:gs pos="25000">
                        <a:schemeClr val="tx1"/>
                      </a:gs>
                      <a:gs pos="80000">
                        <a:schemeClr val="tx1">
                          <a:lumMod val="50000"/>
                          <a:lumOff val="50000"/>
                        </a:schemeClr>
                      </a:gs>
                    </a:gsLst>
                    <a:lin ang="5400000"/>
                  </a:gradFill>
                  <a:prstDash val="solid"/>
                </a:ln>
                <a:solidFill>
                  <a:schemeClr val="tx2"/>
                </a:solidFill>
                <a:latin typeface="微软雅黑" pitchFamily="34" charset="-122"/>
                <a:ea typeface="微软雅黑" pitchFamily="34" charset="-122"/>
              </a:rPr>
              <a:t>稀土储氢合金</a:t>
            </a:r>
            <a:endParaRPr lang="en-US" altLang="zh-CN" sz="2800" b="1" dirty="0" smtClean="0">
              <a:ln w="31550" cmpd="sng">
                <a:gradFill>
                  <a:gsLst>
                    <a:gs pos="25000">
                      <a:schemeClr val="tx1"/>
                    </a:gs>
                    <a:gs pos="80000">
                      <a:schemeClr val="tx1">
                        <a:lumMod val="50000"/>
                        <a:lumOff val="50000"/>
                      </a:schemeClr>
                    </a:gs>
                  </a:gsLst>
                  <a:lin ang="5400000"/>
                </a:gradFill>
                <a:prstDash val="solid"/>
              </a:ln>
              <a:solidFill>
                <a:schemeClr val="tx2"/>
              </a:solidFill>
              <a:latin typeface="微软雅黑" pitchFamily="34" charset="-122"/>
              <a:ea typeface="微软雅黑" pitchFamily="34" charset="-122"/>
            </a:endParaRPr>
          </a:p>
          <a:p>
            <a:pPr algn="ctr"/>
            <a:r>
              <a:rPr lang="zh-CN" altLang="en-US" sz="2800" b="1" dirty="0" smtClean="0">
                <a:ln w="31550" cmpd="sng">
                  <a:gradFill>
                    <a:gsLst>
                      <a:gs pos="25000">
                        <a:schemeClr val="tx1"/>
                      </a:gs>
                      <a:gs pos="80000">
                        <a:schemeClr val="tx1">
                          <a:lumMod val="50000"/>
                          <a:lumOff val="50000"/>
                        </a:schemeClr>
                      </a:gs>
                    </a:gsLst>
                    <a:lin ang="5400000"/>
                  </a:gradFill>
                  <a:prstDash val="solid"/>
                </a:ln>
                <a:solidFill>
                  <a:schemeClr val="tx2"/>
                </a:solidFill>
                <a:latin typeface="微软雅黑" pitchFamily="34" charset="-122"/>
                <a:ea typeface="微软雅黑" pitchFamily="34" charset="-122"/>
              </a:rPr>
              <a:t>的主要应用</a:t>
            </a:r>
            <a:endParaRPr lang="zh-CN" altLang="en-US" sz="2800" b="1" dirty="0">
              <a:ln w="31550" cmpd="sng">
                <a:gradFill>
                  <a:gsLst>
                    <a:gs pos="25000">
                      <a:schemeClr val="tx1"/>
                    </a:gs>
                    <a:gs pos="80000">
                      <a:schemeClr val="tx1">
                        <a:lumMod val="50000"/>
                        <a:lumOff val="50000"/>
                      </a:schemeClr>
                    </a:gs>
                  </a:gsLst>
                  <a:lin ang="5400000"/>
                </a:gradFill>
                <a:prstDash val="solid"/>
              </a:ln>
              <a:solidFill>
                <a:schemeClr val="tx2"/>
              </a:solidFill>
              <a:latin typeface="微软雅黑" pitchFamily="34" charset="-122"/>
              <a:ea typeface="微软雅黑" pitchFamily="34" charset="-122"/>
            </a:endParaRPr>
          </a:p>
        </p:txBody>
      </p:sp>
      <p:sp>
        <p:nvSpPr>
          <p:cNvPr id="33"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1.2 </a:t>
            </a:r>
            <a:r>
              <a:rPr lang="zh-CN" altLang="en-US" sz="2400" b="1" dirty="0" smtClean="0">
                <a:solidFill>
                  <a:srgbClr val="004E9D"/>
                </a:solidFill>
                <a:latin typeface="微软雅黑" panose="020B0503020204020204" pitchFamily="34" charset="-122"/>
                <a:ea typeface="微软雅黑" panose="020B0503020204020204" pitchFamily="34" charset="-122"/>
              </a:rPr>
              <a:t>稀土储氢合金主要应用</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graphicFrame>
        <p:nvGraphicFramePr>
          <p:cNvPr id="35" name="表格 34"/>
          <p:cNvGraphicFramePr>
            <a:graphicFrameLocks noGrp="1"/>
          </p:cNvGraphicFramePr>
          <p:nvPr>
            <p:extLst>
              <p:ext uri="{D42A27DB-BD31-4B8C-83A1-F6EECF244321}">
                <p14:modId xmlns:p14="http://schemas.microsoft.com/office/powerpoint/2010/main" val="2588179456"/>
              </p:ext>
            </p:extLst>
          </p:nvPr>
        </p:nvGraphicFramePr>
        <p:xfrm>
          <a:off x="951345" y="3472654"/>
          <a:ext cx="10160000" cy="2512510"/>
        </p:xfrm>
        <a:graphic>
          <a:graphicData uri="http://schemas.openxmlformats.org/drawingml/2006/table">
            <a:tbl>
              <a:tblPr/>
              <a:tblGrid>
                <a:gridCol w="1733286">
                  <a:extLst>
                    <a:ext uri="{9D8B030D-6E8A-4147-A177-3AD203B41FA5}">
                      <a16:colId xmlns:a16="http://schemas.microsoft.com/office/drawing/2014/main" val="20000"/>
                    </a:ext>
                  </a:extLst>
                </a:gridCol>
                <a:gridCol w="8426714">
                  <a:extLst>
                    <a:ext uri="{9D8B030D-6E8A-4147-A177-3AD203B41FA5}">
                      <a16:colId xmlns:a16="http://schemas.microsoft.com/office/drawing/2014/main" val="20001"/>
                    </a:ext>
                  </a:extLst>
                </a:gridCol>
              </a:tblGrid>
              <a:tr h="483610">
                <a:tc>
                  <a:txBody>
                    <a:bodyPr/>
                    <a:lstStyle/>
                    <a:p>
                      <a:pPr algn="ctr" fontAlgn="ctr"/>
                      <a:r>
                        <a:rPr lang="zh-CN" altLang="en-US" sz="1800" b="1" i="0" u="none" strike="noStrike" dirty="0">
                          <a:solidFill>
                            <a:srgbClr val="FFFFFF"/>
                          </a:solidFill>
                          <a:effectLst/>
                          <a:latin typeface="微软雅黑" pitchFamily="34" charset="-122"/>
                          <a:ea typeface="微软雅黑" pitchFamily="34" charset="-122"/>
                        </a:rPr>
                        <a:t>名称 </a:t>
                      </a:r>
                    </a:p>
                  </a:txBody>
                  <a:tcPr marL="9525" marR="9525" marT="9525" marB="0" anchor="ctr">
                    <a:lnL>
                      <a:noFill/>
                    </a:lnL>
                    <a:lnR w="25400" cap="flat" cmpd="dbl"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fontAlgn="ctr"/>
                      <a:r>
                        <a:rPr lang="zh-CN" altLang="en-US" sz="1800" b="1" i="0" u="none" strike="noStrike" dirty="0">
                          <a:solidFill>
                            <a:srgbClr val="FFFFFF"/>
                          </a:solidFill>
                          <a:effectLst/>
                          <a:latin typeface="微软雅黑" pitchFamily="34" charset="-122"/>
                          <a:ea typeface="微软雅黑" pitchFamily="34" charset="-122"/>
                        </a:rPr>
                        <a:t> 主要应用及原理</a:t>
                      </a:r>
                    </a:p>
                  </a:txBody>
                  <a:tcPr marL="9525" marR="9525" marT="9525" marB="0" anchor="ctr">
                    <a:lnL w="25400" cap="flat" cmpd="dbl"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3815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b="1" i="0" u="none" strike="noStrike" kern="1200" dirty="0">
                          <a:solidFill>
                            <a:srgbClr val="C00000"/>
                          </a:solidFill>
                          <a:effectLst/>
                          <a:latin typeface="微软雅黑" pitchFamily="34" charset="-122"/>
                          <a:ea typeface="微软雅黑" pitchFamily="34" charset="-122"/>
                          <a:cs typeface="+mn-cs"/>
                        </a:rPr>
                        <a:t>电极材料  </a:t>
                      </a:r>
                    </a:p>
                  </a:txBody>
                  <a:tcPr marL="9525" marR="9525" marT="9525" marB="0" anchor="ctr">
                    <a:lnL>
                      <a:noFill/>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zh-CN" altLang="en-US" sz="1600" b="1" i="0" u="none" strike="noStrike" kern="1200" dirty="0">
                          <a:solidFill>
                            <a:srgbClr val="C00000"/>
                          </a:solidFill>
                          <a:effectLst/>
                          <a:latin typeface="微软雅黑" pitchFamily="34" charset="-122"/>
                          <a:ea typeface="微软雅黑" pitchFamily="34" charset="-122"/>
                          <a:cs typeface="+mn-cs"/>
                        </a:rPr>
                        <a:t>金属氢化物（</a:t>
                      </a:r>
                      <a:r>
                        <a:rPr lang="en-US" altLang="zh-CN" sz="1600" b="1" i="0" u="none" strike="noStrike" kern="1200" dirty="0">
                          <a:solidFill>
                            <a:srgbClr val="C00000"/>
                          </a:solidFill>
                          <a:effectLst/>
                          <a:latin typeface="微软雅黑" pitchFamily="34" charset="-122"/>
                          <a:ea typeface="微软雅黑" pitchFamily="34" charset="-122"/>
                          <a:cs typeface="+mn-cs"/>
                        </a:rPr>
                        <a:t>MH</a:t>
                      </a:r>
                      <a:r>
                        <a:rPr lang="zh-CN" altLang="en-US" sz="1600" b="1" i="0" u="none" strike="noStrike" kern="1200" dirty="0">
                          <a:solidFill>
                            <a:srgbClr val="C00000"/>
                          </a:solidFill>
                          <a:effectLst/>
                          <a:latin typeface="微软雅黑" pitchFamily="34" charset="-122"/>
                          <a:ea typeface="微软雅黑" pitchFamily="34" charset="-122"/>
                          <a:cs typeface="+mn-cs"/>
                        </a:rPr>
                        <a:t>）电极，氢气的电化学吸收 </a:t>
                      </a:r>
                      <a:r>
                        <a:rPr lang="en-US" altLang="zh-CN" sz="1600" b="1" i="0" u="none" strike="noStrike" kern="1200" dirty="0">
                          <a:solidFill>
                            <a:srgbClr val="C00000"/>
                          </a:solidFill>
                          <a:effectLst/>
                          <a:latin typeface="微软雅黑" pitchFamily="34" charset="-122"/>
                          <a:ea typeface="微软雅黑" pitchFamily="34" charset="-122"/>
                          <a:cs typeface="+mn-cs"/>
                        </a:rPr>
                        <a:t>/ </a:t>
                      </a:r>
                      <a:r>
                        <a:rPr lang="zh-CN" altLang="en-US" sz="1600" b="1" i="0" u="none" strike="noStrike" kern="1200" dirty="0">
                          <a:solidFill>
                            <a:srgbClr val="C00000"/>
                          </a:solidFill>
                          <a:effectLst/>
                          <a:latin typeface="微软雅黑" pitchFamily="34" charset="-122"/>
                          <a:ea typeface="微软雅黑" pitchFamily="34" charset="-122"/>
                          <a:cs typeface="+mn-cs"/>
                        </a:rPr>
                        <a:t>释放</a:t>
                      </a:r>
                      <a:r>
                        <a:rPr lang="zh-CN" altLang="en-US" sz="1600" b="1" i="0" u="none" strike="noStrike" kern="1200" dirty="0" smtClean="0">
                          <a:solidFill>
                            <a:srgbClr val="C00000"/>
                          </a:solidFill>
                          <a:effectLst/>
                          <a:latin typeface="微软雅黑" pitchFamily="34" charset="-122"/>
                          <a:ea typeface="微软雅黑" pitchFamily="34" charset="-122"/>
                          <a:cs typeface="+mn-cs"/>
                        </a:rPr>
                        <a:t>介质，</a:t>
                      </a:r>
                      <a:r>
                        <a:rPr lang="en-US" altLang="zh-CN" sz="1600" b="1" i="0" u="none" strike="noStrike" kern="1200" dirty="0" smtClean="0">
                          <a:solidFill>
                            <a:srgbClr val="C00000"/>
                          </a:solidFill>
                          <a:effectLst/>
                          <a:latin typeface="微软雅黑" pitchFamily="34" charset="-122"/>
                          <a:ea typeface="微软雅黑" pitchFamily="34" charset="-122"/>
                          <a:cs typeface="+mn-cs"/>
                        </a:rPr>
                        <a:t>MH/Ni </a:t>
                      </a:r>
                      <a:r>
                        <a:rPr lang="zh-CN" altLang="en-US" sz="1600" b="1" i="0" u="none" strike="noStrike" kern="1200" dirty="0">
                          <a:solidFill>
                            <a:srgbClr val="C00000"/>
                          </a:solidFill>
                          <a:effectLst/>
                          <a:latin typeface="微软雅黑" pitchFamily="34" charset="-122"/>
                          <a:ea typeface="微软雅黑" pitchFamily="34" charset="-122"/>
                          <a:cs typeface="+mn-cs"/>
                        </a:rPr>
                        <a:t>电池，</a:t>
                      </a:r>
                      <a:r>
                        <a:rPr lang="en-US" altLang="zh-CN" sz="1600" b="1" i="0" u="none" strike="noStrike" kern="1200" dirty="0">
                          <a:solidFill>
                            <a:srgbClr val="C00000"/>
                          </a:solidFill>
                          <a:effectLst/>
                          <a:latin typeface="微软雅黑" pitchFamily="34" charset="-122"/>
                          <a:ea typeface="微软雅黑" pitchFamily="34" charset="-122"/>
                          <a:cs typeface="+mn-cs"/>
                        </a:rPr>
                        <a:t>MH/Air </a:t>
                      </a:r>
                      <a:r>
                        <a:rPr lang="zh-CN" altLang="en-US" sz="1600" b="1" i="0" u="none" strike="noStrike" kern="1200" dirty="0" smtClean="0">
                          <a:solidFill>
                            <a:srgbClr val="C00000"/>
                          </a:solidFill>
                          <a:effectLst/>
                          <a:latin typeface="微软雅黑" pitchFamily="34" charset="-122"/>
                          <a:ea typeface="微软雅黑" pitchFamily="34" charset="-122"/>
                          <a:cs typeface="+mn-cs"/>
                        </a:rPr>
                        <a:t>电池</a:t>
                      </a:r>
                      <a:endParaRPr lang="zh-CN" altLang="en-US" sz="1600" b="1" i="0" u="none" strike="noStrike" kern="1200" dirty="0">
                        <a:solidFill>
                          <a:srgbClr val="C00000"/>
                        </a:solidFill>
                        <a:effectLst/>
                        <a:latin typeface="微软雅黑" pitchFamily="34" charset="-122"/>
                        <a:ea typeface="微软雅黑" pitchFamily="34" charset="-122"/>
                        <a:cs typeface="+mn-cs"/>
                      </a:endParaRPr>
                    </a:p>
                  </a:txBody>
                  <a:tcPr marL="9525" marR="9525" marT="9525" marB="0" anchor="ctr">
                    <a:lnL w="190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38150">
                <a:tc>
                  <a:txBody>
                    <a:bodyPr/>
                    <a:lstStyle/>
                    <a:p>
                      <a:pPr algn="ctr" fontAlgn="ctr"/>
                      <a:r>
                        <a:rPr lang="zh-CN" altLang="en-US" sz="1600" b="1" i="0" u="none" strike="noStrike" kern="1200" dirty="0">
                          <a:solidFill>
                            <a:srgbClr val="C00000"/>
                          </a:solidFill>
                          <a:effectLst/>
                          <a:latin typeface="微软雅黑" pitchFamily="34" charset="-122"/>
                          <a:ea typeface="微软雅黑" pitchFamily="34" charset="-122"/>
                          <a:cs typeface="+mn-cs"/>
                        </a:rPr>
                        <a:t>贮氢材料</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zh-CN" altLang="en-US" sz="1600" b="1" i="0" u="none" strike="noStrike" kern="1200" dirty="0">
                          <a:solidFill>
                            <a:srgbClr val="C00000"/>
                          </a:solidFill>
                          <a:effectLst/>
                          <a:latin typeface="微软雅黑" pitchFamily="34" charset="-122"/>
                          <a:ea typeface="微软雅黑" pitchFamily="34" charset="-122"/>
                          <a:cs typeface="+mn-cs"/>
                        </a:rPr>
                        <a:t>氢气直接贮存和运输</a:t>
                      </a:r>
                      <a:r>
                        <a:rPr lang="zh-CN" altLang="en-US" sz="1600" b="1" i="0" u="none" strike="noStrike" kern="1200" dirty="0" smtClean="0">
                          <a:solidFill>
                            <a:srgbClr val="C00000"/>
                          </a:solidFill>
                          <a:effectLst/>
                          <a:latin typeface="微软雅黑" pitchFamily="34" charset="-122"/>
                          <a:ea typeface="微软雅黑" pitchFamily="34" charset="-122"/>
                          <a:cs typeface="+mn-cs"/>
                        </a:rPr>
                        <a:t>介质，储</a:t>
                      </a:r>
                      <a:r>
                        <a:rPr lang="zh-CN" altLang="en-US" sz="1600" b="1" i="0" u="none" strike="noStrike" kern="1200" dirty="0">
                          <a:solidFill>
                            <a:srgbClr val="C00000"/>
                          </a:solidFill>
                          <a:effectLst/>
                          <a:latin typeface="微软雅黑" pitchFamily="34" charset="-122"/>
                          <a:ea typeface="微软雅黑" pitchFamily="34" charset="-122"/>
                          <a:cs typeface="+mn-cs"/>
                        </a:rPr>
                        <a:t>氢罐，燃料电池供氢</a:t>
                      </a:r>
                      <a:r>
                        <a:rPr lang="zh-CN" altLang="en-US" sz="1600" b="1" i="0" u="none" strike="noStrike" kern="1200" dirty="0" smtClean="0">
                          <a:solidFill>
                            <a:srgbClr val="C00000"/>
                          </a:solidFill>
                          <a:effectLst/>
                          <a:latin typeface="微软雅黑" pitchFamily="34" charset="-122"/>
                          <a:ea typeface="微软雅黑" pitchFamily="34" charset="-122"/>
                          <a:cs typeface="+mn-cs"/>
                        </a:rPr>
                        <a:t>装置</a:t>
                      </a:r>
                      <a:endParaRPr lang="zh-CN" altLang="en-US" sz="1600" b="1" i="0" u="none" strike="noStrike" kern="1200" dirty="0">
                        <a:solidFill>
                          <a:srgbClr val="C00000"/>
                        </a:solidFill>
                        <a:effectLst/>
                        <a:latin typeface="微软雅黑" pitchFamily="34" charset="-122"/>
                        <a:ea typeface="微软雅黑" pitchFamily="34" charset="-122"/>
                        <a:cs typeface="+mn-cs"/>
                      </a:endParaRP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8150">
                <a:tc>
                  <a:txBody>
                    <a:bodyPr/>
                    <a:lstStyle/>
                    <a:p>
                      <a:pPr algn="ctr" fontAlgn="ctr"/>
                      <a:r>
                        <a:rPr lang="zh-CN" altLang="en-US" sz="1600" b="0" i="0" u="none" strike="noStrike" kern="1200" dirty="0">
                          <a:solidFill>
                            <a:srgbClr val="000000"/>
                          </a:solidFill>
                          <a:effectLst/>
                          <a:latin typeface="微软雅黑" pitchFamily="34" charset="-122"/>
                          <a:ea typeface="微软雅黑" pitchFamily="34" charset="-122"/>
                          <a:cs typeface="+mn-cs"/>
                        </a:rPr>
                        <a:t>蓄热材料</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zh-CN" altLang="en-US" sz="1600" b="0" i="0" u="none" strike="noStrike" kern="1200" dirty="0">
                          <a:solidFill>
                            <a:srgbClr val="000000"/>
                          </a:solidFill>
                          <a:effectLst/>
                          <a:latin typeface="微软雅黑" pitchFamily="34" charset="-122"/>
                          <a:ea typeface="微软雅黑" pitchFamily="34" charset="-122"/>
                          <a:cs typeface="+mn-cs"/>
                        </a:rPr>
                        <a:t>金属氢化物反应</a:t>
                      </a:r>
                      <a:r>
                        <a:rPr lang="zh-CN" altLang="en-US" sz="1600" b="0" i="0" u="none" strike="noStrike" kern="1200" dirty="0" smtClean="0">
                          <a:solidFill>
                            <a:srgbClr val="000000"/>
                          </a:solidFill>
                          <a:effectLst/>
                          <a:latin typeface="微软雅黑" pitchFamily="34" charset="-122"/>
                          <a:ea typeface="微软雅黑" pitchFamily="34" charset="-122"/>
                          <a:cs typeface="+mn-cs"/>
                        </a:rPr>
                        <a:t>热效应，余热</a:t>
                      </a:r>
                      <a:r>
                        <a:rPr lang="zh-CN" altLang="en-US" sz="1600" b="0" i="0" u="none" strike="noStrike" kern="1200" dirty="0">
                          <a:solidFill>
                            <a:srgbClr val="000000"/>
                          </a:solidFill>
                          <a:effectLst/>
                          <a:latin typeface="微软雅黑" pitchFamily="34" charset="-122"/>
                          <a:ea typeface="微软雅黑" pitchFamily="34" charset="-122"/>
                          <a:cs typeface="+mn-cs"/>
                        </a:rPr>
                        <a:t>储存，热能传输，热泵（空调</a:t>
                      </a:r>
                      <a:r>
                        <a:rPr lang="zh-CN" altLang="en-US" sz="1600" b="0" i="0" u="none" strike="noStrike" kern="1200" dirty="0" smtClean="0">
                          <a:solidFill>
                            <a:srgbClr val="000000"/>
                          </a:solidFill>
                          <a:effectLst/>
                          <a:latin typeface="微软雅黑" pitchFamily="34" charset="-122"/>
                          <a:ea typeface="微软雅黑" pitchFamily="34" charset="-122"/>
                          <a:cs typeface="+mn-cs"/>
                        </a:rPr>
                        <a:t>）</a:t>
                      </a:r>
                      <a:endParaRPr lang="zh-CN" altLang="en-US" sz="1600" b="0" i="0" u="none" strike="noStrike" kern="1200" dirty="0">
                        <a:solidFill>
                          <a:srgbClr val="000000"/>
                        </a:solidFill>
                        <a:effectLst/>
                        <a:latin typeface="微软雅黑" pitchFamily="34" charset="-122"/>
                        <a:ea typeface="微软雅黑" pitchFamily="34" charset="-122"/>
                        <a:cs typeface="+mn-cs"/>
                      </a:endParaRP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38150">
                <a:tc>
                  <a:txBody>
                    <a:bodyPr/>
                    <a:lstStyle/>
                    <a:p>
                      <a:pPr algn="ctr" fontAlgn="ctr"/>
                      <a:r>
                        <a:rPr lang="zh-CN" altLang="en-US" sz="1600" b="0" i="0" u="none" strike="noStrike" kern="1200" dirty="0">
                          <a:solidFill>
                            <a:srgbClr val="000000"/>
                          </a:solidFill>
                          <a:effectLst/>
                          <a:latin typeface="微软雅黑" pitchFamily="34" charset="-122"/>
                          <a:ea typeface="微软雅黑" pitchFamily="34" charset="-122"/>
                          <a:cs typeface="+mn-cs"/>
                        </a:rPr>
                        <a:t>氢分离材料</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zh-CN" altLang="en-US" sz="1600" b="0" i="0" u="none" strike="noStrike" kern="1200" dirty="0">
                          <a:solidFill>
                            <a:srgbClr val="000000"/>
                          </a:solidFill>
                          <a:effectLst/>
                          <a:latin typeface="微软雅黑" pitchFamily="34" charset="-122"/>
                          <a:ea typeface="微软雅黑" pitchFamily="34" charset="-122"/>
                          <a:cs typeface="+mn-cs"/>
                        </a:rPr>
                        <a:t>对氢或氢的同位素选择性</a:t>
                      </a:r>
                      <a:r>
                        <a:rPr lang="zh-CN" altLang="en-US" sz="1600" b="0" i="0" u="none" strike="noStrike" kern="1200" dirty="0" smtClean="0">
                          <a:solidFill>
                            <a:srgbClr val="000000"/>
                          </a:solidFill>
                          <a:effectLst/>
                          <a:latin typeface="微软雅黑" pitchFamily="34" charset="-122"/>
                          <a:ea typeface="微软雅黑" pitchFamily="34" charset="-122"/>
                          <a:cs typeface="+mn-cs"/>
                        </a:rPr>
                        <a:t>吸收</a:t>
                      </a:r>
                      <a:endParaRPr lang="zh-CN" altLang="en-US" sz="1600" b="0" i="0" u="none" strike="noStrike" kern="1200" dirty="0">
                        <a:solidFill>
                          <a:srgbClr val="000000"/>
                        </a:solidFill>
                        <a:effectLst/>
                        <a:latin typeface="微软雅黑" pitchFamily="34" charset="-122"/>
                        <a:ea typeface="微软雅黑" pitchFamily="34" charset="-122"/>
                        <a:cs typeface="+mn-cs"/>
                      </a:endParaRP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38150">
                <a:tc>
                  <a:txBody>
                    <a:bodyPr/>
                    <a:lstStyle/>
                    <a:p>
                      <a:pPr algn="ctr" fontAlgn="ctr"/>
                      <a:r>
                        <a:rPr lang="zh-CN" altLang="en-US" sz="1600" b="0" i="0" u="none" strike="noStrike" kern="1200" dirty="0" smtClean="0">
                          <a:solidFill>
                            <a:srgbClr val="000000"/>
                          </a:solidFill>
                          <a:effectLst/>
                          <a:latin typeface="微软雅黑" pitchFamily="34" charset="-122"/>
                          <a:ea typeface="微软雅黑" pitchFamily="34" charset="-122"/>
                          <a:cs typeface="+mn-cs"/>
                        </a:rPr>
                        <a:t>催化材料</a:t>
                      </a:r>
                      <a:endParaRPr lang="zh-CN" altLang="en-US" sz="1600" b="0" i="0" u="none" strike="noStrike" kern="1200" dirty="0">
                        <a:solidFill>
                          <a:srgbClr val="000000"/>
                        </a:solidFill>
                        <a:effectLst/>
                        <a:latin typeface="微软雅黑" pitchFamily="34" charset="-122"/>
                        <a:ea typeface="微软雅黑" pitchFamily="34" charset="-122"/>
                        <a:cs typeface="+mn-cs"/>
                      </a:endParaRP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85891" rtl="0" eaLnBrk="1" fontAlgn="ctr" latinLnBrk="0" hangingPunct="1">
                        <a:lnSpc>
                          <a:spcPct val="100000"/>
                        </a:lnSpc>
                        <a:spcBef>
                          <a:spcPts val="0"/>
                        </a:spcBef>
                        <a:spcAft>
                          <a:spcPts val="0"/>
                        </a:spcAft>
                        <a:buClrTx/>
                        <a:buSzTx/>
                        <a:buFontTx/>
                        <a:buNone/>
                        <a:tabLst/>
                        <a:defRPr/>
                      </a:pPr>
                      <a:r>
                        <a:rPr lang="zh-CN" altLang="en-US" sz="1600" b="0" i="0" u="none" strike="noStrike" dirty="0" smtClean="0">
                          <a:solidFill>
                            <a:srgbClr val="000000"/>
                          </a:solidFill>
                          <a:effectLst/>
                          <a:latin typeface="微软雅黑" pitchFamily="34" charset="-122"/>
                          <a:ea typeface="微软雅黑" pitchFamily="34" charset="-122"/>
                        </a:rPr>
                        <a:t>为有氢参与的反应提供高活性的氢源</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24687656"/>
                  </a:ext>
                </a:extLst>
              </a:tr>
              <a:tr h="338150">
                <a:tc>
                  <a:txBody>
                    <a:bodyPr/>
                    <a:lstStyle/>
                    <a:p>
                      <a:pPr algn="ctr" fontAlgn="ctr"/>
                      <a:r>
                        <a:rPr lang="zh-CN" altLang="en-US" sz="1600" b="0" i="0" u="none" strike="noStrike" kern="1200" dirty="0" smtClean="0">
                          <a:solidFill>
                            <a:srgbClr val="000000"/>
                          </a:solidFill>
                          <a:effectLst/>
                          <a:latin typeface="微软雅黑" pitchFamily="34" charset="-122"/>
                          <a:ea typeface="微软雅黑" pitchFamily="34" charset="-122"/>
                          <a:cs typeface="+mn-cs"/>
                        </a:rPr>
                        <a:t>储能材料</a:t>
                      </a:r>
                      <a:endParaRPr lang="zh-CN" altLang="en-US" sz="1600" b="0" i="0" u="none" strike="noStrike" kern="1200" dirty="0">
                        <a:solidFill>
                          <a:srgbClr val="000000"/>
                        </a:solidFill>
                        <a:effectLst/>
                        <a:latin typeface="微软雅黑" pitchFamily="34" charset="-122"/>
                        <a:ea typeface="微软雅黑" pitchFamily="34" charset="-122"/>
                        <a:cs typeface="+mn-cs"/>
                      </a:endParaRP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91" rtl="0" eaLnBrk="1" fontAlgn="ctr" latinLnBrk="0" hangingPunct="1">
                        <a:lnSpc>
                          <a:spcPct val="100000"/>
                        </a:lnSpc>
                        <a:spcBef>
                          <a:spcPts val="0"/>
                        </a:spcBef>
                        <a:spcAft>
                          <a:spcPts val="0"/>
                        </a:spcAft>
                        <a:buClrTx/>
                        <a:buSzTx/>
                        <a:buFontTx/>
                        <a:buNone/>
                        <a:tabLst/>
                        <a:defRPr/>
                      </a:pPr>
                      <a:r>
                        <a:rPr lang="zh-CN" altLang="en-US" sz="1600" b="0" i="0" u="none" strike="noStrike" dirty="0" smtClean="0">
                          <a:solidFill>
                            <a:srgbClr val="000000"/>
                          </a:solidFill>
                          <a:effectLst/>
                          <a:latin typeface="微软雅黑" pitchFamily="34" charset="-122"/>
                          <a:ea typeface="微软雅黑" pitchFamily="34" charset="-122"/>
                        </a:rPr>
                        <a:t>电能、风能等的调节</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607250"/>
                  </a:ext>
                </a:extLst>
              </a:tr>
            </a:tbl>
          </a:graphicData>
        </a:graphic>
      </p:graphicFrame>
    </p:spTree>
    <p:extLst>
      <p:ext uri="{BB962C8B-B14F-4D97-AF65-F5344CB8AC3E}">
        <p14:creationId xmlns:p14="http://schemas.microsoft.com/office/powerpoint/2010/main" val="3399317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a:spLocks noChangeArrowheads="1"/>
          </p:cNvSpPr>
          <p:nvPr/>
        </p:nvSpPr>
        <p:spPr bwMode="auto">
          <a:xfrm>
            <a:off x="638056" y="5179658"/>
            <a:ext cx="10875814" cy="96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nSpc>
                <a:spcPct val="150000"/>
              </a:lnSpc>
              <a:buFont typeface="Wingdings" panose="05000000000000000000" pitchFamily="2" charset="2"/>
              <a:buChar char="u"/>
              <a:defRPr/>
            </a:pPr>
            <a:r>
              <a:rPr lang="zh-CN" altLang="en-US" sz="2000" b="1" dirty="0" smtClean="0">
                <a:latin typeface="微软雅黑" pitchFamily="34" charset="-122"/>
                <a:ea typeface="微软雅黑" pitchFamily="34" charset="-122"/>
              </a:rPr>
              <a:t>稀土</a:t>
            </a:r>
            <a:r>
              <a:rPr lang="zh-CN" altLang="en-US" sz="2000" b="1" dirty="0">
                <a:latin typeface="微软雅黑" pitchFamily="34" charset="-122"/>
                <a:ea typeface="微软雅黑" pitchFamily="34" charset="-122"/>
              </a:rPr>
              <a:t>储氢合金较为成熟的商业应用是镍氢电池领域 </a:t>
            </a:r>
            <a:r>
              <a:rPr lang="zh-CN" altLang="en-US" sz="2000" b="1" dirty="0" smtClean="0">
                <a:latin typeface="微软雅黑" pitchFamily="34" charset="-122"/>
                <a:ea typeface="微软雅黑" pitchFamily="34" charset="-122"/>
              </a:rPr>
              <a:t>，主要</a:t>
            </a:r>
            <a:r>
              <a:rPr lang="zh-CN" altLang="en-US" sz="2000" b="1" dirty="0">
                <a:latin typeface="微软雅黑" pitchFamily="34" charset="-122"/>
                <a:ea typeface="微软雅黑" pitchFamily="34" charset="-122"/>
              </a:rPr>
              <a:t>使用</a:t>
            </a:r>
            <a:r>
              <a:rPr lang="en-US" altLang="zh-CN" sz="2000" b="1" dirty="0">
                <a:latin typeface="微软雅黑" pitchFamily="34" charset="-122"/>
                <a:ea typeface="微软雅黑" pitchFamily="34" charset="-122"/>
              </a:rPr>
              <a:t>LaNi5</a:t>
            </a:r>
            <a:r>
              <a:rPr lang="zh-CN" altLang="en-US" sz="2000" b="1" dirty="0">
                <a:latin typeface="微软雅黑" pitchFamily="34" charset="-122"/>
                <a:ea typeface="微软雅黑" pitchFamily="34" charset="-122"/>
              </a:rPr>
              <a:t>型储氢合金（</a:t>
            </a:r>
            <a:r>
              <a:rPr lang="en-US" altLang="zh-CN" sz="2000" b="1" dirty="0">
                <a:latin typeface="微软雅黑" pitchFamily="34" charset="-122"/>
                <a:ea typeface="微软雅黑" pitchFamily="34" charset="-122"/>
              </a:rPr>
              <a:t>AB</a:t>
            </a:r>
            <a:r>
              <a:rPr lang="en-US" altLang="zh-CN" sz="2000" b="1" baseline="-25000" dirty="0">
                <a:latin typeface="微软雅黑" pitchFamily="34" charset="-122"/>
                <a:ea typeface="微软雅黑" pitchFamily="34" charset="-122"/>
              </a:rPr>
              <a:t>5</a:t>
            </a:r>
            <a:r>
              <a:rPr lang="zh-CN" altLang="en-US" sz="2000" b="1" dirty="0">
                <a:latin typeface="微软雅黑" pitchFamily="34" charset="-122"/>
                <a:ea typeface="微软雅黑" pitchFamily="34" charset="-122"/>
              </a:rPr>
              <a:t>型）和</a:t>
            </a:r>
            <a:r>
              <a:rPr lang="en-US" altLang="zh-CN" sz="2000" b="1" dirty="0">
                <a:latin typeface="微软雅黑" pitchFamily="34" charset="-122"/>
                <a:ea typeface="微软雅黑" pitchFamily="34" charset="-122"/>
              </a:rPr>
              <a:t>La-Mg-Ni</a:t>
            </a:r>
            <a:r>
              <a:rPr lang="zh-CN" altLang="en-US" sz="2000" b="1" dirty="0">
                <a:latin typeface="微软雅黑" pitchFamily="34" charset="-122"/>
                <a:ea typeface="微软雅黑" pitchFamily="34" charset="-122"/>
              </a:rPr>
              <a:t>系储氢合金</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A</a:t>
            </a:r>
            <a:r>
              <a:rPr lang="en-US" altLang="zh-CN" sz="2000" b="1" baseline="-25000" dirty="0" smtClean="0">
                <a:latin typeface="微软雅黑" pitchFamily="34" charset="-122"/>
                <a:ea typeface="微软雅黑" pitchFamily="34" charset="-122"/>
              </a:rPr>
              <a:t>2</a:t>
            </a:r>
            <a:r>
              <a:rPr lang="en-US" altLang="zh-CN" sz="2000" b="1" dirty="0" smtClean="0">
                <a:latin typeface="微软雅黑" pitchFamily="34" charset="-122"/>
                <a:ea typeface="微软雅黑" pitchFamily="34" charset="-122"/>
              </a:rPr>
              <a:t>B</a:t>
            </a:r>
            <a:r>
              <a:rPr lang="en-US" altLang="zh-CN" sz="2000" b="1" baseline="-25000" dirty="0" smtClean="0">
                <a:latin typeface="微软雅黑" pitchFamily="34" charset="-122"/>
                <a:ea typeface="微软雅黑" pitchFamily="34" charset="-122"/>
              </a:rPr>
              <a:t>7</a:t>
            </a:r>
            <a:r>
              <a:rPr lang="zh-CN" altLang="en-US" sz="2000" b="1" dirty="0">
                <a:latin typeface="微软雅黑" pitchFamily="34" charset="-122"/>
                <a:ea typeface="微软雅黑" pitchFamily="34" charset="-122"/>
              </a:rPr>
              <a:t>型）。</a:t>
            </a:r>
          </a:p>
        </p:txBody>
      </p:sp>
      <p:graphicFrame>
        <p:nvGraphicFramePr>
          <p:cNvPr id="3" name="Group 237"/>
          <p:cNvGraphicFramePr>
            <a:graphicFrameLocks/>
          </p:cNvGraphicFramePr>
          <p:nvPr>
            <p:extLst>
              <p:ext uri="{D42A27DB-BD31-4B8C-83A1-F6EECF244321}">
                <p14:modId xmlns:p14="http://schemas.microsoft.com/office/powerpoint/2010/main" val="3922465633"/>
              </p:ext>
            </p:extLst>
          </p:nvPr>
        </p:nvGraphicFramePr>
        <p:xfrm>
          <a:off x="563535" y="1152528"/>
          <a:ext cx="10950335" cy="3884085"/>
        </p:xfrm>
        <a:graphic>
          <a:graphicData uri="http://schemas.openxmlformats.org/drawingml/2006/table">
            <a:tbl>
              <a:tblPr>
                <a:tableStyleId>{69CF1AB2-1976-4502-BF36-3FF5EA218861}</a:tableStyleId>
              </a:tblPr>
              <a:tblGrid>
                <a:gridCol w="2170504">
                  <a:extLst>
                    <a:ext uri="{9D8B030D-6E8A-4147-A177-3AD203B41FA5}">
                      <a16:colId xmlns:a16="http://schemas.microsoft.com/office/drawing/2014/main" val="20000"/>
                    </a:ext>
                  </a:extLst>
                </a:gridCol>
                <a:gridCol w="1417177">
                  <a:extLst>
                    <a:ext uri="{9D8B030D-6E8A-4147-A177-3AD203B41FA5}">
                      <a16:colId xmlns:a16="http://schemas.microsoft.com/office/drawing/2014/main" val="20001"/>
                    </a:ext>
                  </a:extLst>
                </a:gridCol>
                <a:gridCol w="1510821">
                  <a:extLst>
                    <a:ext uri="{9D8B030D-6E8A-4147-A177-3AD203B41FA5}">
                      <a16:colId xmlns:a16="http://schemas.microsoft.com/office/drawing/2014/main" val="20002"/>
                    </a:ext>
                  </a:extLst>
                </a:gridCol>
                <a:gridCol w="1415095">
                  <a:extLst>
                    <a:ext uri="{9D8B030D-6E8A-4147-A177-3AD203B41FA5}">
                      <a16:colId xmlns:a16="http://schemas.microsoft.com/office/drawing/2014/main" val="20003"/>
                    </a:ext>
                  </a:extLst>
                </a:gridCol>
                <a:gridCol w="1415095">
                  <a:extLst>
                    <a:ext uri="{9D8B030D-6E8A-4147-A177-3AD203B41FA5}">
                      <a16:colId xmlns:a16="http://schemas.microsoft.com/office/drawing/2014/main" val="20004"/>
                    </a:ext>
                  </a:extLst>
                </a:gridCol>
                <a:gridCol w="3021643">
                  <a:extLst>
                    <a:ext uri="{9D8B030D-6E8A-4147-A177-3AD203B41FA5}">
                      <a16:colId xmlns:a16="http://schemas.microsoft.com/office/drawing/2014/main" val="20005"/>
                    </a:ext>
                  </a:extLst>
                </a:gridCol>
              </a:tblGrid>
              <a:tr h="51964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CN" altLang="en-US" sz="1800" b="1" u="none" strike="noStrike" cap="none" normalizeH="0" baseline="0" dirty="0">
                          <a:ln>
                            <a:noFill/>
                          </a:ln>
                          <a:solidFill>
                            <a:schemeClr val="bg1"/>
                          </a:solidFill>
                          <a:effectLst/>
                          <a:latin typeface="微软雅黑" pitchFamily="34" charset="-122"/>
                          <a:ea typeface="微软雅黑" pitchFamily="34" charset="-122"/>
                        </a:rPr>
                        <a:t>类型</a:t>
                      </a:r>
                      <a:endParaRPr kumimoji="1" lang="zh-CN" altLang="en-US" sz="1800" b="1" i="0" u="none" strike="noStrike" cap="none" normalizeH="0" baseline="0" dirty="0">
                        <a:ln>
                          <a:noFill/>
                        </a:ln>
                        <a:solidFill>
                          <a:schemeClr val="bg1"/>
                        </a:solidFill>
                        <a:effectLst/>
                        <a:latin typeface="微软雅黑" pitchFamily="34" charset="-122"/>
                        <a:ea typeface="微软雅黑" pitchFamily="34" charset="-122"/>
                      </a:endParaRPr>
                    </a:p>
                  </a:txBody>
                  <a:tcPr anchor="ctr" horzOverflow="overflow">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800" b="1" u="none" strike="noStrike" cap="none" normalizeH="0" baseline="0" dirty="0">
                          <a:ln>
                            <a:noFill/>
                          </a:ln>
                          <a:solidFill>
                            <a:schemeClr val="bg1"/>
                          </a:solidFill>
                          <a:effectLst/>
                          <a:latin typeface="微软雅黑" pitchFamily="34" charset="-122"/>
                          <a:ea typeface="微软雅黑" pitchFamily="34" charset="-122"/>
                        </a:rPr>
                        <a:t>AB</a:t>
                      </a:r>
                      <a:r>
                        <a:rPr kumimoji="1" lang="en-US" altLang="zh-CN" sz="1800" b="1" u="none" strike="noStrike" cap="none" normalizeH="0" baseline="-25000" dirty="0">
                          <a:ln>
                            <a:noFill/>
                          </a:ln>
                          <a:solidFill>
                            <a:schemeClr val="bg1"/>
                          </a:solidFill>
                          <a:effectLst/>
                          <a:latin typeface="微软雅黑" pitchFamily="34" charset="-122"/>
                          <a:ea typeface="微软雅黑" pitchFamily="34" charset="-122"/>
                        </a:rPr>
                        <a:t>5</a:t>
                      </a:r>
                      <a:endParaRPr kumimoji="1" lang="en-US" altLang="zh-CN" sz="1800" b="1" i="0" u="none" strike="noStrike" cap="none" normalizeH="0" baseline="-25000" dirty="0">
                        <a:ln>
                          <a:noFill/>
                        </a:ln>
                        <a:solidFill>
                          <a:schemeClr val="bg1"/>
                        </a:solidFill>
                        <a:effectLst/>
                        <a:latin typeface="微软雅黑" pitchFamily="34" charset="-122"/>
                        <a:ea typeface="微软雅黑" pitchFamily="34" charset="-122"/>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zh-CN" altLang="en-US"/>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800" b="1" u="none" strike="noStrike" cap="none" normalizeH="0" baseline="0" dirty="0">
                          <a:ln>
                            <a:noFill/>
                          </a:ln>
                          <a:solidFill>
                            <a:schemeClr val="bg1"/>
                          </a:solidFill>
                          <a:effectLst/>
                          <a:latin typeface="微软雅黑" pitchFamily="34" charset="-122"/>
                          <a:ea typeface="微软雅黑" pitchFamily="34" charset="-122"/>
                        </a:rPr>
                        <a:t>AB</a:t>
                      </a:r>
                      <a:r>
                        <a:rPr kumimoji="1" lang="en-US" altLang="zh-CN" sz="1800" b="1" u="none" strike="noStrike" cap="none" normalizeH="0" baseline="-25000" dirty="0">
                          <a:ln>
                            <a:noFill/>
                          </a:ln>
                          <a:solidFill>
                            <a:schemeClr val="bg1"/>
                          </a:solidFill>
                          <a:effectLst/>
                          <a:latin typeface="微软雅黑" pitchFamily="34" charset="-122"/>
                          <a:ea typeface="微软雅黑" pitchFamily="34" charset="-122"/>
                        </a:rPr>
                        <a:t>3-3.5</a:t>
                      </a:r>
                      <a:endParaRPr kumimoji="1" lang="en-US" altLang="zh-CN" sz="1800" b="1" i="0" u="none" strike="noStrike" cap="none" normalizeH="0" baseline="-25000" dirty="0">
                        <a:ln>
                          <a:noFill/>
                        </a:ln>
                        <a:solidFill>
                          <a:schemeClr val="bg1"/>
                        </a:solidFill>
                        <a:effectLst/>
                        <a:latin typeface="微软雅黑" pitchFamily="34" charset="-122"/>
                        <a:ea typeface="微软雅黑" pitchFamily="34" charset="-122"/>
                      </a:endParaRPr>
                    </a:p>
                  </a:txBody>
                  <a:tcPr anchor="ctr" horzOverflow="overflow">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53935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CN" altLang="en-US" sz="1600" u="none" strike="noStrike" cap="none" normalizeH="0" baseline="0" dirty="0">
                          <a:ln>
                            <a:noFill/>
                          </a:ln>
                          <a:effectLst/>
                          <a:latin typeface="微软雅黑" pitchFamily="34" charset="-122"/>
                          <a:ea typeface="微软雅黑" pitchFamily="34" charset="-122"/>
                        </a:rPr>
                        <a:t>合金</a:t>
                      </a:r>
                      <a:endParaRPr kumimoji="1" lang="zh-CN" altLang="en-US"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微软雅黑" pitchFamily="34" charset="-122"/>
                          <a:ea typeface="微软雅黑" pitchFamily="34" charset="-122"/>
                        </a:rPr>
                        <a:t>LaNi</a:t>
                      </a:r>
                      <a:r>
                        <a:rPr kumimoji="1" lang="en-US" altLang="zh-CN" sz="1600" u="none" strike="noStrike" cap="none" normalizeH="0" baseline="-25000" dirty="0">
                          <a:ln>
                            <a:noFill/>
                          </a:ln>
                          <a:effectLst/>
                          <a:latin typeface="微软雅黑" pitchFamily="34" charset="-122"/>
                          <a:ea typeface="微软雅黑" pitchFamily="34" charset="-122"/>
                        </a:rPr>
                        <a:t>5</a:t>
                      </a:r>
                      <a:endParaRPr kumimoji="1" lang="en-US" altLang="zh-CN" sz="1600" b="1" i="0" u="none" strike="noStrike" cap="none" normalizeH="0" baseline="-2500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微软雅黑" pitchFamily="34" charset="-122"/>
                          <a:ea typeface="微软雅黑" pitchFamily="34" charset="-122"/>
                        </a:rPr>
                        <a:t>MmNi</a:t>
                      </a:r>
                      <a:r>
                        <a:rPr kumimoji="1" lang="en-US" altLang="zh-CN" sz="1600" u="none" strike="noStrike" cap="none" normalizeH="0" baseline="-25000" dirty="0">
                          <a:ln>
                            <a:noFill/>
                          </a:ln>
                          <a:effectLst/>
                          <a:latin typeface="微软雅黑" pitchFamily="34" charset="-122"/>
                          <a:ea typeface="微软雅黑" pitchFamily="34" charset="-122"/>
                        </a:rPr>
                        <a:t>5</a:t>
                      </a:r>
                      <a:endParaRPr kumimoji="0" lang="en-US" altLang="zh-CN"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微软雅黑" pitchFamily="34" charset="-122"/>
                          <a:ea typeface="微软雅黑" pitchFamily="34" charset="-122"/>
                        </a:rPr>
                        <a:t>LaNi</a:t>
                      </a:r>
                      <a:r>
                        <a:rPr kumimoji="1" lang="en-US" altLang="zh-CN" sz="1600" u="none" strike="noStrike" cap="none" normalizeH="0" baseline="-25000" dirty="0">
                          <a:ln>
                            <a:noFill/>
                          </a:ln>
                          <a:effectLst/>
                          <a:latin typeface="微软雅黑" pitchFamily="34" charset="-122"/>
                          <a:ea typeface="微软雅黑" pitchFamily="34" charset="-122"/>
                        </a:rPr>
                        <a:t>3</a:t>
                      </a:r>
                      <a:endParaRPr kumimoji="0" lang="en-US" altLang="zh-CN"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a:ln>
                            <a:noFill/>
                          </a:ln>
                          <a:effectLst/>
                          <a:latin typeface="微软雅黑" pitchFamily="34" charset="-122"/>
                          <a:ea typeface="微软雅黑" pitchFamily="34" charset="-122"/>
                        </a:rPr>
                        <a:t>CaNi</a:t>
                      </a:r>
                      <a:r>
                        <a:rPr kumimoji="1" lang="en-US" altLang="zh-CN" sz="1600" u="none" strike="noStrike" cap="none" normalizeH="0" baseline="-25000">
                          <a:ln>
                            <a:noFill/>
                          </a:ln>
                          <a:effectLst/>
                          <a:latin typeface="微软雅黑" pitchFamily="34" charset="-122"/>
                          <a:ea typeface="微软雅黑" pitchFamily="34" charset="-122"/>
                        </a:rPr>
                        <a:t>3</a:t>
                      </a:r>
                      <a:endParaRPr kumimoji="1" lang="en-US" altLang="zh-CN" sz="1600" b="1" i="0" u="none" strike="noStrike" cap="none" normalizeH="0" baseline="-2500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微软雅黑" pitchFamily="34" charset="-122"/>
                          <a:ea typeface="微软雅黑" pitchFamily="34" charset="-122"/>
                        </a:rPr>
                        <a:t>La</a:t>
                      </a:r>
                      <a:r>
                        <a:rPr kumimoji="1" lang="en-US" altLang="zh-CN" sz="1600" u="none" strike="noStrike" cap="none" normalizeH="0" baseline="-25000" dirty="0">
                          <a:ln>
                            <a:noFill/>
                          </a:ln>
                          <a:effectLst/>
                          <a:latin typeface="微软雅黑" pitchFamily="34" charset="-122"/>
                          <a:ea typeface="微软雅黑" pitchFamily="34" charset="-122"/>
                        </a:rPr>
                        <a:t>0.7</a:t>
                      </a:r>
                      <a:r>
                        <a:rPr kumimoji="1" lang="en-US" altLang="zh-CN" sz="1600" u="none" strike="noStrike" cap="none" normalizeH="0" baseline="0" dirty="0">
                          <a:ln>
                            <a:noFill/>
                          </a:ln>
                          <a:effectLst/>
                          <a:latin typeface="微软雅黑" pitchFamily="34" charset="-122"/>
                          <a:ea typeface="微软雅黑" pitchFamily="34" charset="-122"/>
                        </a:rPr>
                        <a:t>Mg</a:t>
                      </a:r>
                      <a:r>
                        <a:rPr kumimoji="1" lang="en-US" altLang="zh-CN" sz="1600" u="none" strike="noStrike" cap="none" normalizeH="0" baseline="-25000" dirty="0">
                          <a:ln>
                            <a:noFill/>
                          </a:ln>
                          <a:effectLst/>
                          <a:latin typeface="微软雅黑" pitchFamily="34" charset="-122"/>
                          <a:ea typeface="微软雅黑" pitchFamily="34" charset="-122"/>
                        </a:rPr>
                        <a:t>0.3</a:t>
                      </a:r>
                      <a:r>
                        <a:rPr kumimoji="1" lang="en-US" altLang="zh-CN" sz="1600" u="none" strike="noStrike" cap="none" normalizeH="0" baseline="0" dirty="0">
                          <a:ln>
                            <a:noFill/>
                          </a:ln>
                          <a:effectLst/>
                          <a:latin typeface="微软雅黑" pitchFamily="34" charset="-122"/>
                          <a:ea typeface="微软雅黑" pitchFamily="34" charset="-122"/>
                        </a:rPr>
                        <a:t>Ni</a:t>
                      </a:r>
                      <a:r>
                        <a:rPr kumimoji="1" lang="en-US" altLang="zh-CN" sz="1600" u="none" strike="noStrike" cap="none" normalizeH="0" baseline="-25000" dirty="0">
                          <a:ln>
                            <a:noFill/>
                          </a:ln>
                          <a:effectLst/>
                          <a:latin typeface="微软雅黑" pitchFamily="34" charset="-122"/>
                          <a:ea typeface="微软雅黑" pitchFamily="34" charset="-122"/>
                        </a:rPr>
                        <a:t>2.8</a:t>
                      </a:r>
                      <a:r>
                        <a:rPr kumimoji="1" lang="en-US" altLang="zh-CN" sz="1600" u="none" strike="noStrike" cap="none" normalizeH="0" baseline="0" dirty="0">
                          <a:ln>
                            <a:noFill/>
                          </a:ln>
                          <a:effectLst/>
                          <a:latin typeface="微软雅黑" pitchFamily="34" charset="-122"/>
                          <a:ea typeface="微软雅黑" pitchFamily="34" charset="-122"/>
                        </a:rPr>
                        <a:t>Co</a:t>
                      </a:r>
                      <a:r>
                        <a:rPr kumimoji="1" lang="en-US" altLang="zh-CN" sz="1600" u="none" strike="noStrike" cap="none" normalizeH="0" baseline="-25000" dirty="0">
                          <a:ln>
                            <a:noFill/>
                          </a:ln>
                          <a:effectLst/>
                          <a:latin typeface="微软雅黑" pitchFamily="34" charset="-122"/>
                          <a:ea typeface="微软雅黑" pitchFamily="34" charset="-122"/>
                        </a:rPr>
                        <a:t>0.5</a:t>
                      </a:r>
                      <a:endParaRPr kumimoji="0" lang="en-US" altLang="zh-CN"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5393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u="none" strike="noStrike" cap="none" normalizeH="0" baseline="0" dirty="0">
                          <a:ln>
                            <a:noFill/>
                          </a:ln>
                          <a:effectLst/>
                          <a:latin typeface="微软雅黑" pitchFamily="34" charset="-122"/>
                          <a:ea typeface="微软雅黑" pitchFamily="34" charset="-122"/>
                        </a:rPr>
                        <a:t>氢化物</a:t>
                      </a:r>
                      <a:endParaRPr kumimoji="0" lang="zh-CN" altLang="en-US"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微软雅黑" pitchFamily="34" charset="-122"/>
                          <a:ea typeface="微软雅黑" pitchFamily="34" charset="-122"/>
                        </a:rPr>
                        <a:t>LaNi</a:t>
                      </a:r>
                      <a:r>
                        <a:rPr kumimoji="1" lang="en-US" altLang="zh-CN" sz="1600" u="none" strike="noStrike" cap="none" normalizeH="0" baseline="-25000" dirty="0">
                          <a:ln>
                            <a:noFill/>
                          </a:ln>
                          <a:effectLst/>
                          <a:latin typeface="微软雅黑" pitchFamily="34" charset="-122"/>
                          <a:ea typeface="微软雅黑" pitchFamily="34" charset="-122"/>
                        </a:rPr>
                        <a:t>5</a:t>
                      </a:r>
                      <a:r>
                        <a:rPr kumimoji="1" lang="en-US" altLang="zh-CN" sz="1600" u="none" strike="noStrike" cap="none" normalizeH="0" baseline="0" dirty="0">
                          <a:ln>
                            <a:noFill/>
                          </a:ln>
                          <a:effectLst/>
                          <a:latin typeface="微软雅黑" pitchFamily="34" charset="-122"/>
                          <a:ea typeface="微软雅黑" pitchFamily="34" charset="-122"/>
                        </a:rPr>
                        <a:t>H</a:t>
                      </a:r>
                      <a:r>
                        <a:rPr kumimoji="1" lang="en-US" altLang="zh-CN" sz="1600" u="none" strike="noStrike" cap="none" normalizeH="0" baseline="-25000" dirty="0">
                          <a:ln>
                            <a:noFill/>
                          </a:ln>
                          <a:effectLst/>
                          <a:latin typeface="微软雅黑" pitchFamily="34" charset="-122"/>
                          <a:ea typeface="微软雅黑" pitchFamily="34" charset="-122"/>
                        </a:rPr>
                        <a:t>6</a:t>
                      </a:r>
                      <a:endParaRPr kumimoji="1" lang="en-US" altLang="zh-CN" sz="1600" b="1" i="0" u="none" strike="noStrike" cap="none" normalizeH="0" baseline="-2500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微软雅黑" pitchFamily="34" charset="-122"/>
                          <a:ea typeface="微软雅黑" pitchFamily="34" charset="-122"/>
                        </a:rPr>
                        <a:t>MmNi</a:t>
                      </a:r>
                      <a:r>
                        <a:rPr kumimoji="1" lang="en-US" altLang="zh-CN" sz="1600" u="none" strike="noStrike" cap="none" normalizeH="0" baseline="-25000" dirty="0">
                          <a:ln>
                            <a:noFill/>
                          </a:ln>
                          <a:effectLst/>
                          <a:latin typeface="微软雅黑" pitchFamily="34" charset="-122"/>
                          <a:ea typeface="微软雅黑" pitchFamily="34" charset="-122"/>
                        </a:rPr>
                        <a:t>5</a:t>
                      </a:r>
                      <a:r>
                        <a:rPr kumimoji="1" lang="en-US" altLang="zh-CN" sz="1600" u="none" strike="noStrike" cap="none" normalizeH="0" baseline="0" dirty="0">
                          <a:ln>
                            <a:noFill/>
                          </a:ln>
                          <a:effectLst/>
                          <a:latin typeface="微软雅黑" pitchFamily="34" charset="-122"/>
                          <a:ea typeface="微软雅黑" pitchFamily="34" charset="-122"/>
                        </a:rPr>
                        <a:t>H</a:t>
                      </a:r>
                      <a:r>
                        <a:rPr kumimoji="1" lang="en-US" altLang="zh-CN" sz="1600" u="none" strike="noStrike" cap="none" normalizeH="0" baseline="-25000" dirty="0">
                          <a:ln>
                            <a:noFill/>
                          </a:ln>
                          <a:effectLst/>
                          <a:latin typeface="微软雅黑" pitchFamily="34" charset="-122"/>
                          <a:ea typeface="微软雅黑" pitchFamily="34" charset="-122"/>
                        </a:rPr>
                        <a:t>6.3</a:t>
                      </a:r>
                      <a:endParaRPr kumimoji="1" lang="en-US" altLang="zh-CN" sz="1600" b="1" i="0" u="none" strike="noStrike" cap="none" normalizeH="0" baseline="-2500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微软雅黑" pitchFamily="34" charset="-122"/>
                          <a:ea typeface="微软雅黑" pitchFamily="34" charset="-122"/>
                        </a:rPr>
                        <a:t>LaNi</a:t>
                      </a:r>
                      <a:r>
                        <a:rPr kumimoji="1" lang="en-US" altLang="zh-CN" sz="1600" u="none" strike="noStrike" cap="none" normalizeH="0" baseline="-25000" dirty="0">
                          <a:ln>
                            <a:noFill/>
                          </a:ln>
                          <a:effectLst/>
                          <a:latin typeface="微软雅黑" pitchFamily="34" charset="-122"/>
                          <a:ea typeface="微软雅黑" pitchFamily="34" charset="-122"/>
                        </a:rPr>
                        <a:t>3</a:t>
                      </a:r>
                      <a:r>
                        <a:rPr kumimoji="1" lang="en-US" altLang="zh-CN" sz="1600" u="none" strike="noStrike" cap="none" normalizeH="0" baseline="0" dirty="0">
                          <a:ln>
                            <a:noFill/>
                          </a:ln>
                          <a:effectLst/>
                          <a:latin typeface="微软雅黑" pitchFamily="34" charset="-122"/>
                          <a:ea typeface="微软雅黑" pitchFamily="34" charset="-122"/>
                        </a:rPr>
                        <a:t>H</a:t>
                      </a:r>
                      <a:r>
                        <a:rPr kumimoji="1" lang="en-US" altLang="zh-CN" sz="1600" u="none" strike="noStrike" cap="none" normalizeH="0" baseline="-25000" dirty="0">
                          <a:ln>
                            <a:noFill/>
                          </a:ln>
                          <a:effectLst/>
                          <a:latin typeface="微软雅黑" pitchFamily="34" charset="-122"/>
                          <a:ea typeface="微软雅黑" pitchFamily="34" charset="-122"/>
                        </a:rPr>
                        <a:t>4.5</a:t>
                      </a:r>
                      <a:endParaRPr kumimoji="0" lang="en-US" altLang="zh-CN"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微软雅黑" pitchFamily="34" charset="-122"/>
                          <a:ea typeface="微软雅黑" pitchFamily="34" charset="-122"/>
                        </a:rPr>
                        <a:t>CaNi</a:t>
                      </a:r>
                      <a:r>
                        <a:rPr kumimoji="1" lang="en-US" altLang="zh-CN" sz="1600" u="none" strike="noStrike" cap="none" normalizeH="0" baseline="-25000" dirty="0">
                          <a:ln>
                            <a:noFill/>
                          </a:ln>
                          <a:effectLst/>
                          <a:latin typeface="微软雅黑" pitchFamily="34" charset="-122"/>
                          <a:ea typeface="微软雅黑" pitchFamily="34" charset="-122"/>
                        </a:rPr>
                        <a:t>3</a:t>
                      </a:r>
                      <a:r>
                        <a:rPr kumimoji="1" lang="en-US" altLang="zh-CN" sz="1600" u="none" strike="noStrike" cap="none" normalizeH="0" baseline="0" dirty="0">
                          <a:ln>
                            <a:noFill/>
                          </a:ln>
                          <a:effectLst/>
                          <a:latin typeface="微软雅黑" pitchFamily="34" charset="-122"/>
                          <a:ea typeface="微软雅黑" pitchFamily="34" charset="-122"/>
                        </a:rPr>
                        <a:t>H</a:t>
                      </a:r>
                      <a:r>
                        <a:rPr kumimoji="1" lang="en-US" altLang="zh-CN" sz="1600" u="none" strike="noStrike" cap="none" normalizeH="0" baseline="-25000" dirty="0">
                          <a:ln>
                            <a:noFill/>
                          </a:ln>
                          <a:effectLst/>
                          <a:latin typeface="微软雅黑" pitchFamily="34" charset="-122"/>
                          <a:ea typeface="微软雅黑" pitchFamily="34" charset="-122"/>
                        </a:rPr>
                        <a:t>4.4</a:t>
                      </a:r>
                      <a:endParaRPr kumimoji="0" lang="en-US" altLang="zh-CN"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微软雅黑" pitchFamily="34" charset="-122"/>
                          <a:ea typeface="微软雅黑" pitchFamily="34" charset="-122"/>
                        </a:rPr>
                        <a:t>La</a:t>
                      </a:r>
                      <a:r>
                        <a:rPr kumimoji="1" lang="en-US" altLang="zh-CN" sz="1600" u="none" strike="noStrike" cap="none" normalizeH="0" baseline="-25000" dirty="0">
                          <a:ln>
                            <a:noFill/>
                          </a:ln>
                          <a:effectLst/>
                          <a:latin typeface="微软雅黑" pitchFamily="34" charset="-122"/>
                          <a:ea typeface="微软雅黑" pitchFamily="34" charset="-122"/>
                        </a:rPr>
                        <a:t>0.7</a:t>
                      </a:r>
                      <a:r>
                        <a:rPr kumimoji="1" lang="en-US" altLang="zh-CN" sz="1600" u="none" strike="noStrike" cap="none" normalizeH="0" baseline="0" dirty="0">
                          <a:ln>
                            <a:noFill/>
                          </a:ln>
                          <a:effectLst/>
                          <a:latin typeface="微软雅黑" pitchFamily="34" charset="-122"/>
                          <a:ea typeface="微软雅黑" pitchFamily="34" charset="-122"/>
                        </a:rPr>
                        <a:t>Mg</a:t>
                      </a:r>
                      <a:r>
                        <a:rPr kumimoji="1" lang="en-US" altLang="zh-CN" sz="1600" u="none" strike="noStrike" cap="none" normalizeH="0" baseline="-25000" dirty="0">
                          <a:ln>
                            <a:noFill/>
                          </a:ln>
                          <a:effectLst/>
                          <a:latin typeface="微软雅黑" pitchFamily="34" charset="-122"/>
                          <a:ea typeface="微软雅黑" pitchFamily="34" charset="-122"/>
                        </a:rPr>
                        <a:t>0.3</a:t>
                      </a:r>
                      <a:r>
                        <a:rPr kumimoji="1" lang="en-US" altLang="zh-CN" sz="1600" u="none" strike="noStrike" cap="none" normalizeH="0" baseline="0" dirty="0">
                          <a:ln>
                            <a:noFill/>
                          </a:ln>
                          <a:effectLst/>
                          <a:latin typeface="微软雅黑" pitchFamily="34" charset="-122"/>
                          <a:ea typeface="微软雅黑" pitchFamily="34" charset="-122"/>
                        </a:rPr>
                        <a:t>Ni</a:t>
                      </a:r>
                      <a:r>
                        <a:rPr kumimoji="1" lang="en-US" altLang="zh-CN" sz="1600" u="none" strike="noStrike" cap="none" normalizeH="0" baseline="-25000" dirty="0">
                          <a:ln>
                            <a:noFill/>
                          </a:ln>
                          <a:effectLst/>
                          <a:latin typeface="微软雅黑" pitchFamily="34" charset="-122"/>
                          <a:ea typeface="微软雅黑" pitchFamily="34" charset="-122"/>
                        </a:rPr>
                        <a:t>2.8</a:t>
                      </a:r>
                      <a:r>
                        <a:rPr kumimoji="1" lang="en-US" altLang="zh-CN" sz="1600" u="none" strike="noStrike" cap="none" normalizeH="0" baseline="0" dirty="0">
                          <a:ln>
                            <a:noFill/>
                          </a:ln>
                          <a:effectLst/>
                          <a:latin typeface="微软雅黑" pitchFamily="34" charset="-122"/>
                          <a:ea typeface="微软雅黑" pitchFamily="34" charset="-122"/>
                        </a:rPr>
                        <a:t>Co</a:t>
                      </a:r>
                      <a:r>
                        <a:rPr kumimoji="1" lang="en-US" altLang="zh-CN" sz="1600" u="none" strike="noStrike" cap="none" normalizeH="0" baseline="-25000" dirty="0">
                          <a:ln>
                            <a:noFill/>
                          </a:ln>
                          <a:effectLst/>
                          <a:latin typeface="微软雅黑" pitchFamily="34" charset="-122"/>
                          <a:ea typeface="微软雅黑" pitchFamily="34" charset="-122"/>
                        </a:rPr>
                        <a:t>0.5</a:t>
                      </a:r>
                      <a:r>
                        <a:rPr kumimoji="1" lang="en-US" altLang="zh-CN" sz="1600" u="none" strike="noStrike" cap="none" normalizeH="0" baseline="0" dirty="0">
                          <a:ln>
                            <a:noFill/>
                          </a:ln>
                          <a:effectLst/>
                          <a:latin typeface="微软雅黑" pitchFamily="34" charset="-122"/>
                          <a:ea typeface="微软雅黑" pitchFamily="34" charset="-122"/>
                        </a:rPr>
                        <a:t>H</a:t>
                      </a:r>
                      <a:r>
                        <a:rPr kumimoji="1" lang="en-US" altLang="zh-CN" sz="1600" u="none" strike="noStrike" cap="none" normalizeH="0" baseline="-25000" dirty="0">
                          <a:ln>
                            <a:noFill/>
                          </a:ln>
                          <a:effectLst/>
                          <a:latin typeface="微软雅黑" pitchFamily="34" charset="-122"/>
                          <a:ea typeface="微软雅黑" pitchFamily="34" charset="-122"/>
                        </a:rPr>
                        <a:t>4.73</a:t>
                      </a:r>
                      <a:endParaRPr kumimoji="0" lang="en-US" altLang="zh-CN"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3935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CN" altLang="en-US" sz="1600" u="none" strike="noStrike" cap="none" normalizeH="0" baseline="0">
                          <a:ln>
                            <a:noFill/>
                          </a:ln>
                          <a:effectLst/>
                          <a:latin typeface="微软雅黑" pitchFamily="34" charset="-122"/>
                          <a:ea typeface="微软雅黑" pitchFamily="34" charset="-122"/>
                        </a:rPr>
                        <a:t>吸氢量</a:t>
                      </a:r>
                      <a:r>
                        <a:rPr kumimoji="1" lang="en-US" altLang="zh-CN" sz="1600" u="none" strike="noStrike" cap="none" normalizeH="0" baseline="0">
                          <a:ln>
                            <a:noFill/>
                          </a:ln>
                          <a:effectLst/>
                          <a:latin typeface="微软雅黑" pitchFamily="34" charset="-122"/>
                          <a:ea typeface="微软雅黑" pitchFamily="34" charset="-122"/>
                        </a:rPr>
                        <a:t>/wt.%</a:t>
                      </a:r>
                      <a:endParaRPr kumimoji="1" lang="en-US" altLang="zh-CN" sz="1600" b="1" i="0" u="none" strike="noStrike" cap="none" normalizeH="0" baseline="0">
                        <a:ln>
                          <a:noFill/>
                        </a:ln>
                        <a:solidFill>
                          <a:schemeClr val="tx1"/>
                        </a:solidFill>
                        <a:effectLst/>
                        <a:latin typeface="微软雅黑" pitchFamily="34" charset="-122"/>
                        <a:ea typeface="微软雅黑" pitchFamily="34" charset="-122"/>
                      </a:endParaRPr>
                    </a:p>
                  </a:txBody>
                  <a:tcPr anchor="ctr" horzOverflow="overflow">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微软雅黑" pitchFamily="34" charset="-122"/>
                          <a:ea typeface="微软雅黑" pitchFamily="34" charset="-122"/>
                        </a:rPr>
                        <a:t>1.4</a:t>
                      </a:r>
                      <a:endParaRPr kumimoji="1" lang="en-US" altLang="zh-CN"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微软雅黑" pitchFamily="34" charset="-122"/>
                          <a:ea typeface="微软雅黑" pitchFamily="34" charset="-122"/>
                        </a:rPr>
                        <a:t>1.4</a:t>
                      </a:r>
                      <a:endParaRPr kumimoji="0" lang="en-US" altLang="zh-CN"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u="none" strike="noStrike" cap="none" normalizeH="0" baseline="0" dirty="0">
                          <a:ln>
                            <a:noFill/>
                          </a:ln>
                          <a:effectLst/>
                          <a:latin typeface="微软雅黑" pitchFamily="34" charset="-122"/>
                          <a:ea typeface="微软雅黑" pitchFamily="34" charset="-122"/>
                        </a:rPr>
                        <a:t>1.4</a:t>
                      </a:r>
                      <a:endParaRPr kumimoji="0" lang="en-US" altLang="zh-CN"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u="none" strike="noStrike" cap="none" normalizeH="0" baseline="0" dirty="0">
                          <a:ln>
                            <a:noFill/>
                          </a:ln>
                          <a:effectLst/>
                          <a:latin typeface="微软雅黑" pitchFamily="34" charset="-122"/>
                          <a:ea typeface="微软雅黑" pitchFamily="34" charset="-122"/>
                        </a:rPr>
                        <a:t>2.0</a:t>
                      </a:r>
                      <a:endParaRPr kumimoji="0" lang="en-US" altLang="zh-CN"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u="none" strike="noStrike" cap="none" normalizeH="0" baseline="0" dirty="0">
                          <a:ln>
                            <a:noFill/>
                          </a:ln>
                          <a:effectLst/>
                          <a:latin typeface="微软雅黑" pitchFamily="34" charset="-122"/>
                          <a:ea typeface="微软雅黑" pitchFamily="34" charset="-122"/>
                        </a:rPr>
                        <a:t>1.6</a:t>
                      </a:r>
                      <a:endParaRPr kumimoji="0" lang="en-US" altLang="zh-CN"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54232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CN" altLang="en-US" sz="1600" u="none" strike="noStrike" cap="none" normalizeH="0" baseline="0" dirty="0">
                          <a:ln>
                            <a:noFill/>
                          </a:ln>
                          <a:effectLst/>
                          <a:latin typeface="微软雅黑" pitchFamily="34" charset="-122"/>
                          <a:ea typeface="微软雅黑" pitchFamily="34" charset="-122"/>
                        </a:rPr>
                        <a:t>放氢压（温度）</a:t>
                      </a:r>
                      <a:r>
                        <a:rPr kumimoji="1" lang="en-US" altLang="zh-CN" sz="1600" u="none" strike="noStrike" cap="none" normalizeH="0" baseline="0" dirty="0">
                          <a:ln>
                            <a:noFill/>
                          </a:ln>
                          <a:effectLst/>
                          <a:latin typeface="微软雅黑" pitchFamily="34" charset="-122"/>
                          <a:ea typeface="微软雅黑" pitchFamily="34" charset="-122"/>
                        </a:rPr>
                        <a:t>/MPa</a:t>
                      </a:r>
                      <a:r>
                        <a:rPr kumimoji="1" lang="zh-CN" altLang="en-US" sz="1600" u="none" strike="noStrike" cap="none" normalizeH="0" baseline="0" dirty="0">
                          <a:ln>
                            <a:noFill/>
                          </a:ln>
                          <a:effectLst/>
                          <a:latin typeface="微软雅黑" pitchFamily="34" charset="-122"/>
                          <a:ea typeface="微软雅黑" pitchFamily="34" charset="-122"/>
                        </a:rPr>
                        <a:t>（℃）</a:t>
                      </a:r>
                      <a:endParaRPr kumimoji="1" lang="zh-CN" altLang="en-US"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微软雅黑" pitchFamily="34" charset="-122"/>
                          <a:ea typeface="微软雅黑" pitchFamily="34" charset="-122"/>
                        </a:rPr>
                        <a:t>0.4</a:t>
                      </a:r>
                      <a:r>
                        <a:rPr kumimoji="1" lang="zh-CN" altLang="en-US" sz="1600" u="none" strike="noStrike" cap="none" normalizeH="0" baseline="0" dirty="0">
                          <a:ln>
                            <a:noFill/>
                          </a:ln>
                          <a:effectLst/>
                          <a:latin typeface="微软雅黑" pitchFamily="34" charset="-122"/>
                          <a:ea typeface="微软雅黑" pitchFamily="34" charset="-122"/>
                        </a:rPr>
                        <a:t>（</a:t>
                      </a:r>
                      <a:r>
                        <a:rPr kumimoji="1" lang="en-US" altLang="zh-CN" sz="1600" u="none" strike="noStrike" cap="none" normalizeH="0" baseline="0" dirty="0">
                          <a:ln>
                            <a:noFill/>
                          </a:ln>
                          <a:effectLst/>
                          <a:latin typeface="微软雅黑" pitchFamily="34" charset="-122"/>
                          <a:ea typeface="微软雅黑" pitchFamily="34" charset="-122"/>
                        </a:rPr>
                        <a:t>50</a:t>
                      </a:r>
                      <a:r>
                        <a:rPr kumimoji="1" lang="zh-CN" altLang="en-US" sz="1600" u="none" strike="noStrike" cap="none" normalizeH="0" baseline="0" dirty="0">
                          <a:ln>
                            <a:noFill/>
                          </a:ln>
                          <a:effectLst/>
                          <a:latin typeface="微软雅黑" pitchFamily="34" charset="-122"/>
                          <a:ea typeface="微软雅黑" pitchFamily="34" charset="-122"/>
                        </a:rPr>
                        <a:t>）</a:t>
                      </a:r>
                      <a:endParaRPr kumimoji="1" lang="zh-CN" altLang="en-US"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微软雅黑" pitchFamily="34" charset="-122"/>
                          <a:ea typeface="微软雅黑" pitchFamily="34" charset="-122"/>
                        </a:rPr>
                        <a:t>3.4</a:t>
                      </a:r>
                      <a:r>
                        <a:rPr kumimoji="1" lang="zh-CN" altLang="en-US" sz="1600" u="none" strike="noStrike" cap="none" normalizeH="0" baseline="0" dirty="0">
                          <a:ln>
                            <a:noFill/>
                          </a:ln>
                          <a:effectLst/>
                          <a:latin typeface="微软雅黑" pitchFamily="34" charset="-122"/>
                          <a:ea typeface="微软雅黑" pitchFamily="34" charset="-122"/>
                        </a:rPr>
                        <a:t>（</a:t>
                      </a:r>
                      <a:r>
                        <a:rPr kumimoji="1" lang="en-US" altLang="zh-CN" sz="1600" u="none" strike="noStrike" cap="none" normalizeH="0" baseline="0" dirty="0">
                          <a:ln>
                            <a:noFill/>
                          </a:ln>
                          <a:effectLst/>
                          <a:latin typeface="微软雅黑" pitchFamily="34" charset="-122"/>
                          <a:ea typeface="微软雅黑" pitchFamily="34" charset="-122"/>
                        </a:rPr>
                        <a:t>80</a:t>
                      </a:r>
                      <a:r>
                        <a:rPr kumimoji="1" lang="zh-CN" altLang="en-US" sz="1600" u="none" strike="noStrike" cap="none" normalizeH="0" baseline="0" dirty="0">
                          <a:ln>
                            <a:noFill/>
                          </a:ln>
                          <a:effectLst/>
                          <a:latin typeface="微软雅黑" pitchFamily="34" charset="-122"/>
                          <a:ea typeface="微软雅黑" pitchFamily="34" charset="-122"/>
                        </a:rPr>
                        <a:t>）</a:t>
                      </a:r>
                      <a:endParaRPr kumimoji="1" lang="zh-CN" altLang="en-US"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CN" altLang="en-US" sz="1600" u="none" strike="noStrike" cap="none" normalizeH="0" baseline="0" dirty="0">
                          <a:ln>
                            <a:noFill/>
                          </a:ln>
                          <a:effectLst/>
                          <a:latin typeface="微软雅黑" pitchFamily="34" charset="-122"/>
                          <a:ea typeface="微软雅黑" pitchFamily="34" charset="-122"/>
                        </a:rPr>
                        <a:t>无平台</a:t>
                      </a:r>
                      <a:endParaRPr kumimoji="1" lang="zh-CN" altLang="en-US"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微软雅黑" pitchFamily="34" charset="-122"/>
                          <a:ea typeface="微软雅黑" pitchFamily="34" charset="-122"/>
                        </a:rPr>
                        <a:t>0.04 </a:t>
                      </a:r>
                      <a:r>
                        <a:rPr kumimoji="1" lang="zh-CN" altLang="en-US" sz="1600" u="none" strike="noStrike" cap="none" normalizeH="0" baseline="0" dirty="0">
                          <a:ln>
                            <a:noFill/>
                          </a:ln>
                          <a:effectLst/>
                          <a:latin typeface="微软雅黑" pitchFamily="34" charset="-122"/>
                          <a:ea typeface="微软雅黑" pitchFamily="34" charset="-122"/>
                        </a:rPr>
                        <a:t>（</a:t>
                      </a:r>
                      <a:r>
                        <a:rPr kumimoji="1" lang="en-US" altLang="zh-CN" sz="1600" u="none" strike="noStrike" cap="none" normalizeH="0" baseline="0" dirty="0">
                          <a:ln>
                            <a:noFill/>
                          </a:ln>
                          <a:effectLst/>
                          <a:latin typeface="微软雅黑" pitchFamily="34" charset="-122"/>
                          <a:ea typeface="微软雅黑" pitchFamily="34" charset="-122"/>
                        </a:rPr>
                        <a:t>20</a:t>
                      </a:r>
                      <a:r>
                        <a:rPr kumimoji="1" lang="zh-CN" altLang="en-US" sz="1600" u="none" strike="noStrike" cap="none" normalizeH="0" baseline="0" dirty="0">
                          <a:ln>
                            <a:noFill/>
                          </a:ln>
                          <a:effectLst/>
                          <a:latin typeface="微软雅黑" pitchFamily="34" charset="-122"/>
                          <a:ea typeface="微软雅黑" pitchFamily="34" charset="-122"/>
                        </a:rPr>
                        <a:t>）</a:t>
                      </a:r>
                      <a:endParaRPr kumimoji="1" lang="zh-CN" altLang="en-US"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微软雅黑" pitchFamily="34" charset="-122"/>
                          <a:ea typeface="微软雅黑" pitchFamily="34" charset="-122"/>
                        </a:rPr>
                        <a:t>0.06 </a:t>
                      </a:r>
                      <a:r>
                        <a:rPr kumimoji="1" lang="zh-CN" altLang="en-US" sz="1600" u="none" strike="noStrike" cap="none" normalizeH="0" baseline="0" dirty="0">
                          <a:ln>
                            <a:noFill/>
                          </a:ln>
                          <a:effectLst/>
                          <a:latin typeface="微软雅黑" pitchFamily="34" charset="-122"/>
                          <a:ea typeface="微软雅黑" pitchFamily="34" charset="-122"/>
                        </a:rPr>
                        <a:t>（</a:t>
                      </a:r>
                      <a:r>
                        <a:rPr kumimoji="1" lang="en-US" altLang="zh-CN" sz="1600" u="none" strike="noStrike" cap="none" normalizeH="0" baseline="0" dirty="0">
                          <a:ln>
                            <a:noFill/>
                          </a:ln>
                          <a:effectLst/>
                          <a:latin typeface="微软雅黑" pitchFamily="34" charset="-122"/>
                          <a:ea typeface="微软雅黑" pitchFamily="34" charset="-122"/>
                        </a:rPr>
                        <a:t>60</a:t>
                      </a:r>
                      <a:r>
                        <a:rPr kumimoji="1" lang="zh-CN" altLang="en-US" sz="1600" u="none" strike="noStrike" cap="none" normalizeH="0" baseline="0" dirty="0">
                          <a:ln>
                            <a:noFill/>
                          </a:ln>
                          <a:effectLst/>
                          <a:latin typeface="微软雅黑" pitchFamily="34" charset="-122"/>
                          <a:ea typeface="微软雅黑" pitchFamily="34" charset="-122"/>
                        </a:rPr>
                        <a:t>）</a:t>
                      </a:r>
                      <a:endParaRPr kumimoji="1" lang="zh-CN" altLang="en-US"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8799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CN" altLang="en-US" sz="1600" u="none" strike="noStrike" cap="none" normalizeH="0" baseline="0" dirty="0">
                          <a:ln>
                            <a:noFill/>
                          </a:ln>
                          <a:effectLst/>
                          <a:latin typeface="微软雅黑" pitchFamily="34" charset="-122"/>
                          <a:ea typeface="微软雅黑" pitchFamily="34" charset="-122"/>
                        </a:rPr>
                        <a:t>氢化物生成热</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微软雅黑" pitchFamily="34" charset="-122"/>
                          <a:ea typeface="微软雅黑" pitchFamily="34" charset="-122"/>
                        </a:rPr>
                        <a:t>/kJ·mol</a:t>
                      </a:r>
                      <a:r>
                        <a:rPr kumimoji="1" lang="en-US" altLang="zh-CN" sz="1600" u="none" strike="noStrike" cap="none" normalizeH="0" baseline="30000" dirty="0">
                          <a:ln>
                            <a:noFill/>
                          </a:ln>
                          <a:effectLst/>
                          <a:latin typeface="微软雅黑" pitchFamily="34" charset="-122"/>
                          <a:ea typeface="微软雅黑" pitchFamily="34" charset="-122"/>
                        </a:rPr>
                        <a:t>-1</a:t>
                      </a:r>
                      <a:r>
                        <a:rPr kumimoji="1" lang="en-US" altLang="zh-CN" sz="1600" u="none" strike="noStrike" cap="none" normalizeH="0" baseline="0" dirty="0">
                          <a:ln>
                            <a:noFill/>
                          </a:ln>
                          <a:effectLst/>
                          <a:latin typeface="微软雅黑" pitchFamily="34" charset="-122"/>
                          <a:ea typeface="微软雅黑" pitchFamily="34" charset="-122"/>
                        </a:rPr>
                        <a:t>H</a:t>
                      </a:r>
                      <a:r>
                        <a:rPr kumimoji="1" lang="en-US" altLang="zh-CN" sz="1600" u="none" strike="noStrike" cap="none" normalizeH="0" baseline="-25000" dirty="0">
                          <a:ln>
                            <a:noFill/>
                          </a:ln>
                          <a:effectLst/>
                          <a:latin typeface="微软雅黑" pitchFamily="34" charset="-122"/>
                          <a:ea typeface="微软雅黑" pitchFamily="34" charset="-122"/>
                        </a:rPr>
                        <a:t>2</a:t>
                      </a:r>
                      <a:endParaRPr kumimoji="0" lang="en-US" altLang="zh-CN"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CN" altLang="en-US" sz="1600" u="none" strike="noStrike" cap="none" normalizeH="0" baseline="0" dirty="0">
                          <a:ln>
                            <a:noFill/>
                          </a:ln>
                          <a:effectLst/>
                          <a:latin typeface="微软雅黑" pitchFamily="34" charset="-122"/>
                          <a:ea typeface="微软雅黑" pitchFamily="34" charset="-122"/>
                        </a:rPr>
                        <a:t>－</a:t>
                      </a:r>
                      <a:r>
                        <a:rPr kumimoji="1" lang="en-US" altLang="zh-CN" sz="1600" u="none" strike="noStrike" cap="none" normalizeH="0" baseline="0" dirty="0">
                          <a:ln>
                            <a:noFill/>
                          </a:ln>
                          <a:effectLst/>
                          <a:latin typeface="微软雅黑" pitchFamily="34" charset="-122"/>
                          <a:ea typeface="微软雅黑" pitchFamily="34" charset="-122"/>
                        </a:rPr>
                        <a:t>30.1</a:t>
                      </a:r>
                      <a:endParaRPr kumimoji="1" lang="en-US" altLang="zh-CN"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CN" altLang="en-US" sz="1600" u="none" strike="noStrike" cap="none" normalizeH="0" baseline="0" dirty="0">
                          <a:ln>
                            <a:noFill/>
                          </a:ln>
                          <a:effectLst/>
                          <a:latin typeface="微软雅黑" pitchFamily="34" charset="-122"/>
                          <a:ea typeface="微软雅黑" pitchFamily="34" charset="-122"/>
                        </a:rPr>
                        <a:t>－</a:t>
                      </a:r>
                      <a:r>
                        <a:rPr kumimoji="1" lang="en-US" altLang="zh-CN" sz="1600" u="none" strike="noStrike" cap="none" normalizeH="0" baseline="0" dirty="0">
                          <a:ln>
                            <a:noFill/>
                          </a:ln>
                          <a:effectLst/>
                          <a:latin typeface="微软雅黑" pitchFamily="34" charset="-122"/>
                          <a:ea typeface="微软雅黑" pitchFamily="34" charset="-122"/>
                        </a:rPr>
                        <a:t>26.4</a:t>
                      </a:r>
                      <a:endParaRPr kumimoji="1" lang="en-US" altLang="zh-CN"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zh-CN" altLang="zh-CN"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CN" altLang="en-US" sz="1600" u="none" strike="noStrike" cap="none" normalizeH="0" baseline="0" dirty="0">
                          <a:ln>
                            <a:noFill/>
                          </a:ln>
                          <a:effectLst/>
                          <a:latin typeface="微软雅黑" pitchFamily="34" charset="-122"/>
                          <a:ea typeface="微软雅黑" pitchFamily="34" charset="-122"/>
                        </a:rPr>
                        <a:t>－</a:t>
                      </a:r>
                      <a:r>
                        <a:rPr kumimoji="1" lang="en-US" altLang="zh-CN" sz="1600" u="none" strike="noStrike" cap="none" normalizeH="0" baseline="0" dirty="0">
                          <a:ln>
                            <a:noFill/>
                          </a:ln>
                          <a:effectLst/>
                          <a:latin typeface="微软雅黑" pitchFamily="34" charset="-122"/>
                          <a:ea typeface="微软雅黑" pitchFamily="34" charset="-122"/>
                        </a:rPr>
                        <a:t>35.0</a:t>
                      </a:r>
                      <a:endParaRPr kumimoji="1" lang="en-US" altLang="zh-CN"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zh-CN" altLang="zh-CN" sz="1600" b="1" i="0" u="none" strike="noStrike" cap="none" normalizeH="0" baseline="0" dirty="0">
                        <a:ln>
                          <a:noFill/>
                        </a:ln>
                        <a:solidFill>
                          <a:schemeClr val="tx1"/>
                        </a:solidFill>
                        <a:effectLst/>
                        <a:latin typeface="微软雅黑" pitchFamily="34" charset="-122"/>
                        <a:ea typeface="微软雅黑" pitchFamily="34" charset="-122"/>
                      </a:endParaRPr>
                    </a:p>
                  </a:txBody>
                  <a:tcPr anchor="ctr" horzOverflow="overflow">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53935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16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电化学容量</a:t>
                      </a:r>
                      <a:r>
                        <a:rPr kumimoji="0" lang="en-US" altLang="zh-CN" sz="1600" b="0" i="0" u="none" strike="noStrike" kern="1200" cap="none" normalizeH="0" baseline="0" dirty="0" err="1" smtClean="0">
                          <a:ln>
                            <a:noFill/>
                          </a:ln>
                          <a:solidFill>
                            <a:schemeClr val="tx1"/>
                          </a:solidFill>
                          <a:effectLst/>
                          <a:latin typeface="微软雅黑" pitchFamily="34" charset="-122"/>
                          <a:ea typeface="微软雅黑" pitchFamily="34" charset="-122"/>
                          <a:cs typeface="+mn-cs"/>
                        </a:rPr>
                        <a:t>mAh</a:t>
                      </a:r>
                      <a:r>
                        <a:rPr kumimoji="0" lang="en-US" altLang="zh-CN" sz="16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/g</a:t>
                      </a:r>
                      <a:endParaRPr kumimoji="0" lang="en-US" altLang="zh-CN" sz="1600" b="0" i="0" u="none" strike="noStrike" kern="1200" cap="none" normalizeH="0" baseline="0" dirty="0">
                        <a:ln>
                          <a:noFill/>
                        </a:ln>
                        <a:solidFill>
                          <a:schemeClr val="tx1"/>
                        </a:solidFill>
                        <a:effectLst/>
                        <a:latin typeface="微软雅黑" pitchFamily="34" charset="-122"/>
                        <a:ea typeface="微软雅黑" pitchFamily="34" charset="-122"/>
                        <a:cs typeface="+mn-cs"/>
                      </a:endParaRPr>
                    </a:p>
                  </a:txBody>
                  <a:tcPr anchor="ctr" horzOverflow="overflow">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300-350</a:t>
                      </a:r>
                      <a:endParaRPr kumimoji="0" lang="en-US" altLang="zh-CN" sz="1600" b="0" i="0" u="none" strike="noStrike" kern="1200" cap="none" normalizeH="0" baseline="0" dirty="0">
                        <a:ln>
                          <a:noFill/>
                        </a:ln>
                        <a:solidFill>
                          <a:schemeClr val="tx1"/>
                        </a:solidFill>
                        <a:effectLst/>
                        <a:latin typeface="微软雅黑" pitchFamily="34" charset="-122"/>
                        <a:ea typeface="微软雅黑" pitchFamily="34" charset="-122"/>
                        <a:cs typeface="+mn-cs"/>
                      </a:endParaRPr>
                    </a:p>
                  </a:txBody>
                  <a:tcPr anchor="ctr" horzOverflow="overflow">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300-350</a:t>
                      </a:r>
                      <a:endParaRPr kumimoji="0" lang="en-US" altLang="zh-CN" sz="1600" b="0" i="0" u="none" strike="noStrike" kern="1200" cap="none" normalizeH="0" baseline="0" dirty="0">
                        <a:ln>
                          <a:noFill/>
                        </a:ln>
                        <a:solidFill>
                          <a:schemeClr val="tx1"/>
                        </a:solidFill>
                        <a:effectLst/>
                        <a:latin typeface="微软雅黑" pitchFamily="34" charset="-122"/>
                        <a:ea typeface="微软雅黑" pitchFamily="34" charset="-122"/>
                        <a:cs typeface="+mn-cs"/>
                      </a:endParaRPr>
                    </a:p>
                  </a:txBody>
                  <a:tcPr anchor="ctr" horzOverflow="overflow">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340-380</a:t>
                      </a:r>
                      <a:endParaRPr kumimoji="0" lang="zh-CN" altLang="zh-CN" sz="1600" b="0" i="0" u="none" strike="noStrike" kern="1200" cap="none" normalizeH="0" baseline="0" dirty="0">
                        <a:ln>
                          <a:noFill/>
                        </a:ln>
                        <a:solidFill>
                          <a:schemeClr val="tx1"/>
                        </a:solidFill>
                        <a:effectLst/>
                        <a:latin typeface="微软雅黑" pitchFamily="34" charset="-122"/>
                        <a:ea typeface="微软雅黑" pitchFamily="34" charset="-122"/>
                        <a:cs typeface="+mn-cs"/>
                      </a:endParaRPr>
                    </a:p>
                  </a:txBody>
                  <a:tcPr anchor="ctr" horzOverflow="overflow">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a:t>
                      </a:r>
                      <a:endParaRPr kumimoji="0" lang="en-US" altLang="zh-CN" sz="1600" b="0" i="0" u="none" strike="noStrike" kern="1200" cap="none" normalizeH="0" baseline="0" dirty="0">
                        <a:ln>
                          <a:noFill/>
                        </a:ln>
                        <a:solidFill>
                          <a:schemeClr val="tx1"/>
                        </a:solidFill>
                        <a:effectLst/>
                        <a:latin typeface="微软雅黑" pitchFamily="34" charset="-122"/>
                        <a:ea typeface="微软雅黑" pitchFamily="34" charset="-122"/>
                        <a:cs typeface="+mn-cs"/>
                      </a:endParaRPr>
                    </a:p>
                  </a:txBody>
                  <a:tcPr anchor="ctr" horzOverflow="overflow">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340-380</a:t>
                      </a:r>
                      <a:endParaRPr kumimoji="0" lang="zh-CN" altLang="zh-CN" sz="1600" b="0" i="0" u="none" strike="noStrike" kern="1200" cap="none" normalizeH="0" baseline="0" dirty="0">
                        <a:ln>
                          <a:noFill/>
                        </a:ln>
                        <a:solidFill>
                          <a:schemeClr val="tx1"/>
                        </a:solidFill>
                        <a:effectLst/>
                        <a:latin typeface="微软雅黑" pitchFamily="34" charset="-122"/>
                        <a:ea typeface="微软雅黑" pitchFamily="34" charset="-122"/>
                        <a:cs typeface="+mn-cs"/>
                      </a:endParaRPr>
                    </a:p>
                  </a:txBody>
                  <a:tcPr anchor="ctr" horzOverflow="overflow">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7221464"/>
                  </a:ext>
                </a:extLst>
              </a:tr>
            </a:tbl>
          </a:graphicData>
        </a:graphic>
      </p:graphicFrame>
      <p:sp>
        <p:nvSpPr>
          <p:cNvPr id="4"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1.3 </a:t>
            </a:r>
            <a:r>
              <a:rPr lang="zh-CN" altLang="en-US" sz="2400" b="1" dirty="0" smtClean="0">
                <a:solidFill>
                  <a:srgbClr val="004E9D"/>
                </a:solidFill>
                <a:latin typeface="微软雅黑" panose="020B0503020204020204" pitchFamily="34" charset="-122"/>
                <a:ea typeface="微软雅黑" panose="020B0503020204020204" pitchFamily="34" charset="-122"/>
              </a:rPr>
              <a:t>电极材料</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87344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1.4 </a:t>
            </a:r>
            <a:r>
              <a:rPr lang="zh-CN" altLang="en-US" sz="2400" b="1" dirty="0" smtClean="0">
                <a:solidFill>
                  <a:srgbClr val="004E9D"/>
                </a:solidFill>
                <a:latin typeface="微软雅黑" panose="020B0503020204020204" pitchFamily="34" charset="-122"/>
                <a:ea typeface="微软雅黑" panose="020B0503020204020204" pitchFamily="34" charset="-122"/>
              </a:rPr>
              <a:t>贮氢材料 固态储氢</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sp>
        <p:nvSpPr>
          <p:cNvPr id="44" name="TextBox 11"/>
          <p:cNvSpPr txBox="1"/>
          <p:nvPr/>
        </p:nvSpPr>
        <p:spPr>
          <a:xfrm>
            <a:off x="455305" y="1020329"/>
            <a:ext cx="11574145" cy="826124"/>
          </a:xfrm>
          <a:prstGeom prst="rect">
            <a:avLst/>
          </a:prstGeom>
          <a:noFill/>
          <a:effectLst>
            <a:outerShdw blurRad="50800" dist="50800" dir="5400000" algn="ctr" rotWithShape="0">
              <a:schemeClr val="bg1"/>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fontAlgn="auto">
              <a:lnSpc>
                <a:spcPct val="125000"/>
              </a:lnSpc>
              <a:spcBef>
                <a:spcPts val="0"/>
              </a:spcBef>
              <a:spcAft>
                <a:spcPts val="0"/>
              </a:spcAft>
              <a:buClrTx/>
              <a:buSzTx/>
              <a:buFont typeface="Wingdings" panose="05000000000000000000" charset="0"/>
              <a:buChar char="l"/>
              <a:defRPr/>
            </a:pPr>
            <a:r>
              <a:rPr lang="zh-CN" altLang="en-US" sz="2000" b="1" dirty="0">
                <a:latin typeface="Arial" panose="020B0604020202020204" pitchFamily="34" charset="0"/>
                <a:ea typeface="微软雅黑" panose="020B0503020204020204" pitchFamily="34" charset="-122"/>
                <a:cs typeface="Arial" panose="020B0604020202020204" pitchFamily="34" charset="0"/>
                <a:sym typeface="+mn-ea"/>
              </a:rPr>
              <a:t>氢能是国家战略发展方向，列入</a:t>
            </a:r>
            <a:r>
              <a:rPr lang="zh-CN" altLang="en-US" sz="2000" b="1" dirty="0">
                <a:solidFill>
                  <a:srgbClr val="C00000"/>
                </a:solidFill>
                <a:latin typeface="Arial" panose="020B0604020202020204" pitchFamily="34" charset="0"/>
                <a:ea typeface="微软雅黑" panose="020B0503020204020204" pitchFamily="34" charset="-122"/>
                <a:cs typeface="Arial" panose="020B0604020202020204" pitchFamily="34" charset="0"/>
                <a:sym typeface="+mn-ea"/>
              </a:rPr>
              <a:t>十四五战略规划</a:t>
            </a:r>
            <a:r>
              <a:rPr lang="zh-CN" altLang="en-US" sz="2000" b="1" dirty="0">
                <a:latin typeface="Arial" panose="020B0604020202020204" pitchFamily="34" charset="0"/>
                <a:ea typeface="微软雅黑" panose="020B0503020204020204" pitchFamily="34" charset="-122"/>
                <a:cs typeface="Arial" panose="020B0604020202020204" pitchFamily="34" charset="0"/>
                <a:sym typeface="+mn-ea"/>
              </a:rPr>
              <a:t>和</a:t>
            </a:r>
            <a:r>
              <a:rPr lang="en-US" altLang="zh-CN" sz="2000" b="1" dirty="0">
                <a:solidFill>
                  <a:srgbClr val="C00000"/>
                </a:solidFill>
                <a:latin typeface="Arial" panose="020B0604020202020204" pitchFamily="34" charset="0"/>
                <a:ea typeface="微软雅黑" panose="020B0503020204020204" pitchFamily="34" charset="-122"/>
                <a:cs typeface="Arial" panose="020B0604020202020204" pitchFamily="34" charset="0"/>
                <a:sym typeface="+mn-ea"/>
              </a:rPr>
              <a:t>2035</a:t>
            </a:r>
            <a:r>
              <a:rPr lang="zh-CN" altLang="en-US" sz="2000" b="1" dirty="0">
                <a:solidFill>
                  <a:srgbClr val="C00000"/>
                </a:solidFill>
                <a:latin typeface="Arial" panose="020B0604020202020204" pitchFamily="34" charset="0"/>
                <a:ea typeface="微软雅黑" panose="020B0503020204020204" pitchFamily="34" charset="-122"/>
                <a:cs typeface="Arial" panose="020B0604020202020204" pitchFamily="34" charset="0"/>
                <a:sym typeface="+mn-ea"/>
              </a:rPr>
              <a:t>远景目标纲要</a:t>
            </a:r>
            <a:endParaRPr lang="zh-CN" altLang="en-US" sz="2000" b="1" dirty="0">
              <a:latin typeface="Arial" panose="020B0604020202020204" pitchFamily="34" charset="0"/>
              <a:ea typeface="微软雅黑" panose="020B0503020204020204" pitchFamily="34" charset="-122"/>
              <a:cs typeface="Arial" panose="020B0604020202020204" pitchFamily="34" charset="0"/>
              <a:sym typeface="+mn-ea"/>
            </a:endParaRPr>
          </a:p>
          <a:p>
            <a:pPr marL="342900" marR="0" lvl="0" indent="-342900" algn="l" fontAlgn="auto">
              <a:lnSpc>
                <a:spcPct val="125000"/>
              </a:lnSpc>
              <a:spcBef>
                <a:spcPts val="0"/>
              </a:spcBef>
              <a:spcAft>
                <a:spcPts val="0"/>
              </a:spcAft>
              <a:buClrTx/>
              <a:buSzTx/>
              <a:buFont typeface="Wingdings" panose="05000000000000000000" charset="0"/>
              <a:buChar char="l"/>
              <a:defRPr/>
            </a:pPr>
            <a:r>
              <a:rPr lang="zh-CN" altLang="en-US" sz="2000" b="1" dirty="0">
                <a:latin typeface="Arial" panose="020B0604020202020204" pitchFamily="34" charset="0"/>
                <a:ea typeface="微软雅黑" panose="020B0503020204020204" pitchFamily="34" charset="-122"/>
                <a:cs typeface="Arial" panose="020B0604020202020204" pitchFamily="34" charset="0"/>
                <a:sym typeface="+mn-ea"/>
              </a:rPr>
              <a:t>预期到</a:t>
            </a:r>
            <a:r>
              <a:rPr lang="en-US" altLang="zh-CN" sz="2000" b="1" dirty="0">
                <a:latin typeface="Arial" panose="020B0604020202020204" pitchFamily="34" charset="0"/>
                <a:ea typeface="微软雅黑" panose="020B0503020204020204" pitchFamily="34" charset="-122"/>
                <a:cs typeface="Arial" panose="020B0604020202020204" pitchFamily="34" charset="0"/>
                <a:sym typeface="+mn-ea"/>
              </a:rPr>
              <a:t>2060</a:t>
            </a:r>
            <a:r>
              <a:rPr lang="zh-CN" altLang="en-US" sz="2000" b="1" dirty="0">
                <a:latin typeface="Arial" panose="020B0604020202020204" pitchFamily="34" charset="0"/>
                <a:ea typeface="微软雅黑" panose="020B0503020204020204" pitchFamily="34" charset="-122"/>
                <a:cs typeface="Arial" panose="020B0604020202020204" pitchFamily="34" charset="0"/>
                <a:sym typeface="+mn-ea"/>
              </a:rPr>
              <a:t>年，可再生氢产量将达</a:t>
            </a:r>
            <a:r>
              <a:rPr lang="en-US" altLang="zh-CN" sz="2000" b="1" dirty="0">
                <a:latin typeface="Arial" panose="020B0604020202020204" pitchFamily="34" charset="0"/>
                <a:ea typeface="微软雅黑" panose="020B0503020204020204" pitchFamily="34" charset="-122"/>
                <a:cs typeface="Arial" panose="020B0604020202020204" pitchFamily="34" charset="0"/>
                <a:sym typeface="+mn-ea"/>
              </a:rPr>
              <a:t>1</a:t>
            </a:r>
            <a:r>
              <a:rPr lang="zh-CN" altLang="en-US" sz="2000" b="1" dirty="0">
                <a:latin typeface="Arial" panose="020B0604020202020204" pitchFamily="34" charset="0"/>
                <a:ea typeface="微软雅黑" panose="020B0503020204020204" pitchFamily="34" charset="-122"/>
                <a:cs typeface="Arial" panose="020B0604020202020204" pitchFamily="34" charset="0"/>
                <a:sym typeface="+mn-ea"/>
              </a:rPr>
              <a:t>亿吨，对而二氧化碳减排贡献约</a:t>
            </a:r>
            <a:r>
              <a:rPr lang="en-US" altLang="zh-CN" sz="2000" b="1" dirty="0">
                <a:latin typeface="Arial" panose="020B0604020202020204" pitchFamily="34" charset="0"/>
                <a:ea typeface="微软雅黑" panose="020B0503020204020204" pitchFamily="34" charset="-122"/>
                <a:cs typeface="Arial" panose="020B0604020202020204" pitchFamily="34" charset="0"/>
                <a:sym typeface="+mn-ea"/>
              </a:rPr>
              <a:t>15%</a:t>
            </a:r>
            <a:endParaRPr lang="en-US" altLang="zh-CN" sz="20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endParaRPr>
          </a:p>
        </p:txBody>
      </p:sp>
      <p:graphicFrame>
        <p:nvGraphicFramePr>
          <p:cNvPr id="45" name="表格 44"/>
          <p:cNvGraphicFramePr>
            <a:graphicFrameLocks noGrp="1"/>
          </p:cNvGraphicFramePr>
          <p:nvPr>
            <p:custDataLst>
              <p:tags r:id="rId1"/>
            </p:custDataLst>
            <p:extLst>
              <p:ext uri="{D42A27DB-BD31-4B8C-83A1-F6EECF244321}">
                <p14:modId xmlns:p14="http://schemas.microsoft.com/office/powerpoint/2010/main" val="1894270174"/>
              </p:ext>
            </p:extLst>
          </p:nvPr>
        </p:nvGraphicFramePr>
        <p:xfrm>
          <a:off x="5588415" y="1998500"/>
          <a:ext cx="6114530" cy="3238317"/>
        </p:xfrm>
        <a:graphic>
          <a:graphicData uri="http://schemas.openxmlformats.org/drawingml/2006/table">
            <a:tbl>
              <a:tblPr firstRow="1" bandRow="1">
                <a:tableStyleId>{9DCAF9ED-07DC-4A11-8D7F-57B35C25682E}</a:tableStyleId>
              </a:tblPr>
              <a:tblGrid>
                <a:gridCol w="828756">
                  <a:extLst>
                    <a:ext uri="{9D8B030D-6E8A-4147-A177-3AD203B41FA5}">
                      <a16:colId xmlns:a16="http://schemas.microsoft.com/office/drawing/2014/main" val="20000"/>
                    </a:ext>
                  </a:extLst>
                </a:gridCol>
                <a:gridCol w="1010739">
                  <a:extLst>
                    <a:ext uri="{9D8B030D-6E8A-4147-A177-3AD203B41FA5}">
                      <a16:colId xmlns:a16="http://schemas.microsoft.com/office/drawing/2014/main" val="20001"/>
                    </a:ext>
                  </a:extLst>
                </a:gridCol>
                <a:gridCol w="850949">
                  <a:extLst>
                    <a:ext uri="{9D8B030D-6E8A-4147-A177-3AD203B41FA5}">
                      <a16:colId xmlns:a16="http://schemas.microsoft.com/office/drawing/2014/main" val="20002"/>
                    </a:ext>
                  </a:extLst>
                </a:gridCol>
                <a:gridCol w="927674">
                  <a:extLst>
                    <a:ext uri="{9D8B030D-6E8A-4147-A177-3AD203B41FA5}">
                      <a16:colId xmlns:a16="http://schemas.microsoft.com/office/drawing/2014/main" val="20003"/>
                    </a:ext>
                  </a:extLst>
                </a:gridCol>
                <a:gridCol w="883287">
                  <a:extLst>
                    <a:ext uri="{9D8B030D-6E8A-4147-A177-3AD203B41FA5}">
                      <a16:colId xmlns:a16="http://schemas.microsoft.com/office/drawing/2014/main" val="20004"/>
                    </a:ext>
                  </a:extLst>
                </a:gridCol>
                <a:gridCol w="876946">
                  <a:extLst>
                    <a:ext uri="{9D8B030D-6E8A-4147-A177-3AD203B41FA5}">
                      <a16:colId xmlns:a16="http://schemas.microsoft.com/office/drawing/2014/main" val="20005"/>
                    </a:ext>
                  </a:extLst>
                </a:gridCol>
                <a:gridCol w="736179">
                  <a:extLst>
                    <a:ext uri="{9D8B030D-6E8A-4147-A177-3AD203B41FA5}">
                      <a16:colId xmlns:a16="http://schemas.microsoft.com/office/drawing/2014/main" val="20006"/>
                    </a:ext>
                  </a:extLst>
                </a:gridCol>
              </a:tblGrid>
              <a:tr h="733471">
                <a:tc gridSpan="2">
                  <a:txBody>
                    <a:bodyPr/>
                    <a:lstStyle/>
                    <a:p>
                      <a:pPr algn="ctr"/>
                      <a:r>
                        <a:rPr lang="zh-CN" altLang="en-US" sz="1400" dirty="0">
                          <a:latin typeface="Arial" panose="020B0604020202020204" pitchFamily="34" charset="0"/>
                          <a:cs typeface="Arial" panose="020B0604020202020204" pitchFamily="34" charset="0"/>
                        </a:rPr>
                        <a:t>储氢方式</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hMerge="1">
                  <a:txBody>
                    <a:bodyPr/>
                    <a:lstStyle/>
                    <a:p>
                      <a:endParaRPr lang="zh-CN"/>
                    </a:p>
                  </a:txBody>
                  <a:tcPr/>
                </a:tc>
                <a:tc>
                  <a:txBody>
                    <a:bodyPr/>
                    <a:lstStyle/>
                    <a:p>
                      <a:pPr algn="ctr"/>
                      <a:r>
                        <a:rPr lang="zh-CN" altLang="en-US" sz="1400" dirty="0">
                          <a:latin typeface="Arial" panose="020B0604020202020204" pitchFamily="34" charset="0"/>
                          <a:cs typeface="Arial" panose="020B0604020202020204" pitchFamily="34" charset="0"/>
                        </a:rPr>
                        <a:t>压力</a:t>
                      </a:r>
                      <a:endParaRPr lang="en-US" altLang="zh-CN" sz="1400" dirty="0">
                        <a:latin typeface="Arial" panose="020B0604020202020204" pitchFamily="34" charset="0"/>
                        <a:cs typeface="Arial" panose="020B0604020202020204" pitchFamily="34" charset="0"/>
                      </a:endParaRPr>
                    </a:p>
                    <a:p>
                      <a:pPr algn="ctr"/>
                      <a:r>
                        <a:rPr lang="en-US" altLang="zh-CN" sz="1400" dirty="0">
                          <a:latin typeface="Arial" panose="020B0604020202020204" pitchFamily="34" charset="0"/>
                          <a:cs typeface="Arial" panose="020B0604020202020204" pitchFamily="34" charset="0"/>
                        </a:rPr>
                        <a:t>MPa</a:t>
                      </a:r>
                      <a:endParaRPr lang="en-US" altLang="zh-CN" sz="1400" dirty="0">
                        <a:latin typeface="Arial" panose="020B0604020202020204" pitchFamily="34" charset="0"/>
                        <a:ea typeface="黑体" panose="02010609060101010101" pitchFamily="49" charset="-122"/>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pPr algn="ctr"/>
                      <a:r>
                        <a:rPr lang="zh-CN" altLang="en-US" sz="1400" dirty="0">
                          <a:latin typeface="Arial" panose="020B0604020202020204" pitchFamily="34" charset="0"/>
                          <a:cs typeface="Arial" panose="020B0604020202020204" pitchFamily="34" charset="0"/>
                        </a:rPr>
                        <a:t>温度</a:t>
                      </a:r>
                      <a:r>
                        <a:rPr lang="en-US" altLang="zh-CN" sz="1400" dirty="0">
                          <a:latin typeface="Arial" panose="020B0604020202020204" pitchFamily="34" charset="0"/>
                          <a:cs typeface="Arial" panose="020B0604020202020204" pitchFamily="34" charset="0"/>
                        </a:rPr>
                        <a:t> </a:t>
                      </a:r>
                    </a:p>
                    <a:p>
                      <a:pPr algn="ctr"/>
                      <a:r>
                        <a:rPr lang="zh-CN" altLang="en-US" sz="1400" dirty="0">
                          <a:latin typeface="Arial" panose="020B0604020202020204" pitchFamily="34" charset="0"/>
                          <a:cs typeface="Arial" panose="020B0604020202020204" pitchFamily="34" charset="0"/>
                        </a:rPr>
                        <a:t>℃</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pPr algn="ctr"/>
                      <a:r>
                        <a:rPr lang="zh-CN" altLang="en-US" sz="1400" dirty="0">
                          <a:latin typeface="Arial" panose="020B0604020202020204" pitchFamily="34" charset="0"/>
                          <a:cs typeface="Arial" panose="020B0604020202020204" pitchFamily="34" charset="0"/>
                        </a:rPr>
                        <a:t>质量储氢容量</a:t>
                      </a:r>
                      <a:endParaRPr lang="en-US" altLang="zh-CN" sz="1400" dirty="0">
                        <a:latin typeface="Arial" panose="020B0604020202020204" pitchFamily="34" charset="0"/>
                        <a:cs typeface="Arial" panose="020B0604020202020204" pitchFamily="34" charset="0"/>
                      </a:endParaRPr>
                    </a:p>
                    <a:p>
                      <a:pPr algn="ctr"/>
                      <a:r>
                        <a:rPr lang="en-US" altLang="zh-CN" sz="1400" dirty="0">
                          <a:latin typeface="Arial" panose="020B0604020202020204" pitchFamily="34" charset="0"/>
                          <a:cs typeface="Arial" panose="020B0604020202020204" pitchFamily="34" charset="0"/>
                        </a:rPr>
                        <a:t> wt. %</a:t>
                      </a:r>
                      <a:endParaRPr lang="en-US" altLang="zh-CN" sz="1400" dirty="0">
                        <a:latin typeface="Arial" panose="020B0604020202020204" pitchFamily="34" charset="0"/>
                        <a:ea typeface="黑体" panose="02010609060101010101" pitchFamily="49" charset="-122"/>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pPr algn="ctr"/>
                      <a:r>
                        <a:rPr lang="zh-CN" altLang="en-US" sz="1400" dirty="0">
                          <a:latin typeface="Arial" panose="020B0604020202020204" pitchFamily="34" charset="0"/>
                          <a:cs typeface="Arial" panose="020B0604020202020204" pitchFamily="34" charset="0"/>
                          <a:sym typeface="+mn-ea"/>
                        </a:rPr>
                        <a:t>体积储氢容量</a:t>
                      </a:r>
                      <a:endParaRPr lang="zh-CN" altLang="en-US" sz="1400" dirty="0">
                        <a:latin typeface="Arial" panose="020B0604020202020204" pitchFamily="34" charset="0"/>
                        <a:cs typeface="Arial" panose="020B0604020202020204" pitchFamily="34" charset="0"/>
                      </a:endParaRPr>
                    </a:p>
                    <a:p>
                      <a:pPr algn="ctr"/>
                      <a:r>
                        <a:rPr lang="en-US" altLang="zh-CN" sz="1400" dirty="0">
                          <a:latin typeface="Arial" panose="020B0604020202020204" pitchFamily="34" charset="0"/>
                          <a:cs typeface="Arial" panose="020B0604020202020204" pitchFamily="34" charset="0"/>
                          <a:sym typeface="+mn-ea"/>
                        </a:rPr>
                        <a:t>  kg m</a:t>
                      </a:r>
                      <a:r>
                        <a:rPr lang="en-US" altLang="zh-CN" sz="1400" baseline="30000" dirty="0">
                          <a:latin typeface="Arial" panose="020B0604020202020204" pitchFamily="34" charset="0"/>
                          <a:cs typeface="Arial" panose="020B0604020202020204" pitchFamily="34" charset="0"/>
                          <a:sym typeface="+mn-ea"/>
                        </a:rPr>
                        <a:t>-3</a:t>
                      </a:r>
                      <a:endParaRPr lang="en-US" altLang="zh-CN" sz="1400" baseline="30000" dirty="0">
                        <a:latin typeface="Arial" panose="020B0604020202020204" pitchFamily="34" charset="0"/>
                        <a:ea typeface="黑体" panose="02010609060101010101" pitchFamily="49" charset="-122"/>
                        <a:cs typeface="Arial" panose="020B0604020202020204" pitchFamily="34" charset="0"/>
                        <a:sym typeface="+mn-ea"/>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pPr algn="ctr">
                        <a:buNone/>
                      </a:pPr>
                      <a:r>
                        <a:rPr lang="zh-CN" altLang="en-US" sz="1400" dirty="0">
                          <a:latin typeface="Arial" panose="020B0604020202020204" pitchFamily="34" charset="0"/>
                          <a:cs typeface="Arial" panose="020B0604020202020204" pitchFamily="34" charset="0"/>
                          <a:sym typeface="+mn-ea"/>
                        </a:rPr>
                        <a:t>储氢能耗</a:t>
                      </a:r>
                      <a:endParaRPr lang="zh-CN" altLang="en-US" sz="1400" dirty="0">
                        <a:latin typeface="Arial" panose="020B0604020202020204" pitchFamily="34" charset="0"/>
                        <a:cs typeface="Arial" panose="020B0604020202020204" pitchFamily="34" charset="0"/>
                      </a:endParaRPr>
                    </a:p>
                    <a:p>
                      <a:pPr algn="ctr">
                        <a:buNone/>
                      </a:pPr>
                      <a:r>
                        <a:rPr lang="en-US" altLang="zh-CN" sz="1400" dirty="0">
                          <a:latin typeface="Arial" panose="020B0604020202020204" pitchFamily="34" charset="0"/>
                          <a:cs typeface="Arial" panose="020B0604020202020204" pitchFamily="34" charset="0"/>
                          <a:sym typeface="+mn-ea"/>
                        </a:rPr>
                        <a:t>%H</a:t>
                      </a:r>
                      <a:r>
                        <a:rPr lang="en-US" altLang="zh-CN" sz="1400" baseline="-25000" dirty="0">
                          <a:latin typeface="Arial" panose="020B0604020202020204" pitchFamily="34" charset="0"/>
                          <a:cs typeface="Arial" panose="020B0604020202020204" pitchFamily="34" charset="0"/>
                          <a:sym typeface="+mn-ea"/>
                        </a:rPr>
                        <a:t>2</a:t>
                      </a:r>
                      <a:endParaRPr lang="en-US" altLang="zh-CN" sz="1400" baseline="-25000" dirty="0">
                        <a:latin typeface="Arial" panose="020B0604020202020204" pitchFamily="34" charset="0"/>
                        <a:ea typeface="黑体" panose="02010609060101010101" pitchFamily="49" charset="-122"/>
                        <a:cs typeface="Arial" panose="020B0604020202020204" pitchFamily="34" charset="0"/>
                        <a:sym typeface="+mn-ea"/>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87822">
                <a:tc gridSpan="2">
                  <a:txBody>
                    <a:bodyPr/>
                    <a:lstStyle/>
                    <a:p>
                      <a:pPr algn="ct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车载储氢</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DOE(2020)</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hMerge="1">
                  <a:txBody>
                    <a:bodyPr/>
                    <a:lstStyle/>
                    <a:p>
                      <a:endParaRPr lang="zh-CN"/>
                    </a:p>
                  </a:txBody>
                  <a:tcPr/>
                </a:tc>
                <a:tc>
                  <a:txBody>
                    <a:bodyPr/>
                    <a:lstStyle/>
                    <a:p>
                      <a:pPr algn="ct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0.5~1.2</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-40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60</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5.5</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altLang="zh-CN" sz="1400" b="0" dirty="0">
                          <a:latin typeface="微软雅黑" panose="020B0503020204020204" pitchFamily="34" charset="-122"/>
                          <a:ea typeface="微软雅黑" panose="020B0503020204020204" pitchFamily="34" charset="-122"/>
                          <a:cs typeface="Arial" panose="020B0604020202020204" pitchFamily="34" charset="0"/>
                        </a:rPr>
                        <a:t>40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buNone/>
                      </a:pPr>
                      <a:r>
                        <a:rPr lang="en-US" altLang="zh-CN" sz="1400" b="0" dirty="0">
                          <a:latin typeface="微软雅黑" panose="020B0503020204020204" pitchFamily="34" charset="-122"/>
                          <a:ea typeface="微软雅黑" panose="020B0503020204020204" pitchFamily="34" charset="-122"/>
                          <a:cs typeface="Arial" panose="020B0604020202020204" pitchFamily="34" charset="0"/>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86784">
                <a:tc rowSpan="2">
                  <a:txBody>
                    <a:bodyPr/>
                    <a:lstStyle/>
                    <a:p>
                      <a:pPr algn="ct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高压</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压缩</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35MPa</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35</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20</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3.5</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altLang="zh-CN" sz="14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23.5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buNone/>
                      </a:pPr>
                      <a:r>
                        <a:rPr lang="en-US" altLang="zh-CN" sz="14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7442">
                <a:tc vMerge="1">
                  <a:txBody>
                    <a:bodyPr/>
                    <a:lstStyle/>
                    <a:p>
                      <a:endParaRPr lang="zh-CN"/>
                    </a:p>
                  </a:txBody>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70MPa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70</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20</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5.5</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altLang="zh-CN" sz="14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40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buNone/>
                      </a:pPr>
                      <a:r>
                        <a:rPr lang="en-US" altLang="zh-CN" sz="14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~20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488402">
                <a:tc>
                  <a:txBody>
                    <a:bodyPr/>
                    <a:lstStyle/>
                    <a:p>
                      <a:pPr marL="0" algn="ctr" defTabSz="914400" rtl="0" eaLnBrk="1" latinLnBrk="0" hangingPunct="1"/>
                      <a:r>
                        <a:rPr lang="zh-CN" altLang="en-US" sz="1400" b="1" kern="1200" dirty="0">
                          <a:solidFill>
                            <a:schemeClr val="dk1"/>
                          </a:solidFill>
                          <a:latin typeface="微软雅黑" panose="020B0503020204020204" pitchFamily="34" charset="-122"/>
                          <a:ea typeface="微软雅黑" panose="020B0503020204020204" pitchFamily="34" charset="-122"/>
                          <a:cs typeface="Arial" panose="020B0604020202020204" pitchFamily="34" charset="0"/>
                        </a:rPr>
                        <a:t>低温</a:t>
                      </a:r>
                      <a:endParaRPr lang="en-US" altLang="zh-CN" sz="1400" b="1" kern="1200" dirty="0">
                        <a:solidFill>
                          <a:schemeClr val="dk1"/>
                        </a:solidFill>
                        <a:latin typeface="微软雅黑" panose="020B0503020204020204" pitchFamily="34" charset="-122"/>
                        <a:ea typeface="微软雅黑" panose="020B0503020204020204" pitchFamily="34" charset="-122"/>
                        <a:cs typeface="Arial" panose="020B0604020202020204" pitchFamily="34" charset="0"/>
                      </a:endParaRPr>
                    </a:p>
                    <a:p>
                      <a:pPr marL="0" algn="ctr" defTabSz="914400" rtl="0" eaLnBrk="1" latinLnBrk="0" hangingPunct="1"/>
                      <a:r>
                        <a:rPr lang="zh-CN" altLang="en-US" sz="1400" b="1" kern="1200" dirty="0">
                          <a:solidFill>
                            <a:schemeClr val="dk1"/>
                          </a:solidFill>
                          <a:latin typeface="微软雅黑" panose="020B0503020204020204" pitchFamily="34" charset="-122"/>
                          <a:ea typeface="微软雅黑" panose="020B0503020204020204" pitchFamily="34" charset="-122"/>
                          <a:cs typeface="Arial" panose="020B0604020202020204" pitchFamily="34" charset="0"/>
                        </a:rPr>
                        <a:t>液化</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zh-CN" altLang="en-US" sz="1400" dirty="0">
                          <a:latin typeface="微软雅黑" panose="020B0503020204020204" pitchFamily="34" charset="-122"/>
                          <a:ea typeface="微软雅黑" panose="020B0503020204020204" pitchFamily="34" charset="-122"/>
                          <a:cs typeface="Arial" panose="020B0604020202020204" pitchFamily="34" charset="0"/>
                        </a:rPr>
                        <a:t>液态氢</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0.1</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-253</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100</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altLang="zh-CN" sz="1400" b="0" dirty="0">
                          <a:latin typeface="微软雅黑" panose="020B0503020204020204" pitchFamily="34" charset="-122"/>
                          <a:ea typeface="微软雅黑" panose="020B0503020204020204" pitchFamily="34" charset="-122"/>
                          <a:cs typeface="Arial" panose="020B0604020202020204" pitchFamily="34" charset="0"/>
                        </a:rPr>
                        <a:t>70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buNone/>
                      </a:pPr>
                      <a:r>
                        <a:rPr lang="en-US" altLang="zh-CN" sz="14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r h="796622">
                <a:tc>
                  <a:txBody>
                    <a:bodyPr/>
                    <a:lstStyle/>
                    <a:p>
                      <a:pPr algn="ctr"/>
                      <a:r>
                        <a:rPr lang="zh-CN" altLang="en-US" sz="1400" b="1" baseline="0" dirty="0">
                          <a:latin typeface="微软雅黑" panose="020B0503020204020204" pitchFamily="34" charset="-122"/>
                          <a:ea typeface="微软雅黑" panose="020B0503020204020204" pitchFamily="34" charset="-122"/>
                          <a:cs typeface="微软雅黑" panose="020B0503020204020204" pitchFamily="34" charset="-122"/>
                        </a:rPr>
                        <a:t>固态    </a:t>
                      </a:r>
                      <a:r>
                        <a:rPr lang="zh-CN" sz="1400" b="1" baseline="0" dirty="0">
                          <a:latin typeface="微软雅黑" panose="020B0503020204020204" pitchFamily="34" charset="-122"/>
                          <a:ea typeface="微软雅黑" panose="020B0503020204020204" pitchFamily="34" charset="-122"/>
                          <a:cs typeface="微软雅黑" panose="020B0503020204020204" pitchFamily="34" charset="-122"/>
                        </a:rPr>
                        <a:t>储氢</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稀土储氢</a:t>
                      </a:r>
                      <a:r>
                        <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(AB</a:t>
                      </a:r>
                      <a:r>
                        <a:rPr lang="en-US" altLang="zh-CN" sz="1400" b="1" baseline="-25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，超晶格等</a:t>
                      </a:r>
                      <a:r>
                        <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b="1" baseline="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0.01</a:t>
                      </a:r>
                      <a:r>
                        <a:rPr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altLang="zh-CN" sz="14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20</a:t>
                      </a:r>
                      <a:endParaRPr lang="en-US" altLang="zh-CN" sz="14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1.4~1.6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altLang="zh-CN" sz="14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~100</a:t>
                      </a:r>
                      <a:endParaRPr lang="en-US" altLang="zh-CN" sz="14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buNone/>
                      </a:pPr>
                      <a:r>
                        <a:rPr lang="en-US" altLang="zh-CN" sz="14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&lt;1</a:t>
                      </a:r>
                      <a:endParaRPr lang="en-US" altLang="zh-CN" sz="14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grpSp>
        <p:nvGrpSpPr>
          <p:cNvPr id="46" name="组合 45"/>
          <p:cNvGrpSpPr/>
          <p:nvPr/>
        </p:nvGrpSpPr>
        <p:grpSpPr>
          <a:xfrm>
            <a:off x="668665" y="1971610"/>
            <a:ext cx="4518660" cy="3386203"/>
            <a:chOff x="24" y="3395"/>
            <a:chExt cx="7016" cy="5150"/>
          </a:xfrm>
        </p:grpSpPr>
        <p:pic>
          <p:nvPicPr>
            <p:cNvPr id="47" name="图片 46"/>
            <p:cNvPicPr>
              <a:picLocks noChangeAspect="1"/>
            </p:cNvPicPr>
            <p:nvPr/>
          </p:nvPicPr>
          <p:blipFill rotWithShape="1">
            <a:blip r:embed="rId3"/>
            <a:srcRect l="48200" t="29261" r="677" b="14191"/>
            <a:stretch>
              <a:fillRect/>
            </a:stretch>
          </p:blipFill>
          <p:spPr>
            <a:xfrm>
              <a:off x="24" y="3395"/>
              <a:ext cx="7016" cy="4487"/>
            </a:xfrm>
            <a:prstGeom prst="rect">
              <a:avLst/>
            </a:prstGeom>
            <a:ln>
              <a:noFill/>
            </a:ln>
          </p:spPr>
        </p:pic>
        <p:sp>
          <p:nvSpPr>
            <p:cNvPr id="48" name="文本框 47"/>
            <p:cNvSpPr txBox="1"/>
            <p:nvPr/>
          </p:nvSpPr>
          <p:spPr>
            <a:xfrm>
              <a:off x="1000" y="8079"/>
              <a:ext cx="5704" cy="466"/>
            </a:xfrm>
            <a:prstGeom prst="rect">
              <a:avLst/>
            </a:prstGeom>
            <a:noFill/>
          </p:spPr>
          <p:txBody>
            <a:bodyPr wrap="square" rtlCol="0">
              <a:spAutoFit/>
            </a:bodyPr>
            <a:lstStyle/>
            <a:p>
              <a:r>
                <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中国氢能源与燃料电池产业白皮书（</a:t>
              </a:r>
              <a:r>
                <a:rPr lang="en-US" altLang="zh-CN"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p:txBody>
        </p:sp>
      </p:grpSp>
      <p:sp>
        <p:nvSpPr>
          <p:cNvPr id="55" name="矩形 54"/>
          <p:cNvSpPr/>
          <p:nvPr/>
        </p:nvSpPr>
        <p:spPr>
          <a:xfrm>
            <a:off x="668665" y="5593599"/>
            <a:ext cx="11330305" cy="400110"/>
          </a:xfrm>
          <a:prstGeom prst="rect">
            <a:avLst/>
          </a:prstGeom>
        </p:spPr>
        <p:txBody>
          <a:bodyPr wrap="square">
            <a:spAutoFit/>
          </a:bodyPr>
          <a:lstStyle/>
          <a:p>
            <a:pPr marL="342900" lvl="0" indent="-342900">
              <a:spcBef>
                <a:spcPts val="2400"/>
              </a:spcBef>
              <a:buFont typeface="Wingdings" panose="05000000000000000000" pitchFamily="2" charset="2"/>
              <a:buChar char="u"/>
            </a:pPr>
            <a:r>
              <a:rPr lang="zh-CN" altLang="en-US" sz="20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储氢是制约氢能发展的关键，稀土储氢是最有前景的储氢技术之一</a:t>
            </a:r>
          </a:p>
        </p:txBody>
      </p:sp>
    </p:spTree>
    <p:extLst>
      <p:ext uri="{BB962C8B-B14F-4D97-AF65-F5344CB8AC3E}">
        <p14:creationId xmlns:p14="http://schemas.microsoft.com/office/powerpoint/2010/main" val="1838343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1.4 </a:t>
            </a:r>
            <a:r>
              <a:rPr lang="zh-CN" altLang="en-US" sz="2400" b="1" dirty="0" smtClean="0">
                <a:solidFill>
                  <a:srgbClr val="004E9D"/>
                </a:solidFill>
                <a:latin typeface="微软雅黑" panose="020B0503020204020204" pitchFamily="34" charset="-122"/>
                <a:ea typeface="微软雅黑" panose="020B0503020204020204" pitchFamily="34" charset="-122"/>
              </a:rPr>
              <a:t>贮氢材料 固态储氢</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graphicFrame>
        <p:nvGraphicFramePr>
          <p:cNvPr id="9" name="表格 22"/>
          <p:cNvGraphicFramePr>
            <a:graphicFrameLocks noGrp="1"/>
          </p:cNvGraphicFramePr>
          <p:nvPr>
            <p:custDataLst>
              <p:tags r:id="rId1"/>
            </p:custDataLst>
            <p:extLst>
              <p:ext uri="{D42A27DB-BD31-4B8C-83A1-F6EECF244321}">
                <p14:modId xmlns:p14="http://schemas.microsoft.com/office/powerpoint/2010/main" val="63392076"/>
              </p:ext>
            </p:extLst>
          </p:nvPr>
        </p:nvGraphicFramePr>
        <p:xfrm>
          <a:off x="312691" y="1559679"/>
          <a:ext cx="5450803" cy="3476840"/>
        </p:xfrm>
        <a:graphic>
          <a:graphicData uri="http://schemas.openxmlformats.org/drawingml/2006/table">
            <a:tbl>
              <a:tblPr firstRow="1" bandRow="1">
                <a:tableStyleId>{5C22544A-7EE6-4342-B048-85BDC9FD1C3A}</a:tableStyleId>
              </a:tblPr>
              <a:tblGrid>
                <a:gridCol w="1553327">
                  <a:extLst>
                    <a:ext uri="{9D8B030D-6E8A-4147-A177-3AD203B41FA5}">
                      <a16:colId xmlns:a16="http://schemas.microsoft.com/office/drawing/2014/main" val="20000"/>
                    </a:ext>
                  </a:extLst>
                </a:gridCol>
                <a:gridCol w="2082850">
                  <a:extLst>
                    <a:ext uri="{9D8B030D-6E8A-4147-A177-3AD203B41FA5}">
                      <a16:colId xmlns:a16="http://schemas.microsoft.com/office/drawing/2014/main" val="20001"/>
                    </a:ext>
                  </a:extLst>
                </a:gridCol>
                <a:gridCol w="1814626">
                  <a:extLst>
                    <a:ext uri="{9D8B030D-6E8A-4147-A177-3AD203B41FA5}">
                      <a16:colId xmlns:a16="http://schemas.microsoft.com/office/drawing/2014/main" val="20002"/>
                    </a:ext>
                  </a:extLst>
                </a:gridCol>
              </a:tblGrid>
              <a:tr h="474952">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研究内容</a:t>
                      </a:r>
                    </a:p>
                  </a:txBody>
                  <a:tcPr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4472C4"/>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成果应用</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4472C4"/>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研究机构</a:t>
                      </a:r>
                    </a:p>
                  </a:txBody>
                  <a:tcPr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69956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b="1" dirty="0">
                          <a:latin typeface="微软雅黑" panose="020B0503020204020204" pitchFamily="34" charset="-122"/>
                          <a:ea typeface="微软雅黑" panose="020B0503020204020204" pitchFamily="34" charset="-122"/>
                        </a:rPr>
                        <a:t>含</a:t>
                      </a:r>
                      <a:r>
                        <a:rPr lang="en-US" altLang="zh-CN" sz="1100" b="1" dirty="0">
                          <a:latin typeface="微软雅黑" panose="020B0503020204020204" pitchFamily="34" charset="-122"/>
                          <a:ea typeface="微软雅黑" panose="020B0503020204020204" pitchFamily="34" charset="-122"/>
                        </a:rPr>
                        <a:t>RE</a:t>
                      </a:r>
                      <a:r>
                        <a:rPr lang="zh-CN" altLang="en-US" sz="1100" b="1" dirty="0">
                          <a:latin typeface="微软雅黑" panose="020B0503020204020204" pitchFamily="34" charset="-122"/>
                          <a:ea typeface="微软雅黑" panose="020B0503020204020204" pitchFamily="34" charset="-122"/>
                        </a:rPr>
                        <a:t>、</a:t>
                      </a:r>
                      <a:r>
                        <a:rPr lang="en-US" altLang="zh-CN" sz="1100" b="1" dirty="0">
                          <a:latin typeface="微软雅黑" panose="020B0503020204020204" pitchFamily="34" charset="-122"/>
                          <a:ea typeface="微软雅黑" panose="020B0503020204020204" pitchFamily="34" charset="-122"/>
                        </a:rPr>
                        <a:t>Mg</a:t>
                      </a:r>
                      <a:r>
                        <a:rPr lang="zh-CN" altLang="en-US" sz="1100" b="1" dirty="0">
                          <a:latin typeface="微软雅黑" panose="020B0503020204020204" pitchFamily="34" charset="-122"/>
                          <a:ea typeface="微软雅黑" panose="020B0503020204020204" pitchFamily="34" charset="-122"/>
                        </a:rPr>
                        <a:t>等元素的储氢合金</a:t>
                      </a:r>
                    </a:p>
                  </a:txBody>
                  <a:tcPr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b="1" dirty="0">
                          <a:latin typeface="微软雅黑" panose="020B0503020204020204" pitchFamily="34" charset="-122"/>
                          <a:ea typeface="微软雅黑" panose="020B0503020204020204" pitchFamily="34" charset="-122"/>
                        </a:rPr>
                        <a:t>质子膜（</a:t>
                      </a:r>
                      <a:r>
                        <a:rPr lang="en-US" altLang="zh-CN" sz="1100" b="1" dirty="0">
                          <a:latin typeface="微软雅黑" panose="020B0503020204020204" pitchFamily="34" charset="-122"/>
                          <a:ea typeface="微软雅黑" panose="020B0503020204020204" pitchFamily="34" charset="-122"/>
                        </a:rPr>
                        <a:t>PEM</a:t>
                      </a:r>
                      <a:r>
                        <a:rPr lang="zh-CN" altLang="en-US" sz="1100" b="1" dirty="0">
                          <a:latin typeface="微软雅黑" panose="020B0503020204020204" pitchFamily="34" charset="-122"/>
                          <a:ea typeface="微软雅黑" panose="020B0503020204020204" pitchFamily="34" charset="-122"/>
                        </a:rPr>
                        <a:t>）燃料电池</a:t>
                      </a:r>
                      <a:r>
                        <a:rPr lang="en-US" altLang="zh-CN" sz="1100" b="1" dirty="0">
                          <a:latin typeface="微软雅黑" panose="020B0503020204020204" pitchFamily="34" charset="-122"/>
                          <a:ea typeface="微软雅黑" panose="020B0503020204020204" pitchFamily="34" charset="-122"/>
                        </a:rPr>
                        <a:t>(</a:t>
                      </a:r>
                      <a:r>
                        <a:rPr lang="en-US" altLang="zh-CN" sz="1100" b="1" dirty="0">
                          <a:solidFill>
                            <a:srgbClr val="FF0000"/>
                          </a:solidFill>
                          <a:latin typeface="微软雅黑" panose="020B0503020204020204" pitchFamily="34" charset="-122"/>
                          <a:ea typeface="微软雅黑" panose="020B0503020204020204" pitchFamily="34" charset="-122"/>
                        </a:rPr>
                        <a:t>1.3~1.5wt%</a:t>
                      </a:r>
                      <a:r>
                        <a:rPr lang="en-US" altLang="zh-CN" sz="1100" b="1" dirty="0">
                          <a:latin typeface="微软雅黑" panose="020B0503020204020204" pitchFamily="34" charset="-122"/>
                          <a:ea typeface="微软雅黑" panose="020B0503020204020204" pitchFamily="34" charset="-122"/>
                        </a:rPr>
                        <a: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100" b="1" dirty="0">
                          <a:latin typeface="微软雅黑" panose="020B0503020204020204" pitchFamily="34" charset="-122"/>
                          <a:ea typeface="微软雅黑" panose="020B0503020204020204" pitchFamily="34" charset="-122"/>
                        </a:rPr>
                        <a:t>加拿大赫拉氢储存系统公司</a:t>
                      </a:r>
                    </a:p>
                  </a:txBody>
                  <a:tcPr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546232">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b="1" dirty="0">
                          <a:latin typeface="微软雅黑" panose="020B0503020204020204" pitchFamily="34" charset="-122"/>
                          <a:ea typeface="微软雅黑" panose="020B0503020204020204" pitchFamily="34" charset="-122"/>
                        </a:rPr>
                        <a:t>超晶格稀土储氢材料</a:t>
                      </a:r>
                    </a:p>
                  </a:txBody>
                  <a:tcPr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b="1" dirty="0">
                          <a:latin typeface="微软雅黑" panose="020B0503020204020204" pitchFamily="34" charset="-122"/>
                          <a:ea typeface="微软雅黑" panose="020B0503020204020204" pitchFamily="34" charset="-122"/>
                        </a:rPr>
                        <a:t>气固储氢和镍氢电池</a:t>
                      </a:r>
                      <a:r>
                        <a:rPr lang="en-US" altLang="zh-CN" sz="1100" b="1" dirty="0">
                          <a:latin typeface="微软雅黑" panose="020B0503020204020204" pitchFamily="34" charset="-122"/>
                          <a:ea typeface="微软雅黑" panose="020B0503020204020204" pitchFamily="34" charset="-122"/>
                        </a:rPr>
                        <a:t>(</a:t>
                      </a:r>
                      <a:r>
                        <a:rPr lang="zh-CN" altLang="en-US" sz="1100" b="1" dirty="0">
                          <a:solidFill>
                            <a:srgbClr val="FF0000"/>
                          </a:solidFill>
                          <a:latin typeface="微软雅黑" panose="020B0503020204020204" pitchFamily="34" charset="-122"/>
                          <a:ea typeface="微软雅黑" panose="020B0503020204020204" pitchFamily="34" charset="-122"/>
                        </a:rPr>
                        <a:t>可逆储氢</a:t>
                      </a:r>
                      <a:r>
                        <a:rPr lang="en-US" altLang="zh-CN" sz="1100" b="1" dirty="0">
                          <a:solidFill>
                            <a:srgbClr val="FF0000"/>
                          </a:solidFill>
                          <a:latin typeface="微软雅黑" panose="020B0503020204020204" pitchFamily="34" charset="-122"/>
                          <a:ea typeface="微软雅黑" panose="020B0503020204020204" pitchFamily="34" charset="-122"/>
                        </a:rPr>
                        <a:t>1.8 </a:t>
                      </a:r>
                      <a:r>
                        <a:rPr lang="en-US" altLang="zh-CN" sz="1100" b="1" dirty="0" err="1">
                          <a:solidFill>
                            <a:srgbClr val="FF0000"/>
                          </a:solidFill>
                          <a:latin typeface="微软雅黑" panose="020B0503020204020204" pitchFamily="34" charset="-122"/>
                          <a:ea typeface="微软雅黑" panose="020B0503020204020204" pitchFamily="34" charset="-122"/>
                        </a:rPr>
                        <a:t>wt</a:t>
                      </a:r>
                      <a:r>
                        <a:rPr lang="en-US" altLang="zh-CN" sz="1100" b="1" dirty="0">
                          <a:solidFill>
                            <a:srgbClr val="FF0000"/>
                          </a:solidFill>
                          <a:latin typeface="微软雅黑" panose="020B0503020204020204" pitchFamily="34" charset="-122"/>
                          <a:ea typeface="微软雅黑" panose="020B0503020204020204" pitchFamily="34" charset="-122"/>
                        </a:rPr>
                        <a:t>%</a:t>
                      </a:r>
                      <a:r>
                        <a:rPr lang="zh-CN" altLang="en-US" sz="1100" b="1" dirty="0">
                          <a:solidFill>
                            <a:srgbClr val="FF0000"/>
                          </a:solidFill>
                          <a:latin typeface="微软雅黑" panose="020B0503020204020204" pitchFamily="34" charset="-122"/>
                          <a:ea typeface="微软雅黑" panose="020B0503020204020204" pitchFamily="34" charset="-122"/>
                        </a:rPr>
                        <a:t>，有效</a:t>
                      </a:r>
                      <a:r>
                        <a:rPr lang="en-US" altLang="zh-CN" sz="1100" b="1" dirty="0">
                          <a:solidFill>
                            <a:srgbClr val="FF0000"/>
                          </a:solidFill>
                          <a:latin typeface="微软雅黑" panose="020B0503020204020204" pitchFamily="34" charset="-122"/>
                          <a:ea typeface="微软雅黑" panose="020B0503020204020204" pitchFamily="34" charset="-122"/>
                        </a:rPr>
                        <a:t>~1.6wt%</a:t>
                      </a:r>
                      <a:r>
                        <a:rPr lang="en-US" altLang="zh-CN" sz="1100" b="1" dirty="0">
                          <a:latin typeface="微软雅黑" panose="020B0503020204020204" pitchFamily="34" charset="-122"/>
                          <a:ea typeface="微软雅黑" panose="020B0503020204020204" pitchFamily="34" charset="-122"/>
                        </a:rPr>
                        <a: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100" b="1" dirty="0">
                          <a:latin typeface="微软雅黑" panose="020B0503020204020204" pitchFamily="34" charset="-122"/>
                          <a:ea typeface="微软雅黑" panose="020B0503020204020204" pitchFamily="34" charset="-122"/>
                        </a:rPr>
                        <a:t>日本大阪国立研究所</a:t>
                      </a:r>
                    </a:p>
                  </a:txBody>
                  <a:tcPr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565397">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b="1" dirty="0">
                          <a:latin typeface="微软雅黑" panose="020B0503020204020204" pitchFamily="34" charset="-122"/>
                          <a:ea typeface="微软雅黑" panose="020B0503020204020204" pitchFamily="34" charset="-122"/>
                        </a:rPr>
                        <a:t>多相稀土储氢合金</a:t>
                      </a:r>
                    </a:p>
                  </a:txBody>
                  <a:tcPr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b="1" dirty="0">
                          <a:latin typeface="微软雅黑" panose="020B0503020204020204" pitchFamily="34" charset="-122"/>
                          <a:ea typeface="微软雅黑" panose="020B0503020204020204" pitchFamily="34" charset="-122"/>
                        </a:rPr>
                        <a:t>燃料电池、金属氢化物电池（</a:t>
                      </a:r>
                      <a:r>
                        <a:rPr lang="en-US" altLang="zh-CN" sz="1100" b="1" dirty="0">
                          <a:solidFill>
                            <a:srgbClr val="FF0000"/>
                          </a:solidFill>
                          <a:latin typeface="微软雅黑" panose="020B0503020204020204" pitchFamily="34" charset="-122"/>
                          <a:ea typeface="微软雅黑" panose="020B0503020204020204" pitchFamily="34" charset="-122"/>
                        </a:rPr>
                        <a:t>1.3~1.6 wt%</a:t>
                      </a:r>
                      <a:r>
                        <a:rPr lang="zh-CN" altLang="en-US" sz="1100" b="1" dirty="0">
                          <a:latin typeface="微软雅黑" panose="020B0503020204020204" pitchFamily="34" charset="-122"/>
                          <a:ea typeface="微软雅黑" panose="020B0503020204020204" pitchFamily="34" charset="-122"/>
                        </a:rPr>
                        <a: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100" b="1" dirty="0">
                          <a:latin typeface="微软雅黑" panose="020B0503020204020204" pitchFamily="34" charset="-122"/>
                          <a:ea typeface="微软雅黑" panose="020B0503020204020204" pitchFamily="34" charset="-122"/>
                        </a:rPr>
                        <a:t>德国巴斯夫</a:t>
                      </a:r>
                    </a:p>
                  </a:txBody>
                  <a:tcPr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59627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b="1" dirty="0">
                          <a:latin typeface="微软雅黑" panose="020B0503020204020204" pitchFamily="34" charset="-122"/>
                          <a:ea typeface="微软雅黑" panose="020B0503020204020204" pitchFamily="34" charset="-122"/>
                        </a:rPr>
                        <a:t>合金储氢材料与固态储氢装备</a:t>
                      </a:r>
                    </a:p>
                  </a:txBody>
                  <a:tcPr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b="1" dirty="0">
                          <a:latin typeface="微软雅黑" panose="020B0503020204020204" pitchFamily="34" charset="-122"/>
                          <a:ea typeface="微软雅黑" panose="020B0503020204020204" pitchFamily="34" charset="-122"/>
                        </a:rPr>
                        <a:t>在燃料电池潜艇中进行应用，并实现出口（</a:t>
                      </a:r>
                      <a:r>
                        <a:rPr lang="en-US" altLang="zh-CN" sz="1100" b="1" dirty="0">
                          <a:latin typeface="微软雅黑" panose="020B0503020204020204" pitchFamily="34" charset="-122"/>
                          <a:ea typeface="微软雅黑" panose="020B0503020204020204" pitchFamily="34" charset="-122"/>
                        </a:rPr>
                        <a:t>~</a:t>
                      </a:r>
                      <a:r>
                        <a:rPr lang="en-US" altLang="zh-CN" sz="1100" b="1" dirty="0">
                          <a:solidFill>
                            <a:srgbClr val="C00000"/>
                          </a:solidFill>
                          <a:latin typeface="微软雅黑" panose="020B0503020204020204" pitchFamily="34" charset="-122"/>
                          <a:ea typeface="微软雅黑" panose="020B0503020204020204" pitchFamily="34" charset="-122"/>
                        </a:rPr>
                        <a:t>1.7wt%</a:t>
                      </a:r>
                      <a:r>
                        <a:rPr lang="zh-CN" altLang="en-US" sz="1100" b="1" dirty="0">
                          <a:latin typeface="微软雅黑" panose="020B0503020204020204" pitchFamily="34" charset="-122"/>
                          <a:ea typeface="微软雅黑" panose="020B0503020204020204" pitchFamily="34" charset="-122"/>
                        </a:rPr>
                        <a: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100" b="1" dirty="0">
                        <a:latin typeface="微软雅黑" panose="020B0503020204020204" pitchFamily="34" charset="-122"/>
                        <a:ea typeface="微软雅黑" panose="020B0503020204020204" pitchFamily="34" charset="-122"/>
                      </a:endParaRPr>
                    </a:p>
                  </a:txBody>
                  <a:tcPr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59442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b="1" dirty="0">
                          <a:latin typeface="微软雅黑" panose="020B0503020204020204" pitchFamily="34" charset="-122"/>
                          <a:ea typeface="微软雅黑" panose="020B0503020204020204" pitchFamily="34" charset="-122"/>
                        </a:rPr>
                        <a:t>固态储氢及应用</a:t>
                      </a:r>
                    </a:p>
                  </a:txBody>
                  <a:tcPr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b="1" dirty="0">
                          <a:latin typeface="微软雅黑" panose="020B0503020204020204" pitchFamily="34" charset="-122"/>
                          <a:ea typeface="微软雅黑" panose="020B0503020204020204" pitchFamily="34" charset="-122"/>
                        </a:rPr>
                        <a:t>兆瓦级电解槽及燃料电池示范应用（</a:t>
                      </a:r>
                      <a:r>
                        <a:rPr lang="en-US" altLang="zh-CN" sz="1100" b="1" dirty="0">
                          <a:solidFill>
                            <a:srgbClr val="FF0000"/>
                          </a:solidFill>
                          <a:latin typeface="微软雅黑" panose="020B0503020204020204" pitchFamily="34" charset="-122"/>
                          <a:ea typeface="微软雅黑" panose="020B0503020204020204" pitchFamily="34" charset="-122"/>
                        </a:rPr>
                        <a:t>260Kg H</a:t>
                      </a:r>
                      <a:r>
                        <a:rPr lang="en-US" altLang="zh-CN" sz="1100" b="1" baseline="-25000" dirty="0">
                          <a:solidFill>
                            <a:srgbClr val="FF0000"/>
                          </a:solidFill>
                          <a:latin typeface="微软雅黑" panose="020B0503020204020204" pitchFamily="34" charset="-122"/>
                          <a:ea typeface="微软雅黑" panose="020B0503020204020204" pitchFamily="34" charset="-122"/>
                        </a:rPr>
                        <a:t>2</a:t>
                      </a:r>
                      <a:r>
                        <a:rPr lang="zh-CN" altLang="en-US" sz="1100" b="1" dirty="0">
                          <a:latin typeface="微软雅黑" panose="020B0503020204020204" pitchFamily="34" charset="-122"/>
                          <a:ea typeface="微软雅黑" panose="020B0503020204020204" pitchFamily="34" charset="-122"/>
                        </a:rPr>
                        <a: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t>英国</a:t>
                      </a:r>
                      <a:r>
                        <a:rPr lang="en-US" altLang="zh-CN" sz="1200" b="1" dirty="0"/>
                        <a:t>GKN</a:t>
                      </a:r>
                      <a:r>
                        <a:rPr lang="zh-CN" altLang="en-US" sz="1200" b="1" dirty="0"/>
                        <a:t>公司</a:t>
                      </a:r>
                    </a:p>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100" b="1" dirty="0">
                        <a:latin typeface="微软雅黑" panose="020B0503020204020204" pitchFamily="34" charset="-122"/>
                        <a:ea typeface="微软雅黑" panose="020B0503020204020204" pitchFamily="34" charset="-122"/>
                      </a:endParaRPr>
                    </a:p>
                  </a:txBody>
                  <a:tcPr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10" name="表格 22"/>
          <p:cNvGraphicFramePr>
            <a:graphicFrameLocks noGrp="1"/>
          </p:cNvGraphicFramePr>
          <p:nvPr>
            <p:custDataLst>
              <p:tags r:id="rId2"/>
            </p:custDataLst>
            <p:extLst>
              <p:ext uri="{D42A27DB-BD31-4B8C-83A1-F6EECF244321}">
                <p14:modId xmlns:p14="http://schemas.microsoft.com/office/powerpoint/2010/main" val="1533779400"/>
              </p:ext>
            </p:extLst>
          </p:nvPr>
        </p:nvGraphicFramePr>
        <p:xfrm>
          <a:off x="5951818" y="1559679"/>
          <a:ext cx="5948314" cy="3476840"/>
        </p:xfrm>
        <a:graphic>
          <a:graphicData uri="http://schemas.openxmlformats.org/drawingml/2006/table">
            <a:tbl>
              <a:tblPr firstRow="1" bandRow="1">
                <a:tableStyleId>{5C22544A-7EE6-4342-B048-85BDC9FD1C3A}</a:tableStyleId>
              </a:tblPr>
              <a:tblGrid>
                <a:gridCol w="1827252">
                  <a:extLst>
                    <a:ext uri="{9D8B030D-6E8A-4147-A177-3AD203B41FA5}">
                      <a16:colId xmlns:a16="http://schemas.microsoft.com/office/drawing/2014/main" val="20000"/>
                    </a:ext>
                  </a:extLst>
                </a:gridCol>
                <a:gridCol w="1846286">
                  <a:extLst>
                    <a:ext uri="{9D8B030D-6E8A-4147-A177-3AD203B41FA5}">
                      <a16:colId xmlns:a16="http://schemas.microsoft.com/office/drawing/2014/main" val="20001"/>
                    </a:ext>
                  </a:extLst>
                </a:gridCol>
                <a:gridCol w="2274776">
                  <a:extLst>
                    <a:ext uri="{9D8B030D-6E8A-4147-A177-3AD203B41FA5}">
                      <a16:colId xmlns:a16="http://schemas.microsoft.com/office/drawing/2014/main" val="20002"/>
                    </a:ext>
                  </a:extLst>
                </a:gridCol>
              </a:tblGrid>
              <a:tr h="471340">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研究内容</a:t>
                      </a:r>
                    </a:p>
                  </a:txBody>
                  <a:tcPr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4472C4"/>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成果应用</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4472C4"/>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研究机构</a:t>
                      </a:r>
                    </a:p>
                  </a:txBody>
                  <a:tcPr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713374">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b="1" dirty="0">
                          <a:latin typeface="微软雅黑" panose="020B0503020204020204" pitchFamily="34" charset="-122"/>
                          <a:ea typeface="微软雅黑" panose="020B0503020204020204" pitchFamily="34" charset="-122"/>
                        </a:rPr>
                        <a:t>稀土储氢材料及其应用技术</a:t>
                      </a:r>
                    </a:p>
                  </a:txBody>
                  <a:tcPr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a:latin typeface="微软雅黑" panose="020B0503020204020204" pitchFamily="34" charset="-122"/>
                          <a:ea typeface="微软雅黑" panose="020B0503020204020204" pitchFamily="34" charset="-122"/>
                        </a:rPr>
                        <a:t>1.5~3.5</a:t>
                      </a:r>
                      <a:r>
                        <a:rPr lang="zh-CN" altLang="en-US" sz="1100" b="1" dirty="0">
                          <a:latin typeface="微软雅黑" panose="020B0503020204020204" pitchFamily="34" charset="-122"/>
                          <a:ea typeface="微软雅黑" panose="020B0503020204020204" pitchFamily="34" charset="-122"/>
                        </a:rPr>
                        <a:t>吨燃料电池叉车和单</a:t>
                      </a:r>
                      <a:r>
                        <a:rPr lang="en-US" altLang="zh-CN" sz="1100" b="1" dirty="0">
                          <a:latin typeface="微软雅黑" panose="020B0503020204020204" pitchFamily="34" charset="-122"/>
                          <a:ea typeface="微软雅黑" panose="020B0503020204020204" pitchFamily="34" charset="-122"/>
                        </a:rPr>
                        <a:t>B</a:t>
                      </a:r>
                      <a:r>
                        <a:rPr lang="zh-CN" altLang="en-US" sz="1100" b="1" dirty="0">
                          <a:latin typeface="微软雅黑" panose="020B0503020204020204" pitchFamily="34" charset="-122"/>
                          <a:ea typeface="微软雅黑" panose="020B0503020204020204" pitchFamily="34" charset="-122"/>
                        </a:rPr>
                        <a:t>装备</a:t>
                      </a:r>
                      <a:r>
                        <a:rPr lang="en-US" altLang="zh-CN" sz="1100" b="1" dirty="0">
                          <a:latin typeface="微软雅黑" panose="020B0503020204020204" pitchFamily="34" charset="-122"/>
                          <a:ea typeface="微软雅黑" panose="020B0503020204020204" pitchFamily="34" charset="-122"/>
                        </a:rPr>
                        <a:t>(</a:t>
                      </a:r>
                      <a:r>
                        <a:rPr lang="zh-CN" altLang="en-US" sz="1100" b="1" dirty="0">
                          <a:solidFill>
                            <a:srgbClr val="FF0000"/>
                          </a:solidFill>
                          <a:latin typeface="微软雅黑" panose="020B0503020204020204" pitchFamily="34" charset="-122"/>
                          <a:ea typeface="微软雅黑" panose="020B0503020204020204" pitchFamily="34" charset="-122"/>
                        </a:rPr>
                        <a:t>稀土改性型吸</a:t>
                      </a:r>
                      <a:r>
                        <a:rPr lang="en-US" altLang="zh-CN" sz="1100" b="1" dirty="0">
                          <a:solidFill>
                            <a:srgbClr val="FF0000"/>
                          </a:solidFill>
                          <a:latin typeface="微软雅黑" panose="020B0503020204020204" pitchFamily="34" charset="-122"/>
                          <a:ea typeface="微软雅黑" panose="020B0503020204020204" pitchFamily="34" charset="-122"/>
                        </a:rPr>
                        <a:t>2.0wt%</a:t>
                      </a:r>
                      <a:r>
                        <a:rPr lang="zh-CN" altLang="en-US" sz="1100" b="1" dirty="0">
                          <a:solidFill>
                            <a:srgbClr val="FF0000"/>
                          </a:solidFill>
                          <a:latin typeface="微软雅黑" panose="020B0503020204020204" pitchFamily="34" charset="-122"/>
                          <a:ea typeface="微软雅黑" panose="020B0503020204020204" pitchFamily="34" charset="-122"/>
                        </a:rPr>
                        <a:t>，放</a:t>
                      </a:r>
                      <a:r>
                        <a:rPr lang="en-US" altLang="zh-CN" sz="1100" b="1" dirty="0">
                          <a:solidFill>
                            <a:srgbClr val="FF0000"/>
                          </a:solidFill>
                          <a:latin typeface="微软雅黑" panose="020B0503020204020204" pitchFamily="34" charset="-122"/>
                          <a:ea typeface="微软雅黑" panose="020B0503020204020204" pitchFamily="34" charset="-122"/>
                        </a:rPr>
                        <a:t>1.8wt%</a:t>
                      </a:r>
                      <a:r>
                        <a:rPr lang="en-US" altLang="zh-CN" sz="1100" b="1" dirty="0">
                          <a:latin typeface="微软雅黑" panose="020B0503020204020204" pitchFamily="34" charset="-122"/>
                          <a:ea typeface="微软雅黑" panose="020B0503020204020204" pitchFamily="34" charset="-122"/>
                        </a:rPr>
                        <a: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latin typeface="微软雅黑" panose="020B0503020204020204" pitchFamily="34" charset="-122"/>
                          <a:ea typeface="微软雅黑" panose="020B0503020204020204" pitchFamily="34" charset="-122"/>
                        </a:rPr>
                        <a:t>中国科学院江西稀土研究院</a:t>
                      </a:r>
                    </a:p>
                  </a:txBody>
                  <a:tcPr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551703">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b="1" dirty="0">
                          <a:latin typeface="微软雅黑" panose="020B0503020204020204" pitchFamily="34" charset="-122"/>
                          <a:ea typeface="微软雅黑" panose="020B0503020204020204" pitchFamily="34" charset="-122"/>
                        </a:rPr>
                        <a:t>稀土合金储氢、供热锂电及控制系统集成</a:t>
                      </a:r>
                    </a:p>
                  </a:txBody>
                  <a:tcPr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a:latin typeface="微软雅黑" panose="020B0503020204020204" pitchFamily="34" charset="-122"/>
                          <a:ea typeface="微软雅黑" panose="020B0503020204020204" pitchFamily="34" charset="-122"/>
                        </a:rPr>
                        <a:t>2022</a:t>
                      </a:r>
                      <a:r>
                        <a:rPr lang="zh-CN" altLang="en-US" sz="1100" b="1" dirty="0">
                          <a:latin typeface="微软雅黑" panose="020B0503020204020204" pitchFamily="34" charset="-122"/>
                          <a:ea typeface="微软雅黑" panose="020B0503020204020204" pitchFamily="34" charset="-122"/>
                        </a:rPr>
                        <a:t>年北京冬奥会稀土合金储氢火炬 </a:t>
                      </a:r>
                      <a:r>
                        <a:rPr lang="en-US" altLang="zh-CN" sz="1100" b="1" dirty="0">
                          <a:latin typeface="微软雅黑" panose="020B0503020204020204" pitchFamily="34" charset="-122"/>
                          <a:ea typeface="微软雅黑" panose="020B0503020204020204" pitchFamily="34" charset="-122"/>
                        </a:rPr>
                        <a:t>(</a:t>
                      </a:r>
                      <a:r>
                        <a:rPr lang="zh-CN" altLang="en-US" sz="1100" b="1" dirty="0">
                          <a:solidFill>
                            <a:srgbClr val="FF0000"/>
                          </a:solidFill>
                          <a:latin typeface="微软雅黑" panose="020B0503020204020204" pitchFamily="34" charset="-122"/>
                          <a:ea typeface="微软雅黑" panose="020B0503020204020204" pitchFamily="34" charset="-122"/>
                        </a:rPr>
                        <a:t>（</a:t>
                      </a:r>
                      <a:r>
                        <a:rPr lang="en-US" altLang="zh-CN" sz="1100" b="1" dirty="0">
                          <a:solidFill>
                            <a:srgbClr val="FF0000"/>
                          </a:solidFill>
                          <a:latin typeface="微软雅黑" panose="020B0503020204020204" pitchFamily="34" charset="-122"/>
                          <a:ea typeface="微软雅黑" panose="020B0503020204020204" pitchFamily="34" charset="-122"/>
                        </a:rPr>
                        <a:t>BCC</a:t>
                      </a:r>
                      <a:r>
                        <a:rPr lang="zh-CN" altLang="en-US" sz="1100" b="1" dirty="0">
                          <a:solidFill>
                            <a:srgbClr val="FF0000"/>
                          </a:solidFill>
                          <a:latin typeface="微软雅黑" panose="020B0503020204020204" pitchFamily="34" charset="-122"/>
                          <a:ea typeface="微软雅黑" panose="020B0503020204020204" pitchFamily="34" charset="-122"/>
                        </a:rPr>
                        <a:t>型，有效放氢</a:t>
                      </a:r>
                      <a:r>
                        <a:rPr lang="en-US" altLang="zh-CN" sz="1100" b="1" dirty="0">
                          <a:solidFill>
                            <a:srgbClr val="FF0000"/>
                          </a:solidFill>
                          <a:latin typeface="微软雅黑" panose="020B0503020204020204" pitchFamily="34" charset="-122"/>
                          <a:ea typeface="微软雅黑" panose="020B0503020204020204" pitchFamily="34" charset="-122"/>
                        </a:rPr>
                        <a:t>2.8wt%</a:t>
                      </a:r>
                      <a:r>
                        <a:rPr lang="zh-CN" altLang="en-US" sz="1100" b="1" dirty="0">
                          <a:latin typeface="微软雅黑" panose="020B0503020204020204" pitchFamily="34" charset="-122"/>
                          <a:ea typeface="微软雅黑" panose="020B0503020204020204" pitchFamily="34" charset="-122"/>
                        </a:rPr>
                        <a: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latin typeface="微软雅黑" panose="020B0503020204020204" pitchFamily="34" charset="-122"/>
                          <a:ea typeface="微软雅黑" panose="020B0503020204020204" pitchFamily="34" charset="-122"/>
                        </a:rPr>
                        <a:t>中国科学院过程工程研究所</a:t>
                      </a: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latin typeface="微软雅黑" panose="020B0503020204020204" pitchFamily="34" charset="-122"/>
                          <a:ea typeface="微软雅黑" panose="020B0503020204020204" pitchFamily="34" charset="-122"/>
                        </a:rPr>
                        <a:t>中国科学院江西稀土研究院</a:t>
                      </a:r>
                    </a:p>
                  </a:txBody>
                  <a:tcPr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551703">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a:latin typeface="微软雅黑" panose="020B0503020204020204" pitchFamily="34" charset="-122"/>
                          <a:ea typeface="微软雅黑" panose="020B0503020204020204" pitchFamily="34" charset="-122"/>
                        </a:rPr>
                        <a:t>LaNi</a:t>
                      </a:r>
                      <a:r>
                        <a:rPr lang="en-US" altLang="zh-CN" sz="1100" b="1" baseline="-25000" dirty="0">
                          <a:latin typeface="微软雅黑" panose="020B0503020204020204" pitchFamily="34" charset="-122"/>
                          <a:ea typeface="微软雅黑" panose="020B0503020204020204" pitchFamily="34" charset="-122"/>
                        </a:rPr>
                        <a:t>5</a:t>
                      </a:r>
                      <a:r>
                        <a:rPr lang="zh-CN" altLang="en-US" sz="1100" b="1" dirty="0">
                          <a:latin typeface="微软雅黑" panose="020B0503020204020204" pitchFamily="34" charset="-122"/>
                          <a:ea typeface="微软雅黑" panose="020B0503020204020204" pitchFamily="34" charset="-122"/>
                        </a:rPr>
                        <a:t>储氢合金</a:t>
                      </a:r>
                    </a:p>
                  </a:txBody>
                  <a:tcPr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err="1">
                          <a:latin typeface="微软雅黑" panose="020B0503020204020204" pitchFamily="34" charset="-122"/>
                          <a:ea typeface="微软雅黑" panose="020B0503020204020204" pitchFamily="34" charset="-122"/>
                        </a:rPr>
                        <a:t>燃料电池用</a:t>
                      </a:r>
                      <a:r>
                        <a:rPr lang="zh-CN" altLang="en-US" sz="1100" b="1" dirty="0" err="1">
                          <a:latin typeface="微软雅黑" panose="020B0503020204020204" pitchFamily="34" charset="-122"/>
                          <a:ea typeface="微软雅黑" panose="020B0503020204020204" pitchFamily="34" charset="-122"/>
                        </a:rPr>
                        <a:t>自行车用固态</a:t>
                      </a:r>
                      <a:r>
                        <a:rPr lang="en-US" altLang="zh-CN" sz="1100" b="1" dirty="0" err="1">
                          <a:latin typeface="微软雅黑" panose="020B0503020204020204" pitchFamily="34" charset="-122"/>
                          <a:ea typeface="微软雅黑" panose="020B0503020204020204" pitchFamily="34" charset="-122"/>
                        </a:rPr>
                        <a:t>储氢(</a:t>
                      </a:r>
                      <a:r>
                        <a:rPr lang="en-US" altLang="zh-CN" sz="1100" b="1" dirty="0" err="1">
                          <a:solidFill>
                            <a:srgbClr val="C00000"/>
                          </a:solidFill>
                          <a:latin typeface="微软雅黑" panose="020B0503020204020204" pitchFamily="34" charset="-122"/>
                          <a:ea typeface="微软雅黑" panose="020B0503020204020204" pitchFamily="34" charset="-122"/>
                        </a:rPr>
                        <a:t>1.4wt%)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latin typeface="微软雅黑" panose="020B0503020204020204" pitchFamily="34" charset="-122"/>
                          <a:ea typeface="微软雅黑" panose="020B0503020204020204" pitchFamily="34" charset="-122"/>
                        </a:rPr>
                        <a:t>钢铁研究总院</a:t>
                      </a:r>
                    </a:p>
                  </a:txBody>
                  <a:tcPr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551703">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err="1">
                          <a:latin typeface="微软雅黑" panose="020B0503020204020204" pitchFamily="34" charset="-122"/>
                          <a:ea typeface="微软雅黑" panose="020B0503020204020204" pitchFamily="34" charset="-122"/>
                        </a:rPr>
                        <a:t>TiFe</a:t>
                      </a:r>
                      <a:r>
                        <a:rPr lang="zh-CN" altLang="en-US" sz="1100" b="1" dirty="0">
                          <a:latin typeface="微软雅黑" panose="020B0503020204020204" pitchFamily="34" charset="-122"/>
                          <a:ea typeface="微软雅黑" panose="020B0503020204020204" pitchFamily="34" charset="-122"/>
                        </a:rPr>
                        <a:t>系大型固态储氢技术</a:t>
                      </a:r>
                    </a:p>
                  </a:txBody>
                  <a:tcPr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b="1" dirty="0">
                          <a:latin typeface="微软雅黑" panose="020B0503020204020204" pitchFamily="34" charset="-122"/>
                          <a:ea typeface="微软雅黑" panose="020B0503020204020204" pitchFamily="34" charset="-122"/>
                        </a:rPr>
                        <a:t>与</a:t>
                      </a:r>
                      <a:r>
                        <a:rPr lang="en-US" altLang="zh-CN" sz="1100" b="1" dirty="0">
                          <a:latin typeface="微软雅黑" panose="020B0503020204020204" pitchFamily="34" charset="-122"/>
                          <a:ea typeface="微软雅黑" panose="020B0503020204020204" pitchFamily="34" charset="-122"/>
                        </a:rPr>
                        <a:t>60 kW</a:t>
                      </a:r>
                      <a:r>
                        <a:rPr lang="zh-CN" altLang="en-US" sz="1100" b="1" dirty="0">
                          <a:latin typeface="微软雅黑" panose="020B0503020204020204" pitchFamily="34" charset="-122"/>
                          <a:ea typeface="微软雅黑" panose="020B0503020204020204" pitchFamily="34" charset="-122"/>
                        </a:rPr>
                        <a:t>燃料电池实现联机运行</a:t>
                      </a:r>
                      <a:r>
                        <a:rPr lang="en-US" altLang="zh-CN" sz="1100" b="1" dirty="0">
                          <a:latin typeface="微软雅黑" panose="020B0503020204020204" pitchFamily="34" charset="-122"/>
                          <a:ea typeface="微软雅黑" panose="020B0503020204020204" pitchFamily="34" charset="-122"/>
                        </a:rPr>
                        <a:t>(</a:t>
                      </a:r>
                      <a:r>
                        <a:rPr lang="zh-CN" altLang="en-US" sz="1100" b="1" dirty="0">
                          <a:latin typeface="微软雅黑" panose="020B0503020204020204" pitchFamily="34" charset="-122"/>
                          <a:ea typeface="微软雅黑" panose="020B0503020204020204" pitchFamily="34" charset="-122"/>
                        </a:rPr>
                        <a:t>装置</a:t>
                      </a:r>
                      <a:r>
                        <a:rPr lang="en-US" altLang="zh-CN" sz="1100" b="1" dirty="0">
                          <a:solidFill>
                            <a:srgbClr val="FF0000"/>
                          </a:solidFill>
                          <a:latin typeface="微软雅黑" panose="020B0503020204020204" pitchFamily="34" charset="-122"/>
                          <a:ea typeface="微软雅黑" panose="020B0503020204020204" pitchFamily="34" charset="-122"/>
                        </a:rPr>
                        <a:t>1.46wt%, 53kg/m</a:t>
                      </a:r>
                      <a:r>
                        <a:rPr lang="en-US" altLang="zh-CN" sz="1100" b="1" baseline="30000" dirty="0">
                          <a:solidFill>
                            <a:srgbClr val="FF0000"/>
                          </a:solidFill>
                          <a:latin typeface="微软雅黑" panose="020B0503020204020204" pitchFamily="34" charset="-122"/>
                          <a:ea typeface="微软雅黑" panose="020B0503020204020204" pitchFamily="34" charset="-122"/>
                        </a:rPr>
                        <a:t>3</a:t>
                      </a:r>
                      <a:r>
                        <a:rPr lang="en-US" altLang="zh-CN" sz="1100" b="1" dirty="0">
                          <a:latin typeface="微软雅黑" panose="020B0503020204020204" pitchFamily="34" charset="-122"/>
                          <a:ea typeface="微软雅黑" panose="020B0503020204020204" pitchFamily="34" charset="-122"/>
                        </a:rPr>
                        <a: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latin typeface="微软雅黑" panose="020B0503020204020204" pitchFamily="34" charset="-122"/>
                          <a:ea typeface="微软雅黑" panose="020B0503020204020204" pitchFamily="34" charset="-122"/>
                        </a:rPr>
                        <a:t>中国科学院上海微系统与信息技术研究所</a:t>
                      </a:r>
                    </a:p>
                  </a:txBody>
                  <a:tcPr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551703">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b="1" dirty="0">
                          <a:latin typeface="微软雅黑" panose="020B0503020204020204" pitchFamily="34" charset="-122"/>
                          <a:ea typeface="微软雅黑" panose="020B0503020204020204" pitchFamily="34" charset="-122"/>
                        </a:rPr>
                        <a:t>稀土储氢材料制备与应用</a:t>
                      </a:r>
                    </a:p>
                  </a:txBody>
                  <a:tcPr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err="1">
                          <a:latin typeface="微软雅黑" panose="020B0503020204020204" pitchFamily="34" charset="-122"/>
                          <a:ea typeface="微软雅黑" panose="020B0503020204020204" pitchFamily="34" charset="-122"/>
                        </a:rPr>
                        <a:t>车载储氢合金应用( </a:t>
                      </a:r>
                      <a:r>
                        <a:rPr lang="en-US" altLang="zh-CN" sz="1100" b="1" dirty="0" err="1">
                          <a:solidFill>
                            <a:srgbClr val="C00000"/>
                          </a:solidFill>
                          <a:latin typeface="微软雅黑" panose="020B0503020204020204" pitchFamily="34" charset="-122"/>
                          <a:ea typeface="微软雅黑" panose="020B0503020204020204" pitchFamily="34" charset="-122"/>
                        </a:rPr>
                        <a:t>~1.7wt%</a:t>
                      </a:r>
                      <a:r>
                        <a:rPr lang="en-US" altLang="zh-CN" sz="1100" b="1" dirty="0" err="1">
                          <a:latin typeface="微软雅黑" panose="020B0503020204020204" pitchFamily="34" charset="-122"/>
                          <a:ea typeface="微软雅黑" panose="020B0503020204020204" pitchFamily="34" charset="-122"/>
                        </a:rPr>
                        <a:t>)</a:t>
                      </a:r>
                      <a:endParaRPr lang="en-US" altLang="en-US" sz="1100" b="1" dirty="0">
                        <a:latin typeface="微软雅黑" panose="020B0503020204020204" pitchFamily="34" charset="-122"/>
                        <a:ea typeface="微软雅黑" panose="020B0503020204020204" pitchFamily="34" charset="-122"/>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latin typeface="微软雅黑" panose="020B0503020204020204" pitchFamily="34" charset="-122"/>
                          <a:ea typeface="微软雅黑" panose="020B0503020204020204" pitchFamily="34" charset="-122"/>
                        </a:rPr>
                        <a:t>北京有色金属研究总院</a:t>
                      </a:r>
                    </a:p>
                  </a:txBody>
                  <a:tcPr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1" name="文本框 10"/>
          <p:cNvSpPr txBox="1"/>
          <p:nvPr/>
        </p:nvSpPr>
        <p:spPr>
          <a:xfrm>
            <a:off x="4117430" y="3936947"/>
            <a:ext cx="1209181" cy="253916"/>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050" b="1" dirty="0">
                <a:latin typeface="微软雅黑" panose="020B0503020204020204" pitchFamily="34" charset="-122"/>
                <a:ea typeface="微软雅黑" panose="020B0503020204020204" pitchFamily="34" charset="-122"/>
                <a:sym typeface="+mn-ea"/>
              </a:rPr>
              <a:t>德国霍瓦茨集团</a:t>
            </a:r>
          </a:p>
        </p:txBody>
      </p:sp>
      <p:sp>
        <p:nvSpPr>
          <p:cNvPr id="12" name="矩形 11"/>
          <p:cNvSpPr/>
          <p:nvPr/>
        </p:nvSpPr>
        <p:spPr>
          <a:xfrm rot="20143490">
            <a:off x="151788" y="1292456"/>
            <a:ext cx="848412" cy="433633"/>
          </a:xfrm>
          <a:prstGeom prst="rect">
            <a:avLst/>
          </a:prstGeom>
          <a:solidFill>
            <a:schemeClr val="bg1"/>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00FF"/>
                </a:solidFill>
                <a:latin typeface="微软雅黑" panose="020B0503020204020204" pitchFamily="34" charset="-122"/>
                <a:ea typeface="微软雅黑" panose="020B0503020204020204" pitchFamily="34" charset="-122"/>
              </a:rPr>
              <a:t>国际</a:t>
            </a:r>
          </a:p>
        </p:txBody>
      </p:sp>
      <p:sp>
        <p:nvSpPr>
          <p:cNvPr id="13" name="矩形 12"/>
          <p:cNvSpPr/>
          <p:nvPr/>
        </p:nvSpPr>
        <p:spPr>
          <a:xfrm rot="20143490">
            <a:off x="5815123" y="1292457"/>
            <a:ext cx="848412" cy="433633"/>
          </a:xfrm>
          <a:prstGeom prst="rect">
            <a:avLst/>
          </a:prstGeom>
          <a:solidFill>
            <a:schemeClr val="bg1"/>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00FF"/>
                </a:solidFill>
                <a:latin typeface="微软雅黑" panose="020B0503020204020204" pitchFamily="34" charset="-122"/>
                <a:ea typeface="微软雅黑" panose="020B0503020204020204" pitchFamily="34" charset="-122"/>
              </a:rPr>
              <a:t>国内</a:t>
            </a:r>
          </a:p>
        </p:txBody>
      </p:sp>
      <p:sp>
        <p:nvSpPr>
          <p:cNvPr id="14" name="文本框 13"/>
          <p:cNvSpPr txBox="1"/>
          <p:nvPr/>
        </p:nvSpPr>
        <p:spPr>
          <a:xfrm>
            <a:off x="395201" y="5348547"/>
            <a:ext cx="8494633" cy="400110"/>
          </a:xfrm>
          <a:prstGeom prst="rect">
            <a:avLst/>
          </a:prstGeom>
          <a:noFill/>
        </p:spPr>
        <p:txBody>
          <a:bodyPr wrap="none" rtlCol="0" anchor="t">
            <a:spAutoFit/>
          </a:bodyPr>
          <a:lstStyle/>
          <a:p>
            <a:pPr marL="355600" indent="-355600" algn="l" eaLnBrk="1" fontAlgn="auto" hangingPunct="1">
              <a:lnSpc>
                <a:spcPct val="100000"/>
              </a:lnSpc>
              <a:spcBef>
                <a:spcPts val="2400"/>
              </a:spcBef>
              <a:buClrTx/>
              <a:buSzTx/>
              <a:buFont typeface="Wingdings" panose="05000000000000000000" pitchFamily="2" charset="2"/>
              <a:buChar char="n"/>
            </a:pPr>
            <a:r>
              <a:rPr lang="zh-CN" altLang="en-US" sz="2000" b="1" dirty="0">
                <a:latin typeface="微软雅黑" panose="020B0503020204020204" pitchFamily="34" charset="-122"/>
                <a:ea typeface="微软雅黑" panose="020B0503020204020204" pitchFamily="34" charset="-122"/>
                <a:sym typeface="+mn-ea"/>
              </a:rPr>
              <a:t>稀土储氢容量仍需进一步提升，固态储氢装置与应用与国外有一定差距</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60305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箭头连接符 20"/>
          <p:cNvCxnSpPr>
            <a:cxnSpLocks noChangeShapeType="1"/>
          </p:cNvCxnSpPr>
          <p:nvPr/>
        </p:nvCxnSpPr>
        <p:spPr bwMode="auto">
          <a:xfrm flipH="1">
            <a:off x="861957" y="1123864"/>
            <a:ext cx="1584" cy="3319456"/>
          </a:xfrm>
          <a:prstGeom prst="straightConnector1">
            <a:avLst/>
          </a:prstGeom>
          <a:noFill/>
          <a:ln w="57150" algn="ctr">
            <a:solidFill>
              <a:srgbClr val="4472C4"/>
            </a:solidFill>
            <a:round/>
            <a:headEnd type="arrow" w="med" len="med"/>
            <a:tailEnd type="arrow" w="med" len="med"/>
          </a:ln>
        </p:spPr>
      </p:cxnSp>
      <p:sp>
        <p:nvSpPr>
          <p:cNvPr id="22" name="TextBox 11"/>
          <p:cNvSpPr txBox="1">
            <a:spLocks noChangeArrowheads="1"/>
          </p:cNvSpPr>
          <p:nvPr/>
        </p:nvSpPr>
        <p:spPr bwMode="auto">
          <a:xfrm>
            <a:off x="849133" y="2315483"/>
            <a:ext cx="488950" cy="822325"/>
          </a:xfrm>
          <a:prstGeom prst="rect">
            <a:avLst/>
          </a:prstGeom>
          <a:noFill/>
          <a:ln w="9525" algn="ctr">
            <a:noFill/>
            <a:miter lim="800000"/>
            <a:headEnd/>
            <a:tailEnd/>
          </a:ln>
          <a:effectLst/>
        </p:spPr>
        <p:txBody>
          <a:bodyPr wrap="none">
            <a:spAutoFit/>
          </a:bodyPr>
          <a:lstStyle/>
          <a:p>
            <a:r>
              <a:rPr lang="zh-CN" altLang="en-US" sz="2400" b="1" dirty="0">
                <a:solidFill>
                  <a:srgbClr val="000000"/>
                </a:solidFill>
                <a:latin typeface="黑体" pitchFamily="49" charset="-122"/>
              </a:rPr>
              <a:t>并</a:t>
            </a:r>
          </a:p>
          <a:p>
            <a:r>
              <a:rPr lang="zh-CN" altLang="en-US" sz="2400" b="1" dirty="0">
                <a:solidFill>
                  <a:srgbClr val="000000"/>
                </a:solidFill>
                <a:latin typeface="黑体" pitchFamily="49" charset="-122"/>
              </a:rPr>
              <a:t>行</a:t>
            </a:r>
          </a:p>
        </p:txBody>
      </p:sp>
      <p:sp>
        <p:nvSpPr>
          <p:cNvPr id="23" name="TextBox 12"/>
          <p:cNvSpPr txBox="1">
            <a:spLocks noChangeArrowheads="1"/>
          </p:cNvSpPr>
          <p:nvPr/>
        </p:nvSpPr>
        <p:spPr bwMode="auto">
          <a:xfrm>
            <a:off x="1647774" y="2315361"/>
            <a:ext cx="488950" cy="822325"/>
          </a:xfrm>
          <a:prstGeom prst="rect">
            <a:avLst/>
          </a:prstGeom>
          <a:noFill/>
          <a:ln w="9525">
            <a:noFill/>
            <a:miter lim="800000"/>
            <a:headEnd/>
            <a:tailEnd/>
          </a:ln>
        </p:spPr>
        <p:txBody>
          <a:bodyPr wrap="none">
            <a:spAutoFit/>
          </a:bodyPr>
          <a:lstStyle/>
          <a:p>
            <a:r>
              <a:rPr lang="zh-CN" altLang="en-US" sz="2400" b="1" dirty="0">
                <a:solidFill>
                  <a:srgbClr val="000000"/>
                </a:solidFill>
                <a:latin typeface="黑体" pitchFamily="49" charset="-122"/>
              </a:rPr>
              <a:t>互</a:t>
            </a:r>
          </a:p>
          <a:p>
            <a:r>
              <a:rPr lang="zh-CN" altLang="en-US" sz="2400" b="1" dirty="0">
                <a:solidFill>
                  <a:srgbClr val="000000"/>
                </a:solidFill>
                <a:latin typeface="黑体" pitchFamily="49" charset="-122"/>
              </a:rPr>
              <a:t>动</a:t>
            </a:r>
          </a:p>
        </p:txBody>
      </p:sp>
      <p:sp>
        <p:nvSpPr>
          <p:cNvPr id="24" name="上下箭头 23"/>
          <p:cNvSpPr/>
          <p:nvPr/>
        </p:nvSpPr>
        <p:spPr>
          <a:xfrm>
            <a:off x="1337190" y="2392658"/>
            <a:ext cx="288925" cy="719139"/>
          </a:xfrm>
          <a:prstGeom prst="upDownArrow">
            <a:avLst/>
          </a:prstGeom>
          <a:solidFill>
            <a:srgbClr val="4472C4"/>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7030A0"/>
              </a:solidFill>
              <a:effectLst/>
              <a:uLnTx/>
              <a:uFillTx/>
              <a:latin typeface="黑体" pitchFamily="2" charset="-122"/>
              <a:ea typeface="黑体" pitchFamily="2" charset="-122"/>
            </a:endParaRPr>
          </a:p>
        </p:txBody>
      </p:sp>
      <p:sp>
        <p:nvSpPr>
          <p:cNvPr id="25" name="圆角右箭头 24"/>
          <p:cNvSpPr/>
          <p:nvPr/>
        </p:nvSpPr>
        <p:spPr>
          <a:xfrm>
            <a:off x="1362022" y="3101179"/>
            <a:ext cx="3663575" cy="792163"/>
          </a:xfrm>
          <a:prstGeom prst="bentArrow">
            <a:avLst>
              <a:gd name="adj1" fmla="val 25000"/>
              <a:gd name="adj2" fmla="val 25000"/>
              <a:gd name="adj3" fmla="val 25000"/>
              <a:gd name="adj4" fmla="val 87500"/>
            </a:avLst>
          </a:prstGeom>
          <a:solidFill>
            <a:srgbClr val="FFC000"/>
          </a:solidFill>
          <a:ln w="25400" cap="flat" cmpd="sng" algn="ctr">
            <a:noFill/>
            <a:prstDash val="solid"/>
          </a:ln>
          <a:effectLst/>
        </p:spPr>
        <p:txBody>
          <a:bodyPr anchor="ctr"/>
          <a:lstStyle/>
          <a:p>
            <a:pPr algn="ctr">
              <a:defRPr/>
            </a:pPr>
            <a:endParaRPr lang="zh-CN" altLang="en-US" kern="0">
              <a:solidFill>
                <a:srgbClr val="7030A0"/>
              </a:solidFill>
              <a:latin typeface="Arial"/>
            </a:endParaRPr>
          </a:p>
        </p:txBody>
      </p:sp>
      <p:sp>
        <p:nvSpPr>
          <p:cNvPr id="26" name="圆角右箭头 25"/>
          <p:cNvSpPr/>
          <p:nvPr/>
        </p:nvSpPr>
        <p:spPr>
          <a:xfrm>
            <a:off x="1362022" y="1529543"/>
            <a:ext cx="3663575" cy="751257"/>
          </a:xfrm>
          <a:prstGeom prst="bentArrow">
            <a:avLst>
              <a:gd name="adj1" fmla="val 25000"/>
              <a:gd name="adj2" fmla="val 25000"/>
              <a:gd name="adj3" fmla="val 25000"/>
              <a:gd name="adj4" fmla="val 87500"/>
            </a:avLst>
          </a:prstGeom>
          <a:solidFill>
            <a:srgbClr val="FFC000"/>
          </a:solidFill>
          <a:ln w="25400" cap="flat" cmpd="sng" algn="ctr">
            <a:noFill/>
            <a:prstDash val="solid"/>
          </a:ln>
          <a:effectLst/>
          <a:scene3d>
            <a:camera prst="orthographicFront">
              <a:rot lat="10800000" lon="0" rev="0"/>
            </a:camera>
            <a:lightRig rig="threePt" dir="t"/>
          </a:scene3d>
        </p:spPr>
        <p:txBody>
          <a:bodyPr anchor="ctr"/>
          <a:lstStyle/>
          <a:p>
            <a:pPr algn="ctr">
              <a:defRPr/>
            </a:pPr>
            <a:endParaRPr lang="zh-CN" altLang="en-US" kern="0">
              <a:solidFill>
                <a:srgbClr val="7030A0"/>
              </a:solidFill>
              <a:latin typeface="Arial"/>
            </a:endParaRPr>
          </a:p>
        </p:txBody>
      </p:sp>
      <p:sp>
        <p:nvSpPr>
          <p:cNvPr id="27" name="矩形 19"/>
          <p:cNvSpPr>
            <a:spLocks noChangeArrowheads="1"/>
          </p:cNvSpPr>
          <p:nvPr/>
        </p:nvSpPr>
        <p:spPr bwMode="auto">
          <a:xfrm>
            <a:off x="1933526" y="3504936"/>
            <a:ext cx="2804039" cy="707886"/>
          </a:xfrm>
          <a:prstGeom prst="rect">
            <a:avLst/>
          </a:prstGeom>
          <a:noFill/>
          <a:ln w="9525" algn="ctr">
            <a:noFill/>
            <a:miter lim="800000"/>
            <a:headEnd/>
            <a:tailEnd/>
          </a:ln>
          <a:effectLst/>
        </p:spPr>
        <p:txBody>
          <a:bodyPr wrap="square">
            <a:spAutoFit/>
          </a:bodyPr>
          <a:lstStyle/>
          <a:p>
            <a:r>
              <a:rPr lang="zh-CN" altLang="en-US" sz="2000" b="1" dirty="0" smtClean="0">
                <a:solidFill>
                  <a:prstClr val="black"/>
                </a:solidFill>
                <a:latin typeface="Times New Roman" pitchFamily="18" charset="0"/>
                <a:ea typeface="黑体" pitchFamily="49" charset="-122"/>
                <a:cs typeface="Times New Roman" pitchFamily="18" charset="0"/>
              </a:rPr>
              <a:t>高丰度稀土储氢合金在镍氢电池中应用</a:t>
            </a:r>
            <a:endParaRPr lang="zh-CN" altLang="en-US" sz="2000" b="1" dirty="0">
              <a:solidFill>
                <a:prstClr val="black"/>
              </a:solidFill>
              <a:latin typeface="Times New Roman" pitchFamily="18" charset="0"/>
              <a:ea typeface="黑体" pitchFamily="49" charset="-122"/>
              <a:cs typeface="Times New Roman" pitchFamily="18" charset="0"/>
            </a:endParaRPr>
          </a:p>
        </p:txBody>
      </p:sp>
      <p:sp>
        <p:nvSpPr>
          <p:cNvPr id="28" name="矩形 20"/>
          <p:cNvSpPr>
            <a:spLocks noChangeArrowheads="1"/>
          </p:cNvSpPr>
          <p:nvPr/>
        </p:nvSpPr>
        <p:spPr bwMode="auto">
          <a:xfrm>
            <a:off x="1789631" y="1505061"/>
            <a:ext cx="3379982" cy="400110"/>
          </a:xfrm>
          <a:prstGeom prst="rect">
            <a:avLst/>
          </a:prstGeom>
          <a:noFill/>
          <a:ln w="9525">
            <a:noFill/>
            <a:miter lim="800000"/>
            <a:headEnd/>
            <a:tailEnd/>
          </a:ln>
        </p:spPr>
        <p:txBody>
          <a:bodyPr wrap="square">
            <a:spAutoFit/>
          </a:bodyPr>
          <a:lstStyle/>
          <a:p>
            <a:r>
              <a:rPr lang="zh-CN" altLang="en-US" sz="2000" b="1" dirty="0" smtClean="0">
                <a:solidFill>
                  <a:prstClr val="black"/>
                </a:solidFill>
                <a:latin typeface="Times New Roman" pitchFamily="18" charset="0"/>
                <a:ea typeface="黑体" pitchFamily="49" charset="-122"/>
                <a:cs typeface="Times New Roman" pitchFamily="18" charset="0"/>
              </a:rPr>
              <a:t>开发高丰度稀土储</a:t>
            </a:r>
            <a:r>
              <a:rPr lang="zh-CN" altLang="en-US" sz="2000" b="1" dirty="0">
                <a:solidFill>
                  <a:prstClr val="black"/>
                </a:solidFill>
                <a:latin typeface="Times New Roman" pitchFamily="18" charset="0"/>
                <a:ea typeface="黑体" pitchFamily="49" charset="-122"/>
                <a:cs typeface="Times New Roman" pitchFamily="18" charset="0"/>
              </a:rPr>
              <a:t>氢合金</a:t>
            </a:r>
          </a:p>
        </p:txBody>
      </p:sp>
      <p:sp>
        <p:nvSpPr>
          <p:cNvPr id="29" name="TextBox 10"/>
          <p:cNvSpPr txBox="1">
            <a:spLocks noChangeArrowheads="1"/>
          </p:cNvSpPr>
          <p:nvPr/>
        </p:nvSpPr>
        <p:spPr bwMode="auto">
          <a:xfrm>
            <a:off x="5025597" y="2139064"/>
            <a:ext cx="1584176" cy="1200329"/>
          </a:xfrm>
          <a:prstGeom prst="rect">
            <a:avLst/>
          </a:prstGeom>
          <a:noFill/>
          <a:ln w="28575" algn="ctr">
            <a:solidFill>
              <a:srgbClr val="FF0000"/>
            </a:solidFill>
            <a:prstDash val="dash"/>
            <a:miter lim="800000"/>
            <a:headEnd/>
            <a:tailEnd/>
          </a:ln>
          <a:effectLst/>
        </p:spPr>
        <p:txBody>
          <a:bodyPr wrap="square">
            <a:spAutoFit/>
          </a:bodyPr>
          <a:lstStyle/>
          <a:p>
            <a:pPr algn="ctr"/>
            <a:r>
              <a:rPr lang="zh-CN" altLang="en-US" sz="2400" dirty="0" smtClean="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稀土资源的可持续发展</a:t>
            </a:r>
            <a:endParaRPr lang="zh-CN" altLang="en-US" sz="2400"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30" name="直接箭头连接符 10"/>
          <p:cNvCxnSpPr>
            <a:endCxn id="29" idx="1"/>
          </p:cNvCxnSpPr>
          <p:nvPr/>
        </p:nvCxnSpPr>
        <p:spPr>
          <a:xfrm>
            <a:off x="861956" y="2733896"/>
            <a:ext cx="4163641" cy="5333"/>
          </a:xfrm>
          <a:prstGeom prst="straightConnector1">
            <a:avLst/>
          </a:prstGeom>
          <a:noFill/>
          <a:ln w="38100" cap="flat" cmpd="sng" algn="ctr">
            <a:solidFill>
              <a:srgbClr val="0070C0"/>
            </a:solidFill>
            <a:prstDash val="solid"/>
            <a:tailEnd type="arrow"/>
          </a:ln>
          <a:effectLst/>
        </p:spPr>
      </p:cxnSp>
      <p:sp>
        <p:nvSpPr>
          <p:cNvPr id="31" name="圆角矩形 30"/>
          <p:cNvSpPr/>
          <p:nvPr/>
        </p:nvSpPr>
        <p:spPr>
          <a:xfrm>
            <a:off x="646545" y="4523742"/>
            <a:ext cx="10781303" cy="1656184"/>
          </a:xfrm>
          <a:prstGeom prst="roundRect">
            <a:avLst/>
          </a:prstGeom>
          <a:noFill/>
          <a:ln w="25400" cap="flat" cmpd="sng" algn="ctr">
            <a:noFill/>
            <a:prstDash val="solid"/>
          </a:ln>
          <a:effectLst/>
          <a:scene3d>
            <a:camera prst="orthographicFront"/>
            <a:lightRig rig="threePt" dir="t"/>
          </a:scene3d>
          <a:sp3d>
            <a:bevelT/>
          </a:sp3d>
        </p:spPr>
        <p:txBody>
          <a:bodyPr rtlCol="0" anchor="ctr"/>
          <a:lstStyle/>
          <a:p>
            <a:pPr marL="342900"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u"/>
              <a:tabLst/>
              <a:defRPr/>
            </a:pPr>
            <a:r>
              <a:rPr kumimoji="0" lang="zh-CN" altLang="en-US" sz="20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Times New Roman" pitchFamily="18" charset="0"/>
              </a:rPr>
              <a:t>稀土永磁材料主要应用了镨、钕等稀土金属，带来了镧、铈等轻稀土金属的部分富积。在储氢合金中通过低价格的镧铈等稀土替代混合稀土，实现了成本的</a:t>
            </a:r>
            <a:r>
              <a:rPr kumimoji="0" lang="zh-CN" altLang="zh-CN" sz="20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Times New Roman" pitchFamily="18" charset="0"/>
              </a:rPr>
              <a:t>大幅度</a:t>
            </a:r>
            <a:r>
              <a:rPr kumimoji="0" lang="zh-CN" altLang="en-US" sz="20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Times New Roman" pitchFamily="18" charset="0"/>
              </a:rPr>
              <a:t>降低，合理利用稀土资源的同时，促进了稀土行业的平衡利用和可持续发展。</a:t>
            </a:r>
          </a:p>
        </p:txBody>
      </p:sp>
      <p:grpSp>
        <p:nvGrpSpPr>
          <p:cNvPr id="32" name="组合 31"/>
          <p:cNvGrpSpPr/>
          <p:nvPr/>
        </p:nvGrpSpPr>
        <p:grpSpPr>
          <a:xfrm>
            <a:off x="5881171" y="989434"/>
            <a:ext cx="5673115" cy="3457049"/>
            <a:chOff x="4703302" y="1331690"/>
            <a:chExt cx="5732324" cy="3564110"/>
          </a:xfrm>
        </p:grpSpPr>
        <p:grpSp>
          <p:nvGrpSpPr>
            <p:cNvPr id="33" name="Group 12"/>
            <p:cNvGrpSpPr>
              <a:grpSpLocks/>
            </p:cNvGrpSpPr>
            <p:nvPr/>
          </p:nvGrpSpPr>
          <p:grpSpPr bwMode="auto">
            <a:xfrm>
              <a:off x="4703302" y="1331690"/>
              <a:ext cx="5732324" cy="3312368"/>
              <a:chOff x="2908" y="1262"/>
              <a:chExt cx="4251" cy="1856"/>
            </a:xfrm>
          </p:grpSpPr>
          <p:graphicFrame>
            <p:nvGraphicFramePr>
              <p:cNvPr id="35" name="Object 2"/>
              <p:cNvGraphicFramePr>
                <a:graphicFrameLocks noChangeAspect="1"/>
              </p:cNvGraphicFramePr>
              <p:nvPr>
                <p:extLst>
                  <p:ext uri="{D42A27DB-BD31-4B8C-83A1-F6EECF244321}">
                    <p14:modId xmlns:p14="http://schemas.microsoft.com/office/powerpoint/2010/main" val="4080244026"/>
                  </p:ext>
                </p:extLst>
              </p:nvPr>
            </p:nvGraphicFramePr>
            <p:xfrm>
              <a:off x="3797" y="1262"/>
              <a:ext cx="3362" cy="1856"/>
            </p:xfrm>
            <a:graphic>
              <a:graphicData uri="http://schemas.openxmlformats.org/presentationml/2006/ole">
                <mc:AlternateContent xmlns:mc="http://schemas.openxmlformats.org/markup-compatibility/2006">
                  <mc:Choice xmlns:v="urn:schemas-microsoft-com:vml" Requires="v">
                    <p:oleObj spid="_x0000_s1076" name="工作表" r:id="rId3" imgW="4714787" imgH="2752783" progId="Excel.Sheet.8">
                      <p:embed/>
                    </p:oleObj>
                  </mc:Choice>
                  <mc:Fallback>
                    <p:oleObj name="工作表" r:id="rId3" imgW="4714787" imgH="2752783" progId="Excel.Sheet.8">
                      <p:embed/>
                      <p:pic>
                        <p:nvPicPr>
                          <p:cNvPr id="1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 y="1262"/>
                            <a:ext cx="3362" cy="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Rectangle 16"/>
              <p:cNvSpPr>
                <a:spLocks noChangeArrowheads="1"/>
              </p:cNvSpPr>
              <p:nvPr/>
            </p:nvSpPr>
            <p:spPr bwMode="auto">
              <a:xfrm>
                <a:off x="2908" y="1791"/>
                <a:ext cx="998" cy="233"/>
              </a:xfrm>
              <a:prstGeom prst="rect">
                <a:avLst/>
              </a:prstGeom>
              <a:noFill/>
              <a:ln w="9525" algn="ctr">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prstClr val="black"/>
                  </a:solidFill>
                  <a:effectLst/>
                  <a:uLnTx/>
                  <a:uFillTx/>
                  <a:latin typeface="Helvetica Neue"/>
                </a:endParaRPr>
              </a:p>
            </p:txBody>
          </p:sp>
        </p:grpSp>
        <p:sp>
          <p:nvSpPr>
            <p:cNvPr id="34" name="TextBox 2"/>
            <p:cNvSpPr txBox="1">
              <a:spLocks noChangeArrowheads="1"/>
            </p:cNvSpPr>
            <p:nvPr/>
          </p:nvSpPr>
          <p:spPr bwMode="auto">
            <a:xfrm>
              <a:off x="6702379" y="4578491"/>
              <a:ext cx="3312368" cy="317309"/>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black"/>
                  </a:solidFill>
                  <a:effectLst/>
                  <a:uLnTx/>
                  <a:uFillTx/>
                  <a:latin typeface="Helvetica Neue"/>
                </a:rPr>
                <a:t>来源：</a:t>
              </a:r>
              <a:r>
                <a:rPr kumimoji="0" lang="en-US" altLang="zh-CN" sz="1400" b="1" i="0" u="none" strike="noStrike" kern="0" cap="none" spc="0" normalizeH="0" baseline="0" noProof="0" dirty="0" smtClean="0">
                  <a:ln>
                    <a:noFill/>
                  </a:ln>
                  <a:solidFill>
                    <a:prstClr val="black"/>
                  </a:solidFill>
                  <a:effectLst/>
                  <a:uLnTx/>
                  <a:uFillTx/>
                  <a:latin typeface="Helvetica Neue"/>
                </a:rPr>
                <a:t>U.S. Geological Survey</a:t>
              </a:r>
              <a:endParaRPr kumimoji="0" lang="zh-CN" altLang="en-US" sz="1400" b="1" i="0" u="none" strike="noStrike" kern="0" cap="none" spc="0" normalizeH="0" baseline="0" noProof="0" dirty="0" smtClean="0">
                <a:ln>
                  <a:noFill/>
                </a:ln>
                <a:solidFill>
                  <a:prstClr val="black"/>
                </a:solidFill>
                <a:effectLst/>
                <a:uLnTx/>
                <a:uFillTx/>
                <a:latin typeface="Helvetica Neue"/>
              </a:endParaRPr>
            </a:p>
          </p:txBody>
        </p:sp>
      </p:grpSp>
      <p:sp>
        <p:nvSpPr>
          <p:cNvPr id="37" name="圆角矩形标注 36"/>
          <p:cNvSpPr/>
          <p:nvPr/>
        </p:nvSpPr>
        <p:spPr>
          <a:xfrm>
            <a:off x="8482838" y="1233614"/>
            <a:ext cx="1656184" cy="489987"/>
          </a:xfrm>
          <a:prstGeom prst="wedgeRoundRectCallout">
            <a:avLst>
              <a:gd name="adj1" fmla="val -67913"/>
              <a:gd name="adj2" fmla="val 189147"/>
              <a:gd name="adj3" fmla="val 16667"/>
            </a:avLst>
          </a:prstGeom>
          <a:solidFill>
            <a:srgbClr val="FFFFCC"/>
          </a:solidFill>
          <a:ln w="25400" cap="flat" cmpd="sng" algn="ctr">
            <a:solidFill>
              <a:srgbClr val="5B9BD5">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prstClr val="black"/>
                </a:solidFill>
                <a:effectLst/>
                <a:uLnTx/>
                <a:uFillTx/>
                <a:latin typeface="Helvetica Neue"/>
              </a:rPr>
              <a:t>高丰度稀土</a:t>
            </a:r>
          </a:p>
        </p:txBody>
      </p:sp>
      <p:sp>
        <p:nvSpPr>
          <p:cNvPr id="39"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smtClean="0">
                <a:solidFill>
                  <a:srgbClr val="004E9D"/>
                </a:solidFill>
                <a:latin typeface="微软雅黑" panose="020B0503020204020204" pitchFamily="34" charset="-122"/>
                <a:ea typeface="微软雅黑" panose="020B0503020204020204" pitchFamily="34" charset="-122"/>
              </a:rPr>
              <a:t>1.5 </a:t>
            </a:r>
            <a:r>
              <a:rPr lang="zh-CN" altLang="en-US" sz="2400" b="1" dirty="0" smtClean="0">
                <a:solidFill>
                  <a:srgbClr val="004E9D"/>
                </a:solidFill>
                <a:latin typeface="微软雅黑" panose="020B0503020204020204" pitchFamily="34" charset="-122"/>
                <a:ea typeface="微软雅黑" panose="020B0503020204020204" pitchFamily="34" charset="-122"/>
              </a:rPr>
              <a:t>对稀土资源合理利用的意义</a:t>
            </a:r>
            <a:endParaRPr lang="zh-CN" altLang="en-US" sz="2400" b="1" dirty="0">
              <a:solidFill>
                <a:srgbClr val="004E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960295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UNIT_VALUE" val="4"/>
  <p:tag name="KSO_WM_UNIT_HIGHLIGHT" val="0"/>
  <p:tag name="KSO_WM_UNIT_COMPATIBLE" val="0"/>
  <p:tag name="KSO_WM_UNIT_CLEAR" val="0"/>
  <p:tag name="KSO_WM_TAG_VERSION" val="1.0"/>
  <p:tag name="KSO_WM_BEAUTIFY_FLAG" val="#wm#"/>
  <p:tag name="KSO_WM_TEMPLATE_CATEGORY" val="diagram"/>
  <p:tag name="KSO_WM_TEMPLATE_INDEX" val="20170884"/>
  <p:tag name="KSO_WM_UNIT_TYPE" val="m_h_i"/>
  <p:tag name="KSO_WM_UNIT_INDEX" val="1_1_2"/>
  <p:tag name="KSO_WM_UNIT_ID" val="diagram20170884_5*m_h_i*1_1_2"/>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i"/>
  <p:tag name="KSO_WM_UNIT_INDEX" val="1_8"/>
  <p:tag name="KSO_WM_UNIT_LAYERLEVEL" val="1_1"/>
  <p:tag name="KSO_WM_DIAGRAM_GROUP_CODE" val="m1-1"/>
  <p:tag name="KSO_WM_UNIT_ID" val="diagram20170884_5*m_i*1_8"/>
  <p:tag name="KSO_WM_UNIT_LINE_FORE_SCHEMECOLOR_INDEX" val="13"/>
  <p:tag name="KSO_WM_UNIT_LINE_FILL_TYPE" val="2"/>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i"/>
  <p:tag name="KSO_WM_UNIT_INDEX" val="1_9"/>
  <p:tag name="KSO_WM_UNIT_LAYERLEVEL" val="1_1"/>
  <p:tag name="KSO_WM_DIAGRAM_GROUP_CODE" val="m1-1"/>
  <p:tag name="KSO_WM_UNIT_ID" val="diagram20170884_5*m_i*1_9"/>
  <p:tag name="KSO_WM_UNIT_LINE_FORE_SCHEMECOLOR_INDEX" val="13"/>
  <p:tag name="KSO_WM_UNIT_LINE_FILL_TYPE" val="2"/>
</p:tagLst>
</file>

<file path=ppt/tags/tag13.xml><?xml version="1.0" encoding="utf-8"?>
<p:tagLst xmlns:a="http://schemas.openxmlformats.org/drawingml/2006/main" xmlns:r="http://schemas.openxmlformats.org/officeDocument/2006/relationships" xmlns:p="http://schemas.openxmlformats.org/presentationml/2006/main">
  <p:tag name="KSO_WM_UNIT_VALUE" val="4"/>
  <p:tag name="KSO_WM_UNIT_HIGHLIGHT" val="0"/>
  <p:tag name="KSO_WM_UNIT_COMPATIBLE" val="0"/>
  <p:tag name="KSO_WM_UNIT_CLEAR" val="0"/>
  <p:tag name="KSO_WM_TAG_VERSION" val="1.0"/>
  <p:tag name="KSO_WM_BEAUTIFY_FLAG" val="#wm#"/>
  <p:tag name="KSO_WM_TEMPLATE_CATEGORY" val="diagram"/>
  <p:tag name="KSO_WM_TEMPLATE_INDEX" val="20170884"/>
  <p:tag name="KSO_WM_UNIT_TYPE" val="m_h_i"/>
  <p:tag name="KSO_WM_UNIT_INDEX" val="1_4_2"/>
  <p:tag name="KSO_WM_UNIT_ID" val="diagram20170884_5*m_h_i*1_4_2"/>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VALUE" val="4"/>
  <p:tag name="KSO_WM_UNIT_HIGHLIGHT" val="0"/>
  <p:tag name="KSO_WM_UNIT_COMPATIBLE" val="0"/>
  <p:tag name="KSO_WM_UNIT_CLEAR" val="0"/>
  <p:tag name="KSO_WM_TAG_VERSION" val="1.0"/>
  <p:tag name="KSO_WM_BEAUTIFY_FLAG" val="#wm#"/>
  <p:tag name="KSO_WM_TEMPLATE_CATEGORY" val="diagram"/>
  <p:tag name="KSO_WM_TEMPLATE_INDEX" val="20170884"/>
  <p:tag name="KSO_WM_UNIT_TYPE" val="m_h_i"/>
  <p:tag name="KSO_WM_UNIT_INDEX" val="1_5_2"/>
  <p:tag name="KSO_WM_UNIT_ID" val="diagram20170884_5*m_h_i*1_5_2"/>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VALUE" val="4"/>
  <p:tag name="KSO_WM_UNIT_HIGHLIGHT" val="0"/>
  <p:tag name="KSO_WM_UNIT_COMPATIBLE" val="0"/>
  <p:tag name="KSO_WM_UNIT_CLEAR" val="0"/>
  <p:tag name="KSO_WM_TAG_VERSION" val="1.0"/>
  <p:tag name="KSO_WM_BEAUTIFY_FLAG" val="#wm#"/>
  <p:tag name="KSO_WM_TEMPLATE_CATEGORY" val="diagram"/>
  <p:tag name="KSO_WM_TEMPLATE_INDEX" val="20170884"/>
  <p:tag name="KSO_WM_UNIT_TYPE" val="m_h_i"/>
  <p:tag name="KSO_WM_UNIT_INDEX" val="1_6_2"/>
  <p:tag name="KSO_WM_UNIT_ID" val="diagram20170884_5*m_h_i*1_6_2"/>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VALUE" val="4"/>
  <p:tag name="KSO_WM_UNIT_HIGHLIGHT" val="0"/>
  <p:tag name="KSO_WM_UNIT_COMPATIBLE" val="0"/>
  <p:tag name="KSO_WM_UNIT_CLEAR" val="0"/>
  <p:tag name="KSO_WM_TAG_VERSION" val="1.0"/>
  <p:tag name="KSO_WM_BEAUTIFY_FLAG" val="#wm#"/>
  <p:tag name="KSO_WM_TEMPLATE_CATEGORY" val="diagram"/>
  <p:tag name="KSO_WM_TEMPLATE_INDEX" val="20170884"/>
  <p:tag name="KSO_WM_UNIT_TYPE" val="m_h_i"/>
  <p:tag name="KSO_WM_UNIT_INDEX" val="1_2_2"/>
  <p:tag name="KSO_WM_UNIT_ID" val="diagram20170884_5*m_h_i*1_2_2"/>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VALUE" val="4"/>
  <p:tag name="KSO_WM_UNIT_HIGHLIGHT" val="0"/>
  <p:tag name="KSO_WM_UNIT_COMPATIBLE" val="0"/>
  <p:tag name="KSO_WM_UNIT_CLEAR" val="0"/>
  <p:tag name="KSO_WM_TAG_VERSION" val="1.0"/>
  <p:tag name="KSO_WM_BEAUTIFY_FLAG" val="#wm#"/>
  <p:tag name="KSO_WM_TEMPLATE_CATEGORY" val="diagram"/>
  <p:tag name="KSO_WM_TEMPLATE_INDEX" val="20170884"/>
  <p:tag name="KSO_WM_UNIT_TYPE" val="m_h_i"/>
  <p:tag name="KSO_WM_UNIT_INDEX" val="1_3_2"/>
  <p:tag name="KSO_WM_UNIT_ID" val="diagram20170884_5*m_h_i*1_3_2"/>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h_i"/>
  <p:tag name="KSO_WM_UNIT_INDEX" val="1_1_1"/>
  <p:tag name="KSO_WM_UNIT_ID" val="diagram20170884_5*m_h_i*1_1_1"/>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h_i"/>
  <p:tag name="KSO_WM_UNIT_INDEX" val="1_1_1"/>
  <p:tag name="KSO_WM_UNIT_ID" val="diagram20170884_5*m_h_i*1_1_1"/>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h_i"/>
  <p:tag name="KSO_WM_UNIT_INDEX" val="1_1_1"/>
  <p:tag name="KSO_WM_UNIT_ID" val="diagram20170884_5*m_h_i*1_1_1"/>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h_i"/>
  <p:tag name="KSO_WM_UNIT_INDEX" val="1_1_1"/>
  <p:tag name="KSO_WM_UNIT_ID" val="diagram20170884_5*m_h_i*1_1_1"/>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h_i"/>
  <p:tag name="KSO_WM_UNIT_INDEX" val="1_1_1"/>
  <p:tag name="KSO_WM_UNIT_ID" val="diagram20170884_5*m_h_i*1_1_1"/>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bee0d316-5e01-4d60-a19f-0c282aa787c6}"/>
  <p:tag name="TABLE_ENDDRAG_ORIGIN_RECT" val="482*273"/>
  <p:tag name="TABLE_ENDDRAG_RECT" val="441*161*482*273"/>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b23479fc-0e07-4b48-b9a2-c43ecda7b5b8}"/>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b4cd60f7-36ac-4004-90ca-3d6c6d1ae42c}"/>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i"/>
  <p:tag name="KSO_WM_UNIT_INDEX" val="1_2"/>
  <p:tag name="KSO_WM_UNIT_LAYERLEVEL" val="1_1"/>
  <p:tag name="KSO_WM_DIAGRAM_GROUP_CODE" val="m1-1"/>
  <p:tag name="KSO_WM_UNIT_ID" val="diagram20170884_5*m_i*1_2"/>
  <p:tag name="KSO_WM_UNIT_LINE_FORE_SCHEMECOLOR_INDEX" val="13"/>
  <p:tag name="KSO_WM_UNIT_LINE_FILL_TYPE" val="2"/>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i"/>
  <p:tag name="KSO_WM_UNIT_INDEX" val="1_3"/>
  <p:tag name="KSO_WM_UNIT_LAYERLEVEL" val="1_1"/>
  <p:tag name="KSO_WM_DIAGRAM_GROUP_CODE" val="m1-1"/>
  <p:tag name="KSO_WM_UNIT_ID" val="diagram20170884_5*m_i*1_3"/>
  <p:tag name="KSO_WM_UNIT_LINE_FORE_SCHEMECOLOR_INDEX" val="13"/>
  <p:tag name="KSO_WM_UNIT_LINE_FILL_TYPE" val="2"/>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i"/>
  <p:tag name="KSO_WM_UNIT_INDEX" val="1_4"/>
  <p:tag name="KSO_WM_UNIT_LAYERLEVEL" val="1_1"/>
  <p:tag name="KSO_WM_DIAGRAM_GROUP_CODE" val="m1-1"/>
  <p:tag name="KSO_WM_UNIT_ID" val="diagram20170884_5*m_i*1_4"/>
  <p:tag name="KSO_WM_UNIT_LINE_FORE_SCHEMECOLOR_INDEX" val="13"/>
  <p:tag name="KSO_WM_UNIT_LINE_FILL_TYPE" val="2"/>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h_i"/>
  <p:tag name="KSO_WM_UNIT_INDEX" val="1_1_1"/>
  <p:tag name="KSO_WM_UNIT_ID" val="diagram20170884_5*m_h_i*1_1_1"/>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_4">
  <a:themeElements>
    <a:clrScheme name="自定义设计方案_4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自定义设计方案_4">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自定义设计方案_4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_4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自定义设计方案_4">
  <a:themeElements>
    <a:clrScheme name="自定义设计方案_4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自定义设计方案_4">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自定义设计方案_4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_4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钨业公司模板</Template>
  <TotalTime>3845</TotalTime>
  <Words>3229</Words>
  <Application>Microsoft Office PowerPoint</Application>
  <PresentationFormat>宽屏</PresentationFormat>
  <Paragraphs>576</Paragraphs>
  <Slides>34</Slides>
  <Notes>1</Notes>
  <HiddenSlides>0</HiddenSlides>
  <MMClips>0</MMClips>
  <ScaleCrop>false</ScaleCrop>
  <HeadingPairs>
    <vt:vector size="8" baseType="variant">
      <vt:variant>
        <vt:lpstr>已用的字体</vt:lpstr>
      </vt:variant>
      <vt:variant>
        <vt:i4>13</vt:i4>
      </vt:variant>
      <vt:variant>
        <vt:lpstr>主题</vt:lpstr>
      </vt:variant>
      <vt:variant>
        <vt:i4>3</vt:i4>
      </vt:variant>
      <vt:variant>
        <vt:lpstr>嵌入 OLE 服务器</vt:lpstr>
      </vt:variant>
      <vt:variant>
        <vt:i4>1</vt:i4>
      </vt:variant>
      <vt:variant>
        <vt:lpstr>幻灯片标题</vt:lpstr>
      </vt:variant>
      <vt:variant>
        <vt:i4>34</vt:i4>
      </vt:variant>
    </vt:vector>
  </HeadingPairs>
  <TitlesOfParts>
    <vt:vector size="51" baseType="lpstr">
      <vt:lpstr>Helvetica Neue</vt:lpstr>
      <vt:lpstr>等线</vt:lpstr>
      <vt:lpstr>方正兰亭粗黑_GBK</vt:lpstr>
      <vt:lpstr>仿宋</vt:lpstr>
      <vt:lpstr>黑体</vt:lpstr>
      <vt:lpstr>楷体</vt:lpstr>
      <vt:lpstr>宋体</vt:lpstr>
      <vt:lpstr>微软雅黑</vt:lpstr>
      <vt:lpstr>幼圆</vt:lpstr>
      <vt:lpstr>Arial</vt:lpstr>
      <vt:lpstr>Calibri</vt:lpstr>
      <vt:lpstr>Times New Roman</vt:lpstr>
      <vt:lpstr>Wingdings</vt:lpstr>
      <vt:lpstr>Office 主题</vt:lpstr>
      <vt:lpstr>1_自定义设计方案_4</vt:lpstr>
      <vt:lpstr>2_自定义设计方案_4</vt:lpstr>
      <vt:lpstr>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林思杰</dc:creator>
  <cp:lastModifiedBy>李瑾瑜</cp:lastModifiedBy>
  <cp:revision>118</cp:revision>
  <dcterms:created xsi:type="dcterms:W3CDTF">2021-04-25T00:38:57Z</dcterms:created>
  <dcterms:modified xsi:type="dcterms:W3CDTF">2023-04-21T00:03:46Z</dcterms:modified>
</cp:coreProperties>
</file>