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0" r:id="rId1"/>
  </p:sldMasterIdLst>
  <p:notesMasterIdLst>
    <p:notesMasterId r:id="rId30"/>
  </p:notesMasterIdLst>
  <p:handoutMasterIdLst>
    <p:handoutMasterId r:id="rId31"/>
  </p:handoutMasterIdLst>
  <p:sldIdLst>
    <p:sldId id="264" r:id="rId2"/>
    <p:sldId id="518" r:id="rId3"/>
    <p:sldId id="320" r:id="rId4"/>
    <p:sldId id="345" r:id="rId5"/>
    <p:sldId id="343" r:id="rId6"/>
    <p:sldId id="484" r:id="rId7"/>
    <p:sldId id="394" r:id="rId8"/>
    <p:sldId id="435" r:id="rId9"/>
    <p:sldId id="486" r:id="rId10"/>
    <p:sldId id="520" r:id="rId11"/>
    <p:sldId id="488" r:id="rId12"/>
    <p:sldId id="485" r:id="rId13"/>
    <p:sldId id="519" r:id="rId14"/>
    <p:sldId id="428" r:id="rId15"/>
    <p:sldId id="491" r:id="rId16"/>
    <p:sldId id="437" r:id="rId17"/>
    <p:sldId id="409" r:id="rId18"/>
    <p:sldId id="456" r:id="rId19"/>
    <p:sldId id="521" r:id="rId20"/>
    <p:sldId id="495" r:id="rId21"/>
    <p:sldId id="500" r:id="rId22"/>
    <p:sldId id="515" r:id="rId23"/>
    <p:sldId id="513" r:id="rId24"/>
    <p:sldId id="514" r:id="rId25"/>
    <p:sldId id="516" r:id="rId26"/>
    <p:sldId id="522" r:id="rId27"/>
    <p:sldId id="506" r:id="rId28"/>
    <p:sldId id="333" r:id="rId29"/>
  </p:sldIdLst>
  <p:sldSz cx="12192000" cy="6858000"/>
  <p:notesSz cx="7102475" cy="10231438"/>
  <p:embeddedFontLst>
    <p:embeddedFont>
      <p:font typeface="禹卫书法行书简体&#10;" panose="02010600030101010101" charset="-122"/>
      <p:regular r:id="rId32"/>
    </p:embeddedFont>
    <p:embeddedFont>
      <p:font typeface="DokChampa" panose="020B0604020202020204" pitchFamily="34" charset="-34"/>
      <p:regular r:id="rId33"/>
    </p:embeddedFont>
    <p:embeddedFont>
      <p:font typeface="Tahoma" panose="020B0604030504040204" pitchFamily="34" charset="0"/>
      <p:regular r:id="rId34"/>
      <p:bold r:id="rId35"/>
    </p:embeddedFont>
    <p:embeddedFont>
      <p:font typeface="等线" panose="02010600030101010101" pitchFamily="2" charset="-122"/>
      <p:regular r:id="rId36"/>
      <p:bold r:id="rId37"/>
    </p:embeddedFont>
    <p:embeddedFont>
      <p:font typeface="方正舒体" panose="02010601030101010101" pitchFamily="2" charset="-122"/>
      <p:regular r:id="rId38"/>
    </p:embeddedFont>
    <p:embeddedFont>
      <p:font typeface="方正小标宋简体" panose="03000509000000000000" pitchFamily="65" charset="-122"/>
      <p:regular r:id="rId39"/>
    </p:embeddedFont>
    <p:embeddedFont>
      <p:font typeface="黑体" panose="02010609060101010101" pitchFamily="49" charset="-122"/>
      <p:regular r:id="rId40"/>
    </p:embeddedFont>
    <p:embeddedFont>
      <p:font typeface="华文新魏" panose="02010800040101010101" pitchFamily="2" charset="-122"/>
      <p:regular r:id="rId41"/>
    </p:embeddedFont>
    <p:embeddedFont>
      <p:font typeface="华文行楷" panose="02010800040101010101" pitchFamily="2" charset="-122"/>
      <p:regular r:id="rId42"/>
    </p:embeddedFont>
    <p:embeddedFont>
      <p:font typeface="李旭科书法" panose="02000603000000000000" pitchFamily="2" charset="-122"/>
      <p:regular r:id="rId43"/>
    </p:embeddedFont>
  </p:embeddedFontLst>
  <p:defaultTextStyle>
    <a:defPPr>
      <a:defRPr lang="zh-CN"/>
    </a:defPPr>
    <a:lvl1pPr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FF7C80"/>
    <a:srgbClr val="66FF33"/>
    <a:srgbClr val="FF9900"/>
    <a:srgbClr val="003366"/>
    <a:srgbClr val="1C3B53"/>
    <a:srgbClr val="CC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4" autoAdjust="0"/>
    <p:restoredTop sz="68591" autoAdjust="0"/>
  </p:normalViewPr>
  <p:slideViewPr>
    <p:cSldViewPr showGuides="1">
      <p:cViewPr varScale="1">
        <p:scale>
          <a:sx n="46" d="100"/>
          <a:sy n="46" d="100"/>
        </p:scale>
        <p:origin x="1440" y="32"/>
      </p:cViewPr>
      <p:guideLst>
        <p:guide orient="horz" pos="2115"/>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78163" cy="511175"/>
          </a:xfrm>
          <a:prstGeom prst="rect">
            <a:avLst/>
          </a:prstGeom>
          <a:noFill/>
          <a:ln w="9525">
            <a:noFill/>
            <a:miter lim="800000"/>
          </a:ln>
          <a:effectLst/>
        </p:spPr>
        <p:txBody>
          <a:bodyPr vert="horz" wrap="square" lIns="99048" tIns="49524" rIns="99048" bIns="49524" numCol="1" anchor="t" anchorCtr="0" compatLnSpc="1"/>
          <a:lstStyle>
            <a:lvl1pPr defTabSz="990600" eaLnBrk="1" hangingPunct="1">
              <a:defRPr kumimoji="1" sz="1300">
                <a:latin typeface="Arial" panose="020B0604020202020204" pitchFamily="34" charset="0"/>
              </a:defRPr>
            </a:lvl1pPr>
          </a:lstStyle>
          <a:p>
            <a:pPr>
              <a:defRPr/>
            </a:pPr>
            <a:endParaRPr lang="en-US" altLang="zh-CN"/>
          </a:p>
        </p:txBody>
      </p:sp>
      <p:sp>
        <p:nvSpPr>
          <p:cNvPr id="22531" name="Rectangle 3"/>
          <p:cNvSpPr>
            <a:spLocks noGrp="1" noChangeArrowheads="1"/>
          </p:cNvSpPr>
          <p:nvPr>
            <p:ph type="dt" sz="quarter" idx="1"/>
          </p:nvPr>
        </p:nvSpPr>
        <p:spPr bwMode="auto">
          <a:xfrm>
            <a:off x="4024313" y="0"/>
            <a:ext cx="3078162" cy="511175"/>
          </a:xfrm>
          <a:prstGeom prst="rect">
            <a:avLst/>
          </a:prstGeom>
          <a:noFill/>
          <a:ln w="9525">
            <a:noFill/>
            <a:miter lim="800000"/>
          </a:ln>
          <a:effectLst/>
        </p:spPr>
        <p:txBody>
          <a:bodyPr vert="horz" wrap="square" lIns="99048" tIns="49524" rIns="99048" bIns="49524" numCol="1" anchor="t" anchorCtr="0" compatLnSpc="1"/>
          <a:lstStyle>
            <a:lvl1pPr algn="r" defTabSz="990600" eaLnBrk="1" hangingPunct="1">
              <a:defRPr kumimoji="1" sz="1300">
                <a:latin typeface="Arial" panose="020B0604020202020204" pitchFamily="34" charset="0"/>
              </a:defRPr>
            </a:lvl1pPr>
          </a:lstStyle>
          <a:p>
            <a:pPr>
              <a:defRPr/>
            </a:pPr>
            <a:endParaRPr lang="en-US" altLang="zh-CN"/>
          </a:p>
        </p:txBody>
      </p:sp>
      <p:sp>
        <p:nvSpPr>
          <p:cNvPr id="22532" name="Rectangle 4"/>
          <p:cNvSpPr>
            <a:spLocks noGrp="1" noChangeArrowheads="1"/>
          </p:cNvSpPr>
          <p:nvPr>
            <p:ph type="ftr" sz="quarter" idx="2"/>
          </p:nvPr>
        </p:nvSpPr>
        <p:spPr bwMode="auto">
          <a:xfrm>
            <a:off x="0" y="9720263"/>
            <a:ext cx="3078163" cy="511175"/>
          </a:xfrm>
          <a:prstGeom prst="rect">
            <a:avLst/>
          </a:prstGeom>
          <a:noFill/>
          <a:ln w="9525">
            <a:noFill/>
            <a:miter lim="800000"/>
          </a:ln>
          <a:effectLst/>
        </p:spPr>
        <p:txBody>
          <a:bodyPr vert="horz" wrap="square" lIns="99048" tIns="49524" rIns="99048" bIns="49524" numCol="1" anchor="b" anchorCtr="0" compatLnSpc="1"/>
          <a:lstStyle>
            <a:lvl1pPr defTabSz="990600" eaLnBrk="1" hangingPunct="1">
              <a:defRPr kumimoji="1" sz="1300">
                <a:latin typeface="Arial" panose="020B0604020202020204" pitchFamily="34" charset="0"/>
              </a:defRPr>
            </a:lvl1pPr>
          </a:lstStyle>
          <a:p>
            <a:pPr>
              <a:defRPr/>
            </a:pPr>
            <a:endParaRPr lang="en-US" altLang="zh-CN"/>
          </a:p>
        </p:txBody>
      </p:sp>
      <p:sp>
        <p:nvSpPr>
          <p:cNvPr id="22533" name="Rectangle 5"/>
          <p:cNvSpPr>
            <a:spLocks noGrp="1" noChangeArrowheads="1"/>
          </p:cNvSpPr>
          <p:nvPr>
            <p:ph type="sldNum" sz="quarter" idx="3"/>
          </p:nvPr>
        </p:nvSpPr>
        <p:spPr bwMode="auto">
          <a:xfrm>
            <a:off x="4024313" y="9720263"/>
            <a:ext cx="3078162" cy="511175"/>
          </a:xfrm>
          <a:prstGeom prst="rect">
            <a:avLst/>
          </a:prstGeom>
          <a:noFill/>
          <a:ln w="9525">
            <a:noFill/>
            <a:miter lim="800000"/>
          </a:ln>
          <a:effectLst/>
        </p:spPr>
        <p:txBody>
          <a:bodyPr vert="horz" wrap="square" lIns="99048" tIns="49524" rIns="99048" bIns="49524" numCol="1" anchor="b" anchorCtr="0" compatLnSpc="1">
            <a:prstTxWarp prst="textNoShape">
              <a:avLst/>
            </a:prstTxWarp>
          </a:bodyPr>
          <a:lstStyle>
            <a:lvl1pPr algn="r" defTabSz="990600" eaLnBrk="1" hangingPunct="1">
              <a:defRPr sz="1300" noProof="1">
                <a:latin typeface="Arial" panose="020B0604020202020204" pitchFamily="34" charset="0"/>
              </a:defRPr>
            </a:lvl1pPr>
          </a:lstStyle>
          <a:p>
            <a:pPr>
              <a:defRPr/>
            </a:pPr>
            <a:fld id="{538CFED3-6C32-4167-B76A-66F8B41E4594}" type="slidenum">
              <a:rPr altLang="zh-CN"/>
              <a:pPr>
                <a:defRPr/>
              </a:pPr>
              <a:t>‹#›</a:t>
            </a:fld>
            <a:endParaRPr lang="zh-CN" altLang="zh-CN"/>
          </a:p>
        </p:txBody>
      </p:sp>
    </p:spTree>
    <p:extLst>
      <p:ext uri="{BB962C8B-B14F-4D97-AF65-F5344CB8AC3E}">
        <p14:creationId xmlns:p14="http://schemas.microsoft.com/office/powerpoint/2010/main" val="2912989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78163" cy="511175"/>
          </a:xfrm>
          <a:prstGeom prst="rect">
            <a:avLst/>
          </a:prstGeom>
          <a:noFill/>
          <a:ln w="9525">
            <a:noFill/>
            <a:miter lim="800000"/>
          </a:ln>
          <a:effectLst/>
        </p:spPr>
        <p:txBody>
          <a:bodyPr vert="horz" wrap="square" lIns="99048" tIns="49524" rIns="99048" bIns="49524" numCol="1" anchor="t" anchorCtr="0" compatLnSpc="1"/>
          <a:lstStyle>
            <a:lvl1pPr defTabSz="990600" eaLnBrk="1" hangingPunct="1">
              <a:defRPr kumimoji="1" sz="1300">
                <a:latin typeface="Arial" panose="020B0604020202020204" pitchFamily="34" charset="0"/>
              </a:defRPr>
            </a:lvl1pPr>
          </a:lstStyle>
          <a:p>
            <a:pPr>
              <a:defRPr/>
            </a:pPr>
            <a:endParaRPr lang="en-US" altLang="zh-CN"/>
          </a:p>
        </p:txBody>
      </p:sp>
      <p:sp>
        <p:nvSpPr>
          <p:cNvPr id="21507" name="Rectangle 3"/>
          <p:cNvSpPr>
            <a:spLocks noGrp="1" noChangeArrowheads="1"/>
          </p:cNvSpPr>
          <p:nvPr>
            <p:ph type="dt" idx="1"/>
          </p:nvPr>
        </p:nvSpPr>
        <p:spPr bwMode="auto">
          <a:xfrm>
            <a:off x="4024313" y="0"/>
            <a:ext cx="3078162" cy="511175"/>
          </a:xfrm>
          <a:prstGeom prst="rect">
            <a:avLst/>
          </a:prstGeom>
          <a:noFill/>
          <a:ln w="9525">
            <a:noFill/>
            <a:miter lim="800000"/>
          </a:ln>
          <a:effectLst/>
        </p:spPr>
        <p:txBody>
          <a:bodyPr vert="horz" wrap="square" lIns="99048" tIns="49524" rIns="99048" bIns="49524" numCol="1" anchor="t" anchorCtr="0" compatLnSpc="1"/>
          <a:lstStyle>
            <a:lvl1pPr algn="r" defTabSz="990600" eaLnBrk="1" hangingPunct="1">
              <a:defRPr kumimoji="1" sz="1300">
                <a:latin typeface="Arial" panose="020B0604020202020204" pitchFamily="34" charset="0"/>
              </a:defRPr>
            </a:lvl1pPr>
          </a:lstStyle>
          <a:p>
            <a:pPr>
              <a:defRPr/>
            </a:pPr>
            <a:endParaRPr lang="en-US" altLang="zh-CN"/>
          </a:p>
        </p:txBody>
      </p:sp>
      <p:sp>
        <p:nvSpPr>
          <p:cNvPr id="13316" name="Rectangle 4"/>
          <p:cNvSpPr>
            <a:spLocks noGrp="1" noRot="1" noChangeAspect="1" noChangeArrowheads="1" noTextEdit="1"/>
          </p:cNvSpPr>
          <p:nvPr>
            <p:ph type="sldImg" idx="4294967295"/>
          </p:nvPr>
        </p:nvSpPr>
        <p:spPr bwMode="auto">
          <a:xfrm>
            <a:off x="141288" y="766763"/>
            <a:ext cx="6819900" cy="3836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47738" y="4859338"/>
            <a:ext cx="5207000" cy="4605337"/>
          </a:xfrm>
          <a:prstGeom prst="rect">
            <a:avLst/>
          </a:prstGeom>
          <a:noFill/>
          <a:ln w="9525">
            <a:noFill/>
            <a:miter lim="800000"/>
          </a:ln>
          <a:effectLst/>
        </p:spPr>
        <p:txBody>
          <a:bodyPr vert="horz" wrap="square" lIns="99048" tIns="49524" rIns="99048" bIns="49524"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1510" name="Rectangle 6"/>
          <p:cNvSpPr>
            <a:spLocks noGrp="1" noChangeArrowheads="1"/>
          </p:cNvSpPr>
          <p:nvPr>
            <p:ph type="ftr" sz="quarter" idx="4"/>
          </p:nvPr>
        </p:nvSpPr>
        <p:spPr bwMode="auto">
          <a:xfrm>
            <a:off x="0" y="9720263"/>
            <a:ext cx="3078163" cy="511175"/>
          </a:xfrm>
          <a:prstGeom prst="rect">
            <a:avLst/>
          </a:prstGeom>
          <a:noFill/>
          <a:ln w="9525">
            <a:noFill/>
            <a:miter lim="800000"/>
          </a:ln>
          <a:effectLst/>
        </p:spPr>
        <p:txBody>
          <a:bodyPr vert="horz" wrap="square" lIns="99048" tIns="49524" rIns="99048" bIns="49524" numCol="1" anchor="b" anchorCtr="0" compatLnSpc="1"/>
          <a:lstStyle>
            <a:lvl1pPr defTabSz="990600" eaLnBrk="1" hangingPunct="1">
              <a:defRPr kumimoji="1" sz="1300">
                <a:latin typeface="Arial" panose="020B0604020202020204" pitchFamily="34" charset="0"/>
              </a:defRPr>
            </a:lvl1pPr>
          </a:lstStyle>
          <a:p>
            <a:pPr>
              <a:defRPr/>
            </a:pPr>
            <a:endParaRPr lang="en-US" altLang="zh-CN"/>
          </a:p>
        </p:txBody>
      </p:sp>
      <p:sp>
        <p:nvSpPr>
          <p:cNvPr id="21511" name="Rectangle 7"/>
          <p:cNvSpPr>
            <a:spLocks noGrp="1" noChangeArrowheads="1"/>
          </p:cNvSpPr>
          <p:nvPr>
            <p:ph type="sldNum" sz="quarter" idx="5"/>
          </p:nvPr>
        </p:nvSpPr>
        <p:spPr bwMode="auto">
          <a:xfrm>
            <a:off x="4024313" y="9720263"/>
            <a:ext cx="3078162" cy="511175"/>
          </a:xfrm>
          <a:prstGeom prst="rect">
            <a:avLst/>
          </a:prstGeom>
          <a:noFill/>
          <a:ln w="9525">
            <a:noFill/>
            <a:miter lim="800000"/>
          </a:ln>
          <a:effectLst/>
        </p:spPr>
        <p:txBody>
          <a:bodyPr vert="horz" wrap="square" lIns="99048" tIns="49524" rIns="99048" bIns="49524" numCol="1" anchor="b" anchorCtr="0" compatLnSpc="1">
            <a:prstTxWarp prst="textNoShape">
              <a:avLst/>
            </a:prstTxWarp>
          </a:bodyPr>
          <a:lstStyle>
            <a:lvl1pPr algn="r" defTabSz="990600" eaLnBrk="1" hangingPunct="1">
              <a:defRPr sz="1300" noProof="1">
                <a:latin typeface="Arial" panose="020B0604020202020204" pitchFamily="34" charset="0"/>
              </a:defRPr>
            </a:lvl1pPr>
          </a:lstStyle>
          <a:p>
            <a:pPr>
              <a:defRPr/>
            </a:pPr>
            <a:fld id="{D7E353F0-8D12-4DBD-B0DA-80EBFCB4BBDC}" type="slidenum">
              <a:rPr altLang="zh-CN"/>
              <a:pPr>
                <a:defRPr/>
              </a:pPr>
              <a:t>‹#›</a:t>
            </a:fld>
            <a:endParaRPr lang="zh-CN" altLang="zh-CN"/>
          </a:p>
        </p:txBody>
      </p:sp>
    </p:spTree>
    <p:extLst>
      <p:ext uri="{BB962C8B-B14F-4D97-AF65-F5344CB8AC3E}">
        <p14:creationId xmlns:p14="http://schemas.microsoft.com/office/powerpoint/2010/main" val="7433957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2CF213F4-679A-4B3D-A40E-1B7D6C059845}" type="slidenum">
              <a:rPr altLang="zh-CN" smtClean="0">
                <a:latin typeface="Arial" panose="020B0604020202020204" pitchFamily="34" charset="0"/>
              </a:rPr>
              <a:pPr/>
              <a:t>1</a:t>
            </a:fld>
            <a:endParaRPr lang="zh-CN" altLang="zh-CN">
              <a:latin typeface="Arial" panose="020B0604020202020204" pitchFamily="34" charset="0"/>
            </a:endParaRPr>
          </a:p>
        </p:txBody>
      </p:sp>
      <p:sp>
        <p:nvSpPr>
          <p:cNvPr id="16387" name="Rectangle 2"/>
          <p:cNvSpPr>
            <a:spLocks noGrp="1" noRot="1" noChangeAspect="1" noChangeArrowheads="1" noTextEdit="1"/>
          </p:cNvSpPr>
          <p:nvPr>
            <p:ph type="sldImg" idx="4294967295"/>
          </p:nvPr>
        </p:nvSpPr>
        <p:spPr>
          <a:ln/>
        </p:spPr>
      </p:sp>
      <p:sp>
        <p:nvSpPr>
          <p:cNvPr id="16388" name="Rectangle 3"/>
          <p:cNvSpPr>
            <a:spLocks noGrp="1" noChangeArrowheads="1"/>
          </p:cNvSpPr>
          <p:nvPr>
            <p:ph type="body" idx="1"/>
          </p:nvPr>
        </p:nvSpPr>
        <p:spPr>
          <a:ln/>
        </p:spPr>
        <p:txBody>
          <a:bodyPr/>
          <a:lstStyle/>
          <a:p>
            <a:pPr eaLnBrk="1" hangingPunct="1">
              <a:defRPr/>
            </a:pP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72322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ChangeArrowheads="1" noTextEdit="1"/>
          </p:cNvSpPr>
          <p:nvPr>
            <p:ph type="sldImg" idx="4294967295"/>
          </p:nvPr>
        </p:nvSpPr>
        <p:spPr>
          <a:ln/>
        </p:spPr>
      </p:sp>
      <p:sp>
        <p:nvSpPr>
          <p:cNvPr id="3" name="备注占位符 2"/>
          <p:cNvSpPr>
            <a:spLocks noGrp="1"/>
          </p:cNvSpPr>
          <p:nvPr>
            <p:ph type="body" idx="1"/>
          </p:nvPr>
        </p:nvSpPr>
        <p:spPr>
          <a:ln/>
        </p:spPr>
        <p:txBody>
          <a:bodyPr/>
          <a:lstStyle/>
          <a:p>
            <a:pPr eaLnBrk="1" hangingPunct="1">
              <a:lnSpc>
                <a:spcPct val="150000"/>
              </a:lnSpc>
              <a:spcBef>
                <a:spcPct val="0"/>
              </a:spcBef>
              <a:buFont typeface="Arial" panose="020B0604020202020204" pitchFamily="34" charset="0"/>
              <a:buNone/>
              <a:defRPr/>
            </a:pPr>
            <a:r>
              <a:rPr lang="en-US" altLang="zh-CN" sz="1600" dirty="0" err="1">
                <a:latin typeface="+mn-ea"/>
                <a:ea typeface="+mn-ea"/>
                <a:sym typeface="+mn-ea"/>
              </a:rPr>
              <a:t>受永磁、储氢、抛光等产业快速发展影响</a:t>
            </a:r>
            <a:r>
              <a:rPr lang="en-US" altLang="zh-CN" sz="1600" dirty="0">
                <a:latin typeface="+mn-ea"/>
                <a:ea typeface="+mn-ea"/>
                <a:sym typeface="+mn-ea"/>
              </a:rPr>
              <a:t>，</a:t>
            </a:r>
            <a:r>
              <a:rPr lang="zh-CN" altLang="en-US" sz="1600" dirty="0">
                <a:latin typeface="+mn-ea"/>
                <a:ea typeface="+mn-ea"/>
                <a:sym typeface="+mn-ea"/>
              </a:rPr>
              <a:t>我国的</a:t>
            </a:r>
            <a:r>
              <a:rPr lang="en-US" altLang="zh-CN" sz="1600" dirty="0">
                <a:latin typeface="+mn-ea"/>
                <a:ea typeface="+mn-ea"/>
                <a:sym typeface="+mn-ea"/>
              </a:rPr>
              <a:t>稀土消费量较2000年大幅增长，其中：</a:t>
            </a:r>
            <a:r>
              <a:rPr lang="zh-CN" altLang="en-US" sz="1600" dirty="0">
                <a:latin typeface="+mn-ea"/>
                <a:ea typeface="+mn-ea"/>
              </a:rPr>
              <a:t>（！！翻页！！）</a:t>
            </a:r>
            <a:r>
              <a:rPr lang="en-US" altLang="zh-CN" sz="1600" dirty="0">
                <a:latin typeface="+mn-ea"/>
                <a:ea typeface="+mn-ea"/>
                <a:sym typeface="+mn-ea"/>
              </a:rPr>
              <a:t>镧增长了2倍、铈增长了5倍、镨增长了11倍、钕增长了10倍、钐增长了5倍、钆增长了9倍、镝增长了16倍。尽管荧光材料的急剧萎缩使得2010年后铕、钇需求量迅速下降，</a:t>
            </a:r>
            <a:r>
              <a:rPr lang="zh-CN" altLang="en-US" sz="1600" dirty="0">
                <a:latin typeface="+mn-ea"/>
                <a:ea typeface="+mn-ea"/>
                <a:sym typeface="+mn-ea"/>
              </a:rPr>
              <a:t>近几年</a:t>
            </a:r>
            <a:r>
              <a:rPr lang="en-US" altLang="zh-CN" sz="1600" dirty="0" err="1">
                <a:latin typeface="+mn-ea"/>
                <a:ea typeface="+mn-ea"/>
                <a:sym typeface="+mn-ea"/>
              </a:rPr>
              <a:t>的需求量</a:t>
            </a:r>
            <a:r>
              <a:rPr lang="zh-CN" altLang="en-US" sz="1600" dirty="0">
                <a:latin typeface="+mn-ea"/>
                <a:ea typeface="+mn-ea"/>
                <a:sym typeface="+mn-ea"/>
              </a:rPr>
              <a:t>已</a:t>
            </a:r>
            <a:r>
              <a:rPr lang="en-US" altLang="zh-CN" sz="1600" dirty="0">
                <a:latin typeface="+mn-ea"/>
                <a:ea typeface="+mn-ea"/>
                <a:sym typeface="+mn-ea"/>
              </a:rPr>
              <a:t>不足2010年的三分之一，但是稀土整体需求增加的趋势没有改变。</a:t>
            </a:r>
          </a:p>
          <a:p>
            <a:pPr eaLnBrk="1" hangingPunct="1">
              <a:lnSpc>
                <a:spcPct val="150000"/>
              </a:lnSpc>
              <a:spcBef>
                <a:spcPct val="0"/>
              </a:spcBef>
              <a:buFont typeface="Arial" panose="020B0604020202020204" pitchFamily="34" charset="0"/>
              <a:buNone/>
              <a:defRPr/>
            </a:pPr>
            <a:r>
              <a:rPr lang="en-US" altLang="zh-CN" sz="1600" noProof="1">
                <a:latin typeface="+mn-ea"/>
                <a:ea typeface="+mn-ea"/>
                <a:sym typeface="+mn-ea"/>
              </a:rPr>
              <a:t>2000-2022</a:t>
            </a:r>
            <a:r>
              <a:rPr lang="zh-CN" altLang="en-US" sz="1600" noProof="1">
                <a:latin typeface="+mn-ea"/>
                <a:ea typeface="+mn-ea"/>
                <a:sym typeface="+mn-ea"/>
              </a:rPr>
              <a:t>年，中国累计稀土消费量约为</a:t>
            </a:r>
            <a:r>
              <a:rPr lang="en-US" altLang="zh-CN" sz="1600" noProof="1">
                <a:latin typeface="+mn-ea"/>
                <a:ea typeface="+mn-ea"/>
                <a:sym typeface="+mn-ea"/>
              </a:rPr>
              <a:t>195</a:t>
            </a:r>
            <a:r>
              <a:rPr lang="zh-CN" altLang="en-US" sz="1600" noProof="1">
                <a:latin typeface="+mn-ea"/>
                <a:ea typeface="+mn-ea"/>
                <a:sym typeface="+mn-ea"/>
              </a:rPr>
              <a:t>万吨</a:t>
            </a:r>
            <a:r>
              <a:rPr lang="zh-CN" altLang="en-US" sz="1600" dirty="0">
                <a:latin typeface="+mn-ea"/>
                <a:ea typeface="+mn-ea"/>
              </a:rPr>
              <a:t>，其中绝大多数为轻稀土元素，重稀土元素占比仅为</a:t>
            </a:r>
            <a:r>
              <a:rPr lang="en-US" altLang="zh-CN" sz="1600" dirty="0">
                <a:latin typeface="+mn-ea"/>
                <a:ea typeface="+mn-ea"/>
              </a:rPr>
              <a:t>5%</a:t>
            </a:r>
            <a:r>
              <a:rPr lang="zh-CN" altLang="en-US" sz="1600" dirty="0">
                <a:latin typeface="+mn-ea"/>
                <a:ea typeface="+mn-ea"/>
              </a:rPr>
              <a:t>。</a:t>
            </a:r>
            <a:r>
              <a:rPr lang="en-US" altLang="zh-CN" sz="1100" dirty="0">
                <a:latin typeface="+mn-ea"/>
                <a:ea typeface="+mn-ea"/>
                <a:sym typeface="+mn-ea"/>
              </a:rPr>
              <a:t>2022</a:t>
            </a:r>
            <a:r>
              <a:rPr lang="zh-CN" altLang="en-US" sz="1100" dirty="0">
                <a:latin typeface="+mn-ea"/>
                <a:ea typeface="+mn-ea"/>
                <a:sym typeface="+mn-ea"/>
              </a:rPr>
              <a:t>年稀土</a:t>
            </a:r>
            <a:r>
              <a:rPr lang="zh-CN" altLang="en-US" sz="1600" dirty="0">
                <a:latin typeface="+mn-ea"/>
                <a:ea typeface="+mn-ea"/>
              </a:rPr>
              <a:t>钕消费量占比最大达到</a:t>
            </a:r>
            <a:r>
              <a:rPr lang="en-US" altLang="zh-CN" sz="1600" dirty="0">
                <a:latin typeface="+mn-ea"/>
                <a:ea typeface="+mn-ea"/>
              </a:rPr>
              <a:t>37%</a:t>
            </a:r>
            <a:r>
              <a:rPr lang="zh-CN" altLang="en-US" sz="1600" dirty="0">
                <a:latin typeface="+mn-ea"/>
                <a:ea typeface="+mn-ea"/>
              </a:rPr>
              <a:t>，其次为铈达到</a:t>
            </a:r>
            <a:r>
              <a:rPr lang="en-US" altLang="zh-CN" sz="1600" dirty="0">
                <a:latin typeface="+mn-ea"/>
                <a:ea typeface="+mn-ea"/>
              </a:rPr>
              <a:t>28%</a:t>
            </a:r>
            <a:r>
              <a:rPr lang="zh-CN" altLang="en-US" sz="1600" dirty="0">
                <a:latin typeface="+mn-ea"/>
                <a:ea typeface="+mn-ea"/>
              </a:rPr>
              <a:t>，重稀土元素中镝消费量最大，占到</a:t>
            </a:r>
            <a:r>
              <a:rPr lang="en-US" altLang="zh-CN" sz="1600" dirty="0">
                <a:latin typeface="+mn-ea"/>
                <a:ea typeface="+mn-ea"/>
              </a:rPr>
              <a:t>2%</a:t>
            </a:r>
            <a:r>
              <a:rPr lang="zh-CN" altLang="en-US" sz="1600" dirty="0">
                <a:latin typeface="+mn-ea"/>
                <a:ea typeface="+mn-ea"/>
              </a:rPr>
              <a:t>左右。</a:t>
            </a:r>
            <a:endParaRPr lang="en-US" altLang="zh-CN" sz="1600" dirty="0">
              <a:latin typeface="+mn-ea"/>
              <a:ea typeface="+mn-ea"/>
            </a:endParaRPr>
          </a:p>
        </p:txBody>
      </p:sp>
      <p:sp>
        <p:nvSpPr>
          <p:cNvPr id="33796"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694B0906-AE6F-47EE-8D20-A8D0DA5D1E75}" type="slidenum">
              <a:rPr altLang="zh-CN" smtClean="0">
                <a:latin typeface="Arial" panose="020B0604020202020204" pitchFamily="34" charset="0"/>
              </a:rPr>
              <a:pPr/>
              <a:t>10</a:t>
            </a:fld>
            <a:endParaRPr lang="zh-CN" altLang="zh-CN">
              <a:latin typeface="Arial" panose="020B0604020202020204" pitchFamily="34" charset="0"/>
            </a:endParaRPr>
          </a:p>
        </p:txBody>
      </p:sp>
    </p:spTree>
    <p:extLst>
      <p:ext uri="{BB962C8B-B14F-4D97-AF65-F5344CB8AC3E}">
        <p14:creationId xmlns:p14="http://schemas.microsoft.com/office/powerpoint/2010/main" val="1994813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p:nvPr>
        </p:nvSpPr>
        <p:spPr>
          <a:ln/>
        </p:spPr>
      </p:sp>
      <p:sp>
        <p:nvSpPr>
          <p:cNvPr id="35843" name="备注占位符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lnSpc>
                <a:spcPct val="150000"/>
              </a:lnSpc>
              <a:buFont typeface="Wingdings" panose="05000000000000000000" pitchFamily="2" charset="2"/>
              <a:buChar char="l"/>
              <a:defRPr/>
            </a:pPr>
            <a:r>
              <a:rPr lang="zh-CN" altLang="en-US" dirty="0">
                <a:latin typeface="+mn-ea"/>
                <a:ea typeface="+mn-ea"/>
              </a:rPr>
              <a:t>接下来我们来看日本的稀土消费结构</a:t>
            </a:r>
            <a:endParaRPr lang="en-US" altLang="zh-CN" dirty="0">
              <a:latin typeface="+mn-ea"/>
              <a:ea typeface="+mn-ea"/>
            </a:endParaRPr>
          </a:p>
          <a:p>
            <a:pPr marL="0" marR="0" lvl="0" indent="0" algn="l" defTabSz="914400" rtl="0" eaLnBrk="1" fontAlgn="base" latinLnBrk="0" hangingPunct="1">
              <a:lnSpc>
                <a:spcPct val="150000"/>
              </a:lnSpc>
              <a:spcBef>
                <a:spcPct val="30000"/>
              </a:spcBef>
              <a:spcAft>
                <a:spcPct val="0"/>
              </a:spcAft>
              <a:buClrTx/>
              <a:buSzTx/>
              <a:buFont typeface="Wingdings" panose="05000000000000000000" pitchFamily="2" charset="2"/>
              <a:buChar char="l"/>
              <a:tabLst/>
              <a:defRPr/>
            </a:pPr>
            <a:r>
              <a:rPr lang="zh-CN" altLang="en-US" dirty="0">
                <a:latin typeface="+mn-ea"/>
                <a:ea typeface="+mn-ea"/>
              </a:rPr>
              <a:t>日本以镧、铈、镨、钕等轻稀土元素消费为主，</a:t>
            </a:r>
            <a:r>
              <a:rPr lang="zh-CN" altLang="en-US" sz="1200" dirty="0">
                <a:latin typeface="宋体" panose="02010600030101010101" pitchFamily="2" charset="-122"/>
              </a:rPr>
              <a:t>四者的合计占比高达</a:t>
            </a:r>
            <a:r>
              <a:rPr lang="en-US" altLang="zh-CN" dirty="0">
                <a:latin typeface="+mn-ea"/>
                <a:ea typeface="+mn-ea"/>
              </a:rPr>
              <a:t>89%</a:t>
            </a:r>
          </a:p>
          <a:p>
            <a:pPr eaLnBrk="1" hangingPunct="1">
              <a:lnSpc>
                <a:spcPct val="150000"/>
              </a:lnSpc>
              <a:buFont typeface="Wingdings" panose="05000000000000000000" pitchFamily="2" charset="2"/>
              <a:buChar char="l"/>
              <a:defRPr/>
            </a:pPr>
            <a:r>
              <a:rPr lang="zh-CN" altLang="en-US" dirty="0">
                <a:latin typeface="+mn-ea"/>
                <a:ea typeface="+mn-ea"/>
              </a:rPr>
              <a:t>铈为最主要消费元素，</a:t>
            </a:r>
            <a:r>
              <a:rPr lang="en-US" altLang="zh-CN" dirty="0">
                <a:latin typeface="+mn-ea"/>
                <a:ea typeface="+mn-ea"/>
              </a:rPr>
              <a:t>2019</a:t>
            </a:r>
            <a:r>
              <a:rPr lang="zh-CN" altLang="en-US" dirty="0">
                <a:latin typeface="+mn-ea"/>
                <a:ea typeface="+mn-ea"/>
              </a:rPr>
              <a:t>年占比达到了</a:t>
            </a:r>
            <a:r>
              <a:rPr lang="en-US" altLang="zh-CN" dirty="0">
                <a:latin typeface="+mn-ea"/>
                <a:ea typeface="+mn-ea"/>
              </a:rPr>
              <a:t>56%</a:t>
            </a:r>
          </a:p>
          <a:p>
            <a:pPr eaLnBrk="1" hangingPunct="1">
              <a:lnSpc>
                <a:spcPct val="150000"/>
              </a:lnSpc>
              <a:buFont typeface="Wingdings" panose="05000000000000000000" pitchFamily="2" charset="2"/>
              <a:buChar char="l"/>
              <a:defRPr/>
            </a:pPr>
            <a:r>
              <a:rPr lang="en-US" altLang="zh-CN" dirty="0">
                <a:latin typeface="+mn-ea"/>
                <a:ea typeface="+mn-ea"/>
              </a:rPr>
              <a:t>2019</a:t>
            </a:r>
            <a:r>
              <a:rPr lang="zh-CN" altLang="en-US" dirty="0">
                <a:latin typeface="+mn-ea"/>
                <a:ea typeface="+mn-ea"/>
              </a:rPr>
              <a:t>年重稀土元素消费占比约</a:t>
            </a:r>
            <a:r>
              <a:rPr lang="en-US" altLang="zh-CN" dirty="0">
                <a:latin typeface="+mn-ea"/>
                <a:ea typeface="+mn-ea"/>
              </a:rPr>
              <a:t>11%</a:t>
            </a:r>
          </a:p>
          <a:p>
            <a:pPr eaLnBrk="1" hangingPunct="1">
              <a:lnSpc>
                <a:spcPct val="150000"/>
              </a:lnSpc>
              <a:buFont typeface="Wingdings" panose="05000000000000000000" pitchFamily="2" charset="2"/>
              <a:buChar char="l"/>
              <a:defRPr/>
            </a:pPr>
            <a:r>
              <a:rPr lang="zh-CN" altLang="en-US" dirty="0">
                <a:latin typeface="+mn-ea"/>
                <a:ea typeface="+mn-ea"/>
                <a:cs typeface="Arial" panose="020B0604020202020204" pitchFamily="34" charset="0"/>
              </a:rPr>
              <a:t>日本稀土的消费结构以永磁体、催化剂、玻璃等为主</a:t>
            </a:r>
          </a:p>
        </p:txBody>
      </p:sp>
      <p:sp>
        <p:nvSpPr>
          <p:cNvPr id="35844"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71329E0A-2C28-464B-B34D-39AF4D2A4D1C}" type="slidenum">
              <a:rPr altLang="zh-CN" smtClean="0">
                <a:latin typeface="Arial" panose="020B0604020202020204" pitchFamily="34" charset="0"/>
              </a:rPr>
              <a:pPr/>
              <a:t>11</a:t>
            </a:fld>
            <a:endParaRPr lang="zh-CN" altLang="en-US">
              <a:latin typeface="Arial" panose="020B0604020202020204" pitchFamily="34" charset="0"/>
            </a:endParaRPr>
          </a:p>
        </p:txBody>
      </p:sp>
    </p:spTree>
    <p:extLst>
      <p:ext uri="{BB962C8B-B14F-4D97-AF65-F5344CB8AC3E}">
        <p14:creationId xmlns:p14="http://schemas.microsoft.com/office/powerpoint/2010/main" val="1319263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ChangeArrowheads="1" noTextEdit="1"/>
          </p:cNvSpPr>
          <p:nvPr>
            <p:ph type="sldImg"/>
          </p:nvPr>
        </p:nvSpPr>
        <p:spPr>
          <a:ln/>
        </p:spPr>
      </p:sp>
      <p:sp>
        <p:nvSpPr>
          <p:cNvPr id="38915" name="备注占位符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lnSpc>
                <a:spcPct val="150000"/>
              </a:lnSpc>
              <a:buFont typeface="Wingdings" panose="05000000000000000000" pitchFamily="2" charset="2"/>
              <a:buChar char="l"/>
            </a:pPr>
            <a:r>
              <a:rPr lang="zh-CN" altLang="en-US" dirty="0"/>
              <a:t>在分析消费历史、现状及消费结构的基础上，我们对稀土未来需求进行预测，预测</a:t>
            </a:r>
            <a:r>
              <a:rPr lang="zh-CN" altLang="zh-CN" dirty="0"/>
              <a:t>采用“部门需求+趋势外推”的方法</a:t>
            </a:r>
            <a:r>
              <a:rPr lang="zh-CN" altLang="en-US" dirty="0"/>
              <a:t>，从</a:t>
            </a:r>
            <a:r>
              <a:rPr lang="zh-CN" altLang="zh-CN" dirty="0"/>
              <a:t>稀土消费结构分析入手，用稀土主要直接产品作为“消费部门”</a:t>
            </a:r>
            <a:r>
              <a:rPr lang="zh-CN" altLang="en-US" dirty="0"/>
              <a:t>，根据直接产品对应主要应用产业，分析应用产业发展趋势，推算各</a:t>
            </a:r>
            <a:r>
              <a:rPr lang="zh-CN" altLang="zh-CN" dirty="0"/>
              <a:t>“消费部门”的未来需求，</a:t>
            </a:r>
            <a:r>
              <a:rPr lang="zh-CN" altLang="en-US" dirty="0"/>
              <a:t>然后</a:t>
            </a:r>
            <a:r>
              <a:rPr lang="zh-CN" altLang="zh-CN" dirty="0"/>
              <a:t>加总获得总</a:t>
            </a:r>
            <a:r>
              <a:rPr lang="zh-CN" altLang="zh-CN"/>
              <a:t>需求</a:t>
            </a:r>
            <a:r>
              <a:rPr lang="zh-CN" altLang="en-US"/>
              <a:t>，最后</a:t>
            </a:r>
            <a:r>
              <a:rPr lang="zh-CN" altLang="en-US" dirty="0"/>
              <a:t>，</a:t>
            </a:r>
            <a:r>
              <a:rPr lang="zh-CN" altLang="zh-CN" dirty="0"/>
              <a:t>用历史消费趋势来加以修正和限定</a:t>
            </a:r>
            <a:r>
              <a:rPr lang="zh-CN" altLang="en-US" dirty="0"/>
              <a:t>。</a:t>
            </a:r>
            <a:endParaRPr lang="zh-CN" altLang="en-US" dirty="0">
              <a:latin typeface="宋体" panose="02010600030101010101" pitchFamily="2" charset="-122"/>
              <a:cs typeface="Arial" panose="020B0604020202020204" pitchFamily="34" charset="0"/>
            </a:endParaRPr>
          </a:p>
          <a:p>
            <a:endParaRPr lang="zh-CN" altLang="en-US" dirty="0"/>
          </a:p>
        </p:txBody>
      </p:sp>
      <p:sp>
        <p:nvSpPr>
          <p:cNvPr id="38916"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EF646423-B895-4F0E-A75B-51877AB57D98}" type="slidenum">
              <a:rPr altLang="zh-CN" smtClean="0">
                <a:latin typeface="Arial" panose="020B0604020202020204" pitchFamily="34" charset="0"/>
              </a:rPr>
              <a:pPr/>
              <a:t>13</a:t>
            </a:fld>
            <a:endParaRPr lang="zh-CN" altLang="en-US">
              <a:latin typeface="Arial" panose="020B0604020202020204" pitchFamily="34" charset="0"/>
            </a:endParaRPr>
          </a:p>
        </p:txBody>
      </p:sp>
    </p:spTree>
    <p:extLst>
      <p:ext uri="{BB962C8B-B14F-4D97-AF65-F5344CB8AC3E}">
        <p14:creationId xmlns:p14="http://schemas.microsoft.com/office/powerpoint/2010/main" val="100193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idx="4294967295"/>
          </p:nvPr>
        </p:nvSpPr>
        <p:spPr>
          <a:ln/>
        </p:spPr>
      </p:sp>
      <p:sp>
        <p:nvSpPr>
          <p:cNvPr id="3" name="备注占位符 2"/>
          <p:cNvSpPr>
            <a:spLocks noGrp="1"/>
          </p:cNvSpPr>
          <p:nvPr>
            <p:ph type="body" idx="1"/>
          </p:nvPr>
        </p:nvSpPr>
        <p:spPr>
          <a:ln/>
        </p:spPr>
        <p:txBody>
          <a:bodyPr/>
          <a:lstStyle/>
          <a:p>
            <a:pPr eaLnBrk="1" hangingPunct="1">
              <a:lnSpc>
                <a:spcPct val="150000"/>
              </a:lnSpc>
              <a:buFont typeface="Wingdings" panose="05000000000000000000" pitchFamily="2" charset="2"/>
              <a:buChar char="l"/>
              <a:defRPr/>
            </a:pPr>
            <a:r>
              <a:rPr lang="zh-CN" altLang="en-US" sz="1600" dirty="0">
                <a:latin typeface="+mn-ea"/>
                <a:ea typeface="+mn-ea"/>
              </a:rPr>
              <a:t>在碳中和目标的驱动下，未来电动汽车、风机等低碳能源技术将成为驱动这些稀土元素快速增长的主要动力。平面显示设备的快速普及与应用，也极大地拉动了镧、铈等应用于玻璃陶瓷、液晶抛光的稀土元素需求的快速增长</a:t>
            </a:r>
            <a:endParaRPr lang="en-US" altLang="zh-CN" sz="1600" dirty="0">
              <a:latin typeface="+mn-ea"/>
              <a:ea typeface="+mn-ea"/>
            </a:endParaRPr>
          </a:p>
          <a:p>
            <a:pPr eaLnBrk="1" hangingPunct="1">
              <a:lnSpc>
                <a:spcPct val="150000"/>
              </a:lnSpc>
              <a:buFont typeface="Wingdings" panose="05000000000000000000" pitchFamily="2" charset="2"/>
              <a:buChar char="l"/>
              <a:defRPr/>
            </a:pPr>
            <a:r>
              <a:rPr lang="en-US" altLang="zh-CN" sz="1600" dirty="0">
                <a:latin typeface="+mn-ea"/>
                <a:ea typeface="+mn-ea"/>
              </a:rPr>
              <a:t>2030</a:t>
            </a:r>
            <a:r>
              <a:rPr lang="zh-CN" altLang="en-US" sz="1600" dirty="0">
                <a:latin typeface="+mn-ea"/>
                <a:ea typeface="+mn-ea"/>
              </a:rPr>
              <a:t>和</a:t>
            </a:r>
            <a:r>
              <a:rPr lang="en-US" altLang="zh-CN" sz="1600" dirty="0">
                <a:latin typeface="+mn-ea"/>
                <a:ea typeface="+mn-ea"/>
              </a:rPr>
              <a:t>2035</a:t>
            </a:r>
            <a:r>
              <a:rPr lang="zh-CN" altLang="en-US" sz="1600" dirty="0">
                <a:latin typeface="+mn-ea"/>
                <a:ea typeface="+mn-ea"/>
              </a:rPr>
              <a:t>年，我国新能源汽车产量将分别达到</a:t>
            </a:r>
            <a:r>
              <a:rPr lang="en-US" altLang="zh-CN" sz="1600" dirty="0">
                <a:latin typeface="+mn-ea"/>
                <a:ea typeface="+mn-ea"/>
              </a:rPr>
              <a:t>1500</a:t>
            </a:r>
            <a:r>
              <a:rPr lang="zh-CN" altLang="en-US" sz="1600" dirty="0">
                <a:latin typeface="+mn-ea"/>
                <a:ea typeface="+mn-ea"/>
              </a:rPr>
              <a:t>万辆和</a:t>
            </a:r>
            <a:r>
              <a:rPr lang="en-US" altLang="zh-CN" sz="1600" dirty="0">
                <a:latin typeface="+mn-ea"/>
                <a:ea typeface="+mn-ea"/>
              </a:rPr>
              <a:t>2400</a:t>
            </a:r>
            <a:r>
              <a:rPr lang="zh-CN" altLang="en-US" sz="1600" dirty="0">
                <a:latin typeface="+mn-ea"/>
                <a:ea typeface="+mn-ea"/>
              </a:rPr>
              <a:t>万辆，纯电动车为主要车型，</a:t>
            </a:r>
            <a:r>
              <a:rPr lang="en-US" altLang="zh-CN" sz="1600" dirty="0">
                <a:latin typeface="+mn-ea"/>
                <a:ea typeface="+mn-ea"/>
              </a:rPr>
              <a:t>2035</a:t>
            </a:r>
            <a:r>
              <a:rPr lang="zh-CN" altLang="en-US" sz="1600" dirty="0">
                <a:latin typeface="+mn-ea"/>
                <a:ea typeface="+mn-ea"/>
              </a:rPr>
              <a:t>年，占比超过</a:t>
            </a:r>
            <a:r>
              <a:rPr lang="en-US" altLang="zh-CN" sz="1600" dirty="0">
                <a:latin typeface="+mn-ea"/>
                <a:ea typeface="+mn-ea"/>
              </a:rPr>
              <a:t>50%</a:t>
            </a:r>
            <a:endParaRPr lang="en-US" altLang="zh-CN" sz="1600" dirty="0">
              <a:latin typeface="+mn-ea"/>
              <a:ea typeface="+mn-ea"/>
              <a:cs typeface="Arial" panose="020B0604020202020204" pitchFamily="34" charset="0"/>
            </a:endParaRPr>
          </a:p>
          <a:p>
            <a:pPr eaLnBrk="1" hangingPunct="1">
              <a:lnSpc>
                <a:spcPct val="150000"/>
              </a:lnSpc>
              <a:buFont typeface="Wingdings" panose="05000000000000000000" pitchFamily="2" charset="2"/>
              <a:buChar char="l"/>
              <a:defRPr/>
            </a:pPr>
            <a:r>
              <a:rPr lang="zh-CN" altLang="en-US" sz="1600" dirty="0">
                <a:latin typeface="+mn-ea"/>
                <a:ea typeface="+mn-ea"/>
              </a:rPr>
              <a:t>根据国家可再生能源中心</a:t>
            </a:r>
            <a:r>
              <a:rPr lang="en-US" altLang="zh-CN" sz="1600" dirty="0">
                <a:solidFill>
                  <a:srgbClr val="404040"/>
                </a:solidFill>
                <a:latin typeface="+mn-ea"/>
                <a:ea typeface="+mn-ea"/>
              </a:rPr>
              <a:t>《</a:t>
            </a:r>
            <a:r>
              <a:rPr lang="zh-CN" altLang="en-US" sz="1600" dirty="0">
                <a:solidFill>
                  <a:srgbClr val="404040"/>
                </a:solidFill>
                <a:latin typeface="+mn-ea"/>
                <a:ea typeface="+mn-ea"/>
              </a:rPr>
              <a:t>中国风电发展路线图</a:t>
            </a:r>
            <a:r>
              <a:rPr lang="en-US" altLang="zh-CN" sz="1600" dirty="0">
                <a:solidFill>
                  <a:srgbClr val="404040"/>
                </a:solidFill>
                <a:latin typeface="+mn-ea"/>
                <a:ea typeface="+mn-ea"/>
              </a:rPr>
              <a:t>2050》</a:t>
            </a:r>
            <a:r>
              <a:rPr lang="zh-CN" altLang="en-US" sz="1600" dirty="0">
                <a:solidFill>
                  <a:srgbClr val="404040"/>
                </a:solidFill>
                <a:latin typeface="+mn-ea"/>
                <a:ea typeface="+mn-ea"/>
              </a:rPr>
              <a:t>这个报告提出的，未来</a:t>
            </a:r>
            <a:r>
              <a:rPr lang="en-US" altLang="zh-CN" sz="1600" dirty="0">
                <a:solidFill>
                  <a:srgbClr val="404040"/>
                </a:solidFill>
                <a:latin typeface="+mn-ea"/>
                <a:ea typeface="+mn-ea"/>
              </a:rPr>
              <a:t>30</a:t>
            </a:r>
            <a:r>
              <a:rPr lang="zh-CN" altLang="en-US" sz="1600" dirty="0">
                <a:solidFill>
                  <a:srgbClr val="404040"/>
                </a:solidFill>
                <a:latin typeface="+mn-ea"/>
                <a:ea typeface="+mn-ea"/>
              </a:rPr>
              <a:t>年我国陆地、近海、远海风电都有不同程度的发展，</a:t>
            </a:r>
            <a:r>
              <a:rPr lang="zh-CN" altLang="en-US" sz="1600" dirty="0">
                <a:latin typeface="+mn-ea"/>
                <a:ea typeface="+mn-ea"/>
              </a:rPr>
              <a:t>主要集中在内蒙古西部、近海风电和甘肃、新疆等地，</a:t>
            </a:r>
            <a:r>
              <a:rPr lang="zh-CN" altLang="en-US" sz="1600" dirty="0">
                <a:solidFill>
                  <a:srgbClr val="404040"/>
                </a:solidFill>
                <a:latin typeface="+mn-ea"/>
                <a:ea typeface="+mn-ea"/>
              </a:rPr>
              <a:t>到</a:t>
            </a:r>
            <a:r>
              <a:rPr lang="en-US" altLang="zh-CN" sz="1600" dirty="0">
                <a:solidFill>
                  <a:srgbClr val="404040"/>
                </a:solidFill>
                <a:latin typeface="+mn-ea"/>
                <a:ea typeface="+mn-ea"/>
              </a:rPr>
              <a:t>2030~2050</a:t>
            </a:r>
            <a:r>
              <a:rPr lang="zh-CN" altLang="en-US" sz="1600" dirty="0">
                <a:solidFill>
                  <a:srgbClr val="404040"/>
                </a:solidFill>
                <a:latin typeface="+mn-ea"/>
                <a:ea typeface="+mn-ea"/>
              </a:rPr>
              <a:t>年，每年新增装机约</a:t>
            </a:r>
            <a:r>
              <a:rPr lang="en-US" altLang="zh-CN" sz="1600" dirty="0">
                <a:solidFill>
                  <a:srgbClr val="404040"/>
                </a:solidFill>
                <a:latin typeface="+mn-ea"/>
                <a:ea typeface="+mn-ea"/>
              </a:rPr>
              <a:t>3000</a:t>
            </a:r>
            <a:r>
              <a:rPr lang="zh-CN" altLang="en-US" sz="1600" dirty="0">
                <a:solidFill>
                  <a:srgbClr val="404040"/>
                </a:solidFill>
                <a:latin typeface="+mn-ea"/>
                <a:ea typeface="+mn-ea"/>
              </a:rPr>
              <a:t>万千瓦。该路线图设定的发展目标是：到</a:t>
            </a:r>
            <a:r>
              <a:rPr lang="en-US" altLang="zh-CN" sz="1600" dirty="0">
                <a:solidFill>
                  <a:srgbClr val="404040"/>
                </a:solidFill>
                <a:latin typeface="+mn-ea"/>
                <a:ea typeface="+mn-ea"/>
              </a:rPr>
              <a:t>2030</a:t>
            </a:r>
            <a:r>
              <a:rPr lang="zh-CN" altLang="en-US" sz="1600" dirty="0">
                <a:solidFill>
                  <a:srgbClr val="404040"/>
                </a:solidFill>
                <a:latin typeface="+mn-ea"/>
                <a:ea typeface="+mn-ea"/>
              </a:rPr>
              <a:t>和</a:t>
            </a:r>
            <a:r>
              <a:rPr lang="en-US" altLang="zh-CN" sz="1600" dirty="0">
                <a:solidFill>
                  <a:srgbClr val="404040"/>
                </a:solidFill>
                <a:latin typeface="+mn-ea"/>
                <a:ea typeface="+mn-ea"/>
              </a:rPr>
              <a:t>2050</a:t>
            </a:r>
            <a:r>
              <a:rPr lang="zh-CN" altLang="en-US" sz="1600" dirty="0">
                <a:solidFill>
                  <a:srgbClr val="404040"/>
                </a:solidFill>
                <a:latin typeface="+mn-ea"/>
                <a:ea typeface="+mn-ea"/>
              </a:rPr>
              <a:t>年，中国风电装机容量将分别达到</a:t>
            </a:r>
            <a:r>
              <a:rPr lang="en-US" altLang="zh-CN" sz="1600" dirty="0">
                <a:solidFill>
                  <a:srgbClr val="404040"/>
                </a:solidFill>
                <a:latin typeface="+mn-ea"/>
                <a:ea typeface="+mn-ea"/>
              </a:rPr>
              <a:t>4</a:t>
            </a:r>
            <a:r>
              <a:rPr lang="zh-CN" altLang="en-US" sz="1600" dirty="0">
                <a:solidFill>
                  <a:srgbClr val="404040"/>
                </a:solidFill>
                <a:latin typeface="+mn-ea"/>
                <a:ea typeface="+mn-ea"/>
              </a:rPr>
              <a:t>亿和</a:t>
            </a:r>
            <a:r>
              <a:rPr lang="en-US" altLang="zh-CN" sz="1600" dirty="0">
                <a:solidFill>
                  <a:srgbClr val="404040"/>
                </a:solidFill>
                <a:latin typeface="+mn-ea"/>
                <a:ea typeface="+mn-ea"/>
              </a:rPr>
              <a:t>10</a:t>
            </a:r>
            <a:r>
              <a:rPr lang="zh-CN" altLang="en-US" sz="1600" dirty="0">
                <a:solidFill>
                  <a:srgbClr val="404040"/>
                </a:solidFill>
                <a:latin typeface="+mn-ea"/>
                <a:ea typeface="+mn-ea"/>
              </a:rPr>
              <a:t>亿千瓦，未来风电将成为我国的主要电源，到</a:t>
            </a:r>
            <a:r>
              <a:rPr lang="en-US" altLang="zh-CN" sz="1600" dirty="0">
                <a:solidFill>
                  <a:srgbClr val="404040"/>
                </a:solidFill>
                <a:latin typeface="+mn-ea"/>
                <a:ea typeface="+mn-ea"/>
              </a:rPr>
              <a:t>2050</a:t>
            </a:r>
            <a:r>
              <a:rPr lang="zh-CN" altLang="en-US" sz="1600" dirty="0">
                <a:solidFill>
                  <a:srgbClr val="404040"/>
                </a:solidFill>
                <a:latin typeface="+mn-ea"/>
                <a:ea typeface="+mn-ea"/>
              </a:rPr>
              <a:t>年，将满足国内</a:t>
            </a:r>
            <a:r>
              <a:rPr lang="en-US" altLang="zh-CN" sz="1600" dirty="0">
                <a:solidFill>
                  <a:srgbClr val="404040"/>
                </a:solidFill>
                <a:latin typeface="+mn-ea"/>
                <a:ea typeface="+mn-ea"/>
              </a:rPr>
              <a:t>17%</a:t>
            </a:r>
            <a:r>
              <a:rPr lang="zh-CN" altLang="en-US" sz="1600" dirty="0">
                <a:solidFill>
                  <a:srgbClr val="404040"/>
                </a:solidFill>
                <a:latin typeface="+mn-ea"/>
                <a:ea typeface="+mn-ea"/>
              </a:rPr>
              <a:t>的电力需求</a:t>
            </a:r>
            <a:r>
              <a:rPr lang="zh-CN" altLang="en-US" sz="1600" dirty="0">
                <a:latin typeface="+mn-ea"/>
                <a:ea typeface="+mn-ea"/>
              </a:rPr>
              <a:t>。</a:t>
            </a:r>
            <a:endParaRPr lang="zh-CN" altLang="en-US" sz="1600" dirty="0">
              <a:latin typeface="+mn-ea"/>
              <a:ea typeface="+mn-ea"/>
              <a:cs typeface="Arial" panose="020B0604020202020204" pitchFamily="34" charset="0"/>
            </a:endParaRPr>
          </a:p>
        </p:txBody>
      </p:sp>
      <p:sp>
        <p:nvSpPr>
          <p:cNvPr id="40964"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BBA5F7D3-FB01-4780-A161-CC64FF70A445}" type="slidenum">
              <a:rPr altLang="zh-CN" smtClean="0">
                <a:latin typeface="Arial" panose="020B0604020202020204" pitchFamily="34" charset="0"/>
              </a:rPr>
              <a:pPr/>
              <a:t>14</a:t>
            </a:fld>
            <a:endParaRPr lang="zh-CN" altLang="zh-CN">
              <a:latin typeface="Arial" panose="020B0604020202020204" pitchFamily="34" charset="0"/>
            </a:endParaRPr>
          </a:p>
        </p:txBody>
      </p:sp>
    </p:spTree>
    <p:extLst>
      <p:ext uri="{BB962C8B-B14F-4D97-AF65-F5344CB8AC3E}">
        <p14:creationId xmlns:p14="http://schemas.microsoft.com/office/powerpoint/2010/main" val="3162641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ChangeArrowheads="1" noTextEdit="1"/>
          </p:cNvSpPr>
          <p:nvPr>
            <p:ph type="sldImg"/>
          </p:nvPr>
        </p:nvSpPr>
        <p:spPr>
          <a:ln/>
        </p:spPr>
      </p:sp>
      <p:sp>
        <p:nvSpPr>
          <p:cNvPr id="43011" name="备注占位符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lnSpc>
                <a:spcPct val="150000"/>
              </a:lnSpc>
              <a:defRPr/>
            </a:pPr>
            <a:r>
              <a:rPr lang="zh-CN" altLang="en-US" dirty="0">
                <a:latin typeface="+mn-ea"/>
                <a:ea typeface="+mn-ea"/>
              </a:rPr>
              <a:t>通过不同行业数据分析，我们得出以下判断</a:t>
            </a:r>
            <a:endParaRPr lang="en-US" altLang="zh-CN" dirty="0">
              <a:latin typeface="+mn-ea"/>
              <a:ea typeface="+mn-ea"/>
            </a:endParaRPr>
          </a:p>
          <a:p>
            <a:pPr eaLnBrk="1" hangingPunct="1">
              <a:lnSpc>
                <a:spcPct val="150000"/>
              </a:lnSpc>
              <a:spcBef>
                <a:spcPct val="0"/>
              </a:spcBef>
              <a:buFont typeface="Wingdings" panose="05000000000000000000" pitchFamily="2" charset="2"/>
              <a:buChar char="Ø"/>
              <a:defRPr/>
            </a:pPr>
            <a:r>
              <a:rPr lang="zh-CN" altLang="en-US" dirty="0">
                <a:solidFill>
                  <a:srgbClr val="FFFF00"/>
                </a:solidFill>
                <a:latin typeface="+mn-ea"/>
                <a:ea typeface="+mn-ea"/>
              </a:rPr>
              <a:t>稀土永磁材料</a:t>
            </a:r>
            <a:r>
              <a:rPr lang="zh-CN" altLang="en-US" dirty="0">
                <a:latin typeface="+mn-ea"/>
                <a:ea typeface="+mn-ea"/>
              </a:rPr>
              <a:t>主要用于电子信息通讯、风电、交通和消费类电子产品，这些产品未来发展趋势，决定了稀土永磁材料的发展；</a:t>
            </a:r>
            <a:endParaRPr lang="en-US" altLang="zh-CN" dirty="0">
              <a:latin typeface="+mn-ea"/>
              <a:ea typeface="+mn-ea"/>
            </a:endParaRPr>
          </a:p>
          <a:p>
            <a:pPr eaLnBrk="1" hangingPunct="1">
              <a:lnSpc>
                <a:spcPct val="150000"/>
              </a:lnSpc>
              <a:spcBef>
                <a:spcPct val="0"/>
              </a:spcBef>
              <a:buFont typeface="Wingdings" panose="05000000000000000000" pitchFamily="2" charset="2"/>
              <a:buChar char="Ø"/>
              <a:defRPr/>
            </a:pPr>
            <a:r>
              <a:rPr lang="zh-CN" altLang="en-US" dirty="0">
                <a:solidFill>
                  <a:srgbClr val="FFFF00"/>
                </a:solidFill>
                <a:latin typeface="+mn-ea"/>
                <a:ea typeface="+mn-ea"/>
              </a:rPr>
              <a:t>抛光粉</a:t>
            </a:r>
            <a:r>
              <a:rPr lang="zh-CN" altLang="en-US" dirty="0">
                <a:latin typeface="+mn-ea"/>
                <a:ea typeface="+mn-ea"/>
              </a:rPr>
              <a:t>主要用于手机和微晶玻璃领域，但前提是价格要保持在一个合理的水平</a:t>
            </a:r>
            <a:endParaRPr lang="en-US" altLang="zh-CN" dirty="0">
              <a:latin typeface="+mn-ea"/>
              <a:ea typeface="+mn-ea"/>
            </a:endParaRPr>
          </a:p>
          <a:p>
            <a:pPr eaLnBrk="1" hangingPunct="1">
              <a:lnSpc>
                <a:spcPct val="150000"/>
              </a:lnSpc>
              <a:spcBef>
                <a:spcPct val="0"/>
              </a:spcBef>
              <a:buFont typeface="Wingdings" panose="05000000000000000000" pitchFamily="2" charset="2"/>
              <a:buChar char="Ø"/>
              <a:defRPr/>
            </a:pPr>
            <a:r>
              <a:rPr lang="zh-CN" altLang="en-US" dirty="0">
                <a:solidFill>
                  <a:srgbClr val="FFFF00"/>
                </a:solidFill>
                <a:latin typeface="+mn-ea"/>
                <a:ea typeface="+mn-ea"/>
              </a:rPr>
              <a:t>储氢材料</a:t>
            </a:r>
            <a:r>
              <a:rPr lang="zh-CN" altLang="en-US" dirty="0">
                <a:latin typeface="+mn-ea"/>
                <a:ea typeface="+mn-ea"/>
              </a:rPr>
              <a:t>又称储氢合金，是稀土应用的重要领域，氢能技术大发展，会导致需求的快速增长</a:t>
            </a:r>
            <a:endParaRPr lang="en-US" altLang="zh-CN" dirty="0">
              <a:latin typeface="+mn-ea"/>
              <a:ea typeface="+mn-ea"/>
            </a:endParaRPr>
          </a:p>
          <a:p>
            <a:pPr eaLnBrk="1" hangingPunct="1">
              <a:lnSpc>
                <a:spcPct val="150000"/>
              </a:lnSpc>
              <a:spcBef>
                <a:spcPct val="0"/>
              </a:spcBef>
              <a:buFont typeface="Wingdings" panose="05000000000000000000" pitchFamily="2" charset="2"/>
              <a:buChar char="Ø"/>
              <a:defRPr/>
            </a:pPr>
            <a:r>
              <a:rPr lang="zh-CN" altLang="en-US" dirty="0">
                <a:solidFill>
                  <a:srgbClr val="FFFF00"/>
                </a:solidFill>
                <a:latin typeface="+mn-ea"/>
                <a:ea typeface="+mn-ea"/>
              </a:rPr>
              <a:t>稀土催化材料</a:t>
            </a:r>
            <a:r>
              <a:rPr lang="zh-CN" altLang="en-US" dirty="0">
                <a:latin typeface="+mn-ea"/>
                <a:ea typeface="+mn-ea"/>
              </a:rPr>
              <a:t>用于汽车、摩托车等车辆的尾气净化领域，新能源车大发展，将逐步限制稀土类催化剂的使用</a:t>
            </a:r>
            <a:endParaRPr lang="en-US" altLang="zh-CN" dirty="0">
              <a:latin typeface="+mn-ea"/>
              <a:ea typeface="+mn-ea"/>
            </a:endParaRPr>
          </a:p>
          <a:p>
            <a:pPr eaLnBrk="1" hangingPunct="1">
              <a:lnSpc>
                <a:spcPct val="150000"/>
              </a:lnSpc>
              <a:spcBef>
                <a:spcPct val="0"/>
              </a:spcBef>
              <a:buFont typeface="Wingdings" panose="05000000000000000000" pitchFamily="2" charset="2"/>
              <a:buChar char="Ø"/>
              <a:defRPr/>
            </a:pPr>
            <a:r>
              <a:rPr lang="zh-CN" altLang="en-US" dirty="0">
                <a:solidFill>
                  <a:srgbClr val="FFFF00"/>
                </a:solidFill>
                <a:latin typeface="+mn-ea"/>
                <a:ea typeface="+mn-ea"/>
              </a:rPr>
              <a:t>冶金机械</a:t>
            </a:r>
            <a:r>
              <a:rPr lang="zh-CN" altLang="en-US" dirty="0">
                <a:latin typeface="+mn-ea"/>
                <a:ea typeface="+mn-ea"/>
              </a:rPr>
              <a:t>是稀土消费的一个重要领域，一些高品质、特殊用途的钢材需求仍有增长空间，稀土在冶金领域的消费不会发生大的变化</a:t>
            </a:r>
            <a:endParaRPr lang="en-US" altLang="zh-CN" dirty="0">
              <a:latin typeface="+mn-ea"/>
              <a:ea typeface="+mn-ea"/>
            </a:endParaRPr>
          </a:p>
          <a:p>
            <a:pPr eaLnBrk="1" hangingPunct="1">
              <a:lnSpc>
                <a:spcPct val="150000"/>
              </a:lnSpc>
              <a:spcBef>
                <a:spcPct val="0"/>
              </a:spcBef>
              <a:buFont typeface="Wingdings" panose="05000000000000000000" pitchFamily="2" charset="2"/>
              <a:buChar char="Ø"/>
              <a:defRPr/>
            </a:pPr>
            <a:r>
              <a:rPr lang="zh-CN" altLang="en-US" dirty="0">
                <a:solidFill>
                  <a:srgbClr val="FFFF00"/>
                </a:solidFill>
                <a:latin typeface="+mn-ea"/>
                <a:ea typeface="+mn-ea"/>
              </a:rPr>
              <a:t>石油炼制与化工</a:t>
            </a:r>
            <a:r>
              <a:rPr lang="zh-CN" altLang="en-US" dirty="0">
                <a:latin typeface="+mn-ea"/>
                <a:ea typeface="+mn-ea"/>
              </a:rPr>
              <a:t>是稀土应用的一个重要领域，催化技术占有极其重要的地位，全球石油需求仍将处于增长阶段，石油裂化催化剂的需求量仍将增长</a:t>
            </a:r>
            <a:endParaRPr lang="en-US" altLang="zh-CN" dirty="0">
              <a:latin typeface="+mn-ea"/>
              <a:ea typeface="+mn-ea"/>
            </a:endParaRPr>
          </a:p>
          <a:p>
            <a:pPr eaLnBrk="1" hangingPunct="1">
              <a:lnSpc>
                <a:spcPct val="150000"/>
              </a:lnSpc>
              <a:spcBef>
                <a:spcPct val="0"/>
              </a:spcBef>
              <a:buFont typeface="Wingdings" panose="05000000000000000000" pitchFamily="2" charset="2"/>
              <a:buChar char="Ø"/>
              <a:defRPr/>
            </a:pPr>
            <a:r>
              <a:rPr lang="zh-CN" altLang="en-US" dirty="0">
                <a:solidFill>
                  <a:srgbClr val="FFFF00"/>
                </a:solidFill>
                <a:latin typeface="+mn-ea"/>
                <a:ea typeface="+mn-ea"/>
              </a:rPr>
              <a:t>玻璃陶瓷业</a:t>
            </a:r>
            <a:r>
              <a:rPr lang="zh-CN" altLang="en-US" dirty="0">
                <a:latin typeface="+mn-ea"/>
                <a:ea typeface="+mn-ea"/>
              </a:rPr>
              <a:t>是传统的稀土应用领域，特种玻璃的需求量仍会增长，功能陶瓷将随着高新技术产业的发展而进一步增加</a:t>
            </a:r>
            <a:endParaRPr lang="en-US" altLang="zh-CN" dirty="0">
              <a:latin typeface="+mn-ea"/>
              <a:ea typeface="+mn-ea"/>
            </a:endParaRPr>
          </a:p>
          <a:p>
            <a:pPr eaLnBrk="1" hangingPunct="1">
              <a:lnSpc>
                <a:spcPct val="150000"/>
              </a:lnSpc>
              <a:spcBef>
                <a:spcPct val="0"/>
              </a:spcBef>
              <a:buFont typeface="Wingdings" panose="05000000000000000000" pitchFamily="2" charset="2"/>
              <a:buChar char="Ø"/>
              <a:defRPr/>
            </a:pPr>
            <a:r>
              <a:rPr lang="zh-CN" altLang="en-US" dirty="0">
                <a:solidFill>
                  <a:srgbClr val="FFFF00"/>
                </a:solidFill>
                <a:latin typeface="+mn-ea"/>
                <a:ea typeface="+mn-ea"/>
              </a:rPr>
              <a:t>农轻纺</a:t>
            </a:r>
            <a:r>
              <a:rPr lang="zh-CN" altLang="en-US" dirty="0">
                <a:latin typeface="+mn-ea"/>
                <a:ea typeface="+mn-ea"/>
              </a:rPr>
              <a:t>是一个传统的稀土应用领域，该领域的稀土消费量逐年下降，估计已接近谷底，未来需求量不会增加</a:t>
            </a:r>
          </a:p>
        </p:txBody>
      </p:sp>
      <p:sp>
        <p:nvSpPr>
          <p:cNvPr id="43012"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A9CE93E0-6479-400A-A4F7-5ECEDDE1B6D8}" type="slidenum">
              <a:rPr altLang="zh-CN" smtClean="0">
                <a:latin typeface="Arial" panose="020B0604020202020204" pitchFamily="34" charset="0"/>
              </a:rPr>
              <a:pPr/>
              <a:t>15</a:t>
            </a:fld>
            <a:endParaRPr lang="zh-CN" altLang="en-US">
              <a:latin typeface="Arial" panose="020B0604020202020204" pitchFamily="34" charset="0"/>
            </a:endParaRPr>
          </a:p>
        </p:txBody>
      </p:sp>
    </p:spTree>
    <p:extLst>
      <p:ext uri="{BB962C8B-B14F-4D97-AF65-F5344CB8AC3E}">
        <p14:creationId xmlns:p14="http://schemas.microsoft.com/office/powerpoint/2010/main" val="3722175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idx="4294967295"/>
          </p:nvPr>
        </p:nvSpPr>
        <p:spPr>
          <a:ln/>
        </p:spPr>
      </p:sp>
      <p:sp>
        <p:nvSpPr>
          <p:cNvPr id="57347" name="备注占位符 2"/>
          <p:cNvSpPr>
            <a:spLocks noGrp="1" noChangeArrowheads="1"/>
          </p:cNvSpPr>
          <p:nvPr>
            <p:ph type="body" idx="4294967295"/>
          </p:nvPr>
        </p:nvSpPr>
        <p:spPr/>
        <p:txBody>
          <a:bodyPr>
            <a:prstTxWarp prst="textNoShape">
              <a:avLst/>
            </a:prstTxWarp>
          </a:bodyPr>
          <a:lstStyle/>
          <a:p>
            <a:pPr eaLnBrk="1" hangingPunct="1">
              <a:lnSpc>
                <a:spcPct val="150000"/>
              </a:lnSpc>
              <a:buFont typeface="Wingdings" panose="05000000000000000000" pitchFamily="2" charset="2"/>
              <a:buChar char="l"/>
              <a:defRPr/>
            </a:pPr>
            <a:r>
              <a:rPr lang="zh-CN" altLang="en-US" sz="1600" dirty="0">
                <a:solidFill>
                  <a:srgbClr val="000000"/>
                </a:solidFill>
                <a:latin typeface="+mn-ea"/>
                <a:ea typeface="+mn-ea"/>
              </a:rPr>
              <a:t>我们对我国稀土资源进行中长期需求预测判断，随着新能源汽车、风力发电、人工智能等相关产业的快速发展，及新材料技术革命和应用领域的不断拓展，未来稀土需求将保持高速增长态势。</a:t>
            </a:r>
            <a:endParaRPr lang="en-US" altLang="zh-CN" sz="1600" dirty="0">
              <a:solidFill>
                <a:srgbClr val="000000"/>
              </a:solidFill>
              <a:latin typeface="+mn-ea"/>
              <a:ea typeface="+mn-ea"/>
            </a:endParaRPr>
          </a:p>
          <a:p>
            <a:pPr eaLnBrk="1" hangingPunct="1">
              <a:lnSpc>
                <a:spcPct val="150000"/>
              </a:lnSpc>
              <a:buFont typeface="Wingdings" panose="05000000000000000000" pitchFamily="2" charset="2"/>
              <a:buChar char="l"/>
              <a:defRPr/>
            </a:pPr>
            <a:r>
              <a:rPr lang="en-US" altLang="zh-CN" sz="1600" dirty="0">
                <a:latin typeface="+mn-ea"/>
                <a:ea typeface="+mn-ea"/>
              </a:rPr>
              <a:t>1949-2035</a:t>
            </a:r>
            <a:r>
              <a:rPr lang="zh-CN" altLang="en-US" sz="1600" dirty="0">
                <a:latin typeface="+mn-ea"/>
                <a:ea typeface="+mn-ea"/>
              </a:rPr>
              <a:t>年我国稀土累计需求</a:t>
            </a:r>
            <a:r>
              <a:rPr lang="en-US" altLang="zh-CN" sz="1600" dirty="0">
                <a:latin typeface="+mn-ea"/>
                <a:ea typeface="+mn-ea"/>
              </a:rPr>
              <a:t>565</a:t>
            </a:r>
            <a:r>
              <a:rPr lang="zh-CN" altLang="en-US" sz="1600" dirty="0">
                <a:latin typeface="+mn-ea"/>
                <a:ea typeface="+mn-ea"/>
              </a:rPr>
              <a:t>万吨。</a:t>
            </a:r>
            <a:endParaRPr lang="en-US" altLang="zh-CN" sz="1600" dirty="0">
              <a:latin typeface="+mn-ea"/>
              <a:ea typeface="+mn-ea"/>
            </a:endParaRPr>
          </a:p>
          <a:p>
            <a:pPr eaLnBrk="1" hangingPunct="1">
              <a:lnSpc>
                <a:spcPct val="150000"/>
              </a:lnSpc>
              <a:buFont typeface="Wingdings" panose="05000000000000000000" pitchFamily="2" charset="2"/>
              <a:buChar char="l"/>
              <a:defRPr/>
            </a:pPr>
            <a:r>
              <a:rPr lang="zh-CN" altLang="en-US" sz="1600" dirty="0">
                <a:solidFill>
                  <a:srgbClr val="000000"/>
                </a:solidFill>
                <a:latin typeface="+mn-ea"/>
                <a:ea typeface="+mn-ea"/>
              </a:rPr>
              <a:t>解决温饱问题（</a:t>
            </a:r>
            <a:r>
              <a:rPr lang="en-US" altLang="zh-CN" sz="1600" dirty="0">
                <a:solidFill>
                  <a:srgbClr val="000000"/>
                </a:solidFill>
                <a:latin typeface="+mn-ea"/>
                <a:ea typeface="+mn-ea"/>
              </a:rPr>
              <a:t>1949-2000</a:t>
            </a:r>
            <a:r>
              <a:rPr lang="zh-CN" altLang="en-US" sz="1600" dirty="0">
                <a:solidFill>
                  <a:srgbClr val="000000"/>
                </a:solidFill>
                <a:latin typeface="+mn-ea"/>
                <a:ea typeface="+mn-ea"/>
              </a:rPr>
              <a:t>年），我国消费了</a:t>
            </a:r>
            <a:r>
              <a:rPr lang="en-US" altLang="zh-CN" sz="1600" dirty="0">
                <a:solidFill>
                  <a:srgbClr val="000000"/>
                </a:solidFill>
                <a:latin typeface="+mn-ea"/>
                <a:ea typeface="+mn-ea"/>
              </a:rPr>
              <a:t>18</a:t>
            </a:r>
            <a:r>
              <a:rPr lang="zh-CN" altLang="en-US" sz="1600" dirty="0">
                <a:solidFill>
                  <a:srgbClr val="000000"/>
                </a:solidFill>
                <a:latin typeface="+mn-ea"/>
                <a:ea typeface="+mn-ea"/>
              </a:rPr>
              <a:t>万吨稀土。为建成小康社会（</a:t>
            </a:r>
            <a:r>
              <a:rPr lang="en-US" altLang="zh-CN" sz="1600" dirty="0">
                <a:solidFill>
                  <a:srgbClr val="000000"/>
                </a:solidFill>
                <a:latin typeface="+mn-ea"/>
                <a:ea typeface="+mn-ea"/>
              </a:rPr>
              <a:t>2001-2020</a:t>
            </a:r>
            <a:r>
              <a:rPr lang="zh-CN" altLang="en-US" sz="1600" dirty="0">
                <a:solidFill>
                  <a:srgbClr val="000000"/>
                </a:solidFill>
                <a:latin typeface="+mn-ea"/>
                <a:ea typeface="+mn-ea"/>
              </a:rPr>
              <a:t>年），我国消费了近</a:t>
            </a:r>
            <a:r>
              <a:rPr lang="en-US" altLang="zh-CN" sz="1600" dirty="0">
                <a:solidFill>
                  <a:srgbClr val="000000"/>
                </a:solidFill>
                <a:latin typeface="+mn-ea"/>
                <a:ea typeface="+mn-ea"/>
              </a:rPr>
              <a:t>150</a:t>
            </a:r>
            <a:r>
              <a:rPr lang="zh-CN" altLang="en-US" sz="1600" dirty="0">
                <a:solidFill>
                  <a:srgbClr val="000000"/>
                </a:solidFill>
                <a:latin typeface="+mn-ea"/>
                <a:ea typeface="+mn-ea"/>
              </a:rPr>
              <a:t>万吨稀土。预测表明，基本实现社会主义现代化（</a:t>
            </a:r>
            <a:r>
              <a:rPr lang="en-US" altLang="zh-CN" sz="1600" dirty="0">
                <a:solidFill>
                  <a:srgbClr val="000000"/>
                </a:solidFill>
                <a:latin typeface="+mn-ea"/>
                <a:ea typeface="+mn-ea"/>
              </a:rPr>
              <a:t>2021-2035</a:t>
            </a:r>
            <a:r>
              <a:rPr lang="zh-CN" altLang="en-US" sz="1600" dirty="0">
                <a:solidFill>
                  <a:srgbClr val="000000"/>
                </a:solidFill>
                <a:latin typeface="+mn-ea"/>
                <a:ea typeface="+mn-ea"/>
              </a:rPr>
              <a:t>年），未来</a:t>
            </a:r>
            <a:r>
              <a:rPr lang="en-US" altLang="zh-CN" sz="1600" dirty="0">
                <a:solidFill>
                  <a:srgbClr val="000000"/>
                </a:solidFill>
                <a:latin typeface="+mn-ea"/>
                <a:ea typeface="+mn-ea"/>
              </a:rPr>
              <a:t>15</a:t>
            </a:r>
            <a:r>
              <a:rPr lang="zh-CN" altLang="en-US" sz="1600" dirty="0">
                <a:solidFill>
                  <a:srgbClr val="000000"/>
                </a:solidFill>
                <a:latin typeface="+mn-ea"/>
                <a:ea typeface="+mn-ea"/>
              </a:rPr>
              <a:t>年</a:t>
            </a:r>
            <a:r>
              <a:rPr lang="zh-CN" altLang="en-US" sz="1600" dirty="0">
                <a:latin typeface="+mn-ea"/>
                <a:ea typeface="+mn-ea"/>
              </a:rPr>
              <a:t>我国还将需要</a:t>
            </a:r>
            <a:r>
              <a:rPr lang="en-US" altLang="zh-CN" sz="1600" dirty="0">
                <a:latin typeface="+mn-ea"/>
                <a:ea typeface="+mn-ea"/>
              </a:rPr>
              <a:t>400</a:t>
            </a:r>
            <a:r>
              <a:rPr lang="zh-CN" altLang="en-US" sz="1600" dirty="0">
                <a:latin typeface="+mn-ea"/>
                <a:ea typeface="+mn-ea"/>
              </a:rPr>
              <a:t>万吨稀土，将是过去</a:t>
            </a:r>
            <a:r>
              <a:rPr lang="en-US" altLang="zh-CN" sz="1600" dirty="0">
                <a:latin typeface="+mn-ea"/>
                <a:ea typeface="+mn-ea"/>
              </a:rPr>
              <a:t>70</a:t>
            </a:r>
            <a:r>
              <a:rPr lang="zh-CN" altLang="en-US" sz="1600" dirty="0">
                <a:latin typeface="+mn-ea"/>
                <a:ea typeface="+mn-ea"/>
              </a:rPr>
              <a:t>年累计消费量总和的</a:t>
            </a:r>
            <a:r>
              <a:rPr lang="en-US" altLang="zh-CN" sz="1600" dirty="0">
                <a:latin typeface="+mn-ea"/>
                <a:ea typeface="+mn-ea"/>
              </a:rPr>
              <a:t>2.4</a:t>
            </a:r>
            <a:r>
              <a:rPr lang="zh-CN" altLang="en-US" sz="1600" dirty="0">
                <a:latin typeface="+mn-ea"/>
                <a:ea typeface="+mn-ea"/>
              </a:rPr>
              <a:t>倍。</a:t>
            </a:r>
            <a:endParaRPr lang="zh-CN" altLang="zh-CN" sz="1600" noProof="1">
              <a:latin typeface="+mn-ea"/>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600" dirty="0">
                <a:solidFill>
                  <a:srgbClr val="000000"/>
                </a:solidFill>
                <a:latin typeface="+mn-ea"/>
                <a:ea typeface="+mn-ea"/>
              </a:rPr>
              <a:t>预计</a:t>
            </a:r>
            <a:r>
              <a:rPr lang="zh-CN" altLang="zh-CN" sz="1600" noProof="1">
                <a:latin typeface="宋体" panose="02010600030101010101" pitchFamily="2" charset="-122"/>
              </a:rPr>
              <a:t>2025</a:t>
            </a:r>
            <a:r>
              <a:rPr lang="zh-CN" altLang="en-US" sz="1600" noProof="1">
                <a:latin typeface="宋体" panose="02010600030101010101" pitchFamily="2" charset="-122"/>
              </a:rPr>
              <a:t>、</a:t>
            </a:r>
            <a:r>
              <a:rPr lang="zh-CN" altLang="zh-CN" sz="1600" noProof="1">
                <a:latin typeface="宋体" panose="02010600030101010101" pitchFamily="2" charset="-122"/>
              </a:rPr>
              <a:t>2030</a:t>
            </a:r>
            <a:r>
              <a:rPr lang="zh-CN" altLang="en-US" sz="1600" noProof="1">
                <a:latin typeface="宋体" panose="02010600030101010101" pitchFamily="2" charset="-122"/>
              </a:rPr>
              <a:t>和</a:t>
            </a:r>
            <a:r>
              <a:rPr lang="zh-CN" altLang="zh-CN" sz="1600" noProof="1">
                <a:latin typeface="宋体" panose="02010600030101010101" pitchFamily="2" charset="-122"/>
              </a:rPr>
              <a:t>2035</a:t>
            </a:r>
            <a:r>
              <a:rPr lang="zh-CN" altLang="en-US" sz="1600" noProof="1">
                <a:latin typeface="宋体" panose="02010600030101010101" pitchFamily="2" charset="-122"/>
              </a:rPr>
              <a:t>年，我国稀土需求量将分别达到</a:t>
            </a:r>
            <a:r>
              <a:rPr lang="zh-CN" altLang="zh-CN" sz="1600" noProof="1">
                <a:latin typeface="宋体" panose="02010600030101010101" pitchFamily="2" charset="-122"/>
              </a:rPr>
              <a:t>20</a:t>
            </a:r>
            <a:r>
              <a:rPr lang="zh-CN" altLang="en-US" sz="1600" noProof="1">
                <a:latin typeface="宋体" panose="02010600030101010101" pitchFamily="2" charset="-122"/>
              </a:rPr>
              <a:t>万吨、</a:t>
            </a:r>
            <a:r>
              <a:rPr lang="zh-CN" altLang="zh-CN" sz="1600" noProof="1">
                <a:latin typeface="宋体" panose="02010600030101010101" pitchFamily="2" charset="-122"/>
              </a:rPr>
              <a:t>31</a:t>
            </a:r>
            <a:r>
              <a:rPr lang="zh-CN" altLang="en-US" sz="1600" noProof="1">
                <a:latin typeface="宋体" panose="02010600030101010101" pitchFamily="2" charset="-122"/>
              </a:rPr>
              <a:t>万吨和</a:t>
            </a:r>
            <a:r>
              <a:rPr lang="zh-CN" altLang="zh-CN" sz="1600" noProof="1">
                <a:latin typeface="宋体" panose="02010600030101010101" pitchFamily="2" charset="-122"/>
              </a:rPr>
              <a:t>38</a:t>
            </a:r>
            <a:r>
              <a:rPr lang="zh-CN" altLang="en-US" sz="1600" noProof="1">
                <a:latin typeface="宋体" panose="02010600030101010101" pitchFamily="2" charset="-122"/>
              </a:rPr>
              <a:t>万吨</a:t>
            </a:r>
            <a:r>
              <a:rPr lang="zh-CN" altLang="en-US" sz="1600" dirty="0">
                <a:solidFill>
                  <a:srgbClr val="000000"/>
                </a:solidFill>
                <a:latin typeface="+mn-ea"/>
                <a:ea typeface="+mn-ea"/>
              </a:rPr>
              <a:t>。</a:t>
            </a:r>
            <a:r>
              <a:rPr lang="zh-CN" altLang="en-US" sz="1600" noProof="1">
                <a:latin typeface="+mn-ea"/>
                <a:ea typeface="+mn-ea"/>
              </a:rPr>
              <a:t>永磁材料仍将是第一大稀土消费产品，</a:t>
            </a:r>
            <a:r>
              <a:rPr lang="zh-CN" altLang="zh-CN" sz="1600" noProof="1">
                <a:latin typeface="+mn-ea"/>
                <a:ea typeface="+mn-ea"/>
              </a:rPr>
              <a:t>2035</a:t>
            </a:r>
            <a:r>
              <a:rPr lang="zh-CN" altLang="en-US" sz="1600" noProof="1">
                <a:latin typeface="+mn-ea"/>
                <a:ea typeface="+mn-ea"/>
              </a:rPr>
              <a:t>年占比将达到</a:t>
            </a:r>
            <a:r>
              <a:rPr lang="zh-CN" altLang="zh-CN" sz="1600" noProof="1">
                <a:latin typeface="+mn-ea"/>
                <a:ea typeface="+mn-ea"/>
              </a:rPr>
              <a:t>56%</a:t>
            </a:r>
            <a:r>
              <a:rPr lang="zh-CN" altLang="en-US" sz="1600" noProof="1">
                <a:latin typeface="+mn-ea"/>
                <a:ea typeface="+mn-ea"/>
              </a:rPr>
              <a:t>。</a:t>
            </a:r>
            <a:endParaRPr lang="zh-CN" altLang="zh-CN" sz="1600" noProof="1">
              <a:latin typeface="+mn-ea"/>
              <a:ea typeface="+mn-ea"/>
            </a:endParaRPr>
          </a:p>
        </p:txBody>
      </p:sp>
      <p:sp>
        <p:nvSpPr>
          <p:cNvPr id="45060"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A4D91CE2-8713-4A23-AC6A-30EA3CFD663F}" type="slidenum">
              <a:rPr altLang="zh-CN" smtClean="0">
                <a:latin typeface="Arial" panose="020B0604020202020204" pitchFamily="34" charset="0"/>
              </a:rPr>
              <a:pPr/>
              <a:t>16</a:t>
            </a:fld>
            <a:endParaRPr lang="zh-CN" altLang="zh-CN">
              <a:latin typeface="Arial" panose="020B0604020202020204" pitchFamily="34" charset="0"/>
            </a:endParaRPr>
          </a:p>
        </p:txBody>
      </p:sp>
    </p:spTree>
    <p:extLst>
      <p:ext uri="{BB962C8B-B14F-4D97-AF65-F5344CB8AC3E}">
        <p14:creationId xmlns:p14="http://schemas.microsoft.com/office/powerpoint/2010/main" val="375845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624C671E-FFE1-45B9-852E-B8D5DAA5B2C1}" type="slidenum">
              <a:rPr altLang="zh-CN" smtClean="0">
                <a:latin typeface="Arial" panose="020B0604020202020204" pitchFamily="34" charset="0"/>
              </a:rPr>
              <a:pPr/>
              <a:t>17</a:t>
            </a:fld>
            <a:endParaRPr lang="zh-CN" altLang="zh-CN">
              <a:latin typeface="Arial" panose="020B0604020202020204" pitchFamily="34" charset="0"/>
            </a:endParaRPr>
          </a:p>
        </p:txBody>
      </p:sp>
      <p:sp>
        <p:nvSpPr>
          <p:cNvPr id="47107" name="Rectangle 2"/>
          <p:cNvSpPr>
            <a:spLocks noGrp="1" noRot="1" noChangeAspect="1" noChangeArrowheads="1" noTextEdit="1"/>
          </p:cNvSpPr>
          <p:nvPr>
            <p:ph type="sldImg" idx="4294967295"/>
          </p:nvPr>
        </p:nvSpPr>
        <p:spPr>
          <a:ln/>
        </p:spPr>
      </p:sp>
      <p:sp>
        <p:nvSpPr>
          <p:cNvPr id="47108" name="Rectangle 3"/>
          <p:cNvSpPr>
            <a:spLocks noGrp="1" noChangeArrowheads="1"/>
          </p:cNvSpPr>
          <p:nvPr>
            <p:ph type="body" idx="4294967295"/>
          </p:nvPr>
        </p:nvSpPr>
        <p:spPr/>
        <p:txBody>
          <a:bodyPr>
            <a:prstTxWarp prst="textNoShape">
              <a:avLst/>
            </a:prstTxWarp>
          </a:bodyPr>
          <a:lstStyle/>
          <a:p>
            <a:pPr eaLnBrk="1" hangingPunct="1"/>
            <a:endParaRPr lang="zh-CN" altLang="zh-CN"/>
          </a:p>
        </p:txBody>
      </p:sp>
    </p:spTree>
    <p:extLst>
      <p:ext uri="{BB962C8B-B14F-4D97-AF65-F5344CB8AC3E}">
        <p14:creationId xmlns:p14="http://schemas.microsoft.com/office/powerpoint/2010/main" val="2138280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31D64B11-E4DE-4D7C-8178-F8504429DE4F}" type="slidenum">
              <a:rPr altLang="zh-CN" smtClean="0">
                <a:latin typeface="Arial" panose="020B0604020202020204" pitchFamily="34" charset="0"/>
              </a:rPr>
              <a:pPr/>
              <a:t>18</a:t>
            </a:fld>
            <a:endParaRPr lang="zh-CN" altLang="zh-CN">
              <a:latin typeface="Arial" panose="020B0604020202020204" pitchFamily="34" charset="0"/>
            </a:endParaRPr>
          </a:p>
        </p:txBody>
      </p:sp>
      <p:sp>
        <p:nvSpPr>
          <p:cNvPr id="49155" name="Rectangle 7"/>
          <p:cNvSpPr txBox="1">
            <a:spLocks noGrp="1" noChangeArrowheads="1"/>
          </p:cNvSpPr>
          <p:nvPr/>
        </p:nvSpPr>
        <p:spPr bwMode="auto">
          <a:xfrm>
            <a:off x="4024313" y="9720263"/>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1158883F-B140-48C9-90DC-2643170F3021}" type="slidenum">
              <a:rPr lang="en-US" altLang="zh-CN" sz="1300">
                <a:latin typeface="Arial" panose="020B0604020202020204" pitchFamily="34" charset="0"/>
              </a:rPr>
              <a:pPr algn="r" eaLnBrk="1" hangingPunct="1"/>
              <a:t>18</a:t>
            </a:fld>
            <a:endParaRPr lang="en-US" altLang="zh-CN" sz="1300">
              <a:latin typeface="Arial" panose="020B0604020202020204" pitchFamily="34" charset="0"/>
            </a:endParaRPr>
          </a:p>
        </p:txBody>
      </p:sp>
      <p:sp>
        <p:nvSpPr>
          <p:cNvPr id="49156" name="Rectangle 2"/>
          <p:cNvSpPr>
            <a:spLocks noGrp="1" noRot="1" noChangeAspect="1" noChangeArrowheads="1" noTextEdit="1"/>
          </p:cNvSpPr>
          <p:nvPr>
            <p:ph type="sldImg" idx="4294967295"/>
          </p:nvPr>
        </p:nvSpPr>
        <p:spPr>
          <a:ln/>
        </p:spPr>
      </p:sp>
      <p:sp>
        <p:nvSpPr>
          <p:cNvPr id="49157" name="Rectangle 3"/>
          <p:cNvSpPr>
            <a:spLocks noGrp="1" noChangeArrowheads="1"/>
          </p:cNvSpPr>
          <p:nvPr>
            <p:ph type="body" idx="4294967295"/>
          </p:nvPr>
        </p:nvSpPr>
        <p:spPr/>
        <p:txBody>
          <a:bodyPr>
            <a:prstTxWarp prst="textNoShape">
              <a:avLst/>
            </a:prstTxWarp>
          </a:bodyPr>
          <a:lstStyle/>
          <a:p>
            <a:pPr eaLnBrk="1" hangingPunct="1">
              <a:lnSpc>
                <a:spcPct val="150000"/>
              </a:lnSpc>
              <a:spcBef>
                <a:spcPct val="0"/>
              </a:spcBef>
              <a:buClrTx/>
              <a:buSzTx/>
              <a:buFont typeface="Wingdings" panose="05000000000000000000" pitchFamily="2" charset="2"/>
              <a:buChar char="Ø"/>
            </a:pPr>
            <a:r>
              <a:rPr lang="zh-CN" altLang="en-US" sz="1200" dirty="0">
                <a:latin typeface="宋体" panose="02010600030101010101" pitchFamily="2" charset="-122"/>
              </a:rPr>
              <a:t>先来看资源禀赋情况。</a:t>
            </a:r>
            <a:endParaRPr lang="en-US" altLang="zh-CN" sz="12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200" dirty="0">
                <a:latin typeface="宋体" panose="02010600030101010101" pitchFamily="2" charset="-122"/>
              </a:rPr>
              <a:t>全球稀土主要分布在中国、巴西、俄罗斯、越南等国</a:t>
            </a:r>
            <a:endParaRPr lang="en-US" altLang="zh-CN" sz="12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en-US" altLang="zh-CN" sz="1200" dirty="0">
                <a:latin typeface="宋体" panose="02010600030101010101" pitchFamily="2" charset="-122"/>
              </a:rPr>
              <a:t>2022</a:t>
            </a:r>
            <a:r>
              <a:rPr lang="zh-CN" altLang="en-US" sz="1200" dirty="0">
                <a:latin typeface="宋体" panose="02010600030101010101" pitchFamily="2" charset="-122"/>
              </a:rPr>
              <a:t>年，全球稀土储量近</a:t>
            </a:r>
            <a:r>
              <a:rPr lang="en-US" altLang="zh-CN" sz="1200" dirty="0">
                <a:latin typeface="宋体" panose="02010600030101010101" pitchFamily="2" charset="-122"/>
              </a:rPr>
              <a:t>1.4</a:t>
            </a:r>
            <a:r>
              <a:rPr lang="zh-CN" altLang="en-US" sz="1200" dirty="0">
                <a:latin typeface="宋体" panose="02010600030101010101" pitchFamily="2" charset="-122"/>
              </a:rPr>
              <a:t>亿吨，中国占全球</a:t>
            </a:r>
            <a:r>
              <a:rPr lang="en-US" altLang="zh-CN" sz="1200" dirty="0">
                <a:latin typeface="宋体" panose="02010600030101010101" pitchFamily="2" charset="-122"/>
              </a:rPr>
              <a:t>35%</a:t>
            </a:r>
          </a:p>
          <a:p>
            <a:pPr eaLnBrk="1" hangingPunct="1">
              <a:lnSpc>
                <a:spcPct val="150000"/>
              </a:lnSpc>
              <a:spcBef>
                <a:spcPct val="0"/>
              </a:spcBef>
              <a:buClrTx/>
              <a:buSzTx/>
              <a:buFont typeface="Wingdings" panose="05000000000000000000" pitchFamily="2" charset="2"/>
              <a:buChar char="Ø"/>
            </a:pPr>
            <a:r>
              <a:rPr lang="zh-CN" altLang="en-US" sz="1200" dirty="0">
                <a:latin typeface="宋体" panose="02010600030101010101" pitchFamily="2" charset="-122"/>
              </a:rPr>
              <a:t>东南亚稀土多为离子吸附性，重稀土配分与我国江西相似或更高</a:t>
            </a:r>
            <a:endParaRPr lang="en-US" altLang="zh-CN" sz="12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200" dirty="0">
                <a:latin typeface="宋体" panose="02010600030101010101" pitchFamily="2" charset="-122"/>
              </a:rPr>
              <a:t>东南亚仅缅甸的离子吸附型稀土潜在的资源量可超过</a:t>
            </a:r>
            <a:r>
              <a:rPr lang="en-US" altLang="zh-CN" sz="1200" dirty="0">
                <a:latin typeface="宋体" panose="02010600030101010101" pitchFamily="2" charset="-122"/>
              </a:rPr>
              <a:t>1500</a:t>
            </a:r>
            <a:r>
              <a:rPr lang="zh-CN" altLang="en-US" sz="1200" dirty="0">
                <a:latin typeface="宋体" panose="02010600030101010101" pitchFamily="2" charset="-122"/>
              </a:rPr>
              <a:t>万吨，潜力惊人</a:t>
            </a:r>
            <a:endParaRPr lang="en-US" altLang="zh-CN" sz="1200" dirty="0">
              <a:latin typeface="宋体" panose="02010600030101010101" pitchFamily="2" charset="-122"/>
            </a:endParaRPr>
          </a:p>
          <a:p>
            <a:pPr eaLnBrk="1" hangingPunct="1"/>
            <a:endParaRPr lang="zh-CN" altLang="zh-CN" dirty="0"/>
          </a:p>
        </p:txBody>
      </p:sp>
    </p:spTree>
    <p:extLst>
      <p:ext uri="{BB962C8B-B14F-4D97-AF65-F5344CB8AC3E}">
        <p14:creationId xmlns:p14="http://schemas.microsoft.com/office/powerpoint/2010/main" val="2559608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AC956A26-4CCE-4BD8-8F7E-AF4DE4734BC9}" type="slidenum">
              <a:rPr altLang="zh-CN" smtClean="0">
                <a:latin typeface="Arial" panose="020B0604020202020204" pitchFamily="34" charset="0"/>
              </a:rPr>
              <a:pPr/>
              <a:t>19</a:t>
            </a:fld>
            <a:endParaRPr lang="zh-CN" altLang="zh-CN">
              <a:latin typeface="Arial" panose="020B0604020202020204" pitchFamily="34" charset="0"/>
            </a:endParaRPr>
          </a:p>
        </p:txBody>
      </p:sp>
      <p:sp>
        <p:nvSpPr>
          <p:cNvPr id="51203" name="Rectangle 7"/>
          <p:cNvSpPr txBox="1">
            <a:spLocks noGrp="1" noChangeArrowheads="1"/>
          </p:cNvSpPr>
          <p:nvPr/>
        </p:nvSpPr>
        <p:spPr bwMode="auto">
          <a:xfrm>
            <a:off x="4024313" y="9720263"/>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098A04D-BDF2-4843-9E06-59B61E4642F6}" type="slidenum">
              <a:rPr lang="en-US" altLang="zh-CN" sz="1300">
                <a:latin typeface="Arial" panose="020B0604020202020204" pitchFamily="34" charset="0"/>
              </a:rPr>
              <a:pPr algn="r" eaLnBrk="1" hangingPunct="1"/>
              <a:t>19</a:t>
            </a:fld>
            <a:endParaRPr lang="en-US" altLang="zh-CN" sz="1300">
              <a:latin typeface="Arial" panose="020B0604020202020204" pitchFamily="34" charset="0"/>
            </a:endParaRPr>
          </a:p>
        </p:txBody>
      </p:sp>
      <p:sp>
        <p:nvSpPr>
          <p:cNvPr id="51204" name="Rectangle 2"/>
          <p:cNvSpPr>
            <a:spLocks noGrp="1" noRot="1" noChangeAspect="1" noChangeArrowheads="1" noTextEdit="1"/>
          </p:cNvSpPr>
          <p:nvPr>
            <p:ph type="sldImg" idx="4294967295"/>
          </p:nvPr>
        </p:nvSpPr>
        <p:spPr>
          <a:ln/>
        </p:spPr>
      </p:sp>
      <p:sp>
        <p:nvSpPr>
          <p:cNvPr id="47109" name="Rectangle 3"/>
          <p:cNvSpPr>
            <a:spLocks noGrp="1" noChangeArrowheads="1"/>
          </p:cNvSpPr>
          <p:nvPr>
            <p:ph type="body" idx="1"/>
          </p:nvPr>
        </p:nvSpPr>
        <p:spPr>
          <a:ln/>
        </p:spPr>
        <p:txBody>
          <a:bodyPr/>
          <a:lstStyle/>
          <a:p>
            <a:pPr>
              <a:defRPr/>
            </a:pPr>
            <a:r>
              <a:rPr lang="en-US" altLang="zh-CN" sz="1600" dirty="0">
                <a:latin typeface="+mn-ea"/>
                <a:ea typeface="+mn-ea"/>
              </a:rPr>
              <a:t>2000</a:t>
            </a:r>
            <a:r>
              <a:rPr lang="zh-CN" altLang="en-US" sz="1600" dirty="0">
                <a:latin typeface="+mn-ea"/>
                <a:ea typeface="+mn-ea"/>
              </a:rPr>
              <a:t>年至今，中国稀土元素的供应能力发生较大变化：轻稀土供应量翻番，重稀土供应量不增反降。（！！翻页！！）</a:t>
            </a:r>
            <a:r>
              <a:rPr lang="en-US" altLang="zh-CN" sz="1600" dirty="0">
                <a:latin typeface="+mn-ea"/>
                <a:ea typeface="+mn-ea"/>
              </a:rPr>
              <a:t>2000—2020 </a:t>
            </a:r>
            <a:r>
              <a:rPr lang="zh-CN" altLang="en-US" sz="1600" dirty="0">
                <a:latin typeface="+mn-ea"/>
                <a:ea typeface="+mn-ea"/>
              </a:rPr>
              <a:t>年，镧、铈、镨、钕产量增长 </a:t>
            </a:r>
            <a:r>
              <a:rPr lang="en-US" altLang="zh-CN" sz="1600" dirty="0">
                <a:latin typeface="+mn-ea"/>
                <a:ea typeface="+mn-ea"/>
              </a:rPr>
              <a:t>75.5%—118.9%</a:t>
            </a:r>
            <a:r>
              <a:rPr lang="zh-CN" altLang="en-US" sz="1600" dirty="0">
                <a:latin typeface="+mn-ea"/>
                <a:ea typeface="+mn-ea"/>
              </a:rPr>
              <a:t>，</a:t>
            </a:r>
            <a:r>
              <a:rPr lang="en-US" altLang="zh-CN" sz="1600" dirty="0">
                <a:latin typeface="+mn-ea"/>
                <a:ea typeface="+mn-ea"/>
              </a:rPr>
              <a:t>2020 </a:t>
            </a:r>
            <a:r>
              <a:rPr lang="zh-CN" altLang="en-US" sz="1600" dirty="0">
                <a:latin typeface="+mn-ea"/>
                <a:ea typeface="+mn-ea"/>
              </a:rPr>
              <a:t>年分别达到 </a:t>
            </a:r>
            <a:r>
              <a:rPr lang="en-US" altLang="zh-CN" sz="1600" dirty="0">
                <a:latin typeface="+mn-ea"/>
                <a:ea typeface="+mn-ea"/>
              </a:rPr>
              <a:t>3.5 </a:t>
            </a:r>
            <a:r>
              <a:rPr lang="zh-CN" altLang="en-US" sz="1600" dirty="0">
                <a:latin typeface="+mn-ea"/>
                <a:ea typeface="+mn-ea"/>
              </a:rPr>
              <a:t>万吨、</a:t>
            </a:r>
            <a:r>
              <a:rPr lang="en-US" altLang="zh-CN" sz="1600" dirty="0">
                <a:latin typeface="+mn-ea"/>
                <a:ea typeface="+mn-ea"/>
              </a:rPr>
              <a:t>5.9 </a:t>
            </a:r>
            <a:r>
              <a:rPr lang="zh-CN" altLang="en-US" sz="1600" dirty="0">
                <a:latin typeface="+mn-ea"/>
                <a:ea typeface="+mn-ea"/>
              </a:rPr>
              <a:t>万吨、</a:t>
            </a:r>
            <a:r>
              <a:rPr lang="en-US" altLang="zh-CN" sz="1600" dirty="0">
                <a:latin typeface="+mn-ea"/>
                <a:ea typeface="+mn-ea"/>
              </a:rPr>
              <a:t>0.9 </a:t>
            </a:r>
            <a:r>
              <a:rPr lang="zh-CN" altLang="en-US" sz="1600" dirty="0">
                <a:latin typeface="+mn-ea"/>
                <a:ea typeface="+mn-ea"/>
              </a:rPr>
              <a:t>万吨、 </a:t>
            </a:r>
            <a:r>
              <a:rPr lang="en-US" altLang="zh-CN" sz="1600" dirty="0">
                <a:latin typeface="+mn-ea"/>
                <a:ea typeface="+mn-ea"/>
              </a:rPr>
              <a:t>2.5 </a:t>
            </a:r>
            <a:r>
              <a:rPr lang="zh-CN" altLang="en-US" sz="1600" dirty="0">
                <a:latin typeface="+mn-ea"/>
                <a:ea typeface="+mn-ea"/>
              </a:rPr>
              <a:t>万吨。（！！翻页！！）而钆、镝、钇产量较 </a:t>
            </a:r>
            <a:r>
              <a:rPr lang="en-US" altLang="zh-CN" sz="1600" dirty="0">
                <a:latin typeface="+mn-ea"/>
                <a:ea typeface="+mn-ea"/>
              </a:rPr>
              <a:t>2005 </a:t>
            </a:r>
            <a:r>
              <a:rPr lang="zh-CN" altLang="en-US" sz="1600" dirty="0">
                <a:latin typeface="+mn-ea"/>
                <a:ea typeface="+mn-ea"/>
              </a:rPr>
              <a:t>年峰值分别下降了 </a:t>
            </a:r>
            <a:r>
              <a:rPr lang="en-US" altLang="zh-CN" sz="1600" dirty="0">
                <a:latin typeface="+mn-ea"/>
                <a:ea typeface="+mn-ea"/>
              </a:rPr>
              <a:t>34.8%—43.9%</a:t>
            </a:r>
            <a:r>
              <a:rPr lang="zh-CN" altLang="en-US" sz="1600" dirty="0">
                <a:latin typeface="+mn-ea"/>
                <a:ea typeface="+mn-ea"/>
              </a:rPr>
              <a:t>，</a:t>
            </a:r>
            <a:r>
              <a:rPr lang="en-US" altLang="zh-CN" sz="1600" dirty="0">
                <a:latin typeface="+mn-ea"/>
                <a:ea typeface="+mn-ea"/>
              </a:rPr>
              <a:t>2020 </a:t>
            </a:r>
            <a:r>
              <a:rPr lang="zh-CN" altLang="en-US" sz="1600" dirty="0">
                <a:latin typeface="+mn-ea"/>
                <a:ea typeface="+mn-ea"/>
              </a:rPr>
              <a:t>年分别下降到 </a:t>
            </a:r>
            <a:r>
              <a:rPr lang="en-US" altLang="zh-CN" sz="1600" dirty="0">
                <a:latin typeface="+mn-ea"/>
                <a:ea typeface="+mn-ea"/>
              </a:rPr>
              <a:t>0.2</a:t>
            </a:r>
            <a:r>
              <a:rPr lang="zh-CN" altLang="en-US" sz="1600" dirty="0">
                <a:latin typeface="+mn-ea"/>
                <a:ea typeface="+mn-ea"/>
              </a:rPr>
              <a:t>万 吨、</a:t>
            </a:r>
            <a:r>
              <a:rPr lang="en-US" altLang="zh-CN" sz="1600" dirty="0">
                <a:latin typeface="+mn-ea"/>
                <a:ea typeface="+mn-ea"/>
              </a:rPr>
              <a:t>0.1 </a:t>
            </a:r>
            <a:r>
              <a:rPr lang="zh-CN" altLang="en-US" sz="1600" dirty="0">
                <a:latin typeface="+mn-ea"/>
                <a:ea typeface="+mn-ea"/>
              </a:rPr>
              <a:t>万吨、</a:t>
            </a:r>
            <a:r>
              <a:rPr lang="en-US" altLang="zh-CN" sz="1600" dirty="0">
                <a:latin typeface="+mn-ea"/>
                <a:ea typeface="+mn-ea"/>
              </a:rPr>
              <a:t>0.5 </a:t>
            </a:r>
            <a:r>
              <a:rPr lang="zh-CN" altLang="en-US" sz="1600" dirty="0">
                <a:latin typeface="+mn-ea"/>
                <a:ea typeface="+mn-ea"/>
              </a:rPr>
              <a:t>万吨。</a:t>
            </a:r>
            <a:r>
              <a:rPr lang="zh-CN" altLang="en-US" sz="1600" dirty="0">
                <a:latin typeface="宋体" panose="02010600030101010101" pitchFamily="2" charset="-122"/>
              </a:rPr>
              <a:t>镧、铈、镨、钕等轻稀土元素的年产量约为重稀土的十余倍</a:t>
            </a:r>
            <a:r>
              <a:rPr lang="en-US" altLang="zh-CN" sz="1600" dirty="0">
                <a:latin typeface="宋体" panose="02010600030101010101" pitchFamily="2" charset="-122"/>
              </a:rPr>
              <a:t>.</a:t>
            </a:r>
            <a:endParaRPr lang="en-US" altLang="zh-CN" sz="1600" dirty="0">
              <a:latin typeface="+mn-ea"/>
              <a:ea typeface="+mn-ea"/>
            </a:endParaRPr>
          </a:p>
          <a:p>
            <a:pPr eaLnBrk="1" hangingPunct="1">
              <a:lnSpc>
                <a:spcPct val="150000"/>
              </a:lnSpc>
              <a:spcBef>
                <a:spcPct val="0"/>
              </a:spcBef>
              <a:buFont typeface="Arial" panose="020B0604020202020204" pitchFamily="34" charset="0"/>
              <a:buNone/>
              <a:defRPr/>
            </a:pPr>
            <a:r>
              <a:rPr lang="zh-CN" altLang="en-US" sz="1600" dirty="0">
                <a:latin typeface="+mn-ea"/>
                <a:ea typeface="+mn-ea"/>
              </a:rPr>
              <a:t>中国稀土供应主要来自内蒙古白云鄂博矿、四川和山东氟碳铈矿、南方离子吸附型稀土矿。除离子吸附型和砂矿型以外的稀土矿床称为硬质岩型。硬质岩型稀土矿床主要分布在内蒙古、四川、山东、贵州、湖北等地，近年来，内蒙古白云鄂博矿、四川和山东氟碳铈矿的开采配额逐步提升，砂矿型稀土矿床主要分布在湖南、广东、广西等地，当前南方离子吸附型稀土矿受制于环保约束，大部分矿山处于半停产或停产状态，实际开采量未达到配额指标。</a:t>
            </a:r>
            <a:r>
              <a:rPr lang="en-US" altLang="zh-CN" sz="1600" dirty="0">
                <a:latin typeface="+mn-ea"/>
                <a:ea typeface="+mn-ea"/>
              </a:rPr>
              <a:t>2020 </a:t>
            </a:r>
            <a:r>
              <a:rPr lang="zh-CN" altLang="en-US" sz="1600" dirty="0">
                <a:latin typeface="+mn-ea"/>
                <a:ea typeface="+mn-ea"/>
              </a:rPr>
              <a:t>年，中国轻稀土产量 </a:t>
            </a:r>
            <a:r>
              <a:rPr lang="en-US" altLang="zh-CN" sz="1600" dirty="0">
                <a:latin typeface="+mn-ea"/>
                <a:ea typeface="+mn-ea"/>
              </a:rPr>
              <a:t>12.1 </a:t>
            </a:r>
            <a:r>
              <a:rPr lang="zh-CN" altLang="en-US" sz="1600" dirty="0">
                <a:latin typeface="+mn-ea"/>
                <a:ea typeface="+mn-ea"/>
              </a:rPr>
              <a:t>万吨，重稀土 </a:t>
            </a:r>
            <a:r>
              <a:rPr lang="en-US" altLang="zh-CN" sz="1600" dirty="0">
                <a:latin typeface="+mn-ea"/>
                <a:ea typeface="+mn-ea"/>
              </a:rPr>
              <a:t>1.9 </a:t>
            </a:r>
            <a:r>
              <a:rPr lang="zh-CN" altLang="en-US" sz="1600" dirty="0">
                <a:latin typeface="+mn-ea"/>
                <a:ea typeface="+mn-ea"/>
              </a:rPr>
              <a:t>万吨，与 </a:t>
            </a:r>
            <a:r>
              <a:rPr lang="en-US" altLang="zh-CN" sz="1600" dirty="0">
                <a:latin typeface="+mn-ea"/>
                <a:ea typeface="+mn-ea"/>
              </a:rPr>
              <a:t>2000 </a:t>
            </a:r>
            <a:r>
              <a:rPr lang="zh-CN" altLang="en-US" sz="1600" dirty="0">
                <a:latin typeface="+mn-ea"/>
                <a:ea typeface="+mn-ea"/>
              </a:rPr>
              <a:t>年相比，轻稀土增加了 </a:t>
            </a:r>
            <a:r>
              <a:rPr lang="en-US" altLang="zh-CN" sz="1600" dirty="0">
                <a:latin typeface="+mn-ea"/>
                <a:ea typeface="+mn-ea"/>
              </a:rPr>
              <a:t>78.2%</a:t>
            </a:r>
            <a:r>
              <a:rPr lang="zh-CN" altLang="en-US" sz="1600" dirty="0">
                <a:latin typeface="+mn-ea"/>
                <a:ea typeface="+mn-ea"/>
              </a:rPr>
              <a:t>，重稀土减少 </a:t>
            </a:r>
            <a:r>
              <a:rPr lang="en-US" altLang="zh-CN" sz="1600" dirty="0">
                <a:latin typeface="+mn-ea"/>
                <a:ea typeface="+mn-ea"/>
              </a:rPr>
              <a:t>38.4%</a:t>
            </a:r>
            <a:r>
              <a:rPr lang="zh-CN" altLang="en-US" sz="1600" dirty="0">
                <a:latin typeface="+mn-ea"/>
                <a:ea typeface="+mn-ea"/>
              </a:rPr>
              <a:t>。</a:t>
            </a:r>
            <a:endParaRPr lang="en-US" altLang="zh-CN" sz="1600" dirty="0">
              <a:latin typeface="+mn-ea"/>
              <a:ea typeface="+mn-ea"/>
            </a:endParaRPr>
          </a:p>
        </p:txBody>
      </p:sp>
    </p:spTree>
    <p:extLst>
      <p:ext uri="{BB962C8B-B14F-4D97-AF65-F5344CB8AC3E}">
        <p14:creationId xmlns:p14="http://schemas.microsoft.com/office/powerpoint/2010/main" val="2274205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F3278079-AB2E-41E0-8E64-26450AAD844A}" type="slidenum">
              <a:rPr altLang="zh-CN" smtClean="0">
                <a:latin typeface="Arial" panose="020B0604020202020204" pitchFamily="34" charset="0"/>
              </a:rPr>
              <a:pPr/>
              <a:t>20</a:t>
            </a:fld>
            <a:endParaRPr lang="zh-CN" altLang="zh-CN">
              <a:latin typeface="Arial" panose="020B0604020202020204" pitchFamily="34" charset="0"/>
            </a:endParaRPr>
          </a:p>
        </p:txBody>
      </p:sp>
      <p:sp>
        <p:nvSpPr>
          <p:cNvPr id="53251" name="Rectangle 7"/>
          <p:cNvSpPr txBox="1">
            <a:spLocks noGrp="1" noChangeArrowheads="1"/>
          </p:cNvSpPr>
          <p:nvPr/>
        </p:nvSpPr>
        <p:spPr bwMode="auto">
          <a:xfrm>
            <a:off x="4024313" y="9720263"/>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724CBB09-6A98-4D58-96B8-EE851342A878}" type="slidenum">
              <a:rPr lang="en-US" altLang="zh-CN" sz="1300">
                <a:latin typeface="Arial" panose="020B0604020202020204" pitchFamily="34" charset="0"/>
              </a:rPr>
              <a:pPr algn="r" eaLnBrk="1" hangingPunct="1"/>
              <a:t>20</a:t>
            </a:fld>
            <a:endParaRPr lang="en-US" altLang="zh-CN" sz="1300">
              <a:latin typeface="Arial" panose="020B0604020202020204" pitchFamily="34" charset="0"/>
            </a:endParaRPr>
          </a:p>
        </p:txBody>
      </p:sp>
      <p:sp>
        <p:nvSpPr>
          <p:cNvPr id="53252" name="Rectangle 2"/>
          <p:cNvSpPr>
            <a:spLocks noGrp="1" noRot="1" noChangeAspect="1" noChangeArrowheads="1" noTextEdit="1"/>
          </p:cNvSpPr>
          <p:nvPr>
            <p:ph type="sldImg" idx="4294967295"/>
          </p:nvPr>
        </p:nvSpPr>
        <p:spPr>
          <a:ln/>
        </p:spPr>
      </p:sp>
      <p:sp>
        <p:nvSpPr>
          <p:cNvPr id="49157" name="Rectangle 3"/>
          <p:cNvSpPr>
            <a:spLocks noGrp="1" noChangeArrowheads="1"/>
          </p:cNvSpPr>
          <p:nvPr>
            <p:ph type="body" idx="1"/>
          </p:nvPr>
        </p:nvSpPr>
        <p:spPr>
          <a:ln/>
        </p:spPr>
        <p:txBody>
          <a:bodyPr/>
          <a:lstStyle/>
          <a:p>
            <a:pPr>
              <a:defRPr/>
            </a:pPr>
            <a:r>
              <a:rPr lang="zh-CN" altLang="en-US" sz="1600" dirty="0">
                <a:latin typeface="+mn-ea"/>
                <a:ea typeface="+mn-ea"/>
              </a:rPr>
              <a:t>从全球供应情况来看，中国是全球稀土供应的绝对主体。</a:t>
            </a:r>
            <a:r>
              <a:rPr lang="en-US" altLang="zh-CN" sz="1600" dirty="0">
                <a:latin typeface="+mn-ea"/>
                <a:ea typeface="+mn-ea"/>
              </a:rPr>
              <a:t>2000—2020</a:t>
            </a:r>
            <a:r>
              <a:rPr lang="zh-CN" altLang="en-US" sz="1600" dirty="0">
                <a:latin typeface="+mn-ea"/>
                <a:ea typeface="+mn-ea"/>
              </a:rPr>
              <a:t>年，全球累计生产稀土 </a:t>
            </a:r>
            <a:r>
              <a:rPr lang="en-US" altLang="zh-CN" sz="1600" dirty="0">
                <a:latin typeface="+mn-ea"/>
                <a:ea typeface="+mn-ea"/>
              </a:rPr>
              <a:t>272.7 </a:t>
            </a:r>
            <a:r>
              <a:rPr lang="zh-CN" altLang="en-US" sz="1600" dirty="0">
                <a:latin typeface="+mn-ea"/>
                <a:ea typeface="+mn-ea"/>
              </a:rPr>
              <a:t>万吨（稀土氧化物），其中，中国累计生产稀土 </a:t>
            </a:r>
            <a:r>
              <a:rPr lang="en-US" altLang="zh-CN" sz="1600" dirty="0">
                <a:latin typeface="+mn-ea"/>
                <a:ea typeface="+mn-ea"/>
              </a:rPr>
              <a:t>227.0 </a:t>
            </a:r>
            <a:r>
              <a:rPr lang="zh-CN" altLang="en-US" sz="1600" dirty="0">
                <a:latin typeface="+mn-ea"/>
                <a:ea typeface="+mn-ea"/>
              </a:rPr>
              <a:t>万吨，占全球生产总量的 </a:t>
            </a:r>
            <a:r>
              <a:rPr lang="en-US" altLang="zh-CN" sz="1600" dirty="0">
                <a:latin typeface="+mn-ea"/>
                <a:ea typeface="+mn-ea"/>
              </a:rPr>
              <a:t>83.3%</a:t>
            </a:r>
            <a:r>
              <a:rPr lang="zh-CN" altLang="en-US" sz="1600" dirty="0">
                <a:latin typeface="+mn-ea"/>
                <a:ea typeface="+mn-ea"/>
              </a:rPr>
              <a:t>。中国稀土累计产量是美国稀土累计产量的 </a:t>
            </a:r>
            <a:r>
              <a:rPr lang="en-US" altLang="zh-CN" sz="1600" dirty="0">
                <a:latin typeface="+mn-ea"/>
                <a:ea typeface="+mn-ea"/>
              </a:rPr>
              <a:t>19.3 </a:t>
            </a:r>
            <a:r>
              <a:rPr lang="zh-CN" altLang="en-US" sz="1600" dirty="0">
                <a:latin typeface="+mn-ea"/>
                <a:ea typeface="+mn-ea"/>
              </a:rPr>
              <a:t>倍，是澳大利亚的 </a:t>
            </a:r>
            <a:r>
              <a:rPr lang="en-US" altLang="zh-CN" sz="1600" dirty="0">
                <a:latin typeface="+mn-ea"/>
                <a:ea typeface="+mn-ea"/>
              </a:rPr>
              <a:t>18.4 </a:t>
            </a:r>
            <a:r>
              <a:rPr lang="zh-CN" altLang="en-US" sz="1600" dirty="0">
                <a:latin typeface="+mn-ea"/>
                <a:ea typeface="+mn-ea"/>
              </a:rPr>
              <a:t>倍。</a:t>
            </a:r>
            <a:r>
              <a:rPr lang="en-US" altLang="zh-CN" sz="1600" dirty="0">
                <a:latin typeface="+mn-ea"/>
                <a:ea typeface="+mn-ea"/>
              </a:rPr>
              <a:t>2022</a:t>
            </a:r>
            <a:r>
              <a:rPr lang="zh-CN" altLang="en-US" sz="1600" dirty="0">
                <a:latin typeface="+mn-ea"/>
                <a:ea typeface="+mn-ea"/>
              </a:rPr>
              <a:t>年，中国稀土产量约为</a:t>
            </a:r>
            <a:r>
              <a:rPr lang="en-US" altLang="zh-CN" sz="1600" dirty="0">
                <a:latin typeface="+mn-ea"/>
                <a:ea typeface="+mn-ea"/>
              </a:rPr>
              <a:t>21</a:t>
            </a:r>
            <a:r>
              <a:rPr lang="zh-CN" altLang="en-US" sz="1600" dirty="0">
                <a:latin typeface="+mn-ea"/>
                <a:ea typeface="+mn-ea"/>
              </a:rPr>
              <a:t>万吨，约占全球</a:t>
            </a:r>
            <a:r>
              <a:rPr lang="en-US" altLang="zh-CN" sz="1600" dirty="0">
                <a:latin typeface="+mn-ea"/>
                <a:ea typeface="+mn-ea"/>
              </a:rPr>
              <a:t>70%</a:t>
            </a:r>
            <a:r>
              <a:rPr lang="zh-CN" altLang="en-US" sz="1600" dirty="0">
                <a:latin typeface="+mn-ea"/>
                <a:ea typeface="+mn-ea"/>
              </a:rPr>
              <a:t>，较</a:t>
            </a:r>
            <a:r>
              <a:rPr lang="en-US" altLang="zh-CN" sz="1600" dirty="0">
                <a:latin typeface="+mn-ea"/>
                <a:ea typeface="+mn-ea"/>
              </a:rPr>
              <a:t>2010</a:t>
            </a:r>
            <a:r>
              <a:rPr lang="zh-CN" altLang="en-US" sz="1600" dirty="0">
                <a:latin typeface="+mn-ea"/>
                <a:ea typeface="+mn-ea"/>
              </a:rPr>
              <a:t>年下降超过</a:t>
            </a:r>
            <a:r>
              <a:rPr lang="en-US" altLang="zh-CN" sz="1600" dirty="0">
                <a:latin typeface="+mn-ea"/>
                <a:ea typeface="+mn-ea"/>
              </a:rPr>
              <a:t>20%</a:t>
            </a:r>
            <a:r>
              <a:rPr lang="zh-CN" altLang="en-US" sz="1600" dirty="0">
                <a:latin typeface="+mn-ea"/>
                <a:ea typeface="+mn-ea"/>
              </a:rPr>
              <a:t>。主要是由于近年来美国、澳大利亚等国正在快速恢复本土供应能力，缅甸等东南亚国家新增供应能力迅速增长，美、澳、巴、印等国的稀土产量全球占比已经上升至</a:t>
            </a:r>
            <a:r>
              <a:rPr lang="en-US" altLang="zh-CN" sz="1600" dirty="0">
                <a:latin typeface="+mn-ea"/>
                <a:ea typeface="+mn-ea"/>
              </a:rPr>
              <a:t>30%</a:t>
            </a:r>
            <a:r>
              <a:rPr lang="zh-CN" altLang="en-US" sz="1600" dirty="0">
                <a:latin typeface="+mn-ea"/>
                <a:ea typeface="+mn-ea"/>
              </a:rPr>
              <a:t>，全球稀土产业已形成“一大多小”的多元化供应格局。但值得注意的是，由于没有冶炼分离产能，美国、缅甸的稀土矿几乎全部出口到中国进行加工，中国在全球供应链中依然保持很强的主导作用。未来全球稀土多元化供应的演变趋势，取决于境外冶炼分离产能的建设的情况。</a:t>
            </a:r>
            <a:endParaRPr lang="zh-CN" altLang="zh-CN" sz="1600" dirty="0">
              <a:latin typeface="+mn-ea"/>
              <a:ea typeface="+mn-ea"/>
            </a:endParaRPr>
          </a:p>
          <a:p>
            <a:pPr>
              <a:defRPr/>
            </a:pPr>
            <a:endParaRPr lang="zh-CN" altLang="zh-CN" dirty="0"/>
          </a:p>
        </p:txBody>
      </p:sp>
    </p:spTree>
    <p:extLst>
      <p:ext uri="{BB962C8B-B14F-4D97-AF65-F5344CB8AC3E}">
        <p14:creationId xmlns:p14="http://schemas.microsoft.com/office/powerpoint/2010/main" val="3697570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624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96E244A4-E474-4312-B208-4326ABD28E04}" type="slidenum">
              <a:rPr altLang="zh-CN" smtClean="0">
                <a:latin typeface="Arial" panose="020B0604020202020204" pitchFamily="34" charset="0"/>
              </a:rPr>
              <a:pPr/>
              <a:t>21</a:t>
            </a:fld>
            <a:endParaRPr lang="zh-CN" altLang="zh-CN">
              <a:latin typeface="Arial" panose="020B0604020202020204" pitchFamily="34" charset="0"/>
            </a:endParaRPr>
          </a:p>
        </p:txBody>
      </p:sp>
      <p:sp>
        <p:nvSpPr>
          <p:cNvPr id="55299" name="Rectangle 7"/>
          <p:cNvSpPr txBox="1">
            <a:spLocks noGrp="1" noChangeArrowheads="1"/>
          </p:cNvSpPr>
          <p:nvPr/>
        </p:nvSpPr>
        <p:spPr bwMode="auto">
          <a:xfrm>
            <a:off x="4024313" y="9720263"/>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3B56FA2A-45BF-4A46-A65C-F82948945E5A}" type="slidenum">
              <a:rPr lang="en-US" altLang="zh-CN" sz="1300">
                <a:latin typeface="Arial" panose="020B0604020202020204" pitchFamily="34" charset="0"/>
              </a:rPr>
              <a:pPr algn="r" eaLnBrk="1" hangingPunct="1"/>
              <a:t>21</a:t>
            </a:fld>
            <a:endParaRPr lang="en-US" altLang="zh-CN" sz="1300">
              <a:latin typeface="Arial" panose="020B0604020202020204" pitchFamily="34" charset="0"/>
            </a:endParaRPr>
          </a:p>
        </p:txBody>
      </p:sp>
      <p:sp>
        <p:nvSpPr>
          <p:cNvPr id="55300" name="Rectangle 2"/>
          <p:cNvSpPr>
            <a:spLocks noGrp="1" noRot="1" noChangeAspect="1" noChangeArrowheads="1" noTextEdit="1"/>
          </p:cNvSpPr>
          <p:nvPr>
            <p:ph type="sldImg" idx="4294967295"/>
          </p:nvPr>
        </p:nvSpPr>
        <p:spPr>
          <a:ln/>
        </p:spPr>
      </p:sp>
      <p:sp>
        <p:nvSpPr>
          <p:cNvPr id="51205" name="Rectangle 3"/>
          <p:cNvSpPr>
            <a:spLocks noGrp="1" noChangeArrowheads="1"/>
          </p:cNvSpPr>
          <p:nvPr>
            <p:ph type="body" idx="1"/>
          </p:nvPr>
        </p:nvSpPr>
        <p:spPr>
          <a:ln/>
        </p:spPr>
        <p:txBody>
          <a:bodyPr/>
          <a:lstStyle/>
          <a:p>
            <a:pPr eaLnBrk="1" hangingPunct="1">
              <a:lnSpc>
                <a:spcPct val="150000"/>
              </a:lnSpc>
              <a:buFont typeface="Wingdings" panose="05000000000000000000" pitchFamily="2" charset="2"/>
              <a:buChar char="l"/>
              <a:defRPr/>
            </a:pPr>
            <a:r>
              <a:rPr lang="en-US" altLang="zh-CN" sz="1600" dirty="0">
                <a:latin typeface="+mn-ea"/>
                <a:ea typeface="+mn-ea"/>
              </a:rPr>
              <a:t>2022</a:t>
            </a:r>
            <a:r>
              <a:rPr lang="zh-CN" altLang="en-US" sz="1600" dirty="0">
                <a:latin typeface="+mn-ea"/>
                <a:ea typeface="+mn-ea"/>
              </a:rPr>
              <a:t>年，中国稀土净进口</a:t>
            </a:r>
            <a:r>
              <a:rPr lang="en-US" altLang="zh-CN" sz="1600" dirty="0">
                <a:latin typeface="+mn-ea"/>
                <a:ea typeface="+mn-ea"/>
              </a:rPr>
              <a:t>2.73</a:t>
            </a:r>
            <a:r>
              <a:rPr lang="zh-CN" altLang="en-US" sz="1600" dirty="0">
                <a:latin typeface="+mn-ea"/>
                <a:ea typeface="+mn-ea"/>
              </a:rPr>
              <a:t>万吨</a:t>
            </a:r>
            <a:endParaRPr lang="en-US" altLang="zh-CN" sz="1600" dirty="0">
              <a:latin typeface="+mn-ea"/>
              <a:ea typeface="+mn-ea"/>
            </a:endParaRPr>
          </a:p>
          <a:p>
            <a:pPr eaLnBrk="1" hangingPunct="1">
              <a:lnSpc>
                <a:spcPct val="150000"/>
              </a:lnSpc>
              <a:buFont typeface="Wingdings" panose="05000000000000000000" pitchFamily="2" charset="2"/>
              <a:buChar char="l"/>
              <a:defRPr/>
            </a:pPr>
            <a:r>
              <a:rPr lang="zh-CN" altLang="en-US" sz="1600" dirty="0">
                <a:latin typeface="+mn-ea"/>
                <a:ea typeface="+mn-ea"/>
              </a:rPr>
              <a:t>净进口主要为稀土矿、未列名氧化稀土、未列名稀土金属及其混合物的化合物为主</a:t>
            </a:r>
            <a:endParaRPr lang="en-US" altLang="zh-CN" sz="1600" dirty="0">
              <a:latin typeface="+mn-ea"/>
              <a:ea typeface="+mn-ea"/>
            </a:endParaRPr>
          </a:p>
          <a:p>
            <a:pPr eaLnBrk="1" hangingPunct="1">
              <a:lnSpc>
                <a:spcPct val="150000"/>
              </a:lnSpc>
              <a:buFont typeface="Wingdings" panose="05000000000000000000" pitchFamily="2" charset="2"/>
              <a:buChar char="l"/>
              <a:defRPr/>
            </a:pPr>
            <a:r>
              <a:rPr lang="zh-CN" altLang="en-US" sz="1600" dirty="0">
                <a:latin typeface="+mn-ea"/>
                <a:ea typeface="+mn-ea"/>
              </a:rPr>
              <a:t>进口来源主要是美国和缅甸，其中美国</a:t>
            </a:r>
            <a:r>
              <a:rPr lang="en-US" altLang="zh-CN" sz="1600" dirty="0">
                <a:latin typeface="+mn-ea"/>
                <a:ea typeface="+mn-ea"/>
              </a:rPr>
              <a:t>3.84</a:t>
            </a:r>
            <a:r>
              <a:rPr lang="zh-CN" altLang="en-US" sz="1600" dirty="0">
                <a:latin typeface="+mn-ea"/>
                <a:ea typeface="+mn-ea"/>
              </a:rPr>
              <a:t>万吨，缅甸</a:t>
            </a:r>
            <a:r>
              <a:rPr lang="en-US" altLang="zh-CN" sz="1600" dirty="0">
                <a:latin typeface="+mn-ea"/>
                <a:ea typeface="+mn-ea"/>
              </a:rPr>
              <a:t>1.87</a:t>
            </a:r>
            <a:r>
              <a:rPr lang="zh-CN" altLang="en-US" sz="1600" dirty="0">
                <a:latin typeface="+mn-ea"/>
                <a:ea typeface="+mn-ea"/>
              </a:rPr>
              <a:t>万吨。</a:t>
            </a:r>
            <a:endParaRPr lang="en-US" altLang="zh-CN" sz="1600" dirty="0">
              <a:latin typeface="+mn-ea"/>
              <a:ea typeface="+mn-ea"/>
            </a:endParaRPr>
          </a:p>
          <a:p>
            <a:pPr eaLnBrk="1" hangingPunct="1">
              <a:lnSpc>
                <a:spcPct val="150000"/>
              </a:lnSpc>
              <a:spcBef>
                <a:spcPct val="0"/>
              </a:spcBef>
              <a:buFont typeface="Arial" panose="020B0604020202020204" pitchFamily="34" charset="0"/>
              <a:buNone/>
              <a:defRPr/>
            </a:pPr>
            <a:r>
              <a:rPr lang="zh-CN" altLang="en-US" sz="1600" dirty="0">
                <a:latin typeface="+mn-ea"/>
                <a:ea typeface="+mn-ea"/>
              </a:rPr>
              <a:t>中国具备完整的稀土资源分离与提取、冶金与加工、高附加值器件的工业体系，可以生产</a:t>
            </a:r>
            <a:r>
              <a:rPr lang="en-US" altLang="zh-CN" sz="1600" dirty="0">
                <a:latin typeface="+mn-ea"/>
                <a:ea typeface="+mn-ea"/>
              </a:rPr>
              <a:t>400</a:t>
            </a:r>
            <a:r>
              <a:rPr lang="zh-CN" altLang="en-US" sz="1600" dirty="0">
                <a:latin typeface="+mn-ea"/>
                <a:ea typeface="+mn-ea"/>
              </a:rPr>
              <a:t>多个品种、</a:t>
            </a:r>
            <a:r>
              <a:rPr lang="en-US" altLang="zh-CN" sz="1600" dirty="0">
                <a:latin typeface="+mn-ea"/>
                <a:ea typeface="+mn-ea"/>
              </a:rPr>
              <a:t>1000 </a:t>
            </a:r>
            <a:r>
              <a:rPr lang="zh-CN" altLang="en-US" sz="1600" dirty="0">
                <a:latin typeface="+mn-ea"/>
                <a:ea typeface="+mn-ea"/>
              </a:rPr>
              <a:t>多个规格的稀土产品。中国稀土矿的加工量占全球 </a:t>
            </a:r>
            <a:r>
              <a:rPr lang="en-US" altLang="zh-CN" sz="1600" dirty="0">
                <a:latin typeface="+mn-ea"/>
                <a:ea typeface="+mn-ea"/>
              </a:rPr>
              <a:t>85% </a:t>
            </a:r>
            <a:r>
              <a:rPr lang="zh-CN" altLang="en-US" sz="1600" dirty="0">
                <a:latin typeface="+mn-ea"/>
                <a:ea typeface="+mn-ea"/>
              </a:rPr>
              <a:t>以上；但从与美国、日本稀土产品贸易的种类中可以看出，中国在稀土产业链中，主要承担了稀土精矿加工、冶炼与初级产品加工的角色。稀土产业链表现为前强后弱：采选、冶炼环节的关键技术具有相对优势，中端稀土功能材料接近世界水平，高端应用与国外先进水平还有不少差距。中国是稀土生产大国，但不是稀土高科技强国。目前，全球稀土已形成两条供应链：一条是以中国为核心的稀土供应链，另一条是以美国、澳大利亚、日本为核心的稀土供应链。美西方国家为摆脱对中国稀土供应的依赖，通过上</a:t>
            </a:r>
            <a:r>
              <a:rPr lang="en-US" altLang="zh-CN" sz="1600" dirty="0">
                <a:latin typeface="+mn-ea"/>
                <a:ea typeface="+mn-ea"/>
              </a:rPr>
              <a:t>/</a:t>
            </a:r>
            <a:r>
              <a:rPr lang="zh-CN" altLang="en-US" sz="1600" dirty="0">
                <a:latin typeface="+mn-ea"/>
                <a:ea typeface="+mn-ea"/>
              </a:rPr>
              <a:t>下游整合，已形成美国的</a:t>
            </a:r>
            <a:r>
              <a:rPr lang="en-US" altLang="zh-CN" sz="1600" dirty="0" err="1">
                <a:latin typeface="+mn-ea"/>
                <a:ea typeface="+mn-ea"/>
              </a:rPr>
              <a:t>MountainPass</a:t>
            </a:r>
            <a:r>
              <a:rPr lang="en-US" altLang="zh-CN" sz="1600" dirty="0">
                <a:latin typeface="+mn-ea"/>
                <a:ea typeface="+mn-ea"/>
              </a:rPr>
              <a:t> </a:t>
            </a:r>
            <a:r>
              <a:rPr lang="zh-CN" altLang="en-US" sz="1600" dirty="0">
                <a:latin typeface="+mn-ea"/>
                <a:ea typeface="+mn-ea"/>
              </a:rPr>
              <a:t>矿</a:t>
            </a:r>
            <a:r>
              <a:rPr lang="en-US" altLang="zh-CN" sz="1600" dirty="0">
                <a:latin typeface="+mn-ea"/>
                <a:ea typeface="+mn-ea"/>
              </a:rPr>
              <a:t>+</a:t>
            </a:r>
            <a:r>
              <a:rPr lang="zh-CN" altLang="en-US" sz="1600" dirty="0">
                <a:latin typeface="+mn-ea"/>
                <a:ea typeface="+mn-ea"/>
              </a:rPr>
              <a:t>澳大利亚的</a:t>
            </a:r>
            <a:r>
              <a:rPr lang="en-US" altLang="zh-CN" sz="1600" dirty="0">
                <a:latin typeface="+mn-ea"/>
                <a:ea typeface="+mn-ea"/>
              </a:rPr>
              <a:t>Mount Weld </a:t>
            </a:r>
            <a:r>
              <a:rPr lang="zh-CN" altLang="en-US" sz="1600" dirty="0">
                <a:latin typeface="+mn-ea"/>
                <a:ea typeface="+mn-ea"/>
              </a:rPr>
              <a:t>矿</a:t>
            </a:r>
            <a:r>
              <a:rPr lang="en-US" altLang="zh-CN" sz="1600" dirty="0">
                <a:latin typeface="+mn-ea"/>
                <a:ea typeface="+mn-ea"/>
              </a:rPr>
              <a:t>+</a:t>
            </a:r>
            <a:r>
              <a:rPr lang="zh-CN" altLang="en-US" sz="1600" dirty="0">
                <a:latin typeface="+mn-ea"/>
                <a:ea typeface="+mn-ea"/>
              </a:rPr>
              <a:t>马来西亚的</a:t>
            </a:r>
            <a:r>
              <a:rPr lang="en-US" altLang="zh-CN" sz="1600" dirty="0">
                <a:latin typeface="+mn-ea"/>
                <a:ea typeface="+mn-ea"/>
              </a:rPr>
              <a:t>Lamp</a:t>
            </a:r>
            <a:r>
              <a:rPr lang="zh-CN" altLang="en-US" sz="1600" dirty="0">
                <a:latin typeface="+mn-ea"/>
                <a:ea typeface="+mn-ea"/>
              </a:rPr>
              <a:t>工厂，建成年产量近 </a:t>
            </a:r>
            <a:r>
              <a:rPr lang="en-US" altLang="zh-CN" sz="1600" dirty="0">
                <a:latin typeface="+mn-ea"/>
                <a:ea typeface="+mn-ea"/>
              </a:rPr>
              <a:t>6 </a:t>
            </a:r>
            <a:r>
              <a:rPr lang="zh-CN" altLang="en-US" sz="1600" dirty="0">
                <a:latin typeface="+mn-ea"/>
                <a:ea typeface="+mn-ea"/>
              </a:rPr>
              <a:t>万吨稀土矿和近 </a:t>
            </a:r>
            <a:r>
              <a:rPr lang="en-US" altLang="zh-CN" sz="1600" dirty="0">
                <a:latin typeface="+mn-ea"/>
                <a:ea typeface="+mn-ea"/>
              </a:rPr>
              <a:t>2 </a:t>
            </a:r>
            <a:r>
              <a:rPr lang="zh-CN" altLang="en-US" sz="1600" dirty="0">
                <a:latin typeface="+mn-ea"/>
                <a:ea typeface="+mn-ea"/>
              </a:rPr>
              <a:t>万吨冶炼分离产品的采选分离供应链，再结合美国、日本原有的稀土功能材料研发、制造和应用能力，已初步建成独立于中国的稀土供应链和产业链。</a:t>
            </a:r>
            <a:endParaRPr lang="en-US" altLang="zh-CN" sz="1600" dirty="0">
              <a:latin typeface="+mn-ea"/>
              <a:ea typeface="+mn-ea"/>
            </a:endParaRPr>
          </a:p>
          <a:p>
            <a:pPr eaLnBrk="1" hangingPunct="1">
              <a:defRPr/>
            </a:pPr>
            <a:endParaRPr lang="zh-CN" altLang="zh-CN" dirty="0"/>
          </a:p>
        </p:txBody>
      </p:sp>
    </p:spTree>
    <p:extLst>
      <p:ext uri="{BB962C8B-B14F-4D97-AF65-F5344CB8AC3E}">
        <p14:creationId xmlns:p14="http://schemas.microsoft.com/office/powerpoint/2010/main" val="3974723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A5595D20-42D9-4F71-88F7-7981D24DF339}" type="slidenum">
              <a:rPr altLang="zh-CN" smtClean="0">
                <a:latin typeface="Arial" panose="020B0604020202020204" pitchFamily="34" charset="0"/>
              </a:rPr>
              <a:pPr/>
              <a:t>22</a:t>
            </a:fld>
            <a:endParaRPr lang="zh-CN" altLang="zh-CN">
              <a:latin typeface="Arial" panose="020B0604020202020204" pitchFamily="34" charset="0"/>
            </a:endParaRPr>
          </a:p>
        </p:txBody>
      </p:sp>
      <p:sp>
        <p:nvSpPr>
          <p:cNvPr id="57347" name="Rectangle 7"/>
          <p:cNvSpPr txBox="1">
            <a:spLocks noGrp="1" noChangeArrowheads="1"/>
          </p:cNvSpPr>
          <p:nvPr/>
        </p:nvSpPr>
        <p:spPr bwMode="auto">
          <a:xfrm>
            <a:off x="4024313" y="9720263"/>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884A6C89-CAB7-478F-A23C-5AAD448E45F5}" type="slidenum">
              <a:rPr lang="en-US" altLang="zh-CN" sz="1300">
                <a:latin typeface="Arial" panose="020B0604020202020204" pitchFamily="34" charset="0"/>
              </a:rPr>
              <a:pPr algn="r" eaLnBrk="1" hangingPunct="1"/>
              <a:t>22</a:t>
            </a:fld>
            <a:endParaRPr lang="en-US" altLang="zh-CN" sz="1300">
              <a:latin typeface="Arial" panose="020B0604020202020204" pitchFamily="34" charset="0"/>
            </a:endParaRPr>
          </a:p>
        </p:txBody>
      </p:sp>
      <p:sp>
        <p:nvSpPr>
          <p:cNvPr id="57348" name="Rectangle 2"/>
          <p:cNvSpPr>
            <a:spLocks noGrp="1" noRot="1" noChangeAspect="1" noChangeArrowheads="1" noTextEdit="1"/>
          </p:cNvSpPr>
          <p:nvPr>
            <p:ph type="sldImg" idx="4294967295"/>
          </p:nvPr>
        </p:nvSpPr>
        <p:spPr>
          <a:ln/>
        </p:spPr>
      </p:sp>
      <p:sp>
        <p:nvSpPr>
          <p:cNvPr id="57349" name="Rectangle 3"/>
          <p:cNvSpPr>
            <a:spLocks noGrp="1" noChangeArrowheads="1"/>
          </p:cNvSpPr>
          <p:nvPr>
            <p:ph type="body" idx="1"/>
          </p:nvPr>
        </p:nvSpPr>
        <p:spPr/>
        <p:txBody>
          <a:bodyPr>
            <a:prstTxWarp prst="textNoShape">
              <a:avLst/>
            </a:prstTxWarp>
          </a:bodyPr>
          <a:lstStyle/>
          <a:p>
            <a:pPr eaLnBrk="1" hangingPunct="1">
              <a:lnSpc>
                <a:spcPct val="150000"/>
              </a:lnSpc>
              <a:buFont typeface="Wingdings" panose="05000000000000000000" pitchFamily="2" charset="2"/>
              <a:buChar char="l"/>
            </a:pPr>
            <a:r>
              <a:rPr lang="zh-CN" altLang="en-US" sz="1600" dirty="0">
                <a:latin typeface="宋体" panose="02010600030101010101" pitchFamily="2" charset="-122"/>
              </a:rPr>
              <a:t>目前情况分析，中国在国际轻稀土供应市场的垄断地位有所削弱，但统治地位不会丧失</a:t>
            </a:r>
            <a:endParaRPr lang="en-US" altLang="zh-CN" sz="1600" dirty="0">
              <a:latin typeface="宋体" panose="02010600030101010101" pitchFamily="2" charset="-122"/>
            </a:endParaRPr>
          </a:p>
          <a:p>
            <a:pPr eaLnBrk="1" hangingPunct="1">
              <a:lnSpc>
                <a:spcPct val="150000"/>
              </a:lnSpc>
              <a:buFont typeface="Wingdings" panose="05000000000000000000" pitchFamily="2" charset="2"/>
              <a:buChar char="l"/>
            </a:pPr>
            <a:r>
              <a:rPr lang="zh-CN" altLang="en-US" sz="1600" dirty="0">
                <a:latin typeface="宋体" panose="02010600030101010101" pitchFamily="2" charset="-122"/>
              </a:rPr>
              <a:t>一是由于巨大的资源优势，二是有很强的成本优势，三是选、冶、分离方面的技术优势</a:t>
            </a:r>
            <a:endParaRPr lang="en-US" altLang="zh-CN" sz="1600" dirty="0">
              <a:latin typeface="宋体" panose="02010600030101010101" pitchFamily="2" charset="-122"/>
            </a:endParaRPr>
          </a:p>
          <a:p>
            <a:pPr eaLnBrk="1" hangingPunct="1">
              <a:lnSpc>
                <a:spcPct val="150000"/>
              </a:lnSpc>
              <a:buFont typeface="Wingdings" panose="05000000000000000000" pitchFamily="2" charset="2"/>
              <a:buChar char="l"/>
            </a:pPr>
            <a:r>
              <a:rPr lang="zh-CN" altLang="en-US" sz="1600" dirty="0">
                <a:latin typeface="宋体" panose="02010600030101010101" pitchFamily="2" charset="-122"/>
              </a:rPr>
              <a:t>重稀土中国的供应地位下降，东南亚地区，尤其是缅甸供应地位上升</a:t>
            </a:r>
            <a:endParaRPr lang="en-US" altLang="zh-CN" sz="1600" dirty="0">
              <a:latin typeface="宋体" panose="02010600030101010101" pitchFamily="2" charset="-122"/>
            </a:endParaRPr>
          </a:p>
          <a:p>
            <a:pPr eaLnBrk="1" hangingPunct="1">
              <a:lnSpc>
                <a:spcPct val="150000"/>
              </a:lnSpc>
              <a:buFont typeface="Wingdings" panose="05000000000000000000" pitchFamily="2" charset="2"/>
              <a:buChar char="l"/>
            </a:pPr>
            <a:r>
              <a:rPr lang="zh-CN" altLang="en-US" sz="1600" dirty="0">
                <a:latin typeface="宋体" panose="02010600030101010101" pitchFamily="2" charset="-122"/>
              </a:rPr>
              <a:t>具体供应量主要受稀土采、冶控制指标影响</a:t>
            </a:r>
            <a:endParaRPr lang="en-US" altLang="zh-CN" sz="1600" dirty="0">
              <a:latin typeface="宋体" panose="02010600030101010101" pitchFamily="2" charset="-122"/>
            </a:endParaRPr>
          </a:p>
          <a:p>
            <a:pPr eaLnBrk="1" hangingPunct="1">
              <a:lnSpc>
                <a:spcPct val="150000"/>
              </a:lnSpc>
              <a:buFont typeface="Wingdings" panose="05000000000000000000" pitchFamily="2" charset="2"/>
              <a:buChar char="l"/>
            </a:pPr>
            <a:r>
              <a:rPr lang="zh-CN" altLang="en-US" sz="1600" dirty="0">
                <a:latin typeface="宋体" panose="02010600030101010101" pitchFamily="2" charset="-122"/>
                <a:cs typeface="Arial" panose="020B0604020202020204" pitchFamily="34" charset="0"/>
              </a:rPr>
              <a:t>到</a:t>
            </a:r>
            <a:r>
              <a:rPr lang="en-US" altLang="zh-CN" sz="1600" dirty="0">
                <a:latin typeface="宋体" panose="02010600030101010101" pitchFamily="2" charset="-122"/>
                <a:cs typeface="Arial" panose="020B0604020202020204" pitchFamily="34" charset="0"/>
              </a:rPr>
              <a:t>2035</a:t>
            </a:r>
            <a:r>
              <a:rPr lang="zh-CN" altLang="en-US" sz="1600" dirty="0">
                <a:latin typeface="宋体" panose="02010600030101010101" pitchFamily="2" charset="-122"/>
                <a:cs typeface="Arial" panose="020B0604020202020204" pitchFamily="34" charset="0"/>
              </a:rPr>
              <a:t>年产量预计将达到</a:t>
            </a:r>
            <a:r>
              <a:rPr lang="en-US" altLang="zh-CN" sz="1600" dirty="0">
                <a:latin typeface="宋体" panose="02010600030101010101" pitchFamily="2" charset="-122"/>
                <a:cs typeface="Arial" panose="020B0604020202020204" pitchFamily="34" charset="0"/>
              </a:rPr>
              <a:t>43</a:t>
            </a:r>
            <a:r>
              <a:rPr lang="zh-CN" altLang="en-US" sz="1600" dirty="0">
                <a:latin typeface="宋体" panose="02010600030101010101" pitchFamily="2" charset="-122"/>
                <a:cs typeface="Arial" panose="020B0604020202020204" pitchFamily="34" charset="0"/>
              </a:rPr>
              <a:t>万吨</a:t>
            </a:r>
            <a:r>
              <a:rPr lang="en-US" altLang="zh-CN" sz="1600" dirty="0">
                <a:latin typeface="宋体" panose="02010600030101010101" pitchFamily="2" charset="-122"/>
                <a:cs typeface="Arial" panose="020B0604020202020204" pitchFamily="34" charset="0"/>
              </a:rPr>
              <a:t>.</a:t>
            </a:r>
            <a:endParaRPr lang="zh-CN" altLang="en-US" sz="1600" dirty="0">
              <a:latin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002910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49CF6B33-B0F3-4603-9165-2BC0B134CDE2}" type="slidenum">
              <a:rPr altLang="zh-CN" smtClean="0">
                <a:latin typeface="Arial" panose="020B0604020202020204" pitchFamily="34" charset="0"/>
              </a:rPr>
              <a:pPr/>
              <a:t>23</a:t>
            </a:fld>
            <a:endParaRPr lang="zh-CN" altLang="zh-CN">
              <a:latin typeface="Arial" panose="020B0604020202020204" pitchFamily="34" charset="0"/>
            </a:endParaRPr>
          </a:p>
        </p:txBody>
      </p:sp>
      <p:sp>
        <p:nvSpPr>
          <p:cNvPr id="59395" name="Rectangle 7"/>
          <p:cNvSpPr txBox="1">
            <a:spLocks noGrp="1" noChangeArrowheads="1"/>
          </p:cNvSpPr>
          <p:nvPr/>
        </p:nvSpPr>
        <p:spPr bwMode="auto">
          <a:xfrm>
            <a:off x="4024313" y="9720263"/>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9C3A27D7-F664-414F-97CE-490EE845D015}" type="slidenum">
              <a:rPr lang="en-US" altLang="zh-CN" sz="1300">
                <a:latin typeface="Arial" panose="020B0604020202020204" pitchFamily="34" charset="0"/>
              </a:rPr>
              <a:pPr algn="r" eaLnBrk="1" hangingPunct="1"/>
              <a:t>23</a:t>
            </a:fld>
            <a:endParaRPr lang="en-US" altLang="zh-CN" sz="1300">
              <a:latin typeface="Arial" panose="020B0604020202020204" pitchFamily="34" charset="0"/>
            </a:endParaRPr>
          </a:p>
        </p:txBody>
      </p:sp>
      <p:sp>
        <p:nvSpPr>
          <p:cNvPr id="59396" name="Rectangle 2"/>
          <p:cNvSpPr>
            <a:spLocks noGrp="1" noRot="1" noChangeAspect="1" noChangeArrowheads="1" noTextEdit="1"/>
          </p:cNvSpPr>
          <p:nvPr>
            <p:ph type="sldImg" idx="4294967295"/>
          </p:nvPr>
        </p:nvSpPr>
        <p:spPr>
          <a:ln/>
        </p:spPr>
      </p:sp>
      <p:sp>
        <p:nvSpPr>
          <p:cNvPr id="55301" name="Rectangle 3"/>
          <p:cNvSpPr>
            <a:spLocks noGrp="1" noChangeArrowheads="1"/>
          </p:cNvSpPr>
          <p:nvPr>
            <p:ph type="body" idx="1"/>
          </p:nvPr>
        </p:nvSpPr>
        <p:spPr>
          <a:ln/>
        </p:spPr>
        <p:txBody>
          <a:bodyPr/>
          <a:lstStyle/>
          <a:p>
            <a:pPr eaLnBrk="1" hangingPunct="1">
              <a:lnSpc>
                <a:spcPct val="150000"/>
              </a:lnSpc>
              <a:buFont typeface="Wingdings" panose="05000000000000000000" pitchFamily="2" charset="2"/>
              <a:buChar char="l"/>
              <a:defRPr/>
            </a:pPr>
            <a:r>
              <a:rPr lang="zh-CN" altLang="en-US" sz="1600" dirty="0">
                <a:latin typeface="+mn-ea"/>
                <a:ea typeface="+mn-ea"/>
              </a:rPr>
              <a:t>从全球稀土资源二次回收情况来看，西方国家努力推进二次资源回收体系的构建，一些国家已开展了部分稀土产品的回收试验与尝试。在稀土二次回收领域，德国、比利时、丹麦、日本等国家的回收企业已走出实验室阶段。根据我们中心的评估结果，</a:t>
            </a:r>
            <a:r>
              <a:rPr lang="en-US" altLang="zh-CN" sz="1600" dirty="0">
                <a:latin typeface="+mn-ea"/>
                <a:ea typeface="+mn-ea"/>
              </a:rPr>
              <a:t>2020 </a:t>
            </a:r>
            <a:r>
              <a:rPr lang="zh-CN" altLang="en-US" sz="1600" dirty="0">
                <a:latin typeface="+mn-ea"/>
                <a:ea typeface="+mn-ea"/>
              </a:rPr>
              <a:t>年全球稀土二次回收潜力约 </a:t>
            </a:r>
            <a:r>
              <a:rPr lang="en-US" altLang="zh-CN" sz="1600" dirty="0">
                <a:latin typeface="+mn-ea"/>
                <a:ea typeface="+mn-ea"/>
              </a:rPr>
              <a:t>10.8 </a:t>
            </a:r>
            <a:r>
              <a:rPr lang="zh-CN" altLang="en-US" sz="1600" dirty="0">
                <a:latin typeface="+mn-ea"/>
                <a:ea typeface="+mn-ea"/>
              </a:rPr>
              <a:t>万吨，如果二次回收潜力按 </a:t>
            </a:r>
            <a:r>
              <a:rPr lang="en-US" altLang="zh-CN" sz="1600" dirty="0">
                <a:latin typeface="+mn-ea"/>
                <a:ea typeface="+mn-ea"/>
              </a:rPr>
              <a:t>50% </a:t>
            </a:r>
            <a:r>
              <a:rPr lang="zh-CN" altLang="en-US" sz="1600" dirty="0">
                <a:latin typeface="+mn-ea"/>
                <a:ea typeface="+mn-ea"/>
              </a:rPr>
              <a:t>实现循环利用，可满足全球约 </a:t>
            </a:r>
            <a:r>
              <a:rPr lang="en-US" altLang="zh-CN" sz="1600" dirty="0">
                <a:latin typeface="+mn-ea"/>
                <a:ea typeface="+mn-ea"/>
              </a:rPr>
              <a:t>1/5 </a:t>
            </a:r>
            <a:r>
              <a:rPr lang="zh-CN" altLang="en-US" sz="1600" dirty="0">
                <a:latin typeface="+mn-ea"/>
                <a:ea typeface="+mn-ea"/>
              </a:rPr>
              <a:t>的稀土需求。美西方国家稀土资源二次资源实现规模化回收后将大幅降低对一次资源的依赖。未来</a:t>
            </a:r>
            <a:r>
              <a:rPr lang="en-US" altLang="zh-CN" sz="1600" dirty="0">
                <a:latin typeface="+mn-ea"/>
                <a:ea typeface="+mn-ea"/>
              </a:rPr>
              <a:t>2023-2035</a:t>
            </a:r>
            <a:r>
              <a:rPr lang="zh-CN" altLang="en-US" sz="1600" dirty="0">
                <a:latin typeface="+mn-ea"/>
                <a:ea typeface="+mn-ea"/>
              </a:rPr>
              <a:t>年，全球年稀土回收潜力持续增加，回收潜力累积量为</a:t>
            </a:r>
            <a:r>
              <a:rPr lang="en-US" altLang="zh-CN" sz="1600" dirty="0">
                <a:latin typeface="+mn-ea"/>
                <a:ea typeface="+mn-ea"/>
              </a:rPr>
              <a:t>200</a:t>
            </a:r>
            <a:r>
              <a:rPr lang="zh-CN" altLang="en-US" sz="1600" dirty="0">
                <a:latin typeface="+mn-ea"/>
                <a:ea typeface="+mn-ea"/>
              </a:rPr>
              <a:t>万吨，分布在永磁、催化剂等行业。</a:t>
            </a:r>
            <a:endParaRPr lang="en-US" altLang="zh-CN" sz="1600" dirty="0">
              <a:latin typeface="+mn-ea"/>
              <a:ea typeface="+mn-ea"/>
            </a:endParaRPr>
          </a:p>
          <a:p>
            <a:pPr eaLnBrk="1" hangingPunct="1">
              <a:lnSpc>
                <a:spcPct val="150000"/>
              </a:lnSpc>
              <a:buFont typeface="Wingdings" panose="05000000000000000000" pitchFamily="2" charset="2"/>
              <a:buChar char="l"/>
              <a:defRPr/>
            </a:pPr>
            <a:r>
              <a:rPr lang="zh-CN" altLang="en-US" sz="1600" dirty="0">
                <a:solidFill>
                  <a:srgbClr val="FFFF00"/>
                </a:solidFill>
                <a:latin typeface="+mn-ea"/>
                <a:ea typeface="+mn-ea"/>
              </a:rPr>
              <a:t>刚才说的是回收潜力，再说实际回收情况，日本有些工厂开始稀土再生研究，德国已具备每年回收</a:t>
            </a:r>
            <a:r>
              <a:rPr lang="en-US" altLang="zh-CN" sz="1600" dirty="0">
                <a:solidFill>
                  <a:srgbClr val="FFFF00"/>
                </a:solidFill>
                <a:latin typeface="+mn-ea"/>
                <a:ea typeface="+mn-ea"/>
              </a:rPr>
              <a:t>500</a:t>
            </a:r>
            <a:r>
              <a:rPr lang="zh-CN" altLang="en-US" sz="1600" dirty="0">
                <a:solidFill>
                  <a:srgbClr val="FFFF00"/>
                </a:solidFill>
                <a:latin typeface="+mn-ea"/>
                <a:ea typeface="+mn-ea"/>
              </a:rPr>
              <a:t>吨稀土左右的能力；法国每年将从废旧荧光灯、永磁和电池中产出</a:t>
            </a:r>
            <a:r>
              <a:rPr lang="en-US" altLang="zh-CN" sz="1600" dirty="0">
                <a:solidFill>
                  <a:srgbClr val="FFFF00"/>
                </a:solidFill>
                <a:latin typeface="+mn-ea"/>
                <a:ea typeface="+mn-ea"/>
              </a:rPr>
              <a:t>200</a:t>
            </a:r>
            <a:r>
              <a:rPr lang="zh-CN" altLang="en-US" sz="1600" dirty="0">
                <a:solidFill>
                  <a:srgbClr val="FFFF00"/>
                </a:solidFill>
                <a:latin typeface="+mn-ea"/>
                <a:ea typeface="+mn-ea"/>
              </a:rPr>
              <a:t>吨稀土金属；丹麦有企业已经对钕铁硼进行回收；中国的企业如优美科等也已开展稀土回收相关工作。回收主要受技术、经济、政策、行为等因素的限制。</a:t>
            </a:r>
            <a:endParaRPr lang="en-US" altLang="zh-CN" sz="1600" dirty="0">
              <a:solidFill>
                <a:srgbClr val="FFFF00"/>
              </a:solidFill>
              <a:latin typeface="+mn-ea"/>
              <a:ea typeface="+mn-ea"/>
              <a:cs typeface="Arial" panose="020B0604020202020204" pitchFamily="34" charset="0"/>
            </a:endParaRPr>
          </a:p>
          <a:p>
            <a:pPr eaLnBrk="1" hangingPunct="1">
              <a:lnSpc>
                <a:spcPct val="150000"/>
              </a:lnSpc>
              <a:buFont typeface="Wingdings" panose="05000000000000000000" pitchFamily="2" charset="2"/>
              <a:buChar char="l"/>
              <a:defRPr/>
            </a:pPr>
            <a:r>
              <a:rPr lang="zh-CN" altLang="en-US" sz="1600" dirty="0">
                <a:solidFill>
                  <a:srgbClr val="FFFF00"/>
                </a:solidFill>
                <a:latin typeface="+mn-ea"/>
                <a:ea typeface="+mn-ea"/>
              </a:rPr>
              <a:t>现阶段，主要经济体稀土实际回收量与回收潜力相比微乎其微</a:t>
            </a:r>
            <a:endParaRPr lang="en-US" altLang="zh-CN" sz="1600" dirty="0">
              <a:solidFill>
                <a:srgbClr val="FFFF00"/>
              </a:solidFill>
              <a:latin typeface="+mn-ea"/>
              <a:ea typeface="+mn-ea"/>
            </a:endParaRPr>
          </a:p>
          <a:p>
            <a:pPr eaLnBrk="1" hangingPunct="1">
              <a:lnSpc>
                <a:spcPct val="150000"/>
              </a:lnSpc>
              <a:buFont typeface="Wingdings" panose="05000000000000000000" pitchFamily="2" charset="2"/>
              <a:buChar char="l"/>
              <a:defRPr/>
            </a:pPr>
            <a:endParaRPr lang="en-US" altLang="zh-CN" sz="2400" dirty="0">
              <a:latin typeface="宋体" panose="02010600030101010101" pitchFamily="2" charset="-122"/>
              <a:cs typeface="Arial" panose="020B0604020202020204" pitchFamily="34" charset="0"/>
            </a:endParaRPr>
          </a:p>
          <a:p>
            <a:pPr eaLnBrk="1" hangingPunct="1">
              <a:lnSpc>
                <a:spcPct val="150000"/>
              </a:lnSpc>
              <a:spcBef>
                <a:spcPct val="0"/>
              </a:spcBef>
              <a:buFont typeface="Arial" panose="020B0604020202020204" pitchFamily="34" charset="0"/>
              <a:buNone/>
              <a:defRPr/>
            </a:pPr>
            <a:endParaRPr lang="zh-CN" altLang="zh-CN" sz="1600" dirty="0">
              <a:latin typeface="+mn-ea"/>
              <a:ea typeface="+mn-ea"/>
            </a:endParaRPr>
          </a:p>
        </p:txBody>
      </p:sp>
    </p:spTree>
    <p:extLst>
      <p:ext uri="{BB962C8B-B14F-4D97-AF65-F5344CB8AC3E}">
        <p14:creationId xmlns:p14="http://schemas.microsoft.com/office/powerpoint/2010/main" val="293611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2043BC4D-5E6C-4BF1-8BBE-614F453F4777}" type="slidenum">
              <a:rPr altLang="zh-CN" smtClean="0">
                <a:latin typeface="Arial" panose="020B0604020202020204" pitchFamily="34" charset="0"/>
              </a:rPr>
              <a:pPr/>
              <a:t>24</a:t>
            </a:fld>
            <a:endParaRPr lang="zh-CN" altLang="zh-CN">
              <a:latin typeface="Arial" panose="020B0604020202020204" pitchFamily="34" charset="0"/>
            </a:endParaRPr>
          </a:p>
        </p:txBody>
      </p:sp>
      <p:sp>
        <p:nvSpPr>
          <p:cNvPr id="61443" name="Rectangle 7"/>
          <p:cNvSpPr txBox="1">
            <a:spLocks noGrp="1" noChangeArrowheads="1"/>
          </p:cNvSpPr>
          <p:nvPr/>
        </p:nvSpPr>
        <p:spPr bwMode="auto">
          <a:xfrm>
            <a:off x="4024313" y="9720263"/>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BCD47300-AD26-4E0F-BDB6-54936DAE9907}" type="slidenum">
              <a:rPr lang="en-US" altLang="zh-CN" sz="1300">
                <a:latin typeface="Arial" panose="020B0604020202020204" pitchFamily="34" charset="0"/>
              </a:rPr>
              <a:pPr algn="r" eaLnBrk="1" hangingPunct="1"/>
              <a:t>24</a:t>
            </a:fld>
            <a:endParaRPr lang="en-US" altLang="zh-CN" sz="1300">
              <a:latin typeface="Arial" panose="020B0604020202020204" pitchFamily="34" charset="0"/>
            </a:endParaRPr>
          </a:p>
        </p:txBody>
      </p:sp>
      <p:sp>
        <p:nvSpPr>
          <p:cNvPr id="61444" name="Rectangle 2"/>
          <p:cNvSpPr>
            <a:spLocks noGrp="1" noRot="1" noChangeAspect="1" noChangeArrowheads="1" noTextEdit="1"/>
          </p:cNvSpPr>
          <p:nvPr>
            <p:ph type="sldImg" idx="4294967295"/>
          </p:nvPr>
        </p:nvSpPr>
        <p:spPr>
          <a:ln/>
        </p:spPr>
      </p:sp>
      <p:sp>
        <p:nvSpPr>
          <p:cNvPr id="61445" name="Rectangle 3"/>
          <p:cNvSpPr>
            <a:spLocks noGrp="1" noChangeArrowheads="1"/>
          </p:cNvSpPr>
          <p:nvPr>
            <p:ph type="body" idx="4294967295"/>
          </p:nvPr>
        </p:nvSpPr>
        <p:spPr/>
        <p:txBody>
          <a:bodyPr>
            <a:prstTxWarp prst="textNoShape">
              <a:avLst/>
            </a:prstTxWarp>
          </a:bodyPr>
          <a:lstStyle/>
          <a:p>
            <a:pPr eaLnBrk="1" hangingPunct="1"/>
            <a:endParaRPr lang="zh-CN" altLang="zh-CN"/>
          </a:p>
        </p:txBody>
      </p:sp>
    </p:spTree>
    <p:extLst>
      <p:ext uri="{BB962C8B-B14F-4D97-AF65-F5344CB8AC3E}">
        <p14:creationId xmlns:p14="http://schemas.microsoft.com/office/powerpoint/2010/main" val="1260136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C564C044-5A29-4DEF-8E49-3812AC638A94}" type="slidenum">
              <a:rPr altLang="zh-CN" smtClean="0">
                <a:latin typeface="Arial" panose="020B0604020202020204" pitchFamily="34" charset="0"/>
              </a:rPr>
              <a:pPr/>
              <a:t>25</a:t>
            </a:fld>
            <a:endParaRPr lang="zh-CN" altLang="zh-CN">
              <a:latin typeface="Arial" panose="020B0604020202020204" pitchFamily="34" charset="0"/>
            </a:endParaRPr>
          </a:p>
        </p:txBody>
      </p:sp>
      <p:sp>
        <p:nvSpPr>
          <p:cNvPr id="63491" name="Rectangle 2"/>
          <p:cNvSpPr>
            <a:spLocks noGrp="1" noRot="1" noChangeAspect="1" noChangeArrowheads="1" noTextEdit="1"/>
          </p:cNvSpPr>
          <p:nvPr>
            <p:ph type="sldImg" idx="4294967295"/>
          </p:nvPr>
        </p:nvSpPr>
        <p:spPr>
          <a:ln/>
        </p:spPr>
      </p:sp>
      <p:sp>
        <p:nvSpPr>
          <p:cNvPr id="63492" name="Rectangle 3"/>
          <p:cNvSpPr>
            <a:spLocks noGrp="1" noChangeArrowheads="1"/>
          </p:cNvSpPr>
          <p:nvPr>
            <p:ph type="body" idx="4294967295"/>
          </p:nvPr>
        </p:nvSpPr>
        <p:spPr/>
        <p:txBody>
          <a:bodyPr>
            <a:prstTxWarp prst="textNoShape">
              <a:avLst/>
            </a:prstTxWarp>
          </a:bodyPr>
          <a:lstStyle/>
          <a:p>
            <a:pPr eaLnBrk="1" hangingPunct="1"/>
            <a:endParaRPr lang="zh-CN" altLang="zh-CN"/>
          </a:p>
        </p:txBody>
      </p:sp>
    </p:spTree>
    <p:extLst>
      <p:ext uri="{BB962C8B-B14F-4D97-AF65-F5344CB8AC3E}">
        <p14:creationId xmlns:p14="http://schemas.microsoft.com/office/powerpoint/2010/main" val="2777054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ChangeArrowheads="1" noTextEdit="1"/>
          </p:cNvSpPr>
          <p:nvPr>
            <p:ph type="sldImg" idx="4294967295"/>
          </p:nvPr>
        </p:nvSpPr>
        <p:spPr>
          <a:ln/>
        </p:spPr>
      </p:sp>
      <p:sp>
        <p:nvSpPr>
          <p:cNvPr id="3" name="备注占位符 2"/>
          <p:cNvSpPr>
            <a:spLocks noGrp="1"/>
          </p:cNvSpPr>
          <p:nvPr>
            <p:ph type="body" idx="1"/>
          </p:nvPr>
        </p:nvSpPr>
        <p:spPr>
          <a:ln/>
        </p:spPr>
        <p:txBody>
          <a:bodyPr/>
          <a:lstStyle/>
          <a:p>
            <a:pPr>
              <a:defRPr/>
            </a:pPr>
            <a:r>
              <a:rPr lang="zh-CN" altLang="en-US" sz="1600" dirty="0">
                <a:latin typeface="+mn-ea"/>
                <a:ea typeface="+mn-ea"/>
              </a:rPr>
              <a:t>最后我们回到这张图，来看我国稀土的供需格局现状，黑色点线是产量，彩色部分是不同行业需求量，（！！翻页！！）</a:t>
            </a:r>
            <a:r>
              <a:rPr lang="en-US" altLang="zh-CN" sz="1600" dirty="0">
                <a:latin typeface="+mn-ea"/>
                <a:ea typeface="+mn-ea"/>
              </a:rPr>
              <a:t>2020 </a:t>
            </a:r>
            <a:r>
              <a:rPr lang="zh-CN" altLang="en-US" sz="1600" dirty="0">
                <a:latin typeface="+mn-ea"/>
                <a:ea typeface="+mn-ea"/>
              </a:rPr>
              <a:t>年，镧、铈、钐、铕、钇过剩，其中镧、铈产量是消费量的 </a:t>
            </a:r>
            <a:r>
              <a:rPr lang="en-US" altLang="zh-CN" sz="1600" dirty="0">
                <a:latin typeface="+mn-ea"/>
                <a:ea typeface="+mn-ea"/>
              </a:rPr>
              <a:t>1.5 </a:t>
            </a:r>
            <a:r>
              <a:rPr lang="zh-CN" altLang="en-US" sz="1600" dirty="0">
                <a:latin typeface="+mn-ea"/>
                <a:ea typeface="+mn-ea"/>
              </a:rPr>
              <a:t>倍左右，铕产量是消费的 </a:t>
            </a:r>
            <a:r>
              <a:rPr lang="en-US" altLang="zh-CN" sz="1600" dirty="0">
                <a:latin typeface="+mn-ea"/>
                <a:ea typeface="+mn-ea"/>
              </a:rPr>
              <a:t>10 </a:t>
            </a:r>
            <a:r>
              <a:rPr lang="zh-CN" altLang="en-US" sz="1600" dirty="0">
                <a:latin typeface="+mn-ea"/>
                <a:ea typeface="+mn-ea"/>
              </a:rPr>
              <a:t>倍之多！（！！翻页！！）而镨、钕、镝等国内产量不能满足需求，其中重稀土元素镝供需缺口近 </a:t>
            </a:r>
            <a:r>
              <a:rPr lang="en-US" altLang="zh-CN" sz="1600" dirty="0">
                <a:latin typeface="+mn-ea"/>
                <a:ea typeface="+mn-ea"/>
              </a:rPr>
              <a:t>80%</a:t>
            </a:r>
            <a:r>
              <a:rPr lang="zh-CN" altLang="en-US" sz="1600" dirty="0">
                <a:latin typeface="+mn-ea"/>
                <a:ea typeface="+mn-ea"/>
              </a:rPr>
              <a:t>，轻稀土元素镨、钕供需缺口在 </a:t>
            </a:r>
            <a:r>
              <a:rPr lang="en-US" altLang="zh-CN" sz="1600" dirty="0">
                <a:latin typeface="+mn-ea"/>
                <a:ea typeface="+mn-ea"/>
              </a:rPr>
              <a:t>40% </a:t>
            </a:r>
            <a:r>
              <a:rPr lang="zh-CN" altLang="en-US" sz="1600" dirty="0">
                <a:latin typeface="+mn-ea"/>
                <a:ea typeface="+mn-ea"/>
              </a:rPr>
              <a:t>以上。中国供应不足的重稀土元素主要来自缅甸等东南亚国家，</a:t>
            </a:r>
            <a:r>
              <a:rPr lang="en-US" altLang="zh-CN" sz="1600" dirty="0">
                <a:latin typeface="+mn-ea"/>
                <a:ea typeface="+mn-ea"/>
              </a:rPr>
              <a:t>2020 </a:t>
            </a:r>
            <a:r>
              <a:rPr lang="zh-CN" altLang="en-US" sz="1600" dirty="0">
                <a:latin typeface="+mn-ea"/>
                <a:ea typeface="+mn-ea"/>
              </a:rPr>
              <a:t>年从缅甸进口离子吸附型矿已超过国内离子型矿产量，成为主要的补充源。预计到 </a:t>
            </a:r>
            <a:r>
              <a:rPr lang="en-US" altLang="zh-CN" sz="1600" dirty="0">
                <a:latin typeface="+mn-ea"/>
                <a:ea typeface="+mn-ea"/>
              </a:rPr>
              <a:t>2040 </a:t>
            </a:r>
            <a:r>
              <a:rPr lang="zh-CN" altLang="en-US" sz="1600" dirty="0">
                <a:latin typeface="+mn-ea"/>
                <a:ea typeface="+mn-ea"/>
              </a:rPr>
              <a:t>年，除铕和钇过剩、镧和铈供需几乎平衡外，而其他元素将全面出现供应不足的情形，特别是镨、钕、镝等缺口均在 </a:t>
            </a:r>
            <a:r>
              <a:rPr lang="en-US" altLang="zh-CN" sz="1600" dirty="0">
                <a:latin typeface="+mn-ea"/>
                <a:ea typeface="+mn-ea"/>
              </a:rPr>
              <a:t>80% </a:t>
            </a:r>
            <a:r>
              <a:rPr lang="zh-CN" altLang="en-US" sz="1600" dirty="0">
                <a:latin typeface="+mn-ea"/>
                <a:ea typeface="+mn-ea"/>
              </a:rPr>
              <a:t>以上。</a:t>
            </a:r>
            <a:endParaRPr lang="en-US" altLang="zh-CN" sz="1400" dirty="0">
              <a:latin typeface="+mn-ea"/>
              <a:ea typeface="+mn-ea"/>
              <a:sym typeface="+mn-ea"/>
            </a:endParaRPr>
          </a:p>
        </p:txBody>
      </p:sp>
      <p:sp>
        <p:nvSpPr>
          <p:cNvPr id="65540"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72901282-CE8E-4C28-B279-365545065D20}" type="slidenum">
              <a:rPr altLang="zh-CN" smtClean="0">
                <a:latin typeface="Arial" panose="020B0604020202020204" pitchFamily="34" charset="0"/>
              </a:rPr>
              <a:pPr/>
              <a:t>26</a:t>
            </a:fld>
            <a:endParaRPr lang="zh-CN" altLang="zh-CN">
              <a:latin typeface="Arial" panose="020B0604020202020204" pitchFamily="34" charset="0"/>
            </a:endParaRPr>
          </a:p>
        </p:txBody>
      </p:sp>
    </p:spTree>
    <p:extLst>
      <p:ext uri="{BB962C8B-B14F-4D97-AF65-F5344CB8AC3E}">
        <p14:creationId xmlns:p14="http://schemas.microsoft.com/office/powerpoint/2010/main" val="666773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4CD58E36-7DE5-4779-8BB7-BC43D3605FAD}" type="slidenum">
              <a:rPr altLang="zh-CN" smtClean="0">
                <a:latin typeface="Arial" panose="020B0604020202020204" pitchFamily="34" charset="0"/>
              </a:rPr>
              <a:pPr/>
              <a:t>27</a:t>
            </a:fld>
            <a:endParaRPr lang="zh-CN" altLang="zh-CN">
              <a:latin typeface="Arial" panose="020B0604020202020204" pitchFamily="34" charset="0"/>
            </a:endParaRPr>
          </a:p>
        </p:txBody>
      </p:sp>
      <p:sp>
        <p:nvSpPr>
          <p:cNvPr id="67587" name="Rectangle 7"/>
          <p:cNvSpPr txBox="1">
            <a:spLocks noGrp="1" noChangeArrowheads="1"/>
          </p:cNvSpPr>
          <p:nvPr/>
        </p:nvSpPr>
        <p:spPr bwMode="auto">
          <a:xfrm>
            <a:off x="4024313" y="9720263"/>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13EED8A-8A28-4DD5-944E-F856AD1D88B7}" type="slidenum">
              <a:rPr lang="en-US" altLang="zh-CN" sz="1300">
                <a:latin typeface="Arial" panose="020B0604020202020204" pitchFamily="34" charset="0"/>
              </a:rPr>
              <a:pPr algn="r" eaLnBrk="1" hangingPunct="1"/>
              <a:t>27</a:t>
            </a:fld>
            <a:endParaRPr lang="en-US" altLang="zh-CN" sz="1300">
              <a:latin typeface="Arial" panose="020B0604020202020204" pitchFamily="34" charset="0"/>
            </a:endParaRPr>
          </a:p>
        </p:txBody>
      </p:sp>
      <p:sp>
        <p:nvSpPr>
          <p:cNvPr id="67588" name="Rectangle 2"/>
          <p:cNvSpPr>
            <a:spLocks noGrp="1" noRot="1" noChangeAspect="1" noChangeArrowheads="1" noTextEdit="1"/>
          </p:cNvSpPr>
          <p:nvPr>
            <p:ph type="sldImg" idx="4294967295"/>
          </p:nvPr>
        </p:nvSpPr>
        <p:spPr>
          <a:ln/>
        </p:spPr>
      </p:sp>
      <p:sp>
        <p:nvSpPr>
          <p:cNvPr id="67589" name="Rectangle 3"/>
          <p:cNvSpPr>
            <a:spLocks noGrp="1" noChangeArrowheads="1"/>
          </p:cNvSpPr>
          <p:nvPr>
            <p:ph type="body" idx="4294967295"/>
          </p:nvPr>
        </p:nvSpPr>
        <p:spPr/>
        <p:txBody>
          <a:bodyPr>
            <a:prstTxWarp prst="textNoShape">
              <a:avLst/>
            </a:prstTxWarp>
          </a:bodyPr>
          <a:lstStyle/>
          <a:p>
            <a:pPr eaLnBrk="1" hangingPunct="1">
              <a:lnSpc>
                <a:spcPct val="200000"/>
              </a:lnSpc>
              <a:spcBef>
                <a:spcPct val="0"/>
              </a:spcBef>
              <a:buFont typeface="宋体" panose="02010600030101010101" pitchFamily="2" charset="-122"/>
              <a:buChar char="☆"/>
              <a:defRPr/>
            </a:pPr>
            <a:r>
              <a:rPr lang="zh-CN" altLang="en-US" sz="1600" dirty="0">
                <a:latin typeface="+mn-ea"/>
                <a:ea typeface="+mn-ea"/>
              </a:rPr>
              <a:t>最后是我国稀土产业未来供需格局情况，</a:t>
            </a:r>
            <a:r>
              <a:rPr lang="zh-CN" altLang="en-US" sz="1600" dirty="0">
                <a:solidFill>
                  <a:srgbClr val="FFFF00"/>
                </a:solidFill>
                <a:latin typeface="+mn-ea"/>
                <a:ea typeface="+mn-ea"/>
              </a:rPr>
              <a:t>中国未来稀土可供性充足，但元素差异巨大</a:t>
            </a:r>
            <a:endParaRPr lang="en-US" altLang="zh-CN" sz="1600" dirty="0">
              <a:solidFill>
                <a:srgbClr val="FFFF00"/>
              </a:solidFill>
              <a:latin typeface="+mn-ea"/>
              <a:ea typeface="+mn-ea"/>
            </a:endParaRPr>
          </a:p>
          <a:p>
            <a:pPr eaLnBrk="1" hangingPunct="1">
              <a:lnSpc>
                <a:spcPct val="200000"/>
              </a:lnSpc>
              <a:spcBef>
                <a:spcPct val="0"/>
              </a:spcBef>
              <a:buFont typeface="宋体" panose="02010600030101010101" pitchFamily="2" charset="-122"/>
              <a:buChar char="☆"/>
              <a:defRPr/>
            </a:pPr>
            <a:r>
              <a:rPr lang="zh-CN" altLang="en-US" sz="1600" dirty="0">
                <a:solidFill>
                  <a:srgbClr val="FFFF00"/>
                </a:solidFill>
                <a:latin typeface="+mn-ea"/>
                <a:ea typeface="+mn-ea"/>
              </a:rPr>
              <a:t>钕、镝、镨、铽元素配分相对较低，消费比例高于对应生产比例</a:t>
            </a:r>
            <a:endParaRPr lang="en-US" altLang="zh-CN" sz="1600" dirty="0">
              <a:solidFill>
                <a:srgbClr val="FFFF00"/>
              </a:solidFill>
              <a:latin typeface="+mn-ea"/>
              <a:ea typeface="+mn-ea"/>
            </a:endParaRPr>
          </a:p>
          <a:p>
            <a:pPr eaLnBrk="1" hangingPunct="1">
              <a:lnSpc>
                <a:spcPct val="200000"/>
              </a:lnSpc>
              <a:spcBef>
                <a:spcPct val="0"/>
              </a:spcBef>
              <a:buFont typeface="宋体" panose="02010600030101010101" pitchFamily="2" charset="-122"/>
              <a:buChar char="☆"/>
              <a:defRPr/>
            </a:pPr>
            <a:r>
              <a:rPr lang="zh-CN" altLang="en-US" sz="1600" dirty="0">
                <a:solidFill>
                  <a:srgbClr val="FFFF00"/>
                </a:solidFill>
                <a:latin typeface="+mn-ea"/>
                <a:ea typeface="+mn-ea"/>
              </a:rPr>
              <a:t>镧、铈消费量增速相对平稳，但配分含量高，产量比例远高于消费比例</a:t>
            </a:r>
            <a:endParaRPr lang="en-US" altLang="zh-CN" sz="1600" dirty="0">
              <a:solidFill>
                <a:srgbClr val="FFFF00"/>
              </a:solidFill>
              <a:latin typeface="+mn-ea"/>
              <a:ea typeface="+mn-ea"/>
            </a:endParaRPr>
          </a:p>
          <a:p>
            <a:pPr eaLnBrk="1" hangingPunct="1">
              <a:lnSpc>
                <a:spcPct val="200000"/>
              </a:lnSpc>
              <a:spcBef>
                <a:spcPct val="0"/>
              </a:spcBef>
              <a:buFont typeface="宋体" panose="02010600030101010101" pitchFamily="2" charset="-122"/>
              <a:buChar char="☆"/>
              <a:defRPr/>
            </a:pPr>
            <a:r>
              <a:rPr lang="zh-CN" altLang="en-US" sz="1600" dirty="0">
                <a:solidFill>
                  <a:srgbClr val="FFFF00"/>
                </a:solidFill>
                <a:latin typeface="+mn-ea"/>
                <a:ea typeface="+mn-ea"/>
              </a:rPr>
              <a:t>生产与消费比例不匹配将引发镧、铈等元素严重过剩</a:t>
            </a:r>
            <a:endParaRPr lang="en-US" altLang="zh-CN" sz="1600" dirty="0">
              <a:solidFill>
                <a:srgbClr val="FFFF00"/>
              </a:solidFill>
              <a:latin typeface="+mn-ea"/>
              <a:ea typeface="+mn-ea"/>
            </a:endParaRPr>
          </a:p>
          <a:p>
            <a:pPr eaLnBrk="1" hangingPunct="1">
              <a:lnSpc>
                <a:spcPct val="200000"/>
              </a:lnSpc>
              <a:spcBef>
                <a:spcPct val="0"/>
              </a:spcBef>
              <a:buFont typeface="宋体" panose="02010600030101010101" pitchFamily="2" charset="-122"/>
              <a:buChar char="☆"/>
              <a:defRPr/>
            </a:pPr>
            <a:r>
              <a:rPr lang="zh-CN" altLang="en-US" sz="1600" dirty="0">
                <a:solidFill>
                  <a:srgbClr val="FFFF00"/>
                </a:solidFill>
                <a:latin typeface="+mn-ea"/>
                <a:ea typeface="+mn-ea"/>
              </a:rPr>
              <a:t>镝、钇、镨、钕资源短缺将逐步显现</a:t>
            </a:r>
            <a:endParaRPr lang="en-US" altLang="zh-CN" sz="1600" dirty="0">
              <a:solidFill>
                <a:srgbClr val="FFFF00"/>
              </a:solidFill>
              <a:latin typeface="+mn-ea"/>
              <a:ea typeface="+mn-ea"/>
            </a:endParaRPr>
          </a:p>
          <a:p>
            <a:pPr eaLnBrk="1" hangingPunct="1">
              <a:lnSpc>
                <a:spcPct val="200000"/>
              </a:lnSpc>
              <a:spcBef>
                <a:spcPct val="0"/>
              </a:spcBef>
              <a:buFont typeface="宋体" panose="02010600030101010101" pitchFamily="2" charset="-122"/>
              <a:buChar char="☆"/>
              <a:defRPr/>
            </a:pPr>
            <a:r>
              <a:rPr lang="zh-CN" altLang="en-US" sz="1600" dirty="0">
                <a:solidFill>
                  <a:srgbClr val="FFFF00"/>
                </a:solidFill>
                <a:latin typeface="+mn-ea"/>
                <a:ea typeface="+mn-ea"/>
              </a:rPr>
              <a:t>镝的保障最低</a:t>
            </a:r>
            <a:endParaRPr lang="en-US" altLang="zh-CN" sz="1600" dirty="0">
              <a:solidFill>
                <a:srgbClr val="FFFF00"/>
              </a:solidFill>
              <a:latin typeface="+mn-ea"/>
              <a:ea typeface="+mn-ea"/>
            </a:endParaRPr>
          </a:p>
        </p:txBody>
      </p:sp>
    </p:spTree>
    <p:extLst>
      <p:ext uri="{BB962C8B-B14F-4D97-AF65-F5344CB8AC3E}">
        <p14:creationId xmlns:p14="http://schemas.microsoft.com/office/powerpoint/2010/main" val="2012630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C1A6147E-3EDD-44FE-B29D-A5DA81AD24E2}" type="slidenum">
              <a:rPr altLang="zh-CN" smtClean="0">
                <a:latin typeface="Arial" panose="020B0604020202020204" pitchFamily="34" charset="0"/>
              </a:rPr>
              <a:pPr/>
              <a:t>28</a:t>
            </a:fld>
            <a:endParaRPr lang="zh-CN" altLang="zh-CN">
              <a:latin typeface="Arial" panose="020B0604020202020204" pitchFamily="34" charset="0"/>
            </a:endParaRPr>
          </a:p>
        </p:txBody>
      </p:sp>
      <p:sp>
        <p:nvSpPr>
          <p:cNvPr id="69635" name="Rectangle 2"/>
          <p:cNvSpPr>
            <a:spLocks noGrp="1" noRot="1" noChangeAspect="1" noChangeArrowheads="1" noTextEdit="1"/>
          </p:cNvSpPr>
          <p:nvPr>
            <p:ph type="sldImg" idx="4294967295"/>
          </p:nvPr>
        </p:nvSpPr>
        <p:spPr>
          <a:ln/>
        </p:spPr>
      </p:sp>
      <p:sp>
        <p:nvSpPr>
          <p:cNvPr id="69636" name="Rectangle 3"/>
          <p:cNvSpPr>
            <a:spLocks noGrp="1" noChangeArrowheads="1"/>
          </p:cNvSpPr>
          <p:nvPr>
            <p:ph type="body" idx="4294967295"/>
          </p:nvPr>
        </p:nvSpPr>
        <p:spPr/>
        <p:txBody>
          <a:bodyPr>
            <a:prstTxWarp prst="textNoShape">
              <a:avLst/>
            </a:prstTxWarp>
          </a:bodyPr>
          <a:lstStyle/>
          <a:p>
            <a:pPr eaLnBrk="1" hangingPunct="1"/>
            <a:endParaRPr lang="zh-CN" altLang="zh-CN"/>
          </a:p>
        </p:txBody>
      </p:sp>
    </p:spTree>
    <p:extLst>
      <p:ext uri="{BB962C8B-B14F-4D97-AF65-F5344CB8AC3E}">
        <p14:creationId xmlns:p14="http://schemas.microsoft.com/office/powerpoint/2010/main" val="929281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064E18B4-D4B3-4B9A-81DB-B6038A0B7DC0}" type="slidenum">
              <a:rPr altLang="zh-CN" smtClean="0">
                <a:latin typeface="Arial" panose="020B0604020202020204" pitchFamily="34" charset="0"/>
              </a:rPr>
              <a:pPr/>
              <a:t>3</a:t>
            </a:fld>
            <a:endParaRPr lang="zh-CN" altLang="zh-CN">
              <a:latin typeface="Arial" panose="020B0604020202020204" pitchFamily="34" charset="0"/>
            </a:endParaRPr>
          </a:p>
        </p:txBody>
      </p:sp>
      <p:sp>
        <p:nvSpPr>
          <p:cNvPr id="19459" name="Rectangle 2"/>
          <p:cNvSpPr>
            <a:spLocks noGrp="1" noRot="1" noChangeAspect="1" noChangeArrowheads="1" noTextEdit="1"/>
          </p:cNvSpPr>
          <p:nvPr>
            <p:ph type="sldImg" idx="4294967295"/>
          </p:nvPr>
        </p:nvSpPr>
        <p:spPr>
          <a:ln/>
        </p:spPr>
      </p:sp>
      <p:sp>
        <p:nvSpPr>
          <p:cNvPr id="19460" name="Rectangle 3"/>
          <p:cNvSpPr>
            <a:spLocks noGrp="1" noChangeArrowheads="1"/>
          </p:cNvSpPr>
          <p:nvPr>
            <p:ph type="body" idx="4294967295"/>
          </p:nvPr>
        </p:nvSpPr>
        <p:spPr/>
        <p:txBody>
          <a:bodyPr>
            <a:prstTxWarp prst="textNoShape">
              <a:avLst/>
            </a:prstTxWarp>
          </a:bodyPr>
          <a:lstStyle/>
          <a:p>
            <a:pPr eaLnBrk="1" hangingPunct="1"/>
            <a:endParaRPr lang="zh-CN" altLang="zh-CN"/>
          </a:p>
        </p:txBody>
      </p:sp>
    </p:spTree>
    <p:extLst>
      <p:ext uri="{BB962C8B-B14F-4D97-AF65-F5344CB8AC3E}">
        <p14:creationId xmlns:p14="http://schemas.microsoft.com/office/powerpoint/2010/main" val="380288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597B28B1-75FE-4580-8184-C609C18AC884}" type="slidenum">
              <a:rPr altLang="zh-CN" smtClean="0">
                <a:latin typeface="Arial" panose="020B0604020202020204" pitchFamily="34" charset="0"/>
              </a:rPr>
              <a:pPr/>
              <a:t>4</a:t>
            </a:fld>
            <a:endParaRPr lang="zh-CN" altLang="zh-CN">
              <a:latin typeface="Arial" panose="020B0604020202020204" pitchFamily="34" charset="0"/>
            </a:endParaRPr>
          </a:p>
        </p:txBody>
      </p:sp>
      <p:sp>
        <p:nvSpPr>
          <p:cNvPr id="21507" name="Rectangle 2"/>
          <p:cNvSpPr>
            <a:spLocks noGrp="1" noRot="1" noChangeAspect="1" noChangeArrowheads="1" noTextEdit="1"/>
          </p:cNvSpPr>
          <p:nvPr>
            <p:ph type="sldImg" idx="4294967295"/>
          </p:nvPr>
        </p:nvSpPr>
        <p:spPr>
          <a:ln/>
        </p:spPr>
      </p:sp>
      <p:sp>
        <p:nvSpPr>
          <p:cNvPr id="20484" name="Rectangle 3"/>
          <p:cNvSpPr>
            <a:spLocks noGrp="1" noChangeArrowheads="1"/>
          </p:cNvSpPr>
          <p:nvPr>
            <p:ph type="body" idx="1"/>
          </p:nvPr>
        </p:nvSpPr>
        <p:spPr>
          <a:ln/>
        </p:spPr>
        <p:txBody>
          <a:bodyPr/>
          <a:lstStyle/>
          <a:p>
            <a:pPr marL="285750" indent="-285750" eaLnBrk="1" hangingPunct="1">
              <a:lnSpc>
                <a:spcPct val="150000"/>
              </a:lnSpc>
              <a:buFont typeface="Arial" panose="020B0604020202020204" pitchFamily="34" charset="0"/>
              <a:buChar char="•"/>
              <a:defRPr/>
            </a:pPr>
            <a:r>
              <a:rPr lang="zh-CN" altLang="zh-CN" sz="1800" b="1" dirty="0">
                <a:latin typeface="+mn-ea"/>
                <a:ea typeface="+mn-ea"/>
              </a:rPr>
              <a:t>稀土是一组金属元素的统称，包括</a:t>
            </a:r>
            <a:r>
              <a:rPr lang="en-US" altLang="zh-CN" sz="1800" b="1" dirty="0">
                <a:latin typeface="+mn-ea"/>
                <a:ea typeface="+mn-ea"/>
              </a:rPr>
              <a:t>15</a:t>
            </a:r>
            <a:r>
              <a:rPr lang="zh-CN" altLang="zh-CN" sz="1800" b="1" dirty="0">
                <a:latin typeface="+mn-ea"/>
                <a:ea typeface="+mn-ea"/>
              </a:rPr>
              <a:t>种镧系元素以及钪（</a:t>
            </a:r>
            <a:r>
              <a:rPr lang="en-US" altLang="zh-CN" sz="1800" b="1" dirty="0">
                <a:latin typeface="+mn-ea"/>
                <a:ea typeface="+mn-ea"/>
              </a:rPr>
              <a:t>Sc</a:t>
            </a:r>
            <a:r>
              <a:rPr lang="zh-CN" altLang="zh-CN" sz="1800" b="1" dirty="0">
                <a:latin typeface="+mn-ea"/>
                <a:ea typeface="+mn-ea"/>
              </a:rPr>
              <a:t>）和钇</a:t>
            </a:r>
            <a:r>
              <a:rPr lang="en-US" altLang="zh-CN" sz="1800" b="1" dirty="0">
                <a:latin typeface="+mn-ea"/>
                <a:ea typeface="+mn-ea"/>
              </a:rPr>
              <a:t>(Y)</a:t>
            </a:r>
            <a:r>
              <a:rPr lang="zh-CN" altLang="zh-CN" sz="1800" b="1" dirty="0">
                <a:latin typeface="+mn-ea"/>
                <a:ea typeface="+mn-ea"/>
              </a:rPr>
              <a:t>，共</a:t>
            </a:r>
            <a:r>
              <a:rPr lang="en-US" altLang="zh-CN" sz="1800" b="1" dirty="0">
                <a:latin typeface="+mn-ea"/>
                <a:ea typeface="+mn-ea"/>
              </a:rPr>
              <a:t>17</a:t>
            </a:r>
            <a:r>
              <a:rPr lang="zh-CN" altLang="zh-CN" sz="1800" b="1" dirty="0">
                <a:latin typeface="+mn-ea"/>
                <a:ea typeface="+mn-ea"/>
              </a:rPr>
              <a:t>种元素</a:t>
            </a:r>
            <a:endParaRPr lang="en-US" altLang="zh-CN" sz="1800" b="1" dirty="0">
              <a:latin typeface="+mn-ea"/>
              <a:ea typeface="+mn-ea"/>
            </a:endParaRPr>
          </a:p>
          <a:p>
            <a:pPr marL="285750" indent="-285750" eaLnBrk="1" hangingPunct="1">
              <a:lnSpc>
                <a:spcPct val="150000"/>
              </a:lnSpc>
              <a:buFont typeface="Arial" panose="020B0604020202020204" pitchFamily="34" charset="0"/>
              <a:buChar char="•"/>
              <a:defRPr/>
            </a:pPr>
            <a:r>
              <a:rPr lang="zh-CN" altLang="zh-CN" sz="1800" b="1" dirty="0">
                <a:latin typeface="+mn-ea"/>
                <a:ea typeface="+mn-ea"/>
              </a:rPr>
              <a:t>钷（</a:t>
            </a:r>
            <a:r>
              <a:rPr lang="en-US" altLang="zh-CN" sz="1800" b="1" dirty="0">
                <a:latin typeface="+mn-ea"/>
                <a:ea typeface="+mn-ea"/>
              </a:rPr>
              <a:t>Pm</a:t>
            </a:r>
            <a:r>
              <a:rPr lang="zh-CN" altLang="zh-CN" sz="1800" b="1" dirty="0">
                <a:latin typeface="+mn-ea"/>
                <a:ea typeface="+mn-ea"/>
              </a:rPr>
              <a:t>）在自然界中不存在，钪（</a:t>
            </a:r>
            <a:r>
              <a:rPr lang="en-US" altLang="zh-CN" sz="1800" b="1" dirty="0">
                <a:latin typeface="+mn-ea"/>
                <a:ea typeface="+mn-ea"/>
              </a:rPr>
              <a:t>Sc</a:t>
            </a:r>
            <a:r>
              <a:rPr lang="zh-CN" altLang="zh-CN" sz="1800" b="1" dirty="0">
                <a:latin typeface="+mn-ea"/>
                <a:ea typeface="+mn-ea"/>
              </a:rPr>
              <a:t>）很少</a:t>
            </a:r>
            <a:r>
              <a:rPr lang="zh-CN" altLang="en-US" sz="1800" b="1" dirty="0">
                <a:latin typeface="+mn-ea"/>
                <a:ea typeface="+mn-ea"/>
              </a:rPr>
              <a:t>共</a:t>
            </a:r>
            <a:r>
              <a:rPr lang="zh-CN" altLang="zh-CN" sz="1800" b="1" dirty="0">
                <a:latin typeface="+mn-ea"/>
                <a:ea typeface="+mn-ea"/>
              </a:rPr>
              <a:t>赋存，通常稀土指的</a:t>
            </a:r>
            <a:r>
              <a:rPr lang="en-US" altLang="zh-CN" sz="1800" b="1" dirty="0">
                <a:latin typeface="+mn-ea"/>
                <a:ea typeface="+mn-ea"/>
              </a:rPr>
              <a:t>15</a:t>
            </a:r>
            <a:r>
              <a:rPr lang="zh-CN" altLang="zh-CN" sz="1800" b="1" dirty="0">
                <a:latin typeface="+mn-ea"/>
                <a:ea typeface="+mn-ea"/>
              </a:rPr>
              <a:t>种元素</a:t>
            </a:r>
            <a:endParaRPr lang="zh-CN" altLang="zh-CN" sz="1800" dirty="0">
              <a:latin typeface="+mn-ea"/>
              <a:ea typeface="+mn-ea"/>
            </a:endParaRPr>
          </a:p>
          <a:p>
            <a:pPr marL="285750" indent="-285750" eaLnBrk="1" hangingPunct="1">
              <a:lnSpc>
                <a:spcPct val="150000"/>
              </a:lnSpc>
              <a:buFont typeface="Arial" panose="020B0604020202020204" pitchFamily="34" charset="0"/>
              <a:buChar char="•"/>
              <a:defRPr/>
            </a:pPr>
            <a:r>
              <a:rPr lang="zh-CN" altLang="zh-CN" sz="1800" b="1" dirty="0">
                <a:latin typeface="+mn-ea"/>
                <a:ea typeface="+mn-ea"/>
              </a:rPr>
              <a:t>稀土元素分为两组或三组。两分法将</a:t>
            </a:r>
            <a:r>
              <a:rPr lang="zh-CN" altLang="zh-CN" sz="1800" b="1" dirty="0">
                <a:solidFill>
                  <a:srgbClr val="92D050"/>
                </a:solidFill>
                <a:latin typeface="+mn-ea"/>
                <a:ea typeface="+mn-ea"/>
              </a:rPr>
              <a:t>镧—铕</a:t>
            </a:r>
            <a:r>
              <a:rPr lang="zh-CN" altLang="en-US" sz="1800" b="1" dirty="0">
                <a:latin typeface="+mn-ea"/>
                <a:ea typeface="+mn-ea"/>
              </a:rPr>
              <a:t>划为</a:t>
            </a:r>
            <a:r>
              <a:rPr lang="zh-CN" altLang="zh-CN" sz="1800" b="1" dirty="0">
                <a:solidFill>
                  <a:srgbClr val="92D050"/>
                </a:solidFill>
                <a:latin typeface="+mn-ea"/>
                <a:ea typeface="+mn-ea"/>
              </a:rPr>
              <a:t>轻稀土</a:t>
            </a:r>
            <a:r>
              <a:rPr lang="zh-CN" altLang="zh-CN" sz="1800" b="1" dirty="0">
                <a:latin typeface="+mn-ea"/>
                <a:ea typeface="+mn-ea"/>
              </a:rPr>
              <a:t>，</a:t>
            </a:r>
            <a:r>
              <a:rPr lang="zh-CN" altLang="zh-CN" sz="1800" b="1" dirty="0">
                <a:solidFill>
                  <a:srgbClr val="FF7C80"/>
                </a:solidFill>
                <a:latin typeface="+mn-ea"/>
                <a:ea typeface="+mn-ea"/>
              </a:rPr>
              <a:t>钆—镥</a:t>
            </a:r>
            <a:r>
              <a:rPr lang="zh-CN" altLang="en-US" sz="1800" b="1" dirty="0">
                <a:solidFill>
                  <a:srgbClr val="FF7C80"/>
                </a:solidFill>
                <a:latin typeface="+mn-ea"/>
                <a:ea typeface="+mn-ea"/>
              </a:rPr>
              <a:t>、</a:t>
            </a:r>
            <a:r>
              <a:rPr lang="zh-CN" altLang="zh-CN" sz="1800" b="1" dirty="0">
                <a:solidFill>
                  <a:srgbClr val="FF7C80"/>
                </a:solidFill>
                <a:latin typeface="+mn-ea"/>
                <a:ea typeface="+mn-ea"/>
              </a:rPr>
              <a:t>钇和</a:t>
            </a:r>
            <a:r>
              <a:rPr lang="zh-CN" altLang="en-US" sz="1800" b="1" dirty="0">
                <a:solidFill>
                  <a:srgbClr val="FF7C80"/>
                </a:solidFill>
                <a:latin typeface="+mn-ea"/>
                <a:ea typeface="+mn-ea"/>
              </a:rPr>
              <a:t>钪</a:t>
            </a:r>
            <a:r>
              <a:rPr lang="zh-CN" altLang="en-US" sz="1800" b="1" dirty="0">
                <a:latin typeface="+mn-ea"/>
                <a:ea typeface="+mn-ea"/>
              </a:rPr>
              <a:t>划为</a:t>
            </a:r>
            <a:r>
              <a:rPr lang="zh-CN" altLang="zh-CN" sz="1800" b="1" dirty="0">
                <a:solidFill>
                  <a:srgbClr val="FF7C80"/>
                </a:solidFill>
                <a:latin typeface="+mn-ea"/>
                <a:ea typeface="+mn-ea"/>
              </a:rPr>
              <a:t>重稀土</a:t>
            </a:r>
            <a:r>
              <a:rPr lang="zh-CN" altLang="zh-CN" sz="1800" b="1" dirty="0">
                <a:latin typeface="+mn-ea"/>
                <a:ea typeface="+mn-ea"/>
              </a:rPr>
              <a:t>；</a:t>
            </a:r>
            <a:endParaRPr lang="zh-CN" altLang="en-US" sz="1800" b="1" dirty="0">
              <a:latin typeface="+mn-ea"/>
              <a:ea typeface="+mn-ea"/>
            </a:endParaRPr>
          </a:p>
          <a:p>
            <a:pPr marL="285750" indent="-285750" eaLnBrk="1" hangingPunct="1">
              <a:lnSpc>
                <a:spcPct val="150000"/>
              </a:lnSpc>
              <a:buFont typeface="Arial" panose="020B0604020202020204" pitchFamily="34" charset="0"/>
              <a:buChar char="•"/>
              <a:defRPr/>
            </a:pPr>
            <a:r>
              <a:rPr lang="zh-CN" altLang="zh-CN" sz="1800" b="1" dirty="0">
                <a:latin typeface="+mn-ea"/>
                <a:ea typeface="+mn-ea"/>
              </a:rPr>
              <a:t>稀土元素在地壳中含量并不很低，丰度高于汞和银，不同稀土元素在地壳中的丰度相差很大</a:t>
            </a:r>
            <a:endParaRPr lang="en-US" altLang="zh-CN" sz="1800" b="1" dirty="0">
              <a:latin typeface="+mn-ea"/>
              <a:ea typeface="+mn-ea"/>
            </a:endParaRPr>
          </a:p>
          <a:p>
            <a:pPr marL="285750" indent="-285750" eaLnBrk="1" hangingPunct="1">
              <a:lnSpc>
                <a:spcPct val="150000"/>
              </a:lnSpc>
              <a:buFont typeface="Arial" panose="020B0604020202020204" pitchFamily="34" charset="0"/>
              <a:buChar char="•"/>
              <a:defRPr/>
            </a:pPr>
            <a:r>
              <a:rPr lang="zh-CN" altLang="zh-CN" sz="1800" b="1" dirty="0">
                <a:latin typeface="+mn-ea"/>
                <a:ea typeface="+mn-ea"/>
              </a:rPr>
              <a:t>铈的丰度甚至高于铜、铅和镍等常见金属，但很少富集成能够经济开采的矿床</a:t>
            </a:r>
            <a:endParaRPr lang="zh-CN" altLang="zh-CN" sz="1800" dirty="0">
              <a:latin typeface="+mn-ea"/>
              <a:ea typeface="+mn-ea"/>
            </a:endParaRPr>
          </a:p>
          <a:p>
            <a:pPr marL="285750" indent="-285750" eaLnBrk="1" hangingPunct="1">
              <a:lnSpc>
                <a:spcPct val="150000"/>
              </a:lnSpc>
              <a:buFont typeface="Arial" panose="020B0604020202020204" pitchFamily="34" charset="0"/>
              <a:buChar char="•"/>
              <a:defRPr/>
            </a:pPr>
            <a:r>
              <a:rPr lang="zh-CN" altLang="zh-CN" sz="1800" b="1" dirty="0">
                <a:latin typeface="+mn-ea"/>
                <a:ea typeface="+mn-ea"/>
              </a:rPr>
              <a:t>轻稀土元素丰度高于重稀土</a:t>
            </a:r>
            <a:endParaRPr lang="zh-CN" altLang="zh-CN" sz="1800" dirty="0">
              <a:latin typeface="+mn-ea"/>
              <a:ea typeface="+mn-ea"/>
            </a:endParaRPr>
          </a:p>
          <a:p>
            <a:pPr marL="285750" indent="-285750" eaLnBrk="1" hangingPunct="1">
              <a:lnSpc>
                <a:spcPct val="150000"/>
              </a:lnSpc>
              <a:buFont typeface="Arial" panose="020B0604020202020204" pitchFamily="34" charset="0"/>
              <a:buChar char="•"/>
              <a:defRPr/>
            </a:pPr>
            <a:r>
              <a:rPr lang="zh-CN" altLang="zh-CN" sz="1800" b="1" dirty="0">
                <a:latin typeface="+mn-ea"/>
                <a:ea typeface="+mn-ea"/>
              </a:rPr>
              <a:t>绝大多数稀土矿床中镧、铈、镨和钕占比在</a:t>
            </a:r>
            <a:r>
              <a:rPr lang="en-US" altLang="zh-CN" sz="1800" b="1" dirty="0">
                <a:latin typeface="+mn-ea"/>
                <a:ea typeface="+mn-ea"/>
              </a:rPr>
              <a:t>80-99%</a:t>
            </a:r>
          </a:p>
        </p:txBody>
      </p:sp>
    </p:spTree>
    <p:extLst>
      <p:ext uri="{BB962C8B-B14F-4D97-AF65-F5344CB8AC3E}">
        <p14:creationId xmlns:p14="http://schemas.microsoft.com/office/powerpoint/2010/main" val="195367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580F3F28-5AA6-4632-8C61-AB54D720CA83}" type="slidenum">
              <a:rPr altLang="zh-CN" smtClean="0">
                <a:latin typeface="Arial" panose="020B0604020202020204" pitchFamily="34" charset="0"/>
              </a:rPr>
              <a:pPr/>
              <a:t>5</a:t>
            </a:fld>
            <a:endParaRPr lang="zh-CN" altLang="zh-CN">
              <a:latin typeface="Arial" panose="020B0604020202020204" pitchFamily="34" charset="0"/>
            </a:endParaRPr>
          </a:p>
        </p:txBody>
      </p:sp>
      <p:sp>
        <p:nvSpPr>
          <p:cNvPr id="23555" name="Rectangle 2"/>
          <p:cNvSpPr>
            <a:spLocks noGrp="1" noRot="1" noChangeAspect="1" noChangeArrowheads="1" noTextEdit="1"/>
          </p:cNvSpPr>
          <p:nvPr>
            <p:ph type="sldImg" idx="4294967295"/>
          </p:nvPr>
        </p:nvSpPr>
        <p:spPr>
          <a:ln/>
        </p:spPr>
      </p:sp>
      <p:sp>
        <p:nvSpPr>
          <p:cNvPr id="23556" name="Rectangle 3"/>
          <p:cNvSpPr>
            <a:spLocks noGrp="1" noChangeArrowheads="1"/>
          </p:cNvSpPr>
          <p:nvPr>
            <p:ph type="body" idx="1"/>
          </p:nvPr>
        </p:nvSpPr>
        <p:spPr/>
        <p:txBody>
          <a:bodyPr>
            <a:prstTxWarp prst="textNoShape">
              <a:avLst/>
            </a:prstTxWarp>
          </a:bodyPr>
          <a:lstStyle/>
          <a:p>
            <a:pPr eaLnBrk="1" hangingPunct="1">
              <a:lnSpc>
                <a:spcPct val="150000"/>
              </a:lnSpc>
              <a:spcBef>
                <a:spcPct val="0"/>
              </a:spcBef>
              <a:defRPr/>
            </a:pPr>
            <a:r>
              <a:rPr lang="zh-CN" altLang="en-US" sz="1600" dirty="0">
                <a:latin typeface="+mn-ea"/>
                <a:ea typeface="+mn-ea"/>
              </a:rPr>
              <a:t>稀土元素电子结构和化学性质相近，但物理性质差异明显，使得其在新材料领域的应用具有显著差异，稀土元素涉及航空、信息、电子、能源、交通、医疗等 </a:t>
            </a:r>
            <a:r>
              <a:rPr lang="en-US" altLang="zh-CN" sz="1600" dirty="0">
                <a:latin typeface="+mn-ea"/>
                <a:ea typeface="+mn-ea"/>
              </a:rPr>
              <a:t>10 </a:t>
            </a:r>
            <a:r>
              <a:rPr lang="zh-CN" altLang="en-US" sz="1600" dirty="0">
                <a:latin typeface="+mn-ea"/>
                <a:ea typeface="+mn-ea"/>
              </a:rPr>
              <a:t>多个领域的 </a:t>
            </a:r>
            <a:r>
              <a:rPr lang="en-US" altLang="zh-CN" sz="1600" dirty="0">
                <a:latin typeface="+mn-ea"/>
                <a:ea typeface="+mn-ea"/>
              </a:rPr>
              <a:t>40 </a:t>
            </a:r>
            <a:r>
              <a:rPr lang="zh-CN" altLang="en-US" sz="1600" dirty="0">
                <a:latin typeface="+mn-ea"/>
                <a:ea typeface="+mn-ea"/>
              </a:rPr>
              <a:t>多个行业，是支撑战略新兴产业关键材料的基础。</a:t>
            </a:r>
            <a:r>
              <a:rPr lang="zh-CN" altLang="zh-CN" sz="1600" dirty="0">
                <a:latin typeface="+mn-ea"/>
                <a:ea typeface="+mn-ea"/>
              </a:rPr>
              <a:t>这些最终用途可以被归为电池合金、催化剂、陶瓷颜料与釉料、玻璃抛光粉及添加剂、冶金、永磁体、荧光粉以及其他用途几大类。</a:t>
            </a:r>
            <a:r>
              <a:rPr lang="zh-CN" altLang="en-US" sz="1600" dirty="0">
                <a:latin typeface="+mn-ea"/>
                <a:ea typeface="+mn-ea"/>
              </a:rPr>
              <a:t>其中，镧、铈元素主要用于玻璃陶瓷、抛光、照明、激光、储氢、石油化工、冶金工业等领域；钇、铕元素多用于照明等领域；钕、镨、镝、铽、钐主要用于永磁部门的</a:t>
            </a:r>
            <a:r>
              <a:rPr lang="zh-CN" altLang="zh-CN" sz="1600" noProof="1">
                <a:latin typeface="+mn-ea"/>
                <a:ea typeface="+mn-ea"/>
              </a:rPr>
              <a:t>电视机、医疗设备</a:t>
            </a:r>
            <a:r>
              <a:rPr lang="en-US" altLang="zh-CN" sz="1600" noProof="1">
                <a:latin typeface="+mn-ea"/>
                <a:ea typeface="+mn-ea"/>
              </a:rPr>
              <a:t>MRI</a:t>
            </a:r>
            <a:r>
              <a:rPr lang="zh-CN" altLang="zh-CN" sz="1600" noProof="1">
                <a:latin typeface="+mn-ea"/>
                <a:ea typeface="+mn-ea"/>
              </a:rPr>
              <a:t>、磁悬浮列车、混合动力汽车、军工等领域。</a:t>
            </a:r>
            <a:endParaRPr lang="zh-CN" altLang="zh-CN" sz="1600" dirty="0">
              <a:latin typeface="+mn-ea"/>
              <a:ea typeface="+mn-ea"/>
            </a:endParaRPr>
          </a:p>
        </p:txBody>
      </p:sp>
    </p:spTree>
    <p:extLst>
      <p:ext uri="{BB962C8B-B14F-4D97-AF65-F5344CB8AC3E}">
        <p14:creationId xmlns:p14="http://schemas.microsoft.com/office/powerpoint/2010/main" val="28055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77A60B34-6225-4186-ABD5-B646EC30FF7F}" type="slidenum">
              <a:rPr altLang="zh-CN" smtClean="0">
                <a:latin typeface="Arial" panose="020B0604020202020204" pitchFamily="34" charset="0"/>
              </a:rPr>
              <a:pPr/>
              <a:t>6</a:t>
            </a:fld>
            <a:endParaRPr lang="zh-CN" altLang="zh-CN">
              <a:latin typeface="Arial" panose="020B0604020202020204" pitchFamily="34" charset="0"/>
            </a:endParaRPr>
          </a:p>
        </p:txBody>
      </p:sp>
      <p:sp>
        <p:nvSpPr>
          <p:cNvPr id="25603" name="Rectangle 2"/>
          <p:cNvSpPr>
            <a:spLocks noGrp="1" noRot="1" noChangeAspect="1" noChangeArrowheads="1" noTextEdit="1"/>
          </p:cNvSpPr>
          <p:nvPr>
            <p:ph type="sldImg" idx="4294967295"/>
          </p:nvPr>
        </p:nvSpPr>
        <p:spPr>
          <a:ln/>
        </p:spPr>
      </p:sp>
      <p:sp>
        <p:nvSpPr>
          <p:cNvPr id="26628" name="Rectangle 3"/>
          <p:cNvSpPr>
            <a:spLocks noGrp="1" noChangeArrowheads="1"/>
          </p:cNvSpPr>
          <p:nvPr>
            <p:ph type="body" idx="1"/>
          </p:nvPr>
        </p:nvSpPr>
        <p:spPr>
          <a:ln/>
        </p:spPr>
        <p:txBody>
          <a:bodyPr/>
          <a:lstStyle/>
          <a:p>
            <a:pPr eaLnBrk="1" hangingPunct="1">
              <a:lnSpc>
                <a:spcPct val="150000"/>
              </a:lnSpc>
              <a:spcBef>
                <a:spcPct val="0"/>
              </a:spcBef>
              <a:buFont typeface="Arial" panose="020B0604020202020204" pitchFamily="34" charset="0"/>
              <a:buNone/>
              <a:defRPr/>
            </a:pPr>
            <a:r>
              <a:rPr lang="zh-CN" altLang="en-US" sz="1600" dirty="0">
                <a:latin typeface="+mn-ea"/>
                <a:ea typeface="+mn-ea"/>
              </a:rPr>
              <a:t>以新能源汽车、风力发电、节能灯等相关产业为例，我们对不同个体所需要的产品用量和元素占比进行了一个推算，比如说风电发电机的平均每兆瓦所需磁体用量是</a:t>
            </a:r>
            <a:r>
              <a:rPr lang="en-US" altLang="zh-CN" sz="1600" dirty="0">
                <a:latin typeface="+mn-ea"/>
                <a:ea typeface="+mn-ea"/>
              </a:rPr>
              <a:t>200-600</a:t>
            </a:r>
            <a:r>
              <a:rPr lang="zh-CN" altLang="en-US" sz="1600" dirty="0">
                <a:latin typeface="+mn-ea"/>
                <a:ea typeface="+mn-ea"/>
              </a:rPr>
              <a:t>千克，每辆新能源汽车所需磁体用量是</a:t>
            </a:r>
            <a:r>
              <a:rPr lang="en-US" altLang="zh-CN" sz="1600" dirty="0">
                <a:latin typeface="+mn-ea"/>
                <a:ea typeface="+mn-ea"/>
              </a:rPr>
              <a:t>1-2</a:t>
            </a:r>
            <a:r>
              <a:rPr lang="zh-CN" altLang="en-US" sz="1600" dirty="0">
                <a:latin typeface="+mn-ea"/>
                <a:ea typeface="+mn-ea"/>
              </a:rPr>
              <a:t>千克左右，再根据个体中元素所占比例，可以大致测算出不同元素所消耗的量。</a:t>
            </a:r>
          </a:p>
        </p:txBody>
      </p:sp>
    </p:spTree>
    <p:extLst>
      <p:ext uri="{BB962C8B-B14F-4D97-AF65-F5344CB8AC3E}">
        <p14:creationId xmlns:p14="http://schemas.microsoft.com/office/powerpoint/2010/main" val="92830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E36D495D-6F0B-47A5-9C82-0E0B2F6F3A89}" type="slidenum">
              <a:rPr altLang="zh-CN" smtClean="0">
                <a:latin typeface="Arial" panose="020B0604020202020204" pitchFamily="34" charset="0"/>
              </a:rPr>
              <a:pPr/>
              <a:t>7</a:t>
            </a:fld>
            <a:endParaRPr lang="zh-CN" altLang="zh-CN">
              <a:latin typeface="Arial" panose="020B0604020202020204" pitchFamily="34" charset="0"/>
            </a:endParaRPr>
          </a:p>
        </p:txBody>
      </p:sp>
      <p:sp>
        <p:nvSpPr>
          <p:cNvPr id="27651" name="Rectangle 2"/>
          <p:cNvSpPr>
            <a:spLocks noGrp="1" noRot="1" noChangeAspect="1" noChangeArrowheads="1" noTextEdit="1"/>
          </p:cNvSpPr>
          <p:nvPr>
            <p:ph type="sldImg" idx="4294967295"/>
          </p:nvPr>
        </p:nvSpPr>
        <p:spPr>
          <a:ln/>
        </p:spPr>
      </p:sp>
      <p:sp>
        <p:nvSpPr>
          <p:cNvPr id="27652" name="Rectangle 3"/>
          <p:cNvSpPr>
            <a:spLocks noGrp="1" noChangeArrowheads="1"/>
          </p:cNvSpPr>
          <p:nvPr>
            <p:ph type="body" idx="4294967295"/>
          </p:nvPr>
        </p:nvSpPr>
        <p:spPr/>
        <p:txBody>
          <a:bodyPr>
            <a:prstTxWarp prst="textNoShape">
              <a:avLst/>
            </a:prstTxWarp>
          </a:bodyPr>
          <a:lstStyle/>
          <a:p>
            <a:pPr eaLnBrk="1" hangingPunct="1"/>
            <a:endParaRPr lang="zh-CN" altLang="zh-CN"/>
          </a:p>
        </p:txBody>
      </p:sp>
    </p:spTree>
    <p:extLst>
      <p:ext uri="{BB962C8B-B14F-4D97-AF65-F5344CB8AC3E}">
        <p14:creationId xmlns:p14="http://schemas.microsoft.com/office/powerpoint/2010/main" val="1266209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ChangeArrowheads="1" noTextEdit="1"/>
          </p:cNvSpPr>
          <p:nvPr>
            <p:ph type="sldImg" idx="4294967295"/>
          </p:nvPr>
        </p:nvSpPr>
        <p:spPr>
          <a:ln/>
        </p:spPr>
      </p:sp>
      <p:sp>
        <p:nvSpPr>
          <p:cNvPr id="3" name="备注占位符 2"/>
          <p:cNvSpPr>
            <a:spLocks noGrp="1"/>
          </p:cNvSpPr>
          <p:nvPr>
            <p:ph type="body" idx="1"/>
          </p:nvPr>
        </p:nvSpPr>
        <p:spPr>
          <a:ln/>
        </p:spPr>
        <p:txBody>
          <a:bodyPr/>
          <a:lstStyle/>
          <a:p>
            <a:pPr eaLnBrk="1" hangingPunct="1">
              <a:lnSpc>
                <a:spcPct val="150000"/>
              </a:lnSpc>
              <a:spcBef>
                <a:spcPct val="0"/>
              </a:spcBef>
              <a:buFont typeface="Arial" panose="020B0604020202020204" pitchFamily="34" charset="0"/>
              <a:buNone/>
              <a:tabLst>
                <a:tab pos="457200" algn="l"/>
              </a:tabLst>
              <a:defRPr/>
            </a:pPr>
            <a:r>
              <a:rPr lang="zh-CN" altLang="en-US" sz="1600" dirty="0">
                <a:latin typeface="+mn-ea"/>
                <a:ea typeface="+mn-ea"/>
                <a:sym typeface="+mn-ea"/>
              </a:rPr>
              <a:t>左图是进入</a:t>
            </a:r>
            <a:r>
              <a:rPr lang="en-US" altLang="zh-CN" sz="1600" dirty="0">
                <a:latin typeface="+mn-ea"/>
                <a:ea typeface="+mn-ea"/>
                <a:sym typeface="+mn-ea"/>
              </a:rPr>
              <a:t>21</a:t>
            </a:r>
            <a:r>
              <a:rPr lang="zh-CN" altLang="en-US" sz="1600" dirty="0">
                <a:latin typeface="+mn-ea"/>
                <a:ea typeface="+mn-ea"/>
                <a:sym typeface="+mn-ea"/>
              </a:rPr>
              <a:t>世纪以来全球主要国家稀土消费总量的变化情况，所用均为稀土元素氧化物数据。其中两千至</a:t>
            </a:r>
            <a:r>
              <a:rPr lang="en-US" altLang="zh-CN" sz="1600" dirty="0">
                <a:latin typeface="+mn-ea"/>
                <a:ea typeface="+mn-ea"/>
                <a:sym typeface="+mn-ea"/>
              </a:rPr>
              <a:t>2012</a:t>
            </a:r>
            <a:r>
              <a:rPr lang="zh-CN" altLang="zh-CN" sz="1600" dirty="0">
                <a:latin typeface="+mn-ea"/>
                <a:ea typeface="+mn-ea"/>
                <a:sym typeface="+mn-ea"/>
              </a:rPr>
              <a:t>年中国稀土消费数据来自历年的中国稀土年评；</a:t>
            </a:r>
            <a:r>
              <a:rPr lang="en-US" altLang="zh-CN" sz="1600" dirty="0">
                <a:latin typeface="+mn-ea"/>
                <a:ea typeface="+mn-ea"/>
                <a:sym typeface="+mn-ea"/>
              </a:rPr>
              <a:t>2013-2022</a:t>
            </a:r>
            <a:r>
              <a:rPr lang="zh-CN" altLang="zh-CN" sz="1600" dirty="0">
                <a:latin typeface="+mn-ea"/>
                <a:ea typeface="+mn-ea"/>
                <a:sym typeface="+mn-ea"/>
              </a:rPr>
              <a:t>年的稀土消费数据是根据稀土</a:t>
            </a:r>
            <a:r>
              <a:rPr lang="zh-CN" altLang="en-US" sz="1600" dirty="0">
                <a:latin typeface="+mn-ea"/>
                <a:ea typeface="+mn-ea"/>
                <a:sym typeface="+mn-ea"/>
              </a:rPr>
              <a:t>的</a:t>
            </a:r>
            <a:r>
              <a:rPr lang="zh-CN" altLang="zh-CN" sz="1600" dirty="0">
                <a:latin typeface="+mn-ea"/>
                <a:ea typeface="+mn-ea"/>
                <a:sym typeface="+mn-ea"/>
              </a:rPr>
              <a:t>中间产品（如荧光粉、永磁体等）的产量数据及</a:t>
            </a:r>
            <a:r>
              <a:rPr lang="en-US" altLang="zh-CN" sz="1600" dirty="0">
                <a:latin typeface="+mn-ea"/>
                <a:ea typeface="+mn-ea"/>
                <a:sym typeface="+mn-ea"/>
              </a:rPr>
              <a:t>2008-2012</a:t>
            </a:r>
            <a:r>
              <a:rPr lang="zh-CN" altLang="zh-CN" sz="1600" dirty="0">
                <a:latin typeface="+mn-ea"/>
                <a:ea typeface="+mn-ea"/>
                <a:sym typeface="+mn-ea"/>
              </a:rPr>
              <a:t>年稀土中间产品的产量与消费量比例参数进行</a:t>
            </a:r>
            <a:r>
              <a:rPr lang="zh-CN" altLang="en-US" sz="1600" dirty="0">
                <a:latin typeface="+mn-ea"/>
                <a:ea typeface="+mn-ea"/>
                <a:sym typeface="+mn-ea"/>
              </a:rPr>
              <a:t>的</a:t>
            </a:r>
            <a:r>
              <a:rPr lang="zh-CN" altLang="zh-CN" sz="1600" dirty="0">
                <a:latin typeface="+mn-ea"/>
                <a:ea typeface="+mn-ea"/>
                <a:sym typeface="+mn-ea"/>
              </a:rPr>
              <a:t>估算</a:t>
            </a:r>
            <a:r>
              <a:rPr lang="zh-CN" altLang="en-US" sz="1600" dirty="0">
                <a:latin typeface="+mn-ea"/>
                <a:ea typeface="+mn-ea"/>
                <a:sym typeface="+mn-ea"/>
              </a:rPr>
              <a:t>，</a:t>
            </a:r>
            <a:r>
              <a:rPr lang="zh-CN" altLang="zh-CN" sz="1600" dirty="0">
                <a:latin typeface="+mn-ea"/>
                <a:ea typeface="+mn-ea"/>
                <a:sym typeface="+mn-ea"/>
              </a:rPr>
              <a:t>美国数据来自于</a:t>
            </a:r>
            <a:r>
              <a:rPr lang="zh-CN" altLang="en-US" sz="1600" dirty="0">
                <a:latin typeface="+mn-ea"/>
                <a:ea typeface="+mn-ea"/>
                <a:sym typeface="+mn-ea"/>
              </a:rPr>
              <a:t>美国地调局</a:t>
            </a:r>
            <a:r>
              <a:rPr lang="en-US" altLang="zh-CN" sz="1600" dirty="0">
                <a:latin typeface="+mn-ea"/>
                <a:ea typeface="+mn-ea"/>
                <a:sym typeface="+mn-ea"/>
              </a:rPr>
              <a:t>USGS</a:t>
            </a:r>
            <a:r>
              <a:rPr lang="zh-CN" altLang="en-US" sz="1600" dirty="0">
                <a:latin typeface="+mn-ea"/>
                <a:ea typeface="+mn-ea"/>
                <a:sym typeface="+mn-ea"/>
              </a:rPr>
              <a:t>，</a:t>
            </a:r>
            <a:r>
              <a:rPr lang="zh-CN" altLang="zh-CN" sz="1600" dirty="0">
                <a:latin typeface="+mn-ea"/>
                <a:ea typeface="+mn-ea"/>
                <a:sym typeface="+mn-ea"/>
              </a:rPr>
              <a:t>日本数据来自于</a:t>
            </a:r>
            <a:r>
              <a:rPr lang="zh-CN" altLang="en-US" sz="1600" dirty="0">
                <a:latin typeface="+mn-ea"/>
                <a:ea typeface="+mn-ea"/>
                <a:sym typeface="+mn-ea"/>
              </a:rPr>
              <a:t>日本能源机构</a:t>
            </a:r>
            <a:r>
              <a:rPr lang="en-US" altLang="zh-CN" sz="1600" dirty="0">
                <a:latin typeface="+mn-ea"/>
                <a:ea typeface="+mn-ea"/>
                <a:sym typeface="+mn-ea"/>
              </a:rPr>
              <a:t>JOGMEC</a:t>
            </a:r>
            <a:r>
              <a:rPr lang="zh-CN" altLang="en-US" sz="1600" dirty="0">
                <a:latin typeface="+mn-ea"/>
                <a:ea typeface="+mn-ea"/>
                <a:sym typeface="+mn-ea"/>
              </a:rPr>
              <a:t>。</a:t>
            </a:r>
            <a:endParaRPr lang="en-US" altLang="zh-CN" sz="1600" dirty="0">
              <a:latin typeface="+mn-ea"/>
              <a:ea typeface="+mn-ea"/>
              <a:sym typeface="+mn-ea"/>
            </a:endParaRPr>
          </a:p>
          <a:p>
            <a:pPr eaLnBrk="1" hangingPunct="1">
              <a:lnSpc>
                <a:spcPct val="150000"/>
              </a:lnSpc>
              <a:spcBef>
                <a:spcPct val="0"/>
              </a:spcBef>
              <a:buFont typeface="Wingdings" panose="05000000000000000000" pitchFamily="2" charset="2"/>
              <a:buChar char="Ø"/>
              <a:defRPr/>
            </a:pPr>
            <a:r>
              <a:rPr lang="zh-CN" altLang="en-US" sz="1600" dirty="0">
                <a:latin typeface="+mn-ea"/>
                <a:ea typeface="+mn-ea"/>
              </a:rPr>
              <a:t>本世纪以来我国长期占全球消费量的第一的位置，</a:t>
            </a:r>
            <a:r>
              <a:rPr lang="en-US" altLang="zh-CN" sz="1600" dirty="0">
                <a:latin typeface="+mn-ea"/>
                <a:ea typeface="+mn-ea"/>
              </a:rPr>
              <a:t>2022</a:t>
            </a:r>
            <a:r>
              <a:rPr lang="zh-CN" altLang="en-US" sz="1600" dirty="0">
                <a:latin typeface="+mn-ea"/>
                <a:ea typeface="+mn-ea"/>
              </a:rPr>
              <a:t>年的消费量占到全球的</a:t>
            </a:r>
            <a:r>
              <a:rPr lang="en-US" altLang="zh-CN" sz="1600" dirty="0">
                <a:latin typeface="+mn-ea"/>
                <a:ea typeface="+mn-ea"/>
              </a:rPr>
              <a:t>75%</a:t>
            </a:r>
            <a:r>
              <a:rPr lang="zh-CN" altLang="en-US" sz="1600" dirty="0">
                <a:latin typeface="+mn-ea"/>
                <a:ea typeface="+mn-ea"/>
              </a:rPr>
              <a:t>，</a:t>
            </a:r>
            <a:r>
              <a:rPr lang="zh-CN" altLang="en-US" sz="1600" dirty="0">
                <a:latin typeface="+mn-ea"/>
                <a:ea typeface="+mn-ea"/>
                <a:sym typeface="+mn-ea"/>
              </a:rPr>
              <a:t>较 两千</a:t>
            </a:r>
            <a:r>
              <a:rPr lang="en-US" altLang="zh-CN" sz="1600" dirty="0">
                <a:latin typeface="+mn-ea"/>
                <a:ea typeface="+mn-ea"/>
                <a:sym typeface="+mn-ea"/>
              </a:rPr>
              <a:t> </a:t>
            </a:r>
            <a:r>
              <a:rPr lang="zh-CN" altLang="en-US" sz="1600" dirty="0">
                <a:latin typeface="+mn-ea"/>
                <a:ea typeface="+mn-ea"/>
                <a:sym typeface="+mn-ea"/>
              </a:rPr>
              <a:t>年相比增长了近</a:t>
            </a:r>
            <a:r>
              <a:rPr lang="en-US" altLang="zh-CN" sz="1600" dirty="0">
                <a:latin typeface="+mn-ea"/>
                <a:ea typeface="+mn-ea"/>
                <a:sym typeface="+mn-ea"/>
              </a:rPr>
              <a:t>10</a:t>
            </a:r>
            <a:r>
              <a:rPr lang="zh-CN" altLang="en-US" sz="1600" dirty="0">
                <a:latin typeface="+mn-ea"/>
                <a:ea typeface="+mn-ea"/>
                <a:sym typeface="+mn-ea"/>
              </a:rPr>
              <a:t>倍</a:t>
            </a:r>
            <a:r>
              <a:rPr lang="zh-CN" altLang="en-US" sz="1600" dirty="0">
                <a:latin typeface="+mn-ea"/>
                <a:ea typeface="+mn-ea"/>
              </a:rPr>
              <a:t>；日本在</a:t>
            </a:r>
            <a:r>
              <a:rPr lang="en-US" altLang="zh-CN" sz="1600" dirty="0">
                <a:latin typeface="+mn-ea"/>
                <a:ea typeface="+mn-ea"/>
              </a:rPr>
              <a:t>2007</a:t>
            </a:r>
            <a:r>
              <a:rPr lang="zh-CN" altLang="en-US" sz="1600" dirty="0">
                <a:latin typeface="+mn-ea"/>
                <a:ea typeface="+mn-ea"/>
              </a:rPr>
              <a:t>年达到消费峰值后，稳中有降，</a:t>
            </a:r>
            <a:r>
              <a:rPr lang="en-US" altLang="zh-CN" sz="1600" dirty="0">
                <a:latin typeface="+mn-ea"/>
                <a:ea typeface="+mn-ea"/>
              </a:rPr>
              <a:t>2022</a:t>
            </a:r>
            <a:r>
              <a:rPr lang="zh-CN" altLang="en-US" sz="1600" dirty="0">
                <a:latin typeface="+mn-ea"/>
                <a:ea typeface="+mn-ea"/>
              </a:rPr>
              <a:t>年消费量全球第二；美国近几年维持在</a:t>
            </a:r>
            <a:r>
              <a:rPr lang="en-US" altLang="zh-CN" sz="1600" dirty="0">
                <a:latin typeface="+mn-ea"/>
                <a:ea typeface="+mn-ea"/>
              </a:rPr>
              <a:t>1</a:t>
            </a:r>
            <a:r>
              <a:rPr lang="zh-CN" altLang="en-US" sz="1600" dirty="0">
                <a:latin typeface="+mn-ea"/>
                <a:ea typeface="+mn-ea"/>
              </a:rPr>
              <a:t>万吨上下；</a:t>
            </a:r>
            <a:endParaRPr lang="en-US" altLang="zh-CN" sz="1600" dirty="0">
              <a:latin typeface="+mn-ea"/>
              <a:ea typeface="+mn-ea"/>
            </a:endParaRPr>
          </a:p>
        </p:txBody>
      </p:sp>
      <p:sp>
        <p:nvSpPr>
          <p:cNvPr id="29700"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88EA7C36-D85F-49E1-AAED-294955D91CC3}" type="slidenum">
              <a:rPr altLang="zh-CN" smtClean="0">
                <a:latin typeface="Arial" panose="020B0604020202020204" pitchFamily="34" charset="0"/>
              </a:rPr>
              <a:pPr/>
              <a:t>8</a:t>
            </a:fld>
            <a:endParaRPr lang="zh-CN" altLang="zh-CN">
              <a:latin typeface="Arial" panose="020B0604020202020204" pitchFamily="34" charset="0"/>
            </a:endParaRPr>
          </a:p>
        </p:txBody>
      </p:sp>
    </p:spTree>
    <p:extLst>
      <p:ext uri="{BB962C8B-B14F-4D97-AF65-F5344CB8AC3E}">
        <p14:creationId xmlns:p14="http://schemas.microsoft.com/office/powerpoint/2010/main" val="3348167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ChangeArrowheads="1" noTextEdit="1"/>
          </p:cNvSpPr>
          <p:nvPr>
            <p:ph type="sldImg" idx="4294967295"/>
          </p:nvPr>
        </p:nvSpPr>
        <p:spPr>
          <a:ln/>
        </p:spPr>
      </p:sp>
      <p:sp>
        <p:nvSpPr>
          <p:cNvPr id="3" name="备注占位符 2"/>
          <p:cNvSpPr>
            <a:spLocks noGrp="1"/>
          </p:cNvSpPr>
          <p:nvPr>
            <p:ph type="body" idx="1"/>
          </p:nvPr>
        </p:nvSpPr>
        <p:spPr>
          <a:ln/>
        </p:spPr>
        <p:txBody>
          <a:bodyPr/>
          <a:lstStyle/>
          <a:p>
            <a:pPr eaLnBrk="1" hangingPunct="1">
              <a:lnSpc>
                <a:spcPct val="150000"/>
              </a:lnSpc>
              <a:spcBef>
                <a:spcPct val="0"/>
              </a:spcBef>
              <a:buFont typeface="Arial" panose="020B0604020202020204" pitchFamily="34" charset="0"/>
              <a:buNone/>
              <a:defRPr/>
            </a:pPr>
            <a:r>
              <a:rPr lang="en-US" altLang="zh-CN" sz="1600" dirty="0">
                <a:latin typeface="+mn-ea"/>
                <a:ea typeface="+mn-ea"/>
              </a:rPr>
              <a:t>2000 </a:t>
            </a:r>
            <a:r>
              <a:rPr lang="zh-CN" altLang="en-US" sz="1600" dirty="0">
                <a:latin typeface="+mn-ea"/>
                <a:ea typeface="+mn-ea"/>
              </a:rPr>
              <a:t>年以前，机械、冶金和石油化工领域是稀土的主要消费部门；而进入</a:t>
            </a:r>
            <a:r>
              <a:rPr lang="en-US" altLang="zh-CN" sz="1600" dirty="0">
                <a:latin typeface="+mn-ea"/>
                <a:ea typeface="+mn-ea"/>
              </a:rPr>
              <a:t>21</a:t>
            </a:r>
            <a:r>
              <a:rPr lang="zh-CN" altLang="en-US" sz="1600" dirty="0">
                <a:latin typeface="+mn-ea"/>
                <a:ea typeface="+mn-ea"/>
              </a:rPr>
              <a:t>世纪后，稀土新材料技术发展日新月异，永磁、抛光、发光、催化、储氢材料开始涌现并迅猛发展，特别是应用于风机、电动汽车等新兴产业的稀土永磁材料，消费占比从</a:t>
            </a:r>
            <a:r>
              <a:rPr lang="en-US" altLang="zh-CN" sz="1600" dirty="0">
                <a:latin typeface="+mn-ea"/>
                <a:ea typeface="+mn-ea"/>
              </a:rPr>
              <a:t>2000</a:t>
            </a:r>
            <a:r>
              <a:rPr lang="zh-CN" altLang="en-US" sz="1600" dirty="0">
                <a:latin typeface="+mn-ea"/>
                <a:ea typeface="+mn-ea"/>
              </a:rPr>
              <a:t>年的</a:t>
            </a:r>
            <a:r>
              <a:rPr lang="en-US" altLang="zh-CN" sz="1600" dirty="0">
                <a:latin typeface="+mn-ea"/>
                <a:ea typeface="+mn-ea"/>
              </a:rPr>
              <a:t>20%</a:t>
            </a:r>
            <a:r>
              <a:rPr lang="zh-CN" altLang="en-US" sz="1600" dirty="0">
                <a:latin typeface="+mn-ea"/>
                <a:ea typeface="+mn-ea"/>
              </a:rPr>
              <a:t>迅速攀升至</a:t>
            </a:r>
            <a:r>
              <a:rPr lang="en-US" altLang="zh-CN" sz="1600" dirty="0">
                <a:latin typeface="+mn-ea"/>
                <a:ea typeface="+mn-ea"/>
              </a:rPr>
              <a:t>2022</a:t>
            </a:r>
            <a:r>
              <a:rPr lang="zh-CN" altLang="en-US" sz="1600" dirty="0">
                <a:latin typeface="+mn-ea"/>
                <a:ea typeface="+mn-ea"/>
              </a:rPr>
              <a:t>年的</a:t>
            </a:r>
            <a:r>
              <a:rPr lang="en-US" altLang="zh-CN" sz="1600" dirty="0">
                <a:latin typeface="+mn-ea"/>
                <a:ea typeface="+mn-ea"/>
              </a:rPr>
              <a:t>42%</a:t>
            </a:r>
            <a:r>
              <a:rPr lang="zh-CN" altLang="en-US" sz="1600" dirty="0">
                <a:latin typeface="+mn-ea"/>
                <a:ea typeface="+mn-ea"/>
              </a:rPr>
              <a:t>。（！！翻页！！）</a:t>
            </a:r>
            <a:endParaRPr lang="en-US" altLang="zh-CN" sz="1600" dirty="0">
              <a:latin typeface="+mn-ea"/>
              <a:ea typeface="+mn-ea"/>
            </a:endParaRPr>
          </a:p>
          <a:p>
            <a:pPr eaLnBrk="1" hangingPunct="1">
              <a:lnSpc>
                <a:spcPct val="150000"/>
              </a:lnSpc>
              <a:spcBef>
                <a:spcPct val="0"/>
              </a:spcBef>
              <a:buFont typeface="Arial" panose="020B0604020202020204" pitchFamily="34" charset="0"/>
              <a:buNone/>
              <a:defRPr/>
            </a:pPr>
            <a:r>
              <a:rPr lang="zh-CN" altLang="en-US" sz="1600" dirty="0">
                <a:latin typeface="+mn-ea"/>
                <a:ea typeface="+mn-ea"/>
                <a:sym typeface="+mn-ea"/>
              </a:rPr>
              <a:t>同样，</a:t>
            </a:r>
            <a:r>
              <a:rPr lang="zh-CN" altLang="zh-CN" sz="1600" dirty="0">
                <a:latin typeface="+mn-ea"/>
                <a:ea typeface="+mn-ea"/>
                <a:sym typeface="+mn-ea"/>
              </a:rPr>
              <a:t>永磁材料是稀土消费价值最高的领域</a:t>
            </a:r>
            <a:r>
              <a:rPr lang="en-US" altLang="zh-CN" sz="1600" dirty="0">
                <a:latin typeface="+mn-ea"/>
                <a:ea typeface="+mn-ea"/>
                <a:sym typeface="+mn-ea"/>
              </a:rPr>
              <a:t>, </a:t>
            </a:r>
            <a:r>
              <a:rPr lang="zh-CN" altLang="zh-CN" sz="1600" dirty="0">
                <a:latin typeface="+mn-ea"/>
                <a:ea typeface="+mn-ea"/>
                <a:sym typeface="+mn-ea"/>
              </a:rPr>
              <a:t>占全球稀土消费价值的</a:t>
            </a:r>
            <a:r>
              <a:rPr lang="en-US" altLang="zh-CN" sz="1600" dirty="0">
                <a:latin typeface="+mn-ea"/>
                <a:ea typeface="+mn-ea"/>
                <a:sym typeface="+mn-ea"/>
              </a:rPr>
              <a:t>91%</a:t>
            </a:r>
            <a:r>
              <a:rPr lang="zh-CN" altLang="en-US" sz="1600" dirty="0">
                <a:latin typeface="+mn-ea"/>
                <a:ea typeface="+mn-ea"/>
                <a:sym typeface="+mn-ea"/>
              </a:rPr>
              <a:t>。</a:t>
            </a:r>
            <a:endParaRPr lang="zh-CN" altLang="en-US" sz="1600" dirty="0">
              <a:latin typeface="+mn-ea"/>
              <a:ea typeface="+mn-ea"/>
            </a:endParaRPr>
          </a:p>
          <a:p>
            <a:pPr eaLnBrk="1" hangingPunct="1">
              <a:lnSpc>
                <a:spcPct val="150000"/>
              </a:lnSpc>
              <a:spcBef>
                <a:spcPct val="0"/>
              </a:spcBef>
              <a:buFont typeface="Arial" panose="020B0604020202020204" pitchFamily="34" charset="0"/>
              <a:buNone/>
              <a:defRPr/>
            </a:pPr>
            <a:endParaRPr lang="en-US" altLang="zh-CN" sz="1600" dirty="0"/>
          </a:p>
          <a:p>
            <a:pPr eaLnBrk="1" hangingPunct="1">
              <a:lnSpc>
                <a:spcPct val="150000"/>
              </a:lnSpc>
              <a:spcBef>
                <a:spcPct val="0"/>
              </a:spcBef>
              <a:buFont typeface="Arial" panose="020B0604020202020204" pitchFamily="34" charset="0"/>
              <a:buNone/>
              <a:defRPr/>
            </a:pPr>
            <a:endParaRPr lang="zh-CN" altLang="en-US" sz="1600" dirty="0">
              <a:latin typeface="+mn-ea"/>
              <a:ea typeface="+mn-ea"/>
            </a:endParaRPr>
          </a:p>
        </p:txBody>
      </p:sp>
      <p:sp>
        <p:nvSpPr>
          <p:cNvPr id="31748"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Tahoma" panose="020B0604030504040204" pitchFamily="34" charset="0"/>
                <a:ea typeface="宋体" panose="02010600030101010101" pitchFamily="2" charset="-122"/>
              </a:defRPr>
            </a:lvl1pPr>
            <a:lvl2pPr marL="742950" indent="-285750" defTabSz="990600">
              <a:defRPr>
                <a:solidFill>
                  <a:schemeClr val="tx1"/>
                </a:solidFill>
                <a:latin typeface="Tahoma" panose="020B0604030504040204" pitchFamily="34" charset="0"/>
                <a:ea typeface="宋体" panose="02010600030101010101" pitchFamily="2" charset="-122"/>
              </a:defRPr>
            </a:lvl2pPr>
            <a:lvl3pPr marL="1143000" indent="-228600" defTabSz="990600">
              <a:defRPr>
                <a:solidFill>
                  <a:schemeClr val="tx1"/>
                </a:solidFill>
                <a:latin typeface="Tahoma" panose="020B0604030504040204" pitchFamily="34" charset="0"/>
                <a:ea typeface="宋体" panose="02010600030101010101" pitchFamily="2" charset="-122"/>
              </a:defRPr>
            </a:lvl3pPr>
            <a:lvl4pPr marL="1600200" indent="-228600" defTabSz="990600">
              <a:defRPr>
                <a:solidFill>
                  <a:schemeClr val="tx1"/>
                </a:solidFill>
                <a:latin typeface="Tahoma" panose="020B0604030504040204" pitchFamily="34" charset="0"/>
                <a:ea typeface="宋体" panose="02010600030101010101" pitchFamily="2" charset="-122"/>
              </a:defRPr>
            </a:lvl4pPr>
            <a:lvl5pPr marL="2057400" indent="-228600" defTabSz="990600">
              <a:defRPr>
                <a:solidFill>
                  <a:schemeClr val="tx1"/>
                </a:solidFill>
                <a:latin typeface="Tahoma" panose="020B060403050404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14DF11E1-3DEB-4F1F-98B9-7E00C5B2AE62}" type="slidenum">
              <a:rPr altLang="zh-CN" smtClean="0">
                <a:latin typeface="Arial" panose="020B0604020202020204" pitchFamily="34" charset="0"/>
              </a:rPr>
              <a:pPr/>
              <a:t>9</a:t>
            </a:fld>
            <a:endParaRPr lang="zh-CN" altLang="zh-CN">
              <a:latin typeface="Arial" panose="020B0604020202020204" pitchFamily="34" charset="0"/>
            </a:endParaRPr>
          </a:p>
        </p:txBody>
      </p:sp>
    </p:spTree>
    <p:extLst>
      <p:ext uri="{BB962C8B-B14F-4D97-AF65-F5344CB8AC3E}">
        <p14:creationId xmlns:p14="http://schemas.microsoft.com/office/powerpoint/2010/main" val="2448993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12196763"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noChangeArrowheads="1"/>
              </p:cNvSpPr>
              <p:nvPr userDrawn="1"/>
            </p:nvSpPr>
            <p:spPr bwMode="auto">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 name="Freeform 5"/>
              <p:cNvSpPr>
                <a:spLocks noChangeArrowheads="1"/>
              </p:cNvSpPr>
              <p:nvPr userDrawn="1"/>
            </p:nvSpPr>
            <p:spPr bwMode="auto">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4" name="Freeform 6"/>
              <p:cNvSpPr>
                <a:spLocks noChangeArrowheads="1"/>
              </p:cNvSpPr>
              <p:nvPr userDrawn="1"/>
            </p:nvSpPr>
            <p:spPr bwMode="auto">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5" name="Freeform 7"/>
              <p:cNvSpPr>
                <a:spLocks noChangeArrowheads="1"/>
              </p:cNvSpPr>
              <p:nvPr userDrawn="1"/>
            </p:nvSpPr>
            <p:spPr bwMode="auto">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6" name="Freeform 8"/>
              <p:cNvSpPr>
                <a:spLocks noChangeArrowheads="1"/>
              </p:cNvSpPr>
              <p:nvPr userDrawn="1"/>
            </p:nvSpPr>
            <p:spPr bwMode="auto">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7" name="Freeform 9"/>
              <p:cNvSpPr>
                <a:spLocks noChangeArrowheads="1"/>
              </p:cNvSpPr>
              <p:nvPr userDrawn="1"/>
            </p:nvSpPr>
            <p:spPr bwMode="auto">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8" name="Freeform 10"/>
              <p:cNvSpPr>
                <a:spLocks noChangeArrowheads="1"/>
              </p:cNvSpPr>
              <p:nvPr userDrawn="1"/>
            </p:nvSpPr>
            <p:spPr bwMode="auto">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 name="Freeform 11"/>
              <p:cNvSpPr>
                <a:spLocks noChangeArrowheads="1"/>
              </p:cNvSpPr>
              <p:nvPr userDrawn="1"/>
            </p:nvSpPr>
            <p:spPr bwMode="auto">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0" name="Freeform 12"/>
              <p:cNvSpPr>
                <a:spLocks noChangeArrowheads="1"/>
              </p:cNvSpPr>
              <p:nvPr userDrawn="1"/>
            </p:nvSpPr>
            <p:spPr bwMode="auto">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1" name="Freeform 13"/>
              <p:cNvSpPr>
                <a:spLocks noChangeArrowheads="1"/>
              </p:cNvSpPr>
              <p:nvPr userDrawn="1"/>
            </p:nvSpPr>
            <p:spPr bwMode="auto">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2" name="Freeform 14"/>
              <p:cNvSpPr>
                <a:spLocks noChangeArrowheads="1"/>
              </p:cNvSpPr>
              <p:nvPr userDrawn="1"/>
            </p:nvSpPr>
            <p:spPr bwMode="auto">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 name="Freeform 15"/>
              <p:cNvSpPr>
                <a:spLocks noChangeArrowheads="1"/>
              </p:cNvSpPr>
              <p:nvPr userDrawn="1"/>
            </p:nvSpPr>
            <p:spPr bwMode="auto">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4" name="Freeform 16"/>
              <p:cNvSpPr>
                <a:spLocks noChangeArrowheads="1"/>
              </p:cNvSpPr>
              <p:nvPr userDrawn="1"/>
            </p:nvSpPr>
            <p:spPr bwMode="auto">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p:nvSpPr>
            <p:spPr bwMode="ltGray">
              <a:xfrm rot="6798887">
                <a:off x="61" y="3879"/>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8" name="Rectangle 19"/>
              <p:cNvSpPr>
                <a:spLocks noChangeArrowheads="1"/>
              </p:cNvSpPr>
              <p:nvPr/>
            </p:nvSpPr>
            <p:spPr bwMode="ltGray">
              <a:xfrm rot="6798887">
                <a:off x="31" y="3877"/>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9" name="Rectangle 20"/>
              <p:cNvSpPr>
                <a:spLocks noChangeArrowheads="1"/>
              </p:cNvSpPr>
              <p:nvPr/>
            </p:nvSpPr>
            <p:spPr bwMode="ltGray">
              <a:xfrm rot="6798887">
                <a:off x="4" y="3871"/>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 name="Rectangle 21"/>
              <p:cNvSpPr>
                <a:spLocks noChangeArrowheads="1"/>
              </p:cNvSpPr>
              <p:nvPr/>
            </p:nvSpPr>
            <p:spPr bwMode="ltGray">
              <a:xfrm rot="5999912">
                <a:off x="208" y="3881"/>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 name="Rectangle 22"/>
              <p:cNvSpPr>
                <a:spLocks noChangeArrowheads="1"/>
              </p:cNvSpPr>
              <p:nvPr/>
            </p:nvSpPr>
            <p:spPr bwMode="ltGray">
              <a:xfrm rot="5999912">
                <a:off x="181" y="3885"/>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2" name="Rectangle 23"/>
              <p:cNvSpPr>
                <a:spLocks noChangeArrowheads="1"/>
              </p:cNvSpPr>
              <p:nvPr/>
            </p:nvSpPr>
            <p:spPr bwMode="ltGray">
              <a:xfrm rot="6250138">
                <a:off x="151" y="3885"/>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3" name="Rectangle 24"/>
              <p:cNvSpPr>
                <a:spLocks noChangeArrowheads="1"/>
              </p:cNvSpPr>
              <p:nvPr/>
            </p:nvSpPr>
            <p:spPr bwMode="ltGray">
              <a:xfrm rot="6238076">
                <a:off x="121" y="3883"/>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4" name="Rectangle 25"/>
              <p:cNvSpPr>
                <a:spLocks noChangeArrowheads="1"/>
              </p:cNvSpPr>
              <p:nvPr/>
            </p:nvSpPr>
            <p:spPr bwMode="ltGray">
              <a:xfrm rot="5380717">
                <a:off x="361" y="3865"/>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5" name="Rectangle 26"/>
              <p:cNvSpPr>
                <a:spLocks noChangeArrowheads="1"/>
              </p:cNvSpPr>
              <p:nvPr/>
            </p:nvSpPr>
            <p:spPr bwMode="ltGray">
              <a:xfrm rot="5380717">
                <a:off x="331" y="3869"/>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6" name="Rectangle 27"/>
              <p:cNvSpPr>
                <a:spLocks noChangeArrowheads="1"/>
              </p:cNvSpPr>
              <p:nvPr/>
            </p:nvSpPr>
            <p:spPr bwMode="ltGray">
              <a:xfrm rot="5583200">
                <a:off x="301" y="3873"/>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7" name="Rectangle 28"/>
              <p:cNvSpPr>
                <a:spLocks noChangeArrowheads="1"/>
              </p:cNvSpPr>
              <p:nvPr/>
            </p:nvSpPr>
            <p:spPr bwMode="ltGray">
              <a:xfrm rot="5737625">
                <a:off x="268" y="3879"/>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8" name="Rectangle 29"/>
              <p:cNvSpPr>
                <a:spLocks noChangeArrowheads="1"/>
              </p:cNvSpPr>
              <p:nvPr/>
            </p:nvSpPr>
            <p:spPr bwMode="ltGray">
              <a:xfrm rot="4715477">
                <a:off x="514" y="3825"/>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9" name="Rectangle 30"/>
              <p:cNvSpPr>
                <a:spLocks noChangeArrowheads="1"/>
              </p:cNvSpPr>
              <p:nvPr/>
            </p:nvSpPr>
            <p:spPr bwMode="ltGray">
              <a:xfrm rot="4924949">
                <a:off x="484" y="3831"/>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20" name="Rectangle 31"/>
              <p:cNvSpPr>
                <a:spLocks noChangeArrowheads="1"/>
              </p:cNvSpPr>
              <p:nvPr/>
            </p:nvSpPr>
            <p:spPr bwMode="ltGray">
              <a:xfrm rot="4924949">
                <a:off x="454" y="3845"/>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21" name="Rectangle 32"/>
              <p:cNvSpPr>
                <a:spLocks noChangeArrowheads="1"/>
              </p:cNvSpPr>
              <p:nvPr/>
            </p:nvSpPr>
            <p:spPr bwMode="ltGray">
              <a:xfrm rot="5041352">
                <a:off x="424" y="3847"/>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22" name="Rectangle 33"/>
              <p:cNvSpPr>
                <a:spLocks noChangeArrowheads="1"/>
              </p:cNvSpPr>
              <p:nvPr/>
            </p:nvSpPr>
            <p:spPr bwMode="ltGray">
              <a:xfrm rot="3816889">
                <a:off x="662" y="3758"/>
                <a:ext cx="63" cy="13"/>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23" name="Rectangle 34"/>
              <p:cNvSpPr>
                <a:spLocks noChangeArrowheads="1"/>
              </p:cNvSpPr>
              <p:nvPr/>
            </p:nvSpPr>
            <p:spPr bwMode="ltGray">
              <a:xfrm rot="3816889">
                <a:off x="631" y="3777"/>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24" name="Rectangle 35"/>
              <p:cNvSpPr>
                <a:spLocks noChangeArrowheads="1"/>
              </p:cNvSpPr>
              <p:nvPr/>
            </p:nvSpPr>
            <p:spPr bwMode="ltGray">
              <a:xfrm rot="4104184">
                <a:off x="604" y="3787"/>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25" name="Rectangle 36"/>
              <p:cNvSpPr>
                <a:spLocks noChangeArrowheads="1"/>
              </p:cNvSpPr>
              <p:nvPr/>
            </p:nvSpPr>
            <p:spPr bwMode="ltGray">
              <a:xfrm rot="4325343">
                <a:off x="574" y="3801"/>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26" name="Rectangle 37"/>
              <p:cNvSpPr>
                <a:spLocks noChangeArrowheads="1"/>
              </p:cNvSpPr>
              <p:nvPr/>
            </p:nvSpPr>
            <p:spPr bwMode="ltGray">
              <a:xfrm rot="3368036">
                <a:off x="802" y="3679"/>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27" name="Rectangle 38"/>
              <p:cNvSpPr>
                <a:spLocks noChangeArrowheads="1"/>
              </p:cNvSpPr>
              <p:nvPr/>
            </p:nvSpPr>
            <p:spPr bwMode="ltGray">
              <a:xfrm rot="3368036">
                <a:off x="772" y="3695"/>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28" name="Rectangle 39"/>
              <p:cNvSpPr>
                <a:spLocks noChangeArrowheads="1"/>
              </p:cNvSpPr>
              <p:nvPr/>
            </p:nvSpPr>
            <p:spPr bwMode="ltGray">
              <a:xfrm rot="3368036">
                <a:off x="748" y="3713"/>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29" name="Rectangle 40"/>
              <p:cNvSpPr>
                <a:spLocks noChangeArrowheads="1"/>
              </p:cNvSpPr>
              <p:nvPr/>
            </p:nvSpPr>
            <p:spPr bwMode="ltGray">
              <a:xfrm rot="3816889">
                <a:off x="718" y="3731"/>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30" name="Rectangle 41"/>
              <p:cNvSpPr>
                <a:spLocks noChangeArrowheads="1"/>
              </p:cNvSpPr>
              <p:nvPr/>
            </p:nvSpPr>
            <p:spPr bwMode="ltGray">
              <a:xfrm rot="2302266">
                <a:off x="923" y="3587"/>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31" name="Rectangle 42"/>
              <p:cNvSpPr>
                <a:spLocks noChangeArrowheads="1"/>
              </p:cNvSpPr>
              <p:nvPr/>
            </p:nvSpPr>
            <p:spPr bwMode="ltGray">
              <a:xfrm rot="2302266">
                <a:off x="899" y="3606"/>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32" name="Rectangle 43"/>
              <p:cNvSpPr>
                <a:spLocks noChangeArrowheads="1"/>
              </p:cNvSpPr>
              <p:nvPr/>
            </p:nvSpPr>
            <p:spPr bwMode="ltGray">
              <a:xfrm rot="2707562">
                <a:off x="877" y="3623"/>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33" name="Rectangle 44"/>
              <p:cNvSpPr>
                <a:spLocks noChangeArrowheads="1"/>
              </p:cNvSpPr>
              <p:nvPr/>
            </p:nvSpPr>
            <p:spPr bwMode="ltGray">
              <a:xfrm rot="2707562">
                <a:off x="850" y="3641"/>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34" name="Rectangle 45"/>
              <p:cNvSpPr>
                <a:spLocks noChangeArrowheads="1"/>
              </p:cNvSpPr>
              <p:nvPr/>
            </p:nvSpPr>
            <p:spPr bwMode="ltGray">
              <a:xfrm rot="1525830">
                <a:off x="1027" y="3473"/>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35" name="Rectangle 46"/>
              <p:cNvSpPr>
                <a:spLocks noChangeArrowheads="1"/>
              </p:cNvSpPr>
              <p:nvPr/>
            </p:nvSpPr>
            <p:spPr bwMode="ltGray">
              <a:xfrm rot="1525830">
                <a:off x="1009" y="3497"/>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36" name="Rectangle 47"/>
              <p:cNvSpPr>
                <a:spLocks noChangeArrowheads="1"/>
              </p:cNvSpPr>
              <p:nvPr/>
            </p:nvSpPr>
            <p:spPr bwMode="ltGray">
              <a:xfrm rot="1788117">
                <a:off x="990" y="3519"/>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37" name="Rectangle 48"/>
              <p:cNvSpPr>
                <a:spLocks noChangeArrowheads="1"/>
              </p:cNvSpPr>
              <p:nvPr/>
            </p:nvSpPr>
            <p:spPr bwMode="ltGray">
              <a:xfrm rot="1788117">
                <a:off x="969" y="3544"/>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38" name="Rectangle 49"/>
              <p:cNvSpPr>
                <a:spLocks noChangeArrowheads="1"/>
              </p:cNvSpPr>
              <p:nvPr/>
            </p:nvSpPr>
            <p:spPr bwMode="ltGray">
              <a:xfrm rot="841630">
                <a:off x="1113" y="3355"/>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39" name="Rectangle 50"/>
              <p:cNvSpPr>
                <a:spLocks noChangeArrowheads="1"/>
              </p:cNvSpPr>
              <p:nvPr/>
            </p:nvSpPr>
            <p:spPr bwMode="ltGray">
              <a:xfrm rot="841630">
                <a:off x="1100" y="3378"/>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40" name="Rectangle 51"/>
              <p:cNvSpPr>
                <a:spLocks noChangeArrowheads="1"/>
              </p:cNvSpPr>
              <p:nvPr/>
            </p:nvSpPr>
            <p:spPr bwMode="ltGray">
              <a:xfrm rot="1308689">
                <a:off x="1086" y="3404"/>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41" name="Rectangle 52"/>
              <p:cNvSpPr>
                <a:spLocks noChangeArrowheads="1"/>
              </p:cNvSpPr>
              <p:nvPr/>
            </p:nvSpPr>
            <p:spPr bwMode="ltGray">
              <a:xfrm rot="1308689">
                <a:off x="1064" y="3425"/>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42" name="Rectangle 53"/>
              <p:cNvSpPr>
                <a:spLocks noChangeArrowheads="1"/>
              </p:cNvSpPr>
              <p:nvPr/>
            </p:nvSpPr>
            <p:spPr bwMode="ltGray">
              <a:xfrm rot="469913">
                <a:off x="1172" y="3225"/>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43" name="Rectangle 54"/>
              <p:cNvSpPr>
                <a:spLocks noChangeArrowheads="1"/>
              </p:cNvSpPr>
              <p:nvPr/>
            </p:nvSpPr>
            <p:spPr bwMode="ltGray">
              <a:xfrm rot="559869">
                <a:off x="1162" y="3250"/>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44" name="Rectangle 55"/>
              <p:cNvSpPr>
                <a:spLocks noChangeArrowheads="1"/>
              </p:cNvSpPr>
              <p:nvPr/>
            </p:nvSpPr>
            <p:spPr bwMode="ltGray">
              <a:xfrm rot="734079">
                <a:off x="1154" y="3276"/>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45" name="Rectangle 56"/>
              <p:cNvSpPr>
                <a:spLocks noChangeArrowheads="1"/>
              </p:cNvSpPr>
              <p:nvPr/>
            </p:nvSpPr>
            <p:spPr bwMode="ltGray">
              <a:xfrm rot="734079">
                <a:off x="1141" y="3304"/>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46" name="Rectangle 57"/>
              <p:cNvSpPr>
                <a:spLocks noChangeArrowheads="1"/>
              </p:cNvSpPr>
              <p:nvPr/>
            </p:nvSpPr>
            <p:spPr bwMode="ltGray">
              <a:xfrm rot="-293905">
                <a:off x="1211" y="3096"/>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47" name="Rectangle 58"/>
              <p:cNvSpPr>
                <a:spLocks noChangeArrowheads="1"/>
              </p:cNvSpPr>
              <p:nvPr/>
            </p:nvSpPr>
            <p:spPr bwMode="ltGray">
              <a:xfrm rot="-8">
                <a:off x="1201" y="3122"/>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48" name="Rectangle 59"/>
              <p:cNvSpPr>
                <a:spLocks noChangeArrowheads="1"/>
              </p:cNvSpPr>
              <p:nvPr/>
            </p:nvSpPr>
            <p:spPr bwMode="ltGray">
              <a:xfrm rot="-8">
                <a:off x="1200" y="3147"/>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49" name="Rectangle 60"/>
              <p:cNvSpPr>
                <a:spLocks noChangeArrowheads="1"/>
              </p:cNvSpPr>
              <p:nvPr/>
            </p:nvSpPr>
            <p:spPr bwMode="ltGray">
              <a:xfrm rot="214188">
                <a:off x="1189" y="3173"/>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50" name="Rectangle 61"/>
              <p:cNvSpPr>
                <a:spLocks noChangeArrowheads="1"/>
              </p:cNvSpPr>
              <p:nvPr/>
            </p:nvSpPr>
            <p:spPr bwMode="ltGray">
              <a:xfrm rot="-682388">
                <a:off x="1219" y="2965"/>
                <a:ext cx="8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51" name="Rectangle 62"/>
              <p:cNvSpPr>
                <a:spLocks noChangeArrowheads="1"/>
              </p:cNvSpPr>
              <p:nvPr/>
            </p:nvSpPr>
            <p:spPr bwMode="ltGray">
              <a:xfrm rot="-480400">
                <a:off x="1220" y="2991"/>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52" name="Rectangle 63"/>
              <p:cNvSpPr>
                <a:spLocks noChangeArrowheads="1"/>
              </p:cNvSpPr>
              <p:nvPr/>
            </p:nvSpPr>
            <p:spPr bwMode="ltGray">
              <a:xfrm rot="-480400">
                <a:off x="1220" y="3015"/>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53" name="Rectangle 64"/>
              <p:cNvSpPr>
                <a:spLocks noChangeArrowheads="1"/>
              </p:cNvSpPr>
              <p:nvPr/>
            </p:nvSpPr>
            <p:spPr bwMode="ltGray">
              <a:xfrm rot="-270546">
                <a:off x="1219" y="3041"/>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54" name="Rectangle 65"/>
              <p:cNvSpPr>
                <a:spLocks noChangeArrowheads="1"/>
              </p:cNvSpPr>
              <p:nvPr/>
            </p:nvSpPr>
            <p:spPr bwMode="ltGray">
              <a:xfrm rot="-1132286">
                <a:off x="1207" y="2843"/>
                <a:ext cx="8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55" name="Rectangle 66"/>
              <p:cNvSpPr>
                <a:spLocks noChangeArrowheads="1"/>
              </p:cNvSpPr>
              <p:nvPr/>
            </p:nvSpPr>
            <p:spPr bwMode="ltGray">
              <a:xfrm rot="-969272">
                <a:off x="1213" y="2864"/>
                <a:ext cx="8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56" name="Rectangle 67"/>
              <p:cNvSpPr>
                <a:spLocks noChangeArrowheads="1"/>
              </p:cNvSpPr>
              <p:nvPr/>
            </p:nvSpPr>
            <p:spPr bwMode="ltGray">
              <a:xfrm rot="-969272">
                <a:off x="1216" y="2888"/>
                <a:ext cx="8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57" name="Rectangle 68"/>
              <p:cNvSpPr>
                <a:spLocks noChangeArrowheads="1"/>
              </p:cNvSpPr>
              <p:nvPr/>
            </p:nvSpPr>
            <p:spPr bwMode="ltGray">
              <a:xfrm rot="-806259">
                <a:off x="1219" y="2915"/>
                <a:ext cx="8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58" name="Rectangle 69"/>
              <p:cNvSpPr>
                <a:spLocks noChangeArrowheads="1"/>
              </p:cNvSpPr>
              <p:nvPr/>
            </p:nvSpPr>
            <p:spPr bwMode="ltGray">
              <a:xfrm rot="-1543941">
                <a:off x="1165" y="2727"/>
                <a:ext cx="8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59" name="Rectangle 70"/>
              <p:cNvSpPr>
                <a:spLocks noChangeArrowheads="1"/>
              </p:cNvSpPr>
              <p:nvPr/>
            </p:nvSpPr>
            <p:spPr bwMode="ltGray">
              <a:xfrm rot="-1341953">
                <a:off x="1176" y="2752"/>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60" name="Rectangle 71"/>
              <p:cNvSpPr>
                <a:spLocks noChangeArrowheads="1"/>
              </p:cNvSpPr>
              <p:nvPr/>
            </p:nvSpPr>
            <p:spPr bwMode="ltGray">
              <a:xfrm rot="-1341953">
                <a:off x="1184" y="2775"/>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61" name="Rectangle 72"/>
              <p:cNvSpPr>
                <a:spLocks noChangeArrowheads="1"/>
              </p:cNvSpPr>
              <p:nvPr/>
            </p:nvSpPr>
            <p:spPr bwMode="ltGray">
              <a:xfrm rot="-1341953">
                <a:off x="1194" y="2795"/>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62" name="Rectangle 73"/>
              <p:cNvSpPr>
                <a:spLocks noChangeArrowheads="1"/>
              </p:cNvSpPr>
              <p:nvPr/>
            </p:nvSpPr>
            <p:spPr bwMode="ltGray">
              <a:xfrm rot="-1928746">
                <a:off x="1101" y="2628"/>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63" name="Rectangle 74"/>
              <p:cNvSpPr>
                <a:spLocks noChangeArrowheads="1"/>
              </p:cNvSpPr>
              <p:nvPr/>
            </p:nvSpPr>
            <p:spPr bwMode="ltGray">
              <a:xfrm rot="-1844175">
                <a:off x="1114" y="2645"/>
                <a:ext cx="8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64" name="Rectangle 75"/>
              <p:cNvSpPr>
                <a:spLocks noChangeArrowheads="1"/>
              </p:cNvSpPr>
              <p:nvPr/>
            </p:nvSpPr>
            <p:spPr bwMode="ltGray">
              <a:xfrm rot="-1752383">
                <a:off x="1129" y="2667"/>
                <a:ext cx="8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65" name="Rectangle 76"/>
              <p:cNvSpPr>
                <a:spLocks noChangeArrowheads="1"/>
              </p:cNvSpPr>
              <p:nvPr/>
            </p:nvSpPr>
            <p:spPr bwMode="ltGray">
              <a:xfrm rot="-1752383">
                <a:off x="1142" y="2684"/>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66" name="Rectangle 77"/>
              <p:cNvSpPr>
                <a:spLocks noChangeArrowheads="1"/>
              </p:cNvSpPr>
              <p:nvPr/>
            </p:nvSpPr>
            <p:spPr bwMode="ltGray">
              <a:xfrm rot="-2466736">
                <a:off x="1014" y="2538"/>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67" name="Rectangle 78"/>
              <p:cNvSpPr>
                <a:spLocks noChangeArrowheads="1"/>
              </p:cNvSpPr>
              <p:nvPr/>
            </p:nvSpPr>
            <p:spPr bwMode="ltGray">
              <a:xfrm rot="-2466736">
                <a:off x="1035" y="2557"/>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68" name="Rectangle 79"/>
              <p:cNvSpPr>
                <a:spLocks noChangeArrowheads="1"/>
              </p:cNvSpPr>
              <p:nvPr/>
            </p:nvSpPr>
            <p:spPr bwMode="ltGray">
              <a:xfrm rot="-2466736">
                <a:off x="1050" y="2574"/>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69" name="Rectangle 80"/>
              <p:cNvSpPr>
                <a:spLocks noChangeArrowheads="1"/>
              </p:cNvSpPr>
              <p:nvPr/>
            </p:nvSpPr>
            <p:spPr bwMode="ltGray">
              <a:xfrm rot="-2342866">
                <a:off x="1068" y="2590"/>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70" name="Freeform 81"/>
              <p:cNvSpPr>
                <a:spLocks/>
              </p:cNvSpPr>
              <p:nvPr userDrawn="1"/>
            </p:nvSpPr>
            <p:spPr bwMode="auto">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 name="Rectangle 82"/>
              <p:cNvSpPr>
                <a:spLocks noChangeArrowheads="1"/>
              </p:cNvSpPr>
              <p:nvPr/>
            </p:nvSpPr>
            <p:spPr bwMode="ltGray">
              <a:xfrm rot="6575641">
                <a:off x="-217" y="3138"/>
                <a:ext cx="122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72" name="Rectangle 83"/>
              <p:cNvSpPr>
                <a:spLocks noChangeArrowheads="1"/>
              </p:cNvSpPr>
              <p:nvPr/>
            </p:nvSpPr>
            <p:spPr bwMode="ltGray">
              <a:xfrm rot="238799">
                <a:off x="4" y="3146"/>
                <a:ext cx="103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73" name="Rectangle 84"/>
              <p:cNvSpPr>
                <a:spLocks noChangeArrowheads="1"/>
              </p:cNvSpPr>
              <p:nvPr/>
            </p:nvSpPr>
            <p:spPr bwMode="ltGray">
              <a:xfrm rot="-2957028">
                <a:off x="907" y="2469"/>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74" name="Rectangle 85"/>
              <p:cNvSpPr>
                <a:spLocks noChangeArrowheads="1"/>
              </p:cNvSpPr>
              <p:nvPr/>
            </p:nvSpPr>
            <p:spPr bwMode="ltGray">
              <a:xfrm rot="-2957028">
                <a:off x="931" y="2483"/>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75" name="Rectangle 86"/>
              <p:cNvSpPr>
                <a:spLocks noChangeArrowheads="1"/>
              </p:cNvSpPr>
              <p:nvPr/>
            </p:nvSpPr>
            <p:spPr bwMode="ltGray">
              <a:xfrm rot="-2957028">
                <a:off x="954" y="2497"/>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76" name="Rectangle 87"/>
              <p:cNvSpPr>
                <a:spLocks noChangeArrowheads="1"/>
              </p:cNvSpPr>
              <p:nvPr/>
            </p:nvSpPr>
            <p:spPr bwMode="ltGray">
              <a:xfrm rot="-2661033">
                <a:off x="974" y="2509"/>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77" name="Rectangle 88"/>
              <p:cNvSpPr>
                <a:spLocks noChangeArrowheads="1"/>
              </p:cNvSpPr>
              <p:nvPr/>
            </p:nvSpPr>
            <p:spPr bwMode="ltGray">
              <a:xfrm rot="-3638503">
                <a:off x="790" y="2423"/>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78" name="Rectangle 89"/>
              <p:cNvSpPr>
                <a:spLocks noChangeArrowheads="1"/>
              </p:cNvSpPr>
              <p:nvPr/>
            </p:nvSpPr>
            <p:spPr bwMode="ltGray">
              <a:xfrm rot="-3638503">
                <a:off x="817" y="2431"/>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79" name="Rectangle 90"/>
              <p:cNvSpPr>
                <a:spLocks noChangeArrowheads="1"/>
              </p:cNvSpPr>
              <p:nvPr/>
            </p:nvSpPr>
            <p:spPr bwMode="ltGray">
              <a:xfrm rot="-3514633">
                <a:off x="838" y="2437"/>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80" name="Rectangle 91"/>
              <p:cNvSpPr>
                <a:spLocks noChangeArrowheads="1"/>
              </p:cNvSpPr>
              <p:nvPr/>
            </p:nvSpPr>
            <p:spPr bwMode="ltGray">
              <a:xfrm rot="-3220799">
                <a:off x="862" y="2449"/>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81" name="Rectangle 92"/>
              <p:cNvSpPr>
                <a:spLocks noChangeArrowheads="1"/>
              </p:cNvSpPr>
              <p:nvPr/>
            </p:nvSpPr>
            <p:spPr bwMode="ltGray">
              <a:xfrm rot="-4338250">
                <a:off x="646" y="2393"/>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82" name="Rectangle 93"/>
              <p:cNvSpPr>
                <a:spLocks noChangeArrowheads="1"/>
              </p:cNvSpPr>
              <p:nvPr/>
            </p:nvSpPr>
            <p:spPr bwMode="ltGray">
              <a:xfrm rot="-4250359">
                <a:off x="679" y="2399"/>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83" name="Rectangle 94"/>
              <p:cNvSpPr>
                <a:spLocks noChangeArrowheads="1"/>
              </p:cNvSpPr>
              <p:nvPr/>
            </p:nvSpPr>
            <p:spPr bwMode="ltGray">
              <a:xfrm rot="-4250359">
                <a:off x="709" y="2403"/>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84" name="Rectangle 95"/>
              <p:cNvSpPr>
                <a:spLocks noChangeArrowheads="1"/>
              </p:cNvSpPr>
              <p:nvPr/>
            </p:nvSpPr>
            <p:spPr bwMode="ltGray">
              <a:xfrm rot="-3989246">
                <a:off x="739" y="2407"/>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85" name="Rectangle 96"/>
              <p:cNvSpPr>
                <a:spLocks noChangeArrowheads="1"/>
              </p:cNvSpPr>
              <p:nvPr/>
            </p:nvSpPr>
            <p:spPr bwMode="ltGray">
              <a:xfrm rot="-4862215">
                <a:off x="502" y="2391"/>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86" name="Rectangle 97"/>
              <p:cNvSpPr>
                <a:spLocks noChangeArrowheads="1"/>
              </p:cNvSpPr>
              <p:nvPr/>
            </p:nvSpPr>
            <p:spPr bwMode="ltGray">
              <a:xfrm rot="-4673370">
                <a:off x="532" y="2389"/>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87" name="Rectangle 98"/>
              <p:cNvSpPr>
                <a:spLocks noChangeArrowheads="1"/>
              </p:cNvSpPr>
              <p:nvPr/>
            </p:nvSpPr>
            <p:spPr bwMode="ltGray">
              <a:xfrm rot="-4646721">
                <a:off x="562" y="2387"/>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88" name="Rectangle 99"/>
              <p:cNvSpPr>
                <a:spLocks noChangeArrowheads="1"/>
              </p:cNvSpPr>
              <p:nvPr/>
            </p:nvSpPr>
            <p:spPr bwMode="ltGray">
              <a:xfrm rot="-4580623">
                <a:off x="592" y="2387"/>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89" name="Rectangle 100"/>
              <p:cNvSpPr>
                <a:spLocks noChangeArrowheads="1"/>
              </p:cNvSpPr>
              <p:nvPr/>
            </p:nvSpPr>
            <p:spPr bwMode="ltGray">
              <a:xfrm rot="-5195129">
                <a:off x="352" y="2411"/>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90" name="Rectangle 101"/>
              <p:cNvSpPr>
                <a:spLocks noChangeArrowheads="1"/>
              </p:cNvSpPr>
              <p:nvPr/>
            </p:nvSpPr>
            <p:spPr bwMode="ltGray">
              <a:xfrm rot="-5360484">
                <a:off x="382" y="2405"/>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91" name="Rectangle 102"/>
              <p:cNvSpPr>
                <a:spLocks noChangeArrowheads="1"/>
              </p:cNvSpPr>
              <p:nvPr/>
            </p:nvSpPr>
            <p:spPr bwMode="ltGray">
              <a:xfrm rot="-5288939">
                <a:off x="418" y="2401"/>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92" name="Rectangle 103"/>
              <p:cNvSpPr>
                <a:spLocks noChangeArrowheads="1"/>
              </p:cNvSpPr>
              <p:nvPr/>
            </p:nvSpPr>
            <p:spPr bwMode="ltGray">
              <a:xfrm rot="-5164854">
                <a:off x="448" y="2397"/>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93" name="Rectangle 104"/>
              <p:cNvSpPr>
                <a:spLocks noChangeArrowheads="1"/>
              </p:cNvSpPr>
              <p:nvPr/>
            </p:nvSpPr>
            <p:spPr bwMode="ltGray">
              <a:xfrm rot="-6132163">
                <a:off x="205" y="2455"/>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94" name="Rectangle 105"/>
              <p:cNvSpPr>
                <a:spLocks noChangeArrowheads="1"/>
              </p:cNvSpPr>
              <p:nvPr/>
            </p:nvSpPr>
            <p:spPr bwMode="ltGray">
              <a:xfrm rot="-6220433">
                <a:off x="235" y="2445"/>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95" name="Rectangle 106"/>
              <p:cNvSpPr>
                <a:spLocks noChangeArrowheads="1"/>
              </p:cNvSpPr>
              <p:nvPr/>
            </p:nvSpPr>
            <p:spPr bwMode="ltGray">
              <a:xfrm rot="-6110943">
                <a:off x="265" y="2435"/>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96" name="Rectangle 107"/>
              <p:cNvSpPr>
                <a:spLocks noChangeArrowheads="1"/>
              </p:cNvSpPr>
              <p:nvPr/>
            </p:nvSpPr>
            <p:spPr bwMode="ltGray">
              <a:xfrm rot="-5919570">
                <a:off x="292" y="2423"/>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97" name="Rectangle 108"/>
              <p:cNvSpPr>
                <a:spLocks noChangeArrowheads="1"/>
              </p:cNvSpPr>
              <p:nvPr/>
            </p:nvSpPr>
            <p:spPr bwMode="ltGray">
              <a:xfrm rot="-7376291">
                <a:off x="4" y="2545"/>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98" name="Rectangle 109"/>
              <p:cNvSpPr>
                <a:spLocks noChangeArrowheads="1"/>
              </p:cNvSpPr>
              <p:nvPr/>
            </p:nvSpPr>
            <p:spPr bwMode="ltGray">
              <a:xfrm rot="-7168347">
                <a:off x="64" y="2513"/>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99" name="Rectangle 110"/>
              <p:cNvSpPr>
                <a:spLocks noChangeArrowheads="1"/>
              </p:cNvSpPr>
              <p:nvPr/>
            </p:nvSpPr>
            <p:spPr bwMode="ltGray">
              <a:xfrm rot="-6802416">
                <a:off x="91" y="2499"/>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0" name="Rectangle 111"/>
              <p:cNvSpPr>
                <a:spLocks noChangeArrowheads="1"/>
              </p:cNvSpPr>
              <p:nvPr/>
            </p:nvSpPr>
            <p:spPr bwMode="ltGray">
              <a:xfrm rot="-6802416">
                <a:off x="118" y="2489"/>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1" name="Rectangle 112"/>
              <p:cNvSpPr>
                <a:spLocks noChangeArrowheads="1"/>
              </p:cNvSpPr>
              <p:nvPr/>
            </p:nvSpPr>
            <p:spPr bwMode="ltGray">
              <a:xfrm rot="-6457704">
                <a:off x="148" y="2475"/>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2" name="Rectangle 113"/>
              <p:cNvSpPr>
                <a:spLocks noChangeArrowheads="1"/>
              </p:cNvSpPr>
              <p:nvPr/>
            </p:nvSpPr>
            <p:spPr bwMode="ltGray">
              <a:xfrm rot="-1876771">
                <a:off x="0" y="3363"/>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3" name="Rectangle 114"/>
              <p:cNvSpPr>
                <a:spLocks noChangeArrowheads="1"/>
              </p:cNvSpPr>
              <p:nvPr/>
            </p:nvSpPr>
            <p:spPr bwMode="ltGray">
              <a:xfrm rot="3283992">
                <a:off x="511" y="3478"/>
                <a:ext cx="24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4" name="Rectangle 115"/>
              <p:cNvSpPr>
                <a:spLocks noChangeArrowheads="1"/>
              </p:cNvSpPr>
              <p:nvPr/>
            </p:nvSpPr>
            <p:spPr bwMode="ltGray">
              <a:xfrm rot="3283992">
                <a:off x="35" y="2798"/>
                <a:ext cx="24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5" name="Rectangle 116"/>
              <p:cNvSpPr>
                <a:spLocks noChangeArrowheads="1"/>
              </p:cNvSpPr>
              <p:nvPr/>
            </p:nvSpPr>
            <p:spPr bwMode="ltGray">
              <a:xfrm rot="-1876771">
                <a:off x="700" y="2851"/>
                <a:ext cx="31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6" name="Rectangle 117"/>
              <p:cNvSpPr>
                <a:spLocks noChangeArrowheads="1"/>
              </p:cNvSpPr>
              <p:nvPr/>
            </p:nvSpPr>
            <p:spPr bwMode="ltGray">
              <a:xfrm rot="5908516">
                <a:off x="200" y="3915"/>
                <a:ext cx="138"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7" name="Rectangle 118"/>
              <p:cNvSpPr>
                <a:spLocks noChangeArrowheads="1"/>
              </p:cNvSpPr>
              <p:nvPr/>
            </p:nvSpPr>
            <p:spPr bwMode="ltGray">
              <a:xfrm rot="6683973">
                <a:off x="45" y="3915"/>
                <a:ext cx="144"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8" name="Rectangle 119"/>
              <p:cNvSpPr>
                <a:spLocks noChangeArrowheads="1"/>
              </p:cNvSpPr>
              <p:nvPr/>
            </p:nvSpPr>
            <p:spPr bwMode="ltGray">
              <a:xfrm rot="5245609">
                <a:off x="361" y="3893"/>
                <a:ext cx="13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9" name="Rectangle 120"/>
              <p:cNvSpPr>
                <a:spLocks noChangeArrowheads="1"/>
              </p:cNvSpPr>
              <p:nvPr/>
            </p:nvSpPr>
            <p:spPr bwMode="ltGray">
              <a:xfrm rot="4500520">
                <a:off x="522" y="3847"/>
                <a:ext cx="13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0" name="Rectangle 121"/>
              <p:cNvSpPr>
                <a:spLocks noChangeArrowheads="1"/>
              </p:cNvSpPr>
              <p:nvPr/>
            </p:nvSpPr>
            <p:spPr bwMode="ltGray">
              <a:xfrm rot="3805227">
                <a:off x="670" y="3778"/>
                <a:ext cx="13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1" name="Rectangle 122"/>
              <p:cNvSpPr>
                <a:spLocks noChangeArrowheads="1"/>
              </p:cNvSpPr>
              <p:nvPr/>
            </p:nvSpPr>
            <p:spPr bwMode="ltGray">
              <a:xfrm rot="3060138">
                <a:off x="813" y="3688"/>
                <a:ext cx="13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2" name="Rectangle 123"/>
              <p:cNvSpPr>
                <a:spLocks noChangeArrowheads="1"/>
              </p:cNvSpPr>
              <p:nvPr/>
            </p:nvSpPr>
            <p:spPr bwMode="ltGray">
              <a:xfrm rot="2090281">
                <a:off x="938" y="3582"/>
                <a:ext cx="13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3" name="Rectangle 124"/>
              <p:cNvSpPr>
                <a:spLocks noChangeArrowheads="1"/>
              </p:cNvSpPr>
              <p:nvPr/>
            </p:nvSpPr>
            <p:spPr bwMode="ltGray">
              <a:xfrm rot="-7168347">
                <a:off x="-18" y="2506"/>
                <a:ext cx="13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4" name="Rectangle 125"/>
              <p:cNvSpPr>
                <a:spLocks noChangeArrowheads="1"/>
              </p:cNvSpPr>
              <p:nvPr/>
            </p:nvSpPr>
            <p:spPr bwMode="ltGray">
              <a:xfrm rot="-6406501">
                <a:off x="136" y="2433"/>
                <a:ext cx="13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5" name="Rectangle 126"/>
              <p:cNvSpPr>
                <a:spLocks noChangeArrowheads="1"/>
              </p:cNvSpPr>
              <p:nvPr/>
            </p:nvSpPr>
            <p:spPr bwMode="ltGray">
              <a:xfrm rot="-4970620">
                <a:off x="447" y="2364"/>
                <a:ext cx="138"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6" name="Rectangle 127"/>
              <p:cNvSpPr>
                <a:spLocks noChangeArrowheads="1"/>
              </p:cNvSpPr>
              <p:nvPr/>
            </p:nvSpPr>
            <p:spPr bwMode="ltGray">
              <a:xfrm rot="-4298502">
                <a:off x="597" y="2360"/>
                <a:ext cx="150"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7" name="Rectangle 128"/>
              <p:cNvSpPr>
                <a:spLocks noChangeArrowheads="1"/>
              </p:cNvSpPr>
              <p:nvPr/>
            </p:nvSpPr>
            <p:spPr bwMode="ltGray">
              <a:xfrm rot="-3676305">
                <a:off x="741" y="2383"/>
                <a:ext cx="15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8" name="Rectangle 129"/>
              <p:cNvSpPr>
                <a:spLocks noChangeArrowheads="1"/>
              </p:cNvSpPr>
              <p:nvPr/>
            </p:nvSpPr>
            <p:spPr bwMode="ltGray">
              <a:xfrm rot="-3188616">
                <a:off x="870" y="2427"/>
                <a:ext cx="167"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9" name="Rectangle 130"/>
              <p:cNvSpPr>
                <a:spLocks noChangeArrowheads="1"/>
              </p:cNvSpPr>
              <p:nvPr/>
            </p:nvSpPr>
            <p:spPr bwMode="ltGray">
              <a:xfrm rot="-2610246">
                <a:off x="984" y="2497"/>
                <a:ext cx="167"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20" name="Rectangle 131"/>
              <p:cNvSpPr>
                <a:spLocks noChangeArrowheads="1"/>
              </p:cNvSpPr>
              <p:nvPr/>
            </p:nvSpPr>
            <p:spPr bwMode="ltGray">
              <a:xfrm rot="-2190008">
                <a:off x="1075" y="2585"/>
                <a:ext cx="17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21" name="Rectangle 132"/>
              <p:cNvSpPr>
                <a:spLocks noChangeArrowheads="1"/>
              </p:cNvSpPr>
              <p:nvPr/>
            </p:nvSpPr>
            <p:spPr bwMode="ltGray">
              <a:xfrm rot="-1728558">
                <a:off x="1147" y="2688"/>
                <a:ext cx="16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22" name="Rectangle 133"/>
              <p:cNvSpPr>
                <a:spLocks noChangeArrowheads="1"/>
              </p:cNvSpPr>
              <p:nvPr/>
            </p:nvSpPr>
            <p:spPr bwMode="ltGray">
              <a:xfrm rot="-1172118">
                <a:off x="1198" y="2805"/>
                <a:ext cx="16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23" name="Rectangle 134"/>
              <p:cNvSpPr>
                <a:spLocks noChangeArrowheads="1"/>
              </p:cNvSpPr>
              <p:nvPr/>
            </p:nvSpPr>
            <p:spPr bwMode="ltGray">
              <a:xfrm rot="-753845">
                <a:off x="1218" y="2930"/>
                <a:ext cx="167"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24" name="Rectangle 135"/>
              <p:cNvSpPr>
                <a:spLocks noChangeArrowheads="1"/>
              </p:cNvSpPr>
              <p:nvPr/>
            </p:nvSpPr>
            <p:spPr bwMode="ltGray">
              <a:xfrm rot="-287823">
                <a:off x="1213" y="3066"/>
                <a:ext cx="16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25" name="Rectangle 136"/>
              <p:cNvSpPr>
                <a:spLocks noChangeArrowheads="1"/>
              </p:cNvSpPr>
              <p:nvPr/>
            </p:nvSpPr>
            <p:spPr bwMode="ltGray">
              <a:xfrm rot="696741">
                <a:off x="1126" y="3337"/>
                <a:ext cx="150"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26" name="Rectangle 137"/>
              <p:cNvSpPr>
                <a:spLocks noChangeArrowheads="1"/>
              </p:cNvSpPr>
              <p:nvPr/>
            </p:nvSpPr>
            <p:spPr bwMode="ltGray">
              <a:xfrm rot="1529990">
                <a:off x="1041" y="3465"/>
                <a:ext cx="140"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27" name="Freeform 138"/>
              <p:cNvSpPr>
                <a:spLocks/>
              </p:cNvSpPr>
              <p:nvPr userDrawn="1"/>
            </p:nvSpPr>
            <p:spPr bwMode="auto">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8" name="Freeform 139"/>
              <p:cNvSpPr>
                <a:spLocks/>
              </p:cNvSpPr>
              <p:nvPr userDrawn="1"/>
            </p:nvSpPr>
            <p:spPr bwMode="auto">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72 w 90"/>
                  <a:gd name="T15" fmla="*/ 54 h 78"/>
                  <a:gd name="T16" fmla="*/ 90 w 90"/>
                  <a:gd name="T17" fmla="*/ 42 h 78"/>
                  <a:gd name="T18" fmla="*/ 54 w 90"/>
                  <a:gd name="T19" fmla="*/ 0 h 78"/>
                  <a:gd name="T20" fmla="*/ 42 w 90"/>
                  <a:gd name="T21" fmla="*/ 6 h 78"/>
                  <a:gd name="T22" fmla="*/ 66 w 90"/>
                  <a:gd name="T23" fmla="*/ 36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9" name="Freeform 140"/>
              <p:cNvSpPr>
                <a:spLocks/>
              </p:cNvSpPr>
              <p:nvPr userDrawn="1"/>
            </p:nvSpPr>
            <p:spPr bwMode="auto">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0" name="Freeform 141"/>
              <p:cNvSpPr>
                <a:spLocks/>
              </p:cNvSpPr>
              <p:nvPr userDrawn="1"/>
            </p:nvSpPr>
            <p:spPr bwMode="auto">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1" name="Freeform 142"/>
              <p:cNvSpPr>
                <a:spLocks/>
              </p:cNvSpPr>
              <p:nvPr userDrawn="1"/>
            </p:nvSpPr>
            <p:spPr bwMode="auto">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2" name="Freeform 143"/>
              <p:cNvSpPr>
                <a:spLocks/>
              </p:cNvSpPr>
              <p:nvPr userDrawn="1"/>
            </p:nvSpPr>
            <p:spPr bwMode="auto">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18 w 90"/>
                  <a:gd name="T15" fmla="*/ 72 h 84"/>
                  <a:gd name="T16" fmla="*/ 24 w 90"/>
                  <a:gd name="T17" fmla="*/ 84 h 84"/>
                  <a:gd name="T18" fmla="*/ 90 w 90"/>
                  <a:gd name="T19" fmla="*/ 42 h 84"/>
                  <a:gd name="T20" fmla="*/ 84 w 90"/>
                  <a:gd name="T21" fmla="*/ 30 h 84"/>
                  <a:gd name="T22" fmla="*/ 42 w 90"/>
                  <a:gd name="T23" fmla="*/ 6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 name="Freeform 144"/>
              <p:cNvSpPr>
                <a:spLocks/>
              </p:cNvSpPr>
              <p:nvPr userDrawn="1"/>
            </p:nvSpPr>
            <p:spPr bwMode="auto">
              <a:xfrm>
                <a:off x="7" y="3837"/>
                <a:ext cx="6" cy="12"/>
              </a:xfrm>
              <a:custGeom>
                <a:avLst/>
                <a:gdLst>
                  <a:gd name="T0" fmla="*/ 6 w 6"/>
                  <a:gd name="T1" fmla="*/ 0 h 12"/>
                  <a:gd name="T2" fmla="*/ 6 w 6"/>
                  <a:gd name="T3" fmla="*/ 0 h 12"/>
                  <a:gd name="T4" fmla="*/ 0 w 6"/>
                  <a:gd name="T5" fmla="*/ 0 h 12"/>
                  <a:gd name="T6" fmla="*/ 0 w 6"/>
                  <a:gd name="T7" fmla="*/ 12 h 12"/>
                  <a:gd name="T8" fmla="*/ 6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4" name="Freeform 145"/>
              <p:cNvSpPr>
                <a:spLocks/>
              </p:cNvSpPr>
              <p:nvPr userDrawn="1"/>
            </p:nvSpPr>
            <p:spPr bwMode="auto">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5" name="Freeform 146"/>
              <p:cNvSpPr>
                <a:spLocks/>
              </p:cNvSpPr>
              <p:nvPr userDrawn="1"/>
            </p:nvSpPr>
            <p:spPr bwMode="auto">
              <a:xfrm>
                <a:off x="7" y="3843"/>
                <a:ext cx="36" cy="66"/>
              </a:xfrm>
              <a:custGeom>
                <a:avLst/>
                <a:gdLst>
                  <a:gd name="T0" fmla="*/ 36 w 36"/>
                  <a:gd name="T1" fmla="*/ 0 h 66"/>
                  <a:gd name="T2" fmla="*/ 24 w 36"/>
                  <a:gd name="T3" fmla="*/ 0 h 66"/>
                  <a:gd name="T4" fmla="*/ 0 w 36"/>
                  <a:gd name="T5" fmla="*/ 36 h 66"/>
                  <a:gd name="T6" fmla="*/ 0 w 36"/>
                  <a:gd name="T7" fmla="*/ 66 h 66"/>
                  <a:gd name="T8" fmla="*/ 36 w 36"/>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6" name="Rectangle 147"/>
              <p:cNvSpPr>
                <a:spLocks noChangeArrowheads="1"/>
              </p:cNvSpPr>
              <p:nvPr/>
            </p:nvSpPr>
            <p:spPr bwMode="ltGray">
              <a:xfrm rot="244926">
                <a:off x="1177" y="3201"/>
                <a:ext cx="160"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37" name="Rectangle 148"/>
              <p:cNvSpPr>
                <a:spLocks noChangeArrowheads="1"/>
              </p:cNvSpPr>
              <p:nvPr/>
            </p:nvSpPr>
            <p:spPr bwMode="ltGray">
              <a:xfrm rot="-5598588">
                <a:off x="290" y="2386"/>
                <a:ext cx="138"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38" name="Freeform 149"/>
              <p:cNvSpPr>
                <a:spLocks/>
              </p:cNvSpPr>
              <p:nvPr userDrawn="1"/>
            </p:nvSpPr>
            <p:spPr bwMode="auto">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9" name="Freeform 150"/>
              <p:cNvSpPr>
                <a:spLocks/>
              </p:cNvSpPr>
              <p:nvPr userDrawn="1"/>
            </p:nvSpPr>
            <p:spPr bwMode="auto">
              <a:xfrm rot="-2857037">
                <a:off x="615"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0" name="Freeform 151"/>
              <p:cNvSpPr/>
              <p:nvPr/>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zh-CN" altLang="en-US"/>
              </a:p>
            </p:txBody>
          </p:sp>
          <p:sp>
            <p:nvSpPr>
              <p:cNvPr id="141" name="Oval 152"/>
              <p:cNvSpPr>
                <a:spLocks noChangeArrowheads="1"/>
              </p:cNvSpPr>
              <p:nvPr/>
            </p:nvSpPr>
            <p:spPr bwMode="ltGray">
              <a:xfrm rot="-1684349">
                <a:off x="296" y="3047"/>
                <a:ext cx="220"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ln>
              <a:effectLst/>
            </p:spPr>
            <p:txBody>
              <a:bodyPr/>
              <a:lstStyle/>
              <a:p>
                <a:pPr eaLnBrk="1" hangingPunct="1">
                  <a:defRPr/>
                </a:pPr>
                <a:endParaRPr lang="zh-CN" altLang="en-US"/>
              </a:p>
            </p:txBody>
          </p:sp>
        </p:grpSp>
      </p:grpSp>
      <p:sp>
        <p:nvSpPr>
          <p:cNvPr id="118937" name="Rectangle 153"/>
          <p:cNvSpPr>
            <a:spLocks noGrp="1" noChangeArrowheads="1"/>
          </p:cNvSpPr>
          <p:nvPr>
            <p:ph type="ctrTitle" sz="quarter"/>
          </p:nvPr>
        </p:nvSpPr>
        <p:spPr>
          <a:xfrm>
            <a:off x="914400" y="1768476"/>
            <a:ext cx="10363200" cy="1736725"/>
          </a:xfrm>
        </p:spPr>
        <p:txBody>
          <a:bodyPr anchor="b" anchorCtr="1"/>
          <a:lstStyle>
            <a:lvl1pPr>
              <a:defRPr sz="5400"/>
            </a:lvl1pPr>
          </a:lstStyle>
          <a:p>
            <a:r>
              <a:rPr lang="zh-CN" altLang="en-US" noProof="1"/>
              <a:t>单击此处编辑母版标题样式</a:t>
            </a:r>
          </a:p>
        </p:txBody>
      </p:sp>
      <p:sp>
        <p:nvSpPr>
          <p:cNvPr id="118938" name="Rectangle 154"/>
          <p:cNvSpPr>
            <a:spLocks noGrp="1" noChangeArrowheads="1"/>
          </p:cNvSpPr>
          <p:nvPr>
            <p:ph type="subTitle" sz="quarter" idx="1"/>
          </p:nvPr>
        </p:nvSpPr>
        <p:spPr>
          <a:xfrm>
            <a:off x="1828800" y="3886200"/>
            <a:ext cx="8534400" cy="1752600"/>
          </a:xfrm>
        </p:spPr>
        <p:txBody>
          <a:bodyPr/>
          <a:lstStyle>
            <a:lvl1pPr marL="0" indent="0" algn="ctr">
              <a:buFont typeface="Arial" panose="020B0604020202020204" pitchFamily="34" charset="0"/>
              <a:buNone/>
              <a:defRPr/>
            </a:lvl1pPr>
          </a:lstStyle>
          <a:p>
            <a:r>
              <a:rPr lang="zh-CN" altLang="en-US" noProof="1"/>
              <a:t>单击此处编辑母版副标题样式</a:t>
            </a:r>
          </a:p>
        </p:txBody>
      </p:sp>
      <p:sp>
        <p:nvSpPr>
          <p:cNvPr id="155" name="Rectangle 155"/>
          <p:cNvSpPr>
            <a:spLocks noGrp="1" noChangeArrowheads="1"/>
          </p:cNvSpPr>
          <p:nvPr>
            <p:ph type="dt" sz="quarter" idx="10"/>
          </p:nvPr>
        </p:nvSpPr>
        <p:spPr>
          <a:xfrm>
            <a:off x="406400" y="6248400"/>
            <a:ext cx="3048000" cy="457200"/>
          </a:xfrm>
        </p:spPr>
        <p:txBody>
          <a:bodyPr/>
          <a:lstStyle>
            <a:lvl1pPr>
              <a:defRPr>
                <a:effectLst>
                  <a:outerShdw blurRad="38100" dist="38100" dir="2700000" algn="tl">
                    <a:srgbClr val="000000"/>
                  </a:outerShdw>
                </a:effectLst>
                <a:latin typeface="+mn-lt"/>
              </a:defRPr>
            </a:lvl1pPr>
          </a:lstStyle>
          <a:p>
            <a:pPr>
              <a:defRPr/>
            </a:pPr>
            <a:endParaRPr lang="en-US" altLang="zh-CN"/>
          </a:p>
        </p:txBody>
      </p:sp>
      <p:sp>
        <p:nvSpPr>
          <p:cNvPr id="156" name="Rectangle 156"/>
          <p:cNvSpPr>
            <a:spLocks noGrp="1" noChangeArrowheads="1"/>
          </p:cNvSpPr>
          <p:nvPr>
            <p:ph type="ftr" sz="quarter" idx="11"/>
          </p:nvPr>
        </p:nvSpPr>
        <p:spPr>
          <a:xfrm>
            <a:off x="4165600" y="6248400"/>
            <a:ext cx="3860800" cy="457200"/>
          </a:xfrm>
        </p:spPr>
        <p:txBody>
          <a:bodyPr/>
          <a:lstStyle>
            <a:lvl1pPr>
              <a:defRPr>
                <a:effectLst>
                  <a:outerShdw blurRad="38100" dist="38100" dir="2700000" algn="tl">
                    <a:srgbClr val="000000"/>
                  </a:outerShdw>
                </a:effectLst>
                <a:latin typeface="+mn-lt"/>
              </a:defRPr>
            </a:lvl1pPr>
          </a:lstStyle>
          <a:p>
            <a:pPr>
              <a:defRPr/>
            </a:pPr>
            <a:endParaRPr lang="en-US" altLang="zh-CN"/>
          </a:p>
        </p:txBody>
      </p:sp>
      <p:sp>
        <p:nvSpPr>
          <p:cNvPr id="157" name="Rectangle 157"/>
          <p:cNvSpPr>
            <a:spLocks noGrp="1" noChangeArrowheads="1"/>
          </p:cNvSpPr>
          <p:nvPr>
            <p:ph type="sldNum" sz="quarter" idx="12"/>
          </p:nvPr>
        </p:nvSpPr>
        <p:spPr>
          <a:xfrm>
            <a:off x="8737600" y="6248400"/>
            <a:ext cx="3048000" cy="457200"/>
          </a:xfrm>
        </p:spPr>
        <p:txBody>
          <a:bodyPr/>
          <a:lstStyle>
            <a:lvl1pPr>
              <a:defRPr>
                <a:effectLst>
                  <a:outerShdw blurRad="38100" dist="38100" dir="2700000" algn="tl">
                    <a:srgbClr val="000000"/>
                  </a:outerShdw>
                </a:effectLst>
              </a:defRPr>
            </a:lvl1pPr>
          </a:lstStyle>
          <a:p>
            <a:pPr>
              <a:defRPr/>
            </a:pPr>
            <a:fld id="{6CF1A3DA-F5BA-49BD-871D-7422902F4AFF}" type="slidenum">
              <a:rPr altLang="zh-CN"/>
              <a:pPr>
                <a:defRPr/>
              </a:pPr>
              <a:t>‹#›</a:t>
            </a:fld>
            <a:endParaRPr lang="zh-CN" altLang="zh-CN"/>
          </a:p>
        </p:txBody>
      </p:sp>
    </p:spTree>
    <p:extLst>
      <p:ext uri="{BB962C8B-B14F-4D97-AF65-F5344CB8AC3E}">
        <p14:creationId xmlns:p14="http://schemas.microsoft.com/office/powerpoint/2010/main" val="32473575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154"/>
          <p:cNvSpPr>
            <a:spLocks noGrp="1" noChangeArrowheads="1"/>
          </p:cNvSpPr>
          <p:nvPr>
            <p:ph type="dt" sz="half" idx="10"/>
          </p:nvPr>
        </p:nvSpPr>
        <p:spPr/>
        <p:txBody>
          <a:bodyPr/>
          <a:lstStyle>
            <a:lvl1pPr>
              <a:defRPr/>
            </a:lvl1pPr>
          </a:lstStyle>
          <a:p>
            <a:pPr>
              <a:defRPr/>
            </a:pPr>
            <a:endParaRPr lang="en-US" altLang="zh-CN"/>
          </a:p>
        </p:txBody>
      </p:sp>
      <p:sp>
        <p:nvSpPr>
          <p:cNvPr id="5" name="Rectangle 155"/>
          <p:cNvSpPr>
            <a:spLocks noGrp="1" noChangeArrowheads="1"/>
          </p:cNvSpPr>
          <p:nvPr>
            <p:ph type="ftr" sz="quarter" idx="11"/>
          </p:nvPr>
        </p:nvSpPr>
        <p:spPr/>
        <p:txBody>
          <a:bodyPr/>
          <a:lstStyle>
            <a:lvl1pPr>
              <a:defRPr/>
            </a:lvl1pPr>
          </a:lstStyle>
          <a:p>
            <a:pPr>
              <a:defRPr/>
            </a:pPr>
            <a:endParaRPr lang="en-US" altLang="zh-CN"/>
          </a:p>
        </p:txBody>
      </p:sp>
      <p:sp>
        <p:nvSpPr>
          <p:cNvPr id="6" name="Rectangle 156"/>
          <p:cNvSpPr>
            <a:spLocks noGrp="1" noChangeArrowheads="1"/>
          </p:cNvSpPr>
          <p:nvPr>
            <p:ph type="sldNum" sz="quarter" idx="12"/>
          </p:nvPr>
        </p:nvSpPr>
        <p:spPr/>
        <p:txBody>
          <a:bodyPr/>
          <a:lstStyle>
            <a:lvl1pPr>
              <a:defRPr/>
            </a:lvl1pPr>
          </a:lstStyle>
          <a:p>
            <a:pPr>
              <a:defRPr/>
            </a:pPr>
            <a:fld id="{5EDAB630-71A1-4718-8CBE-AAA0DFFC2805}" type="slidenum">
              <a:rPr altLang="zh-CN"/>
              <a:pPr>
                <a:defRPr/>
              </a:pPr>
              <a:t>‹#›</a:t>
            </a:fld>
            <a:endParaRPr lang="zh-CN" altLang="zh-CN"/>
          </a:p>
        </p:txBody>
      </p:sp>
    </p:spTree>
    <p:extLst>
      <p:ext uri="{BB962C8B-B14F-4D97-AF65-F5344CB8AC3E}">
        <p14:creationId xmlns:p14="http://schemas.microsoft.com/office/powerpoint/2010/main" val="426749615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2918" y="228601"/>
            <a:ext cx="2846916" cy="587057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02167" y="228601"/>
            <a:ext cx="8337551" cy="587057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154"/>
          <p:cNvSpPr>
            <a:spLocks noGrp="1" noChangeArrowheads="1"/>
          </p:cNvSpPr>
          <p:nvPr>
            <p:ph type="dt" sz="half" idx="10"/>
          </p:nvPr>
        </p:nvSpPr>
        <p:spPr/>
        <p:txBody>
          <a:bodyPr/>
          <a:lstStyle>
            <a:lvl1pPr>
              <a:defRPr/>
            </a:lvl1pPr>
          </a:lstStyle>
          <a:p>
            <a:pPr>
              <a:defRPr/>
            </a:pPr>
            <a:endParaRPr lang="en-US" altLang="zh-CN"/>
          </a:p>
        </p:txBody>
      </p:sp>
      <p:sp>
        <p:nvSpPr>
          <p:cNvPr id="5" name="Rectangle 155"/>
          <p:cNvSpPr>
            <a:spLocks noGrp="1" noChangeArrowheads="1"/>
          </p:cNvSpPr>
          <p:nvPr>
            <p:ph type="ftr" sz="quarter" idx="11"/>
          </p:nvPr>
        </p:nvSpPr>
        <p:spPr/>
        <p:txBody>
          <a:bodyPr/>
          <a:lstStyle>
            <a:lvl1pPr>
              <a:defRPr/>
            </a:lvl1pPr>
          </a:lstStyle>
          <a:p>
            <a:pPr>
              <a:defRPr/>
            </a:pPr>
            <a:endParaRPr lang="en-US" altLang="zh-CN"/>
          </a:p>
        </p:txBody>
      </p:sp>
      <p:sp>
        <p:nvSpPr>
          <p:cNvPr id="6" name="Rectangle 156"/>
          <p:cNvSpPr>
            <a:spLocks noGrp="1" noChangeArrowheads="1"/>
          </p:cNvSpPr>
          <p:nvPr>
            <p:ph type="sldNum" sz="quarter" idx="12"/>
          </p:nvPr>
        </p:nvSpPr>
        <p:spPr/>
        <p:txBody>
          <a:bodyPr/>
          <a:lstStyle>
            <a:lvl1pPr>
              <a:defRPr/>
            </a:lvl1pPr>
          </a:lstStyle>
          <a:p>
            <a:pPr>
              <a:defRPr/>
            </a:pPr>
            <a:fld id="{CB44FA23-0468-4C7E-86A6-70F668924C98}" type="slidenum">
              <a:rPr altLang="zh-CN"/>
              <a:pPr>
                <a:defRPr/>
              </a:pPr>
              <a:t>‹#›</a:t>
            </a:fld>
            <a:endParaRPr lang="zh-CN" altLang="zh-CN"/>
          </a:p>
        </p:txBody>
      </p:sp>
    </p:spTree>
    <p:extLst>
      <p:ext uri="{BB962C8B-B14F-4D97-AF65-F5344CB8AC3E}">
        <p14:creationId xmlns:p14="http://schemas.microsoft.com/office/powerpoint/2010/main" val="396020648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154"/>
          <p:cNvSpPr>
            <a:spLocks noGrp="1" noChangeArrowheads="1"/>
          </p:cNvSpPr>
          <p:nvPr>
            <p:ph type="dt" sz="half" idx="10"/>
          </p:nvPr>
        </p:nvSpPr>
        <p:spPr/>
        <p:txBody>
          <a:bodyPr/>
          <a:lstStyle>
            <a:lvl1pPr>
              <a:defRPr/>
            </a:lvl1pPr>
          </a:lstStyle>
          <a:p>
            <a:pPr>
              <a:defRPr/>
            </a:pPr>
            <a:endParaRPr lang="en-US" altLang="zh-CN"/>
          </a:p>
        </p:txBody>
      </p:sp>
      <p:sp>
        <p:nvSpPr>
          <p:cNvPr id="5" name="Rectangle 155"/>
          <p:cNvSpPr>
            <a:spLocks noGrp="1" noChangeArrowheads="1"/>
          </p:cNvSpPr>
          <p:nvPr>
            <p:ph type="ftr" sz="quarter" idx="11"/>
          </p:nvPr>
        </p:nvSpPr>
        <p:spPr/>
        <p:txBody>
          <a:bodyPr/>
          <a:lstStyle>
            <a:lvl1pPr>
              <a:defRPr/>
            </a:lvl1pPr>
          </a:lstStyle>
          <a:p>
            <a:pPr>
              <a:defRPr/>
            </a:pPr>
            <a:endParaRPr lang="en-US" altLang="zh-CN"/>
          </a:p>
        </p:txBody>
      </p:sp>
      <p:sp>
        <p:nvSpPr>
          <p:cNvPr id="6" name="Rectangle 156"/>
          <p:cNvSpPr>
            <a:spLocks noGrp="1" noChangeArrowheads="1"/>
          </p:cNvSpPr>
          <p:nvPr>
            <p:ph type="sldNum" sz="quarter" idx="12"/>
          </p:nvPr>
        </p:nvSpPr>
        <p:spPr/>
        <p:txBody>
          <a:bodyPr/>
          <a:lstStyle>
            <a:lvl1pPr>
              <a:defRPr/>
            </a:lvl1pPr>
          </a:lstStyle>
          <a:p>
            <a:pPr>
              <a:defRPr/>
            </a:pPr>
            <a:fld id="{E346929F-463B-4983-9982-1C9D18513CE5}" type="slidenum">
              <a:rPr altLang="zh-CN"/>
              <a:pPr>
                <a:defRPr/>
              </a:pPr>
              <a:t>‹#›</a:t>
            </a:fld>
            <a:endParaRPr lang="zh-CN" altLang="zh-CN"/>
          </a:p>
        </p:txBody>
      </p:sp>
    </p:spTree>
    <p:extLst>
      <p:ext uri="{BB962C8B-B14F-4D97-AF65-F5344CB8AC3E}">
        <p14:creationId xmlns:p14="http://schemas.microsoft.com/office/powerpoint/2010/main" val="198668465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Rectangle 154"/>
          <p:cNvSpPr>
            <a:spLocks noGrp="1" noChangeArrowheads="1"/>
          </p:cNvSpPr>
          <p:nvPr>
            <p:ph type="dt" sz="half" idx="10"/>
          </p:nvPr>
        </p:nvSpPr>
        <p:spPr/>
        <p:txBody>
          <a:bodyPr/>
          <a:lstStyle>
            <a:lvl1pPr>
              <a:defRPr/>
            </a:lvl1pPr>
          </a:lstStyle>
          <a:p>
            <a:pPr>
              <a:defRPr/>
            </a:pPr>
            <a:endParaRPr lang="en-US" altLang="zh-CN"/>
          </a:p>
        </p:txBody>
      </p:sp>
      <p:sp>
        <p:nvSpPr>
          <p:cNvPr id="5" name="Rectangle 155"/>
          <p:cNvSpPr>
            <a:spLocks noGrp="1" noChangeArrowheads="1"/>
          </p:cNvSpPr>
          <p:nvPr>
            <p:ph type="ftr" sz="quarter" idx="11"/>
          </p:nvPr>
        </p:nvSpPr>
        <p:spPr/>
        <p:txBody>
          <a:bodyPr/>
          <a:lstStyle>
            <a:lvl1pPr>
              <a:defRPr/>
            </a:lvl1pPr>
          </a:lstStyle>
          <a:p>
            <a:pPr>
              <a:defRPr/>
            </a:pPr>
            <a:endParaRPr lang="en-US" altLang="zh-CN"/>
          </a:p>
        </p:txBody>
      </p:sp>
      <p:sp>
        <p:nvSpPr>
          <p:cNvPr id="6" name="Rectangle 156"/>
          <p:cNvSpPr>
            <a:spLocks noGrp="1" noChangeArrowheads="1"/>
          </p:cNvSpPr>
          <p:nvPr>
            <p:ph type="sldNum" sz="quarter" idx="12"/>
          </p:nvPr>
        </p:nvSpPr>
        <p:spPr/>
        <p:txBody>
          <a:bodyPr/>
          <a:lstStyle>
            <a:lvl1pPr>
              <a:defRPr/>
            </a:lvl1pPr>
          </a:lstStyle>
          <a:p>
            <a:pPr>
              <a:defRPr/>
            </a:pPr>
            <a:fld id="{4E6DCB3C-0874-411F-9AEC-FD8F69CB11CE}" type="slidenum">
              <a:rPr altLang="zh-CN"/>
              <a:pPr>
                <a:defRPr/>
              </a:pPr>
              <a:t>‹#›</a:t>
            </a:fld>
            <a:endParaRPr lang="zh-CN" altLang="zh-CN"/>
          </a:p>
        </p:txBody>
      </p:sp>
    </p:spTree>
    <p:extLst>
      <p:ext uri="{BB962C8B-B14F-4D97-AF65-F5344CB8AC3E}">
        <p14:creationId xmlns:p14="http://schemas.microsoft.com/office/powerpoint/2010/main" val="236534352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02168"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1"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154"/>
          <p:cNvSpPr>
            <a:spLocks noGrp="1" noChangeArrowheads="1"/>
          </p:cNvSpPr>
          <p:nvPr>
            <p:ph type="dt" sz="half" idx="10"/>
          </p:nvPr>
        </p:nvSpPr>
        <p:spPr/>
        <p:txBody>
          <a:bodyPr/>
          <a:lstStyle>
            <a:lvl1pPr>
              <a:defRPr/>
            </a:lvl1pPr>
          </a:lstStyle>
          <a:p>
            <a:pPr>
              <a:defRPr/>
            </a:pPr>
            <a:endParaRPr lang="en-US" altLang="zh-CN"/>
          </a:p>
        </p:txBody>
      </p:sp>
      <p:sp>
        <p:nvSpPr>
          <p:cNvPr id="6" name="Rectangle 155"/>
          <p:cNvSpPr>
            <a:spLocks noGrp="1" noChangeArrowheads="1"/>
          </p:cNvSpPr>
          <p:nvPr>
            <p:ph type="ftr" sz="quarter" idx="11"/>
          </p:nvPr>
        </p:nvSpPr>
        <p:spPr/>
        <p:txBody>
          <a:bodyPr/>
          <a:lstStyle>
            <a:lvl1pPr>
              <a:defRPr/>
            </a:lvl1pPr>
          </a:lstStyle>
          <a:p>
            <a:pPr>
              <a:defRPr/>
            </a:pPr>
            <a:endParaRPr lang="en-US" altLang="zh-CN"/>
          </a:p>
        </p:txBody>
      </p:sp>
      <p:sp>
        <p:nvSpPr>
          <p:cNvPr id="7" name="Rectangle 156"/>
          <p:cNvSpPr>
            <a:spLocks noGrp="1" noChangeArrowheads="1"/>
          </p:cNvSpPr>
          <p:nvPr>
            <p:ph type="sldNum" sz="quarter" idx="12"/>
          </p:nvPr>
        </p:nvSpPr>
        <p:spPr/>
        <p:txBody>
          <a:bodyPr/>
          <a:lstStyle>
            <a:lvl1pPr>
              <a:defRPr/>
            </a:lvl1pPr>
          </a:lstStyle>
          <a:p>
            <a:pPr>
              <a:defRPr/>
            </a:pPr>
            <a:fld id="{97848484-3F4F-470E-B8A4-230FE18BA07A}" type="slidenum">
              <a:rPr altLang="zh-CN"/>
              <a:pPr>
                <a:defRPr/>
              </a:pPr>
              <a:t>‹#›</a:t>
            </a:fld>
            <a:endParaRPr lang="zh-CN" altLang="zh-CN"/>
          </a:p>
        </p:txBody>
      </p:sp>
    </p:spTree>
    <p:extLst>
      <p:ext uri="{BB962C8B-B14F-4D97-AF65-F5344CB8AC3E}">
        <p14:creationId xmlns:p14="http://schemas.microsoft.com/office/powerpoint/2010/main" val="130471586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154"/>
          <p:cNvSpPr>
            <a:spLocks noGrp="1" noChangeArrowheads="1"/>
          </p:cNvSpPr>
          <p:nvPr>
            <p:ph type="dt" sz="half" idx="10"/>
          </p:nvPr>
        </p:nvSpPr>
        <p:spPr/>
        <p:txBody>
          <a:bodyPr/>
          <a:lstStyle>
            <a:lvl1pPr>
              <a:defRPr/>
            </a:lvl1pPr>
          </a:lstStyle>
          <a:p>
            <a:pPr>
              <a:defRPr/>
            </a:pPr>
            <a:endParaRPr lang="en-US" altLang="zh-CN"/>
          </a:p>
        </p:txBody>
      </p:sp>
      <p:sp>
        <p:nvSpPr>
          <p:cNvPr id="8" name="Rectangle 155"/>
          <p:cNvSpPr>
            <a:spLocks noGrp="1" noChangeArrowheads="1"/>
          </p:cNvSpPr>
          <p:nvPr>
            <p:ph type="ftr" sz="quarter" idx="11"/>
          </p:nvPr>
        </p:nvSpPr>
        <p:spPr/>
        <p:txBody>
          <a:bodyPr/>
          <a:lstStyle>
            <a:lvl1pPr>
              <a:defRPr/>
            </a:lvl1pPr>
          </a:lstStyle>
          <a:p>
            <a:pPr>
              <a:defRPr/>
            </a:pPr>
            <a:endParaRPr lang="en-US" altLang="zh-CN"/>
          </a:p>
        </p:txBody>
      </p:sp>
      <p:sp>
        <p:nvSpPr>
          <p:cNvPr id="9" name="Rectangle 156"/>
          <p:cNvSpPr>
            <a:spLocks noGrp="1" noChangeArrowheads="1"/>
          </p:cNvSpPr>
          <p:nvPr>
            <p:ph type="sldNum" sz="quarter" idx="12"/>
          </p:nvPr>
        </p:nvSpPr>
        <p:spPr/>
        <p:txBody>
          <a:bodyPr/>
          <a:lstStyle>
            <a:lvl1pPr>
              <a:defRPr/>
            </a:lvl1pPr>
          </a:lstStyle>
          <a:p>
            <a:pPr>
              <a:defRPr/>
            </a:pPr>
            <a:fld id="{725D0C82-16CB-416C-8337-D285AE350179}" type="slidenum">
              <a:rPr altLang="zh-CN"/>
              <a:pPr>
                <a:defRPr/>
              </a:pPr>
              <a:t>‹#›</a:t>
            </a:fld>
            <a:endParaRPr lang="zh-CN" altLang="zh-CN"/>
          </a:p>
        </p:txBody>
      </p:sp>
    </p:spTree>
    <p:extLst>
      <p:ext uri="{BB962C8B-B14F-4D97-AF65-F5344CB8AC3E}">
        <p14:creationId xmlns:p14="http://schemas.microsoft.com/office/powerpoint/2010/main" val="61875611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Rectangle 154"/>
          <p:cNvSpPr>
            <a:spLocks noGrp="1" noChangeArrowheads="1"/>
          </p:cNvSpPr>
          <p:nvPr>
            <p:ph type="dt" sz="half" idx="10"/>
          </p:nvPr>
        </p:nvSpPr>
        <p:spPr/>
        <p:txBody>
          <a:bodyPr/>
          <a:lstStyle>
            <a:lvl1pPr>
              <a:defRPr/>
            </a:lvl1pPr>
          </a:lstStyle>
          <a:p>
            <a:pPr>
              <a:defRPr/>
            </a:pPr>
            <a:endParaRPr lang="en-US" altLang="zh-CN"/>
          </a:p>
        </p:txBody>
      </p:sp>
      <p:sp>
        <p:nvSpPr>
          <p:cNvPr id="4" name="Rectangle 155"/>
          <p:cNvSpPr>
            <a:spLocks noGrp="1" noChangeArrowheads="1"/>
          </p:cNvSpPr>
          <p:nvPr>
            <p:ph type="ftr" sz="quarter" idx="11"/>
          </p:nvPr>
        </p:nvSpPr>
        <p:spPr/>
        <p:txBody>
          <a:bodyPr/>
          <a:lstStyle>
            <a:lvl1pPr>
              <a:defRPr/>
            </a:lvl1pPr>
          </a:lstStyle>
          <a:p>
            <a:pPr>
              <a:defRPr/>
            </a:pPr>
            <a:endParaRPr lang="en-US" altLang="zh-CN"/>
          </a:p>
        </p:txBody>
      </p:sp>
      <p:sp>
        <p:nvSpPr>
          <p:cNvPr id="5" name="Rectangle 156"/>
          <p:cNvSpPr>
            <a:spLocks noGrp="1" noChangeArrowheads="1"/>
          </p:cNvSpPr>
          <p:nvPr>
            <p:ph type="sldNum" sz="quarter" idx="12"/>
          </p:nvPr>
        </p:nvSpPr>
        <p:spPr/>
        <p:txBody>
          <a:bodyPr/>
          <a:lstStyle>
            <a:lvl1pPr>
              <a:defRPr/>
            </a:lvl1pPr>
          </a:lstStyle>
          <a:p>
            <a:pPr>
              <a:defRPr/>
            </a:pPr>
            <a:fld id="{4018A5CB-F5E8-41C9-86E9-2155542E1C3F}" type="slidenum">
              <a:rPr altLang="zh-CN"/>
              <a:pPr>
                <a:defRPr/>
              </a:pPr>
              <a:t>‹#›</a:t>
            </a:fld>
            <a:endParaRPr lang="zh-CN" altLang="zh-CN"/>
          </a:p>
        </p:txBody>
      </p:sp>
    </p:spTree>
    <p:extLst>
      <p:ext uri="{BB962C8B-B14F-4D97-AF65-F5344CB8AC3E}">
        <p14:creationId xmlns:p14="http://schemas.microsoft.com/office/powerpoint/2010/main" val="29530781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p:txBody>
          <a:bodyPr/>
          <a:lstStyle>
            <a:lvl1pPr>
              <a:defRPr/>
            </a:lvl1pPr>
          </a:lstStyle>
          <a:p>
            <a:pPr>
              <a:defRPr/>
            </a:pPr>
            <a:endParaRPr lang="en-US" altLang="zh-CN"/>
          </a:p>
        </p:txBody>
      </p:sp>
      <p:sp>
        <p:nvSpPr>
          <p:cNvPr id="3" name="Rectangle 155"/>
          <p:cNvSpPr>
            <a:spLocks noGrp="1" noChangeArrowheads="1"/>
          </p:cNvSpPr>
          <p:nvPr>
            <p:ph type="ftr" sz="quarter" idx="11"/>
          </p:nvPr>
        </p:nvSpPr>
        <p:spPr/>
        <p:txBody>
          <a:bodyPr/>
          <a:lstStyle>
            <a:lvl1pPr>
              <a:defRPr/>
            </a:lvl1pPr>
          </a:lstStyle>
          <a:p>
            <a:pPr>
              <a:defRPr/>
            </a:pPr>
            <a:endParaRPr lang="en-US" altLang="zh-CN"/>
          </a:p>
        </p:txBody>
      </p:sp>
      <p:sp>
        <p:nvSpPr>
          <p:cNvPr id="4" name="Rectangle 156"/>
          <p:cNvSpPr>
            <a:spLocks noGrp="1" noChangeArrowheads="1"/>
          </p:cNvSpPr>
          <p:nvPr>
            <p:ph type="sldNum" sz="quarter" idx="12"/>
          </p:nvPr>
        </p:nvSpPr>
        <p:spPr/>
        <p:txBody>
          <a:bodyPr/>
          <a:lstStyle>
            <a:lvl1pPr>
              <a:defRPr/>
            </a:lvl1pPr>
          </a:lstStyle>
          <a:p>
            <a:pPr>
              <a:defRPr/>
            </a:pPr>
            <a:fld id="{243A071B-5655-476C-BFA4-04B9E2263AA8}" type="slidenum">
              <a:rPr altLang="zh-CN"/>
              <a:pPr>
                <a:defRPr/>
              </a:pPr>
              <a:t>‹#›</a:t>
            </a:fld>
            <a:endParaRPr lang="zh-CN" altLang="zh-CN"/>
          </a:p>
        </p:txBody>
      </p:sp>
    </p:spTree>
    <p:extLst>
      <p:ext uri="{BB962C8B-B14F-4D97-AF65-F5344CB8AC3E}">
        <p14:creationId xmlns:p14="http://schemas.microsoft.com/office/powerpoint/2010/main" val="146063546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Rectangle 154"/>
          <p:cNvSpPr>
            <a:spLocks noGrp="1" noChangeArrowheads="1"/>
          </p:cNvSpPr>
          <p:nvPr>
            <p:ph type="dt" sz="half" idx="10"/>
          </p:nvPr>
        </p:nvSpPr>
        <p:spPr/>
        <p:txBody>
          <a:bodyPr/>
          <a:lstStyle>
            <a:lvl1pPr>
              <a:defRPr/>
            </a:lvl1pPr>
          </a:lstStyle>
          <a:p>
            <a:pPr>
              <a:defRPr/>
            </a:pPr>
            <a:endParaRPr lang="en-US" altLang="zh-CN"/>
          </a:p>
        </p:txBody>
      </p:sp>
      <p:sp>
        <p:nvSpPr>
          <p:cNvPr id="6" name="Rectangle 155"/>
          <p:cNvSpPr>
            <a:spLocks noGrp="1" noChangeArrowheads="1"/>
          </p:cNvSpPr>
          <p:nvPr>
            <p:ph type="ftr" sz="quarter" idx="11"/>
          </p:nvPr>
        </p:nvSpPr>
        <p:spPr/>
        <p:txBody>
          <a:bodyPr/>
          <a:lstStyle>
            <a:lvl1pPr>
              <a:defRPr/>
            </a:lvl1pPr>
          </a:lstStyle>
          <a:p>
            <a:pPr>
              <a:defRPr/>
            </a:pPr>
            <a:endParaRPr lang="en-US" altLang="zh-CN"/>
          </a:p>
        </p:txBody>
      </p:sp>
      <p:sp>
        <p:nvSpPr>
          <p:cNvPr id="7" name="Rectangle 156"/>
          <p:cNvSpPr>
            <a:spLocks noGrp="1" noChangeArrowheads="1"/>
          </p:cNvSpPr>
          <p:nvPr>
            <p:ph type="sldNum" sz="quarter" idx="12"/>
          </p:nvPr>
        </p:nvSpPr>
        <p:spPr/>
        <p:txBody>
          <a:bodyPr/>
          <a:lstStyle>
            <a:lvl1pPr>
              <a:defRPr/>
            </a:lvl1pPr>
          </a:lstStyle>
          <a:p>
            <a:pPr>
              <a:defRPr/>
            </a:pPr>
            <a:fld id="{BC2D8AC4-ADEA-4E3B-83DD-2A60B07F4857}" type="slidenum">
              <a:rPr altLang="zh-CN"/>
              <a:pPr>
                <a:defRPr/>
              </a:pPr>
              <a:t>‹#›</a:t>
            </a:fld>
            <a:endParaRPr lang="zh-CN" altLang="zh-CN"/>
          </a:p>
        </p:txBody>
      </p:sp>
    </p:spTree>
    <p:extLst>
      <p:ext uri="{BB962C8B-B14F-4D97-AF65-F5344CB8AC3E}">
        <p14:creationId xmlns:p14="http://schemas.microsoft.com/office/powerpoint/2010/main" val="211998832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Rectangle 154"/>
          <p:cNvSpPr>
            <a:spLocks noGrp="1" noChangeArrowheads="1"/>
          </p:cNvSpPr>
          <p:nvPr>
            <p:ph type="dt" sz="half" idx="10"/>
          </p:nvPr>
        </p:nvSpPr>
        <p:spPr/>
        <p:txBody>
          <a:bodyPr/>
          <a:lstStyle>
            <a:lvl1pPr>
              <a:defRPr/>
            </a:lvl1pPr>
          </a:lstStyle>
          <a:p>
            <a:pPr>
              <a:defRPr/>
            </a:pPr>
            <a:endParaRPr lang="en-US" altLang="zh-CN"/>
          </a:p>
        </p:txBody>
      </p:sp>
      <p:sp>
        <p:nvSpPr>
          <p:cNvPr id="6" name="Rectangle 155"/>
          <p:cNvSpPr>
            <a:spLocks noGrp="1" noChangeArrowheads="1"/>
          </p:cNvSpPr>
          <p:nvPr>
            <p:ph type="ftr" sz="quarter" idx="11"/>
          </p:nvPr>
        </p:nvSpPr>
        <p:spPr/>
        <p:txBody>
          <a:bodyPr/>
          <a:lstStyle>
            <a:lvl1pPr>
              <a:defRPr/>
            </a:lvl1pPr>
          </a:lstStyle>
          <a:p>
            <a:pPr>
              <a:defRPr/>
            </a:pPr>
            <a:endParaRPr lang="en-US" altLang="zh-CN"/>
          </a:p>
        </p:txBody>
      </p:sp>
      <p:sp>
        <p:nvSpPr>
          <p:cNvPr id="7" name="Rectangle 156"/>
          <p:cNvSpPr>
            <a:spLocks noGrp="1" noChangeArrowheads="1"/>
          </p:cNvSpPr>
          <p:nvPr>
            <p:ph type="sldNum" sz="quarter" idx="12"/>
          </p:nvPr>
        </p:nvSpPr>
        <p:spPr/>
        <p:txBody>
          <a:bodyPr/>
          <a:lstStyle>
            <a:lvl1pPr>
              <a:defRPr/>
            </a:lvl1pPr>
          </a:lstStyle>
          <a:p>
            <a:pPr>
              <a:defRPr/>
            </a:pPr>
            <a:fld id="{29C64D47-8353-46AC-92AC-42284426ED3A}" type="slidenum">
              <a:rPr altLang="zh-CN"/>
              <a:pPr>
                <a:defRPr/>
              </a:pPr>
              <a:t>‹#›</a:t>
            </a:fld>
            <a:endParaRPr lang="zh-CN" altLang="zh-CN"/>
          </a:p>
        </p:txBody>
      </p:sp>
    </p:spTree>
    <p:extLst>
      <p:ext uri="{BB962C8B-B14F-4D97-AF65-F5344CB8AC3E}">
        <p14:creationId xmlns:p14="http://schemas.microsoft.com/office/powerpoint/2010/main" val="309557955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12196763"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noChangeArrowheads="1"/>
              </p:cNvSpPr>
              <p:nvPr userDrawn="1"/>
            </p:nvSpPr>
            <p:spPr bwMode="auto">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70" name="Freeform 5"/>
              <p:cNvSpPr>
                <a:spLocks noChangeArrowheads="1"/>
              </p:cNvSpPr>
              <p:nvPr userDrawn="1"/>
            </p:nvSpPr>
            <p:spPr bwMode="auto">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71" name="Freeform 6"/>
              <p:cNvSpPr>
                <a:spLocks noChangeArrowheads="1"/>
              </p:cNvSpPr>
              <p:nvPr userDrawn="1"/>
            </p:nvSpPr>
            <p:spPr bwMode="auto">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72" name="Freeform 7"/>
              <p:cNvSpPr>
                <a:spLocks noChangeArrowheads="1"/>
              </p:cNvSpPr>
              <p:nvPr userDrawn="1"/>
            </p:nvSpPr>
            <p:spPr bwMode="auto">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73" name="Freeform 8"/>
              <p:cNvSpPr>
                <a:spLocks noChangeArrowheads="1"/>
              </p:cNvSpPr>
              <p:nvPr userDrawn="1"/>
            </p:nvSpPr>
            <p:spPr bwMode="auto">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74" name="Freeform 9"/>
              <p:cNvSpPr>
                <a:spLocks noChangeArrowheads="1"/>
              </p:cNvSpPr>
              <p:nvPr userDrawn="1"/>
            </p:nvSpPr>
            <p:spPr bwMode="auto">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75" name="Freeform 10"/>
              <p:cNvSpPr>
                <a:spLocks noChangeArrowheads="1"/>
              </p:cNvSpPr>
              <p:nvPr userDrawn="1"/>
            </p:nvSpPr>
            <p:spPr bwMode="auto">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76" name="Freeform 11"/>
              <p:cNvSpPr>
                <a:spLocks noChangeArrowheads="1"/>
              </p:cNvSpPr>
              <p:nvPr userDrawn="1"/>
            </p:nvSpPr>
            <p:spPr bwMode="auto">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77" name="Freeform 12"/>
              <p:cNvSpPr>
                <a:spLocks noChangeArrowheads="1"/>
              </p:cNvSpPr>
              <p:nvPr userDrawn="1"/>
            </p:nvSpPr>
            <p:spPr bwMode="auto">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78" name="Freeform 13"/>
              <p:cNvSpPr>
                <a:spLocks noChangeArrowheads="1"/>
              </p:cNvSpPr>
              <p:nvPr userDrawn="1"/>
            </p:nvSpPr>
            <p:spPr bwMode="auto">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79" name="Freeform 14"/>
              <p:cNvSpPr>
                <a:spLocks noChangeArrowheads="1"/>
              </p:cNvSpPr>
              <p:nvPr userDrawn="1"/>
            </p:nvSpPr>
            <p:spPr bwMode="auto">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0" name="Freeform 15"/>
              <p:cNvSpPr>
                <a:spLocks noChangeArrowheads="1"/>
              </p:cNvSpPr>
              <p:nvPr userDrawn="1"/>
            </p:nvSpPr>
            <p:spPr bwMode="auto">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1" name="Freeform 16"/>
              <p:cNvSpPr>
                <a:spLocks noChangeArrowheads="1"/>
              </p:cNvSpPr>
              <p:nvPr userDrawn="1"/>
            </p:nvSpPr>
            <p:spPr bwMode="auto">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033" name="Group 17"/>
            <p:cNvGrpSpPr>
              <a:grpSpLocks/>
            </p:cNvGrpSpPr>
            <p:nvPr userDrawn="1"/>
          </p:nvGrpSpPr>
          <p:grpSpPr bwMode="auto">
            <a:xfrm>
              <a:off x="0" y="2291"/>
              <a:ext cx="1385" cy="1702"/>
              <a:chOff x="0" y="2291"/>
              <a:chExt cx="1385" cy="1702"/>
            </a:xfrm>
          </p:grpSpPr>
          <p:sp>
            <p:nvSpPr>
              <p:cNvPr id="2" name="Rectangle 18"/>
              <p:cNvSpPr>
                <a:spLocks noChangeArrowheads="1"/>
              </p:cNvSpPr>
              <p:nvPr/>
            </p:nvSpPr>
            <p:spPr bwMode="ltGray">
              <a:xfrm rot="6798887">
                <a:off x="61" y="3879"/>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3" name="Rectangle 19"/>
              <p:cNvSpPr>
                <a:spLocks noChangeArrowheads="1"/>
              </p:cNvSpPr>
              <p:nvPr/>
            </p:nvSpPr>
            <p:spPr bwMode="ltGray">
              <a:xfrm rot="6798887">
                <a:off x="31" y="3877"/>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4" name="Rectangle 20"/>
              <p:cNvSpPr>
                <a:spLocks noChangeArrowheads="1"/>
              </p:cNvSpPr>
              <p:nvPr/>
            </p:nvSpPr>
            <p:spPr bwMode="ltGray">
              <a:xfrm rot="6798887">
                <a:off x="4" y="3871"/>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5" name="Rectangle 21"/>
              <p:cNvSpPr>
                <a:spLocks noChangeArrowheads="1"/>
              </p:cNvSpPr>
              <p:nvPr/>
            </p:nvSpPr>
            <p:spPr bwMode="ltGray">
              <a:xfrm rot="5999912">
                <a:off x="208" y="3881"/>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6" name="Rectangle 22"/>
              <p:cNvSpPr>
                <a:spLocks noChangeArrowheads="1"/>
              </p:cNvSpPr>
              <p:nvPr/>
            </p:nvSpPr>
            <p:spPr bwMode="ltGray">
              <a:xfrm rot="5999912">
                <a:off x="181" y="3885"/>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7" name="Rectangle 23"/>
              <p:cNvSpPr>
                <a:spLocks noChangeArrowheads="1"/>
              </p:cNvSpPr>
              <p:nvPr/>
            </p:nvSpPr>
            <p:spPr bwMode="ltGray">
              <a:xfrm rot="6250138">
                <a:off x="151" y="3885"/>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8" name="Rectangle 24"/>
              <p:cNvSpPr>
                <a:spLocks noChangeArrowheads="1"/>
              </p:cNvSpPr>
              <p:nvPr/>
            </p:nvSpPr>
            <p:spPr bwMode="ltGray">
              <a:xfrm rot="6238076">
                <a:off x="121" y="3883"/>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9" name="Rectangle 25"/>
              <p:cNvSpPr>
                <a:spLocks noChangeArrowheads="1"/>
              </p:cNvSpPr>
              <p:nvPr/>
            </p:nvSpPr>
            <p:spPr bwMode="ltGray">
              <a:xfrm rot="5380717">
                <a:off x="361" y="3865"/>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42" name="Rectangle 26"/>
              <p:cNvSpPr>
                <a:spLocks noChangeArrowheads="1"/>
              </p:cNvSpPr>
              <p:nvPr/>
            </p:nvSpPr>
            <p:spPr bwMode="ltGray">
              <a:xfrm rot="5380717">
                <a:off x="331" y="3869"/>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43" name="Rectangle 27"/>
              <p:cNvSpPr>
                <a:spLocks noChangeArrowheads="1"/>
              </p:cNvSpPr>
              <p:nvPr/>
            </p:nvSpPr>
            <p:spPr bwMode="ltGray">
              <a:xfrm rot="5583200">
                <a:off x="301" y="3873"/>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44" name="Rectangle 28"/>
              <p:cNvSpPr>
                <a:spLocks noChangeArrowheads="1"/>
              </p:cNvSpPr>
              <p:nvPr/>
            </p:nvSpPr>
            <p:spPr bwMode="ltGray">
              <a:xfrm rot="5737625">
                <a:off x="268" y="3879"/>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45" name="Rectangle 29"/>
              <p:cNvSpPr>
                <a:spLocks noChangeArrowheads="1"/>
              </p:cNvSpPr>
              <p:nvPr/>
            </p:nvSpPr>
            <p:spPr bwMode="ltGray">
              <a:xfrm rot="4715477">
                <a:off x="514" y="3825"/>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46" name="Rectangle 30"/>
              <p:cNvSpPr>
                <a:spLocks noChangeArrowheads="1"/>
              </p:cNvSpPr>
              <p:nvPr/>
            </p:nvSpPr>
            <p:spPr bwMode="ltGray">
              <a:xfrm rot="4924949">
                <a:off x="484" y="3831"/>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47" name="Rectangle 31"/>
              <p:cNvSpPr>
                <a:spLocks noChangeArrowheads="1"/>
              </p:cNvSpPr>
              <p:nvPr/>
            </p:nvSpPr>
            <p:spPr bwMode="ltGray">
              <a:xfrm rot="4924949">
                <a:off x="454" y="3845"/>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48" name="Rectangle 32"/>
              <p:cNvSpPr>
                <a:spLocks noChangeArrowheads="1"/>
              </p:cNvSpPr>
              <p:nvPr/>
            </p:nvSpPr>
            <p:spPr bwMode="ltGray">
              <a:xfrm rot="5041352">
                <a:off x="424" y="3847"/>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49" name="Rectangle 33"/>
              <p:cNvSpPr>
                <a:spLocks noChangeArrowheads="1"/>
              </p:cNvSpPr>
              <p:nvPr/>
            </p:nvSpPr>
            <p:spPr bwMode="ltGray">
              <a:xfrm rot="3816889">
                <a:off x="662" y="3758"/>
                <a:ext cx="63" cy="13"/>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50" name="Rectangle 34"/>
              <p:cNvSpPr>
                <a:spLocks noChangeArrowheads="1"/>
              </p:cNvSpPr>
              <p:nvPr/>
            </p:nvSpPr>
            <p:spPr bwMode="ltGray">
              <a:xfrm rot="3816889">
                <a:off x="631" y="3777"/>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51" name="Rectangle 35"/>
              <p:cNvSpPr>
                <a:spLocks noChangeArrowheads="1"/>
              </p:cNvSpPr>
              <p:nvPr/>
            </p:nvSpPr>
            <p:spPr bwMode="ltGray">
              <a:xfrm rot="4104184">
                <a:off x="604" y="3787"/>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52" name="Rectangle 36"/>
              <p:cNvSpPr>
                <a:spLocks noChangeArrowheads="1"/>
              </p:cNvSpPr>
              <p:nvPr/>
            </p:nvSpPr>
            <p:spPr bwMode="ltGray">
              <a:xfrm rot="4325343">
                <a:off x="574" y="3801"/>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53" name="Rectangle 37"/>
              <p:cNvSpPr>
                <a:spLocks noChangeArrowheads="1"/>
              </p:cNvSpPr>
              <p:nvPr/>
            </p:nvSpPr>
            <p:spPr bwMode="ltGray">
              <a:xfrm rot="3368036">
                <a:off x="802" y="3679"/>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54" name="Rectangle 38"/>
              <p:cNvSpPr>
                <a:spLocks noChangeArrowheads="1"/>
              </p:cNvSpPr>
              <p:nvPr/>
            </p:nvSpPr>
            <p:spPr bwMode="ltGray">
              <a:xfrm rot="3368036">
                <a:off x="772" y="3695"/>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55" name="Rectangle 39"/>
              <p:cNvSpPr>
                <a:spLocks noChangeArrowheads="1"/>
              </p:cNvSpPr>
              <p:nvPr/>
            </p:nvSpPr>
            <p:spPr bwMode="ltGray">
              <a:xfrm rot="3368036">
                <a:off x="748" y="3713"/>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56" name="Rectangle 40"/>
              <p:cNvSpPr>
                <a:spLocks noChangeArrowheads="1"/>
              </p:cNvSpPr>
              <p:nvPr/>
            </p:nvSpPr>
            <p:spPr bwMode="ltGray">
              <a:xfrm rot="3816889">
                <a:off x="718" y="3731"/>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57" name="Rectangle 41"/>
              <p:cNvSpPr>
                <a:spLocks noChangeArrowheads="1"/>
              </p:cNvSpPr>
              <p:nvPr/>
            </p:nvSpPr>
            <p:spPr bwMode="ltGray">
              <a:xfrm rot="2302266">
                <a:off x="923" y="3587"/>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58" name="Rectangle 42"/>
              <p:cNvSpPr>
                <a:spLocks noChangeArrowheads="1"/>
              </p:cNvSpPr>
              <p:nvPr/>
            </p:nvSpPr>
            <p:spPr bwMode="ltGray">
              <a:xfrm rot="2302266">
                <a:off x="899" y="3606"/>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59" name="Rectangle 43"/>
              <p:cNvSpPr>
                <a:spLocks noChangeArrowheads="1"/>
              </p:cNvSpPr>
              <p:nvPr/>
            </p:nvSpPr>
            <p:spPr bwMode="ltGray">
              <a:xfrm rot="2707562">
                <a:off x="877" y="3623"/>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60" name="Rectangle 44"/>
              <p:cNvSpPr>
                <a:spLocks noChangeArrowheads="1"/>
              </p:cNvSpPr>
              <p:nvPr/>
            </p:nvSpPr>
            <p:spPr bwMode="ltGray">
              <a:xfrm rot="2707562">
                <a:off x="850" y="3641"/>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61" name="Rectangle 45"/>
              <p:cNvSpPr>
                <a:spLocks noChangeArrowheads="1"/>
              </p:cNvSpPr>
              <p:nvPr/>
            </p:nvSpPr>
            <p:spPr bwMode="ltGray">
              <a:xfrm rot="1525830">
                <a:off x="1027" y="3473"/>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62" name="Rectangle 46"/>
              <p:cNvSpPr>
                <a:spLocks noChangeArrowheads="1"/>
              </p:cNvSpPr>
              <p:nvPr/>
            </p:nvSpPr>
            <p:spPr bwMode="ltGray">
              <a:xfrm rot="1525830">
                <a:off x="1009" y="3497"/>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63" name="Rectangle 47"/>
              <p:cNvSpPr>
                <a:spLocks noChangeArrowheads="1"/>
              </p:cNvSpPr>
              <p:nvPr/>
            </p:nvSpPr>
            <p:spPr bwMode="ltGray">
              <a:xfrm rot="1788117">
                <a:off x="990" y="3519"/>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64" name="Rectangle 48"/>
              <p:cNvSpPr>
                <a:spLocks noChangeArrowheads="1"/>
              </p:cNvSpPr>
              <p:nvPr/>
            </p:nvSpPr>
            <p:spPr bwMode="ltGray">
              <a:xfrm rot="1788117">
                <a:off x="969" y="3544"/>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65" name="Rectangle 49"/>
              <p:cNvSpPr>
                <a:spLocks noChangeArrowheads="1"/>
              </p:cNvSpPr>
              <p:nvPr/>
            </p:nvSpPr>
            <p:spPr bwMode="ltGray">
              <a:xfrm rot="841630">
                <a:off x="1113" y="3355"/>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66" name="Rectangle 50"/>
              <p:cNvSpPr>
                <a:spLocks noChangeArrowheads="1"/>
              </p:cNvSpPr>
              <p:nvPr/>
            </p:nvSpPr>
            <p:spPr bwMode="ltGray">
              <a:xfrm rot="841630">
                <a:off x="1100" y="3378"/>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67" name="Rectangle 51"/>
              <p:cNvSpPr>
                <a:spLocks noChangeArrowheads="1"/>
              </p:cNvSpPr>
              <p:nvPr/>
            </p:nvSpPr>
            <p:spPr bwMode="ltGray">
              <a:xfrm rot="1308689">
                <a:off x="1086" y="3404"/>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68" name="Rectangle 52"/>
              <p:cNvSpPr>
                <a:spLocks noChangeArrowheads="1"/>
              </p:cNvSpPr>
              <p:nvPr/>
            </p:nvSpPr>
            <p:spPr bwMode="ltGray">
              <a:xfrm rot="1308689">
                <a:off x="1064" y="3425"/>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69" name="Rectangle 53"/>
              <p:cNvSpPr>
                <a:spLocks noChangeArrowheads="1"/>
              </p:cNvSpPr>
              <p:nvPr/>
            </p:nvSpPr>
            <p:spPr bwMode="ltGray">
              <a:xfrm rot="469913">
                <a:off x="1172" y="3225"/>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70" name="Rectangle 54"/>
              <p:cNvSpPr>
                <a:spLocks noChangeArrowheads="1"/>
              </p:cNvSpPr>
              <p:nvPr/>
            </p:nvSpPr>
            <p:spPr bwMode="ltGray">
              <a:xfrm rot="559869">
                <a:off x="1162" y="3250"/>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71" name="Rectangle 55"/>
              <p:cNvSpPr>
                <a:spLocks noChangeArrowheads="1"/>
              </p:cNvSpPr>
              <p:nvPr/>
            </p:nvSpPr>
            <p:spPr bwMode="ltGray">
              <a:xfrm rot="734079">
                <a:off x="1154" y="3276"/>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72" name="Rectangle 56"/>
              <p:cNvSpPr>
                <a:spLocks noChangeArrowheads="1"/>
              </p:cNvSpPr>
              <p:nvPr/>
            </p:nvSpPr>
            <p:spPr bwMode="ltGray">
              <a:xfrm rot="734079">
                <a:off x="1141" y="3304"/>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73" name="Rectangle 57"/>
              <p:cNvSpPr>
                <a:spLocks noChangeArrowheads="1"/>
              </p:cNvSpPr>
              <p:nvPr/>
            </p:nvSpPr>
            <p:spPr bwMode="ltGray">
              <a:xfrm rot="-293905">
                <a:off x="1211" y="3096"/>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74" name="Rectangle 58"/>
              <p:cNvSpPr>
                <a:spLocks noChangeArrowheads="1"/>
              </p:cNvSpPr>
              <p:nvPr/>
            </p:nvSpPr>
            <p:spPr bwMode="ltGray">
              <a:xfrm rot="-8">
                <a:off x="1201" y="3122"/>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75" name="Rectangle 59"/>
              <p:cNvSpPr>
                <a:spLocks noChangeArrowheads="1"/>
              </p:cNvSpPr>
              <p:nvPr/>
            </p:nvSpPr>
            <p:spPr bwMode="ltGray">
              <a:xfrm rot="-8">
                <a:off x="1200" y="3147"/>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76" name="Rectangle 60"/>
              <p:cNvSpPr>
                <a:spLocks noChangeArrowheads="1"/>
              </p:cNvSpPr>
              <p:nvPr/>
            </p:nvSpPr>
            <p:spPr bwMode="ltGray">
              <a:xfrm rot="214188">
                <a:off x="1189" y="3173"/>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77" name="Rectangle 61"/>
              <p:cNvSpPr>
                <a:spLocks noChangeArrowheads="1"/>
              </p:cNvSpPr>
              <p:nvPr/>
            </p:nvSpPr>
            <p:spPr bwMode="ltGray">
              <a:xfrm rot="-682388">
                <a:off x="1219" y="2965"/>
                <a:ext cx="8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78" name="Rectangle 62"/>
              <p:cNvSpPr>
                <a:spLocks noChangeArrowheads="1"/>
              </p:cNvSpPr>
              <p:nvPr/>
            </p:nvSpPr>
            <p:spPr bwMode="ltGray">
              <a:xfrm rot="-480400">
                <a:off x="1220" y="2991"/>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79" name="Rectangle 63"/>
              <p:cNvSpPr>
                <a:spLocks noChangeArrowheads="1"/>
              </p:cNvSpPr>
              <p:nvPr/>
            </p:nvSpPr>
            <p:spPr bwMode="ltGray">
              <a:xfrm rot="-480400">
                <a:off x="1220" y="3015"/>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80" name="Rectangle 64"/>
              <p:cNvSpPr>
                <a:spLocks noChangeArrowheads="1"/>
              </p:cNvSpPr>
              <p:nvPr/>
            </p:nvSpPr>
            <p:spPr bwMode="ltGray">
              <a:xfrm rot="-270546">
                <a:off x="1219" y="3041"/>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81" name="Rectangle 65"/>
              <p:cNvSpPr>
                <a:spLocks noChangeArrowheads="1"/>
              </p:cNvSpPr>
              <p:nvPr/>
            </p:nvSpPr>
            <p:spPr bwMode="ltGray">
              <a:xfrm rot="-1132286">
                <a:off x="1207" y="2843"/>
                <a:ext cx="8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82" name="Rectangle 66"/>
              <p:cNvSpPr>
                <a:spLocks noChangeArrowheads="1"/>
              </p:cNvSpPr>
              <p:nvPr/>
            </p:nvSpPr>
            <p:spPr bwMode="ltGray">
              <a:xfrm rot="-969272">
                <a:off x="1213" y="2864"/>
                <a:ext cx="8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83" name="Rectangle 67"/>
              <p:cNvSpPr>
                <a:spLocks noChangeArrowheads="1"/>
              </p:cNvSpPr>
              <p:nvPr/>
            </p:nvSpPr>
            <p:spPr bwMode="ltGray">
              <a:xfrm rot="-969272">
                <a:off x="1216" y="2888"/>
                <a:ext cx="8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84" name="Rectangle 68"/>
              <p:cNvSpPr>
                <a:spLocks noChangeArrowheads="1"/>
              </p:cNvSpPr>
              <p:nvPr/>
            </p:nvSpPr>
            <p:spPr bwMode="ltGray">
              <a:xfrm rot="-806259">
                <a:off x="1219" y="2915"/>
                <a:ext cx="8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85" name="Rectangle 69"/>
              <p:cNvSpPr>
                <a:spLocks noChangeArrowheads="1"/>
              </p:cNvSpPr>
              <p:nvPr/>
            </p:nvSpPr>
            <p:spPr bwMode="ltGray">
              <a:xfrm rot="-1543941">
                <a:off x="1165" y="2727"/>
                <a:ext cx="8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86" name="Rectangle 70"/>
              <p:cNvSpPr>
                <a:spLocks noChangeArrowheads="1"/>
              </p:cNvSpPr>
              <p:nvPr/>
            </p:nvSpPr>
            <p:spPr bwMode="ltGray">
              <a:xfrm rot="-1341953">
                <a:off x="1176" y="2752"/>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87" name="Rectangle 71"/>
              <p:cNvSpPr>
                <a:spLocks noChangeArrowheads="1"/>
              </p:cNvSpPr>
              <p:nvPr/>
            </p:nvSpPr>
            <p:spPr bwMode="ltGray">
              <a:xfrm rot="-1341953">
                <a:off x="1184" y="2775"/>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88" name="Rectangle 72"/>
              <p:cNvSpPr>
                <a:spLocks noChangeArrowheads="1"/>
              </p:cNvSpPr>
              <p:nvPr/>
            </p:nvSpPr>
            <p:spPr bwMode="ltGray">
              <a:xfrm rot="-1341953">
                <a:off x="1194" y="2795"/>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89" name="Rectangle 73"/>
              <p:cNvSpPr>
                <a:spLocks noChangeArrowheads="1"/>
              </p:cNvSpPr>
              <p:nvPr/>
            </p:nvSpPr>
            <p:spPr bwMode="ltGray">
              <a:xfrm rot="-1928746">
                <a:off x="1101" y="2628"/>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90" name="Rectangle 74"/>
              <p:cNvSpPr>
                <a:spLocks noChangeArrowheads="1"/>
              </p:cNvSpPr>
              <p:nvPr/>
            </p:nvSpPr>
            <p:spPr bwMode="ltGray">
              <a:xfrm rot="-1844175">
                <a:off x="1114" y="2645"/>
                <a:ext cx="8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91" name="Rectangle 75"/>
              <p:cNvSpPr>
                <a:spLocks noChangeArrowheads="1"/>
              </p:cNvSpPr>
              <p:nvPr/>
            </p:nvSpPr>
            <p:spPr bwMode="ltGray">
              <a:xfrm rot="-1752383">
                <a:off x="1129" y="2667"/>
                <a:ext cx="8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92" name="Rectangle 76"/>
              <p:cNvSpPr>
                <a:spLocks noChangeArrowheads="1"/>
              </p:cNvSpPr>
              <p:nvPr/>
            </p:nvSpPr>
            <p:spPr bwMode="ltGray">
              <a:xfrm rot="-1752383">
                <a:off x="1142" y="2684"/>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93" name="Rectangle 77"/>
              <p:cNvSpPr>
                <a:spLocks noChangeArrowheads="1"/>
              </p:cNvSpPr>
              <p:nvPr/>
            </p:nvSpPr>
            <p:spPr bwMode="ltGray">
              <a:xfrm rot="-2466736">
                <a:off x="1014" y="2538"/>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94" name="Rectangle 78"/>
              <p:cNvSpPr>
                <a:spLocks noChangeArrowheads="1"/>
              </p:cNvSpPr>
              <p:nvPr/>
            </p:nvSpPr>
            <p:spPr bwMode="ltGray">
              <a:xfrm rot="-2466736">
                <a:off x="1035" y="2557"/>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95" name="Rectangle 79"/>
              <p:cNvSpPr>
                <a:spLocks noChangeArrowheads="1"/>
              </p:cNvSpPr>
              <p:nvPr/>
            </p:nvSpPr>
            <p:spPr bwMode="ltGray">
              <a:xfrm rot="-2466736">
                <a:off x="1050" y="2574"/>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96" name="Rectangle 80"/>
              <p:cNvSpPr>
                <a:spLocks noChangeArrowheads="1"/>
              </p:cNvSpPr>
              <p:nvPr/>
            </p:nvSpPr>
            <p:spPr bwMode="ltGray">
              <a:xfrm rot="-2342866">
                <a:off x="1068" y="2590"/>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97" name="Freeform 81"/>
              <p:cNvSpPr>
                <a:spLocks/>
              </p:cNvSpPr>
              <p:nvPr userDrawn="1"/>
            </p:nvSpPr>
            <p:spPr bwMode="auto">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98" name="Rectangle 82"/>
              <p:cNvSpPr>
                <a:spLocks noChangeArrowheads="1"/>
              </p:cNvSpPr>
              <p:nvPr/>
            </p:nvSpPr>
            <p:spPr bwMode="ltGray">
              <a:xfrm rot="6575641">
                <a:off x="-217" y="3138"/>
                <a:ext cx="122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99" name="Rectangle 83"/>
              <p:cNvSpPr>
                <a:spLocks noChangeArrowheads="1"/>
              </p:cNvSpPr>
              <p:nvPr/>
            </p:nvSpPr>
            <p:spPr bwMode="ltGray">
              <a:xfrm rot="238799">
                <a:off x="4" y="3146"/>
                <a:ext cx="103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00" name="Rectangle 84"/>
              <p:cNvSpPr>
                <a:spLocks noChangeArrowheads="1"/>
              </p:cNvSpPr>
              <p:nvPr/>
            </p:nvSpPr>
            <p:spPr bwMode="ltGray">
              <a:xfrm rot="-2957028">
                <a:off x="907" y="2469"/>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01" name="Rectangle 85"/>
              <p:cNvSpPr>
                <a:spLocks noChangeArrowheads="1"/>
              </p:cNvSpPr>
              <p:nvPr/>
            </p:nvSpPr>
            <p:spPr bwMode="ltGray">
              <a:xfrm rot="-2957028">
                <a:off x="931" y="2483"/>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02" name="Rectangle 86"/>
              <p:cNvSpPr>
                <a:spLocks noChangeArrowheads="1"/>
              </p:cNvSpPr>
              <p:nvPr/>
            </p:nvSpPr>
            <p:spPr bwMode="ltGray">
              <a:xfrm rot="-2957028">
                <a:off x="954" y="2497"/>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03" name="Rectangle 87"/>
              <p:cNvSpPr>
                <a:spLocks noChangeArrowheads="1"/>
              </p:cNvSpPr>
              <p:nvPr/>
            </p:nvSpPr>
            <p:spPr bwMode="ltGray">
              <a:xfrm rot="-2661033">
                <a:off x="974" y="2509"/>
                <a:ext cx="8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04" name="Rectangle 88"/>
              <p:cNvSpPr>
                <a:spLocks noChangeArrowheads="1"/>
              </p:cNvSpPr>
              <p:nvPr/>
            </p:nvSpPr>
            <p:spPr bwMode="ltGray">
              <a:xfrm rot="-3638503">
                <a:off x="790" y="2423"/>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 name="Rectangle 89"/>
              <p:cNvSpPr>
                <a:spLocks noChangeArrowheads="1"/>
              </p:cNvSpPr>
              <p:nvPr/>
            </p:nvSpPr>
            <p:spPr bwMode="ltGray">
              <a:xfrm rot="-3638503">
                <a:off x="817" y="2431"/>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06" name="Rectangle 90"/>
              <p:cNvSpPr>
                <a:spLocks noChangeArrowheads="1"/>
              </p:cNvSpPr>
              <p:nvPr/>
            </p:nvSpPr>
            <p:spPr bwMode="ltGray">
              <a:xfrm rot="-3514633">
                <a:off x="838" y="2437"/>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07" name="Rectangle 91"/>
              <p:cNvSpPr>
                <a:spLocks noChangeArrowheads="1"/>
              </p:cNvSpPr>
              <p:nvPr/>
            </p:nvSpPr>
            <p:spPr bwMode="ltGray">
              <a:xfrm rot="-3220799">
                <a:off x="862" y="2449"/>
                <a:ext cx="81"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08" name="Rectangle 92"/>
              <p:cNvSpPr>
                <a:spLocks noChangeArrowheads="1"/>
              </p:cNvSpPr>
              <p:nvPr/>
            </p:nvSpPr>
            <p:spPr bwMode="ltGray">
              <a:xfrm rot="-4338250">
                <a:off x="646" y="2393"/>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09" name="Rectangle 93"/>
              <p:cNvSpPr>
                <a:spLocks noChangeArrowheads="1"/>
              </p:cNvSpPr>
              <p:nvPr/>
            </p:nvSpPr>
            <p:spPr bwMode="ltGray">
              <a:xfrm rot="-4250359">
                <a:off x="679" y="2399"/>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10" name="Rectangle 94"/>
              <p:cNvSpPr>
                <a:spLocks noChangeArrowheads="1"/>
              </p:cNvSpPr>
              <p:nvPr/>
            </p:nvSpPr>
            <p:spPr bwMode="ltGray">
              <a:xfrm rot="-4250359">
                <a:off x="709" y="2403"/>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11" name="Rectangle 95"/>
              <p:cNvSpPr>
                <a:spLocks noChangeArrowheads="1"/>
              </p:cNvSpPr>
              <p:nvPr/>
            </p:nvSpPr>
            <p:spPr bwMode="ltGray">
              <a:xfrm rot="-3989246">
                <a:off x="739" y="2407"/>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12" name="Rectangle 96"/>
              <p:cNvSpPr>
                <a:spLocks noChangeArrowheads="1"/>
              </p:cNvSpPr>
              <p:nvPr/>
            </p:nvSpPr>
            <p:spPr bwMode="ltGray">
              <a:xfrm rot="-4862215">
                <a:off x="502" y="2391"/>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13" name="Rectangle 97"/>
              <p:cNvSpPr>
                <a:spLocks noChangeArrowheads="1"/>
              </p:cNvSpPr>
              <p:nvPr/>
            </p:nvSpPr>
            <p:spPr bwMode="ltGray">
              <a:xfrm rot="-4673370">
                <a:off x="532" y="2389"/>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14" name="Rectangle 98"/>
              <p:cNvSpPr>
                <a:spLocks noChangeArrowheads="1"/>
              </p:cNvSpPr>
              <p:nvPr/>
            </p:nvSpPr>
            <p:spPr bwMode="ltGray">
              <a:xfrm rot="-4646721">
                <a:off x="562" y="2387"/>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15" name="Rectangle 99"/>
              <p:cNvSpPr>
                <a:spLocks noChangeArrowheads="1"/>
              </p:cNvSpPr>
              <p:nvPr/>
            </p:nvSpPr>
            <p:spPr bwMode="ltGray">
              <a:xfrm rot="-4580623">
                <a:off x="592" y="2387"/>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16" name="Rectangle 100"/>
              <p:cNvSpPr>
                <a:spLocks noChangeArrowheads="1"/>
              </p:cNvSpPr>
              <p:nvPr/>
            </p:nvSpPr>
            <p:spPr bwMode="ltGray">
              <a:xfrm rot="-5195129">
                <a:off x="352" y="2411"/>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17" name="Rectangle 101"/>
              <p:cNvSpPr>
                <a:spLocks noChangeArrowheads="1"/>
              </p:cNvSpPr>
              <p:nvPr/>
            </p:nvSpPr>
            <p:spPr bwMode="ltGray">
              <a:xfrm rot="-5360484">
                <a:off x="382" y="2405"/>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18" name="Rectangle 102"/>
              <p:cNvSpPr>
                <a:spLocks noChangeArrowheads="1"/>
              </p:cNvSpPr>
              <p:nvPr/>
            </p:nvSpPr>
            <p:spPr bwMode="ltGray">
              <a:xfrm rot="-5288939">
                <a:off x="418" y="2401"/>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19" name="Rectangle 103"/>
              <p:cNvSpPr>
                <a:spLocks noChangeArrowheads="1"/>
              </p:cNvSpPr>
              <p:nvPr/>
            </p:nvSpPr>
            <p:spPr bwMode="ltGray">
              <a:xfrm rot="-5164854">
                <a:off x="448" y="2397"/>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20" name="Rectangle 104"/>
              <p:cNvSpPr>
                <a:spLocks noChangeArrowheads="1"/>
              </p:cNvSpPr>
              <p:nvPr/>
            </p:nvSpPr>
            <p:spPr bwMode="ltGray">
              <a:xfrm rot="-6132163">
                <a:off x="205" y="2455"/>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21" name="Rectangle 105"/>
              <p:cNvSpPr>
                <a:spLocks noChangeArrowheads="1"/>
              </p:cNvSpPr>
              <p:nvPr/>
            </p:nvSpPr>
            <p:spPr bwMode="ltGray">
              <a:xfrm rot="-6220433">
                <a:off x="235" y="2445"/>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22" name="Rectangle 106"/>
              <p:cNvSpPr>
                <a:spLocks noChangeArrowheads="1"/>
              </p:cNvSpPr>
              <p:nvPr/>
            </p:nvSpPr>
            <p:spPr bwMode="ltGray">
              <a:xfrm rot="-6110943">
                <a:off x="265" y="2435"/>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23" name="Rectangle 107"/>
              <p:cNvSpPr>
                <a:spLocks noChangeArrowheads="1"/>
              </p:cNvSpPr>
              <p:nvPr/>
            </p:nvSpPr>
            <p:spPr bwMode="ltGray">
              <a:xfrm rot="-5919570">
                <a:off x="292" y="2423"/>
                <a:ext cx="69"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24" name="Rectangle 108"/>
              <p:cNvSpPr>
                <a:spLocks noChangeArrowheads="1"/>
              </p:cNvSpPr>
              <p:nvPr/>
            </p:nvSpPr>
            <p:spPr bwMode="ltGray">
              <a:xfrm rot="-7376291">
                <a:off x="4" y="2545"/>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25" name="Rectangle 109"/>
              <p:cNvSpPr>
                <a:spLocks noChangeArrowheads="1"/>
              </p:cNvSpPr>
              <p:nvPr/>
            </p:nvSpPr>
            <p:spPr bwMode="ltGray">
              <a:xfrm rot="-7168347">
                <a:off x="64" y="2513"/>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26" name="Rectangle 110"/>
              <p:cNvSpPr>
                <a:spLocks noChangeArrowheads="1"/>
              </p:cNvSpPr>
              <p:nvPr/>
            </p:nvSpPr>
            <p:spPr bwMode="ltGray">
              <a:xfrm rot="-6802416">
                <a:off x="91" y="2499"/>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27" name="Rectangle 111"/>
              <p:cNvSpPr>
                <a:spLocks noChangeArrowheads="1"/>
              </p:cNvSpPr>
              <p:nvPr/>
            </p:nvSpPr>
            <p:spPr bwMode="ltGray">
              <a:xfrm rot="-6802416">
                <a:off x="118" y="2489"/>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28" name="Rectangle 112"/>
              <p:cNvSpPr>
                <a:spLocks noChangeArrowheads="1"/>
              </p:cNvSpPr>
              <p:nvPr/>
            </p:nvSpPr>
            <p:spPr bwMode="ltGray">
              <a:xfrm rot="-6457704">
                <a:off x="148" y="2475"/>
                <a:ext cx="63"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29" name="Rectangle 113"/>
              <p:cNvSpPr>
                <a:spLocks noChangeArrowheads="1"/>
              </p:cNvSpPr>
              <p:nvPr/>
            </p:nvSpPr>
            <p:spPr bwMode="ltGray">
              <a:xfrm rot="-1876771">
                <a:off x="0" y="3363"/>
                <a:ext cx="7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30" name="Rectangle 114"/>
              <p:cNvSpPr>
                <a:spLocks noChangeArrowheads="1"/>
              </p:cNvSpPr>
              <p:nvPr/>
            </p:nvSpPr>
            <p:spPr bwMode="ltGray">
              <a:xfrm rot="3283992">
                <a:off x="511" y="3478"/>
                <a:ext cx="24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31" name="Rectangle 115"/>
              <p:cNvSpPr>
                <a:spLocks noChangeArrowheads="1"/>
              </p:cNvSpPr>
              <p:nvPr/>
            </p:nvSpPr>
            <p:spPr bwMode="ltGray">
              <a:xfrm rot="3283992">
                <a:off x="35" y="2798"/>
                <a:ext cx="24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32" name="Rectangle 116"/>
              <p:cNvSpPr>
                <a:spLocks noChangeArrowheads="1"/>
              </p:cNvSpPr>
              <p:nvPr/>
            </p:nvSpPr>
            <p:spPr bwMode="ltGray">
              <a:xfrm rot="-1876771">
                <a:off x="700" y="2851"/>
                <a:ext cx="31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33" name="Rectangle 117"/>
              <p:cNvSpPr>
                <a:spLocks noChangeArrowheads="1"/>
              </p:cNvSpPr>
              <p:nvPr/>
            </p:nvSpPr>
            <p:spPr bwMode="ltGray">
              <a:xfrm rot="5908516">
                <a:off x="200" y="3915"/>
                <a:ext cx="138"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34" name="Rectangle 118"/>
              <p:cNvSpPr>
                <a:spLocks noChangeArrowheads="1"/>
              </p:cNvSpPr>
              <p:nvPr/>
            </p:nvSpPr>
            <p:spPr bwMode="ltGray">
              <a:xfrm rot="6683973">
                <a:off x="45" y="3915"/>
                <a:ext cx="144"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35" name="Rectangle 119"/>
              <p:cNvSpPr>
                <a:spLocks noChangeArrowheads="1"/>
              </p:cNvSpPr>
              <p:nvPr/>
            </p:nvSpPr>
            <p:spPr bwMode="ltGray">
              <a:xfrm rot="5245609">
                <a:off x="361" y="3893"/>
                <a:ext cx="13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36" name="Rectangle 120"/>
              <p:cNvSpPr>
                <a:spLocks noChangeArrowheads="1"/>
              </p:cNvSpPr>
              <p:nvPr/>
            </p:nvSpPr>
            <p:spPr bwMode="ltGray">
              <a:xfrm rot="4500520">
                <a:off x="522" y="3847"/>
                <a:ext cx="13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37" name="Rectangle 121"/>
              <p:cNvSpPr>
                <a:spLocks noChangeArrowheads="1"/>
              </p:cNvSpPr>
              <p:nvPr/>
            </p:nvSpPr>
            <p:spPr bwMode="ltGray">
              <a:xfrm rot="3805227">
                <a:off x="670" y="3778"/>
                <a:ext cx="13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38" name="Rectangle 122"/>
              <p:cNvSpPr>
                <a:spLocks noChangeArrowheads="1"/>
              </p:cNvSpPr>
              <p:nvPr/>
            </p:nvSpPr>
            <p:spPr bwMode="ltGray">
              <a:xfrm rot="3060138">
                <a:off x="813" y="3688"/>
                <a:ext cx="13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39" name="Rectangle 123"/>
              <p:cNvSpPr>
                <a:spLocks noChangeArrowheads="1"/>
              </p:cNvSpPr>
              <p:nvPr/>
            </p:nvSpPr>
            <p:spPr bwMode="ltGray">
              <a:xfrm rot="2090281">
                <a:off x="938" y="3582"/>
                <a:ext cx="13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40" name="Rectangle 124"/>
              <p:cNvSpPr>
                <a:spLocks noChangeArrowheads="1"/>
              </p:cNvSpPr>
              <p:nvPr/>
            </p:nvSpPr>
            <p:spPr bwMode="ltGray">
              <a:xfrm rot="-7168347">
                <a:off x="-18" y="2506"/>
                <a:ext cx="13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41" name="Rectangle 125"/>
              <p:cNvSpPr>
                <a:spLocks noChangeArrowheads="1"/>
              </p:cNvSpPr>
              <p:nvPr/>
            </p:nvSpPr>
            <p:spPr bwMode="ltGray">
              <a:xfrm rot="-6406501">
                <a:off x="136" y="2433"/>
                <a:ext cx="13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42" name="Rectangle 126"/>
              <p:cNvSpPr>
                <a:spLocks noChangeArrowheads="1"/>
              </p:cNvSpPr>
              <p:nvPr/>
            </p:nvSpPr>
            <p:spPr bwMode="ltGray">
              <a:xfrm rot="-4970620">
                <a:off x="447" y="2364"/>
                <a:ext cx="138"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43" name="Rectangle 127"/>
              <p:cNvSpPr>
                <a:spLocks noChangeArrowheads="1"/>
              </p:cNvSpPr>
              <p:nvPr/>
            </p:nvSpPr>
            <p:spPr bwMode="ltGray">
              <a:xfrm rot="-4298502">
                <a:off x="597" y="2360"/>
                <a:ext cx="150"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44" name="Rectangle 128"/>
              <p:cNvSpPr>
                <a:spLocks noChangeArrowheads="1"/>
              </p:cNvSpPr>
              <p:nvPr/>
            </p:nvSpPr>
            <p:spPr bwMode="ltGray">
              <a:xfrm rot="-3676305">
                <a:off x="741" y="2383"/>
                <a:ext cx="155"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45" name="Rectangle 129"/>
              <p:cNvSpPr>
                <a:spLocks noChangeArrowheads="1"/>
              </p:cNvSpPr>
              <p:nvPr/>
            </p:nvSpPr>
            <p:spPr bwMode="ltGray">
              <a:xfrm rot="-3188616">
                <a:off x="870" y="2427"/>
                <a:ext cx="167"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46" name="Rectangle 130"/>
              <p:cNvSpPr>
                <a:spLocks noChangeArrowheads="1"/>
              </p:cNvSpPr>
              <p:nvPr/>
            </p:nvSpPr>
            <p:spPr bwMode="ltGray">
              <a:xfrm rot="-2610246">
                <a:off x="984" y="2497"/>
                <a:ext cx="167"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47" name="Rectangle 131"/>
              <p:cNvSpPr>
                <a:spLocks noChangeArrowheads="1"/>
              </p:cNvSpPr>
              <p:nvPr/>
            </p:nvSpPr>
            <p:spPr bwMode="ltGray">
              <a:xfrm rot="-2190008">
                <a:off x="1075" y="2585"/>
                <a:ext cx="172"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48" name="Rectangle 132"/>
              <p:cNvSpPr>
                <a:spLocks noChangeArrowheads="1"/>
              </p:cNvSpPr>
              <p:nvPr/>
            </p:nvSpPr>
            <p:spPr bwMode="ltGray">
              <a:xfrm rot="-1728558">
                <a:off x="1147" y="2688"/>
                <a:ext cx="16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49" name="Rectangle 133"/>
              <p:cNvSpPr>
                <a:spLocks noChangeArrowheads="1"/>
              </p:cNvSpPr>
              <p:nvPr/>
            </p:nvSpPr>
            <p:spPr bwMode="ltGray">
              <a:xfrm rot="-1172118">
                <a:off x="1198" y="2805"/>
                <a:ext cx="16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50" name="Rectangle 134"/>
              <p:cNvSpPr>
                <a:spLocks noChangeArrowheads="1"/>
              </p:cNvSpPr>
              <p:nvPr/>
            </p:nvSpPr>
            <p:spPr bwMode="ltGray">
              <a:xfrm rot="-753845">
                <a:off x="1218" y="2930"/>
                <a:ext cx="167"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51" name="Rectangle 135"/>
              <p:cNvSpPr>
                <a:spLocks noChangeArrowheads="1"/>
              </p:cNvSpPr>
              <p:nvPr/>
            </p:nvSpPr>
            <p:spPr bwMode="ltGray">
              <a:xfrm rot="-287823">
                <a:off x="1213" y="3066"/>
                <a:ext cx="166"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52" name="Rectangle 136"/>
              <p:cNvSpPr>
                <a:spLocks noChangeArrowheads="1"/>
              </p:cNvSpPr>
              <p:nvPr/>
            </p:nvSpPr>
            <p:spPr bwMode="ltGray">
              <a:xfrm rot="696741">
                <a:off x="1126" y="3337"/>
                <a:ext cx="150"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53" name="Rectangle 137"/>
              <p:cNvSpPr>
                <a:spLocks noChangeArrowheads="1"/>
              </p:cNvSpPr>
              <p:nvPr/>
            </p:nvSpPr>
            <p:spPr bwMode="ltGray">
              <a:xfrm rot="1529990">
                <a:off x="1041" y="3465"/>
                <a:ext cx="140"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54" name="Freeform 138"/>
              <p:cNvSpPr>
                <a:spLocks/>
              </p:cNvSpPr>
              <p:nvPr userDrawn="1"/>
            </p:nvSpPr>
            <p:spPr bwMode="auto">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5" name="Freeform 139"/>
              <p:cNvSpPr>
                <a:spLocks/>
              </p:cNvSpPr>
              <p:nvPr userDrawn="1"/>
            </p:nvSpPr>
            <p:spPr bwMode="auto">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72 w 90"/>
                  <a:gd name="T15" fmla="*/ 54 h 78"/>
                  <a:gd name="T16" fmla="*/ 90 w 90"/>
                  <a:gd name="T17" fmla="*/ 42 h 78"/>
                  <a:gd name="T18" fmla="*/ 54 w 90"/>
                  <a:gd name="T19" fmla="*/ 0 h 78"/>
                  <a:gd name="T20" fmla="*/ 42 w 90"/>
                  <a:gd name="T21" fmla="*/ 6 h 78"/>
                  <a:gd name="T22" fmla="*/ 66 w 90"/>
                  <a:gd name="T23" fmla="*/ 36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6" name="Freeform 140"/>
              <p:cNvSpPr>
                <a:spLocks/>
              </p:cNvSpPr>
              <p:nvPr userDrawn="1"/>
            </p:nvSpPr>
            <p:spPr bwMode="auto">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7" name="Freeform 141"/>
              <p:cNvSpPr>
                <a:spLocks/>
              </p:cNvSpPr>
              <p:nvPr userDrawn="1"/>
            </p:nvSpPr>
            <p:spPr bwMode="auto">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8" name="Freeform 142"/>
              <p:cNvSpPr>
                <a:spLocks/>
              </p:cNvSpPr>
              <p:nvPr userDrawn="1"/>
            </p:nvSpPr>
            <p:spPr bwMode="auto">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9" name="Freeform 143"/>
              <p:cNvSpPr>
                <a:spLocks/>
              </p:cNvSpPr>
              <p:nvPr userDrawn="1"/>
            </p:nvSpPr>
            <p:spPr bwMode="auto">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18 w 90"/>
                  <a:gd name="T15" fmla="*/ 72 h 84"/>
                  <a:gd name="T16" fmla="*/ 24 w 90"/>
                  <a:gd name="T17" fmla="*/ 84 h 84"/>
                  <a:gd name="T18" fmla="*/ 90 w 90"/>
                  <a:gd name="T19" fmla="*/ 42 h 84"/>
                  <a:gd name="T20" fmla="*/ 84 w 90"/>
                  <a:gd name="T21" fmla="*/ 30 h 84"/>
                  <a:gd name="T22" fmla="*/ 42 w 90"/>
                  <a:gd name="T23" fmla="*/ 6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0" name="Freeform 144"/>
              <p:cNvSpPr>
                <a:spLocks/>
              </p:cNvSpPr>
              <p:nvPr userDrawn="1"/>
            </p:nvSpPr>
            <p:spPr bwMode="auto">
              <a:xfrm>
                <a:off x="7" y="3837"/>
                <a:ext cx="6" cy="12"/>
              </a:xfrm>
              <a:custGeom>
                <a:avLst/>
                <a:gdLst>
                  <a:gd name="T0" fmla="*/ 6 w 6"/>
                  <a:gd name="T1" fmla="*/ 0 h 12"/>
                  <a:gd name="T2" fmla="*/ 6 w 6"/>
                  <a:gd name="T3" fmla="*/ 0 h 12"/>
                  <a:gd name="T4" fmla="*/ 0 w 6"/>
                  <a:gd name="T5" fmla="*/ 0 h 12"/>
                  <a:gd name="T6" fmla="*/ 0 w 6"/>
                  <a:gd name="T7" fmla="*/ 12 h 12"/>
                  <a:gd name="T8" fmla="*/ 6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1" name="Freeform 145"/>
              <p:cNvSpPr>
                <a:spLocks/>
              </p:cNvSpPr>
              <p:nvPr userDrawn="1"/>
            </p:nvSpPr>
            <p:spPr bwMode="auto">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2" name="Freeform 146"/>
              <p:cNvSpPr>
                <a:spLocks/>
              </p:cNvSpPr>
              <p:nvPr userDrawn="1"/>
            </p:nvSpPr>
            <p:spPr bwMode="auto">
              <a:xfrm>
                <a:off x="7" y="3843"/>
                <a:ext cx="36" cy="66"/>
              </a:xfrm>
              <a:custGeom>
                <a:avLst/>
                <a:gdLst>
                  <a:gd name="T0" fmla="*/ 36 w 36"/>
                  <a:gd name="T1" fmla="*/ 0 h 66"/>
                  <a:gd name="T2" fmla="*/ 24 w 36"/>
                  <a:gd name="T3" fmla="*/ 0 h 66"/>
                  <a:gd name="T4" fmla="*/ 0 w 36"/>
                  <a:gd name="T5" fmla="*/ 36 h 66"/>
                  <a:gd name="T6" fmla="*/ 0 w 36"/>
                  <a:gd name="T7" fmla="*/ 66 h 66"/>
                  <a:gd name="T8" fmla="*/ 36 w 36"/>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Rectangle 147"/>
              <p:cNvSpPr>
                <a:spLocks noChangeArrowheads="1"/>
              </p:cNvSpPr>
              <p:nvPr/>
            </p:nvSpPr>
            <p:spPr bwMode="ltGray">
              <a:xfrm rot="244926">
                <a:off x="1177" y="3201"/>
                <a:ext cx="160"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2" name="Rectangle 148"/>
              <p:cNvSpPr>
                <a:spLocks noChangeArrowheads="1"/>
              </p:cNvSpPr>
              <p:nvPr/>
            </p:nvSpPr>
            <p:spPr bwMode="ltGray">
              <a:xfrm rot="-5598588">
                <a:off x="290" y="2386"/>
                <a:ext cx="138" cy="12"/>
              </a:xfrm>
              <a:prstGeom prst="rect">
                <a:avLst/>
              </a:prstGeom>
              <a:solidFill>
                <a:schemeClr val="bg2"/>
              </a:solidFill>
              <a:ln>
                <a:noFill/>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165" name="Freeform 149"/>
              <p:cNvSpPr>
                <a:spLocks/>
              </p:cNvSpPr>
              <p:nvPr userDrawn="1"/>
            </p:nvSpPr>
            <p:spPr bwMode="auto">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6" name="Freeform 150"/>
              <p:cNvSpPr>
                <a:spLocks/>
              </p:cNvSpPr>
              <p:nvPr userDrawn="1"/>
            </p:nvSpPr>
            <p:spPr bwMode="auto">
              <a:xfrm rot="-2857037">
                <a:off x="615"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7911" name="Freeform 151"/>
              <p:cNvSpPr/>
              <p:nvPr/>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zh-CN" altLang="en-US"/>
              </a:p>
            </p:txBody>
          </p:sp>
          <p:sp>
            <p:nvSpPr>
              <p:cNvPr id="117912" name="Oval 152"/>
              <p:cNvSpPr>
                <a:spLocks noChangeArrowheads="1"/>
              </p:cNvSpPr>
              <p:nvPr/>
            </p:nvSpPr>
            <p:spPr bwMode="ltGray">
              <a:xfrm rot="-1684349">
                <a:off x="296" y="3047"/>
                <a:ext cx="220"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ln>
              <a:effectLst/>
            </p:spPr>
            <p:txBody>
              <a:bodyPr/>
              <a:lstStyle/>
              <a:p>
                <a:pPr eaLnBrk="1" hangingPunct="1">
                  <a:defRPr/>
                </a:pPr>
                <a:endParaRPr lang="zh-CN" altLang="en-US"/>
              </a:p>
            </p:txBody>
          </p:sp>
        </p:grpSp>
      </p:grpSp>
      <p:sp>
        <p:nvSpPr>
          <p:cNvPr id="117913" name="Rectangle 153"/>
          <p:cNvSpPr>
            <a:spLocks noGrp="1" noRot="1" noChangeArrowheads="1"/>
          </p:cNvSpPr>
          <p:nvPr>
            <p:ph type="title"/>
          </p:nvPr>
        </p:nvSpPr>
        <p:spPr bwMode="auto">
          <a:xfrm>
            <a:off x="401638" y="228600"/>
            <a:ext cx="11388725"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a:t>单击此处编辑母版标题样式</a:t>
            </a:r>
          </a:p>
        </p:txBody>
      </p:sp>
      <p:sp>
        <p:nvSpPr>
          <p:cNvPr id="117914" name="Rectangle 154"/>
          <p:cNvSpPr>
            <a:spLocks noGrp="1" noChangeArrowheads="1"/>
          </p:cNvSpPr>
          <p:nvPr>
            <p:ph type="dt" sz="half" idx="2"/>
          </p:nvPr>
        </p:nvSpPr>
        <p:spPr bwMode="auto">
          <a:xfrm>
            <a:off x="401638" y="6245225"/>
            <a:ext cx="3052762"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000">
                <a:latin typeface="Arial" panose="020B0604020202020204" pitchFamily="34" charset="0"/>
              </a:defRPr>
            </a:lvl1pPr>
          </a:lstStyle>
          <a:p>
            <a:pPr>
              <a:defRPr/>
            </a:pPr>
            <a:endParaRPr lang="en-US" altLang="zh-CN"/>
          </a:p>
        </p:txBody>
      </p:sp>
      <p:sp>
        <p:nvSpPr>
          <p:cNvPr id="117915" name="Rectangle 15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00">
                <a:latin typeface="Arial" panose="020B0604020202020204" pitchFamily="34" charset="0"/>
              </a:defRPr>
            </a:lvl1pPr>
          </a:lstStyle>
          <a:p>
            <a:pPr>
              <a:defRPr/>
            </a:pPr>
            <a:endParaRPr lang="en-US" altLang="zh-CN"/>
          </a:p>
        </p:txBody>
      </p:sp>
      <p:sp>
        <p:nvSpPr>
          <p:cNvPr id="117916" name="Rectangle 156"/>
          <p:cNvSpPr>
            <a:spLocks noGrp="1" noChangeArrowheads="1"/>
          </p:cNvSpPr>
          <p:nvPr>
            <p:ph type="sldNum" sz="quarter" idx="4"/>
          </p:nvPr>
        </p:nvSpPr>
        <p:spPr bwMode="auto">
          <a:xfrm>
            <a:off x="8737600" y="6245225"/>
            <a:ext cx="3052763"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defRPr sz="1000" noProof="1">
                <a:latin typeface="Arial" panose="020B0604020202020204" pitchFamily="34" charset="0"/>
              </a:defRPr>
            </a:lvl1pPr>
          </a:lstStyle>
          <a:p>
            <a:pPr>
              <a:defRPr/>
            </a:pPr>
            <a:fld id="{9E4F6901-C926-4F2F-B922-DE176F55FDFF}" type="slidenum">
              <a:rPr altLang="zh-CN"/>
              <a:pPr>
                <a:defRPr/>
              </a:pPr>
              <a:t>‹#›</a:t>
            </a:fld>
            <a:endParaRPr lang="zh-CN" altLang="zh-CN"/>
          </a:p>
        </p:txBody>
      </p:sp>
      <p:sp>
        <p:nvSpPr>
          <p:cNvPr id="117917" name="Rectangle 157"/>
          <p:cNvSpPr>
            <a:spLocks noGrp="1" noRot="1" noChangeArrowheads="1"/>
          </p:cNvSpPr>
          <p:nvPr>
            <p:ph type="body" idx="1"/>
          </p:nvPr>
        </p:nvSpPr>
        <p:spPr bwMode="auto">
          <a:xfrm>
            <a:off x="401638" y="1600200"/>
            <a:ext cx="11388725" cy="4498975"/>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 bg1="dk2" tx1="lt1" bg2="dk1" tx2="lt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ransition>
    <p:wipe dir="r"/>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6616700" y="1174750"/>
            <a:ext cx="4494213" cy="1568450"/>
          </a:xfrm>
          <a:prstGeom prst="rect">
            <a:avLst/>
          </a:prstGeom>
          <a:noFill/>
          <a:ln>
            <a:noFill/>
          </a:ln>
        </p:spPr>
        <p:txBody>
          <a:bodyPr wrap="none" anchor="ctr">
            <a:spAutoFit/>
          </a:bodyPr>
          <a:lstStyle/>
          <a:p>
            <a:pPr algn="ctr" eaLnBrk="1" hangingPunct="1">
              <a:defRPr/>
            </a:pPr>
            <a:r>
              <a:rPr lang="zh-CN" altLang="en-US" sz="4800" dirty="0">
                <a:solidFill>
                  <a:srgbClr val="FF9900"/>
                </a:solidFill>
                <a:effectLst>
                  <a:outerShdw blurRad="38100" dist="38100" dir="2700000" algn="tl">
                    <a:srgbClr val="000000"/>
                  </a:outerShdw>
                </a:effectLst>
                <a:latin typeface="方正小标宋简体" panose="03000509000000000000" pitchFamily="65" charset="-122"/>
                <a:ea typeface="方正小标宋简体" panose="03000509000000000000" pitchFamily="65" charset="-122"/>
              </a:rPr>
              <a:t>稀土资源中长期</a:t>
            </a:r>
            <a:endParaRPr lang="en-US" altLang="zh-CN" sz="4800" dirty="0">
              <a:solidFill>
                <a:srgbClr val="FF9900"/>
              </a:solidFill>
              <a:effectLst>
                <a:outerShdw blurRad="38100" dist="38100" dir="2700000" algn="tl">
                  <a:srgbClr val="000000"/>
                </a:outerShdw>
              </a:effectLst>
              <a:latin typeface="方正小标宋简体" panose="03000509000000000000" pitchFamily="65" charset="-122"/>
              <a:ea typeface="方正小标宋简体" panose="03000509000000000000" pitchFamily="65" charset="-122"/>
            </a:endParaRPr>
          </a:p>
          <a:p>
            <a:pPr algn="ctr" eaLnBrk="1" hangingPunct="1">
              <a:defRPr/>
            </a:pPr>
            <a:r>
              <a:rPr lang="zh-CN" altLang="en-US" sz="4800" dirty="0">
                <a:solidFill>
                  <a:srgbClr val="FF9900"/>
                </a:solidFill>
                <a:effectLst>
                  <a:outerShdw blurRad="38100" dist="38100" dir="2700000" algn="tl">
                    <a:srgbClr val="000000"/>
                  </a:outerShdw>
                </a:effectLst>
                <a:latin typeface="方正小标宋简体" panose="03000509000000000000" pitchFamily="65" charset="-122"/>
                <a:ea typeface="方正小标宋简体" panose="03000509000000000000" pitchFamily="65" charset="-122"/>
              </a:rPr>
              <a:t>供需格局</a:t>
            </a:r>
            <a:endParaRPr lang="zh-CN" altLang="en-US" sz="4800" b="1" dirty="0">
              <a:solidFill>
                <a:srgbClr val="FF9900"/>
              </a:solidFill>
              <a:latin typeface="方正小标宋简体" panose="03000509000000000000" pitchFamily="65" charset="-122"/>
              <a:ea typeface="方正小标宋简体" panose="03000509000000000000" pitchFamily="65" charset="-122"/>
            </a:endParaRPr>
          </a:p>
        </p:txBody>
      </p:sp>
      <p:sp>
        <p:nvSpPr>
          <p:cNvPr id="15363" name="Text Box 2"/>
          <p:cNvSpPr txBox="1">
            <a:spLocks noChangeArrowheads="1"/>
          </p:cNvSpPr>
          <p:nvPr/>
        </p:nvSpPr>
        <p:spPr bwMode="auto">
          <a:xfrm>
            <a:off x="8210550" y="3108325"/>
            <a:ext cx="1658938"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algn="ctr" eaLnBrk="1" hangingPunct="1">
              <a:lnSpc>
                <a:spcPct val="150000"/>
              </a:lnSpc>
              <a:spcBef>
                <a:spcPct val="0"/>
              </a:spcBef>
              <a:buClrTx/>
              <a:buSzTx/>
              <a:buFontTx/>
              <a:buNone/>
            </a:pPr>
            <a:r>
              <a:rPr lang="zh-CN" altLang="en-US">
                <a:latin typeface="华文新魏" panose="02010800040101010101" pitchFamily="2" charset="-122"/>
                <a:ea typeface="华文新魏" panose="02010800040101010101" pitchFamily="2" charset="-122"/>
              </a:rPr>
              <a:t>柳群义宋科余</a:t>
            </a:r>
          </a:p>
        </p:txBody>
      </p:sp>
      <p:sp>
        <p:nvSpPr>
          <p:cNvPr id="15364" name="Text Box 2"/>
          <p:cNvSpPr txBox="1">
            <a:spLocks noChangeArrowheads="1"/>
          </p:cNvSpPr>
          <p:nvPr/>
        </p:nvSpPr>
        <p:spPr bwMode="auto">
          <a:xfrm>
            <a:off x="2433638" y="5527675"/>
            <a:ext cx="73247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algn="ctr" eaLnBrk="1" hangingPunct="1">
              <a:lnSpc>
                <a:spcPct val="150000"/>
              </a:lnSpc>
              <a:spcBef>
                <a:spcPct val="0"/>
              </a:spcBef>
              <a:buClrTx/>
              <a:buSzTx/>
              <a:buFontTx/>
              <a:buNone/>
            </a:pPr>
            <a:r>
              <a:rPr lang="zh-CN" altLang="en-US" sz="2000" dirty="0">
                <a:latin typeface="方正小标宋简体" panose="03000509000000000000" pitchFamily="65" charset="-122"/>
                <a:ea typeface="方正小标宋简体" panose="03000509000000000000" pitchFamily="65" charset="-122"/>
              </a:rPr>
              <a:t>中国地质调查局</a:t>
            </a:r>
            <a:r>
              <a:rPr lang="en-US" altLang="zh-CN" sz="2000" dirty="0">
                <a:latin typeface="方正小标宋简体" panose="03000509000000000000" pitchFamily="65" charset="-122"/>
                <a:ea typeface="方正小标宋简体" panose="03000509000000000000" pitchFamily="65" charset="-122"/>
              </a:rPr>
              <a:t>/</a:t>
            </a:r>
            <a:r>
              <a:rPr lang="zh-CN" altLang="en-US" sz="2000" dirty="0">
                <a:latin typeface="方正小标宋简体" panose="03000509000000000000" pitchFamily="65" charset="-122"/>
                <a:ea typeface="方正小标宋简体" panose="03000509000000000000" pitchFamily="65" charset="-122"/>
              </a:rPr>
              <a:t>中国地质科学院   全球矿产资源战略研究中心</a:t>
            </a:r>
            <a:r>
              <a:rPr lang="zh-CN" altLang="en-US" sz="1400" dirty="0">
                <a:latin typeface="方正小标宋简体" panose="03000509000000000000" pitchFamily="65" charset="-122"/>
                <a:ea typeface="方正小标宋简体" panose="03000509000000000000" pitchFamily="65" charset="-122"/>
              </a:rPr>
              <a:t>  </a:t>
            </a:r>
            <a:endParaRPr lang="en-US" altLang="zh-CN" sz="1400" dirty="0">
              <a:latin typeface="方正小标宋简体" panose="03000509000000000000" pitchFamily="65" charset="-122"/>
              <a:ea typeface="方正小标宋简体" panose="03000509000000000000" pitchFamily="65" charset="-122"/>
            </a:endParaRPr>
          </a:p>
        </p:txBody>
      </p:sp>
      <p:sp>
        <p:nvSpPr>
          <p:cNvPr id="15365" name="Text Box 2"/>
          <p:cNvSpPr txBox="1">
            <a:spLocks noChangeArrowheads="1"/>
          </p:cNvSpPr>
          <p:nvPr/>
        </p:nvSpPr>
        <p:spPr bwMode="auto">
          <a:xfrm>
            <a:off x="4757738" y="6124575"/>
            <a:ext cx="26892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Tx/>
              <a:buNone/>
            </a:pPr>
            <a:r>
              <a:rPr lang="en-US" altLang="zh-CN" sz="1800">
                <a:solidFill>
                  <a:srgbClr val="FFFF00"/>
                </a:solidFill>
                <a:latin typeface="方正小标宋简体" panose="03000509000000000000" pitchFamily="65" charset="-122"/>
                <a:ea typeface="方正小标宋简体" panose="03000509000000000000" pitchFamily="65" charset="-122"/>
              </a:rPr>
              <a:t>2023</a:t>
            </a:r>
            <a:r>
              <a:rPr lang="zh-CN" altLang="en-US" sz="1800">
                <a:solidFill>
                  <a:srgbClr val="FFFF00"/>
                </a:solidFill>
                <a:latin typeface="方正小标宋简体" panose="03000509000000000000" pitchFamily="65" charset="-122"/>
                <a:ea typeface="方正小标宋简体" panose="03000509000000000000" pitchFamily="65" charset="-122"/>
              </a:rPr>
              <a:t>年</a:t>
            </a:r>
            <a:r>
              <a:rPr lang="en-US" altLang="zh-CN" sz="1800">
                <a:solidFill>
                  <a:srgbClr val="FFFF00"/>
                </a:solidFill>
                <a:latin typeface="方正小标宋简体" panose="03000509000000000000" pitchFamily="65" charset="-122"/>
                <a:ea typeface="方正小标宋简体" panose="03000509000000000000" pitchFamily="65" charset="-122"/>
              </a:rPr>
              <a:t>5</a:t>
            </a:r>
            <a:r>
              <a:rPr lang="zh-CN" altLang="en-US" sz="1800">
                <a:solidFill>
                  <a:srgbClr val="FFFF00"/>
                </a:solidFill>
                <a:latin typeface="方正小标宋简体" panose="03000509000000000000" pitchFamily="65" charset="-122"/>
                <a:ea typeface="方正小标宋简体" panose="03000509000000000000" pitchFamily="65" charset="-122"/>
              </a:rPr>
              <a:t>月  浙江</a:t>
            </a:r>
            <a:r>
              <a:rPr lang="en-US" altLang="zh-CN" sz="1800">
                <a:solidFill>
                  <a:srgbClr val="FFFF00"/>
                </a:solidFill>
                <a:latin typeface="方正小标宋简体" panose="03000509000000000000" pitchFamily="65" charset="-122"/>
                <a:ea typeface="方正小标宋简体" panose="03000509000000000000" pitchFamily="65" charset="-122"/>
              </a:rPr>
              <a:t>·</a:t>
            </a:r>
            <a:r>
              <a:rPr lang="zh-CN" altLang="en-US" sz="1800">
                <a:solidFill>
                  <a:srgbClr val="FFFF00"/>
                </a:solidFill>
                <a:latin typeface="方正小标宋简体" panose="03000509000000000000" pitchFamily="65" charset="-122"/>
                <a:ea typeface="方正小标宋简体" panose="03000509000000000000" pitchFamily="65" charset="-122"/>
              </a:rPr>
              <a:t>宁波</a:t>
            </a:r>
          </a:p>
        </p:txBody>
      </p:sp>
      <p:grpSp>
        <p:nvGrpSpPr>
          <p:cNvPr id="15366" name="Group 4"/>
          <p:cNvGrpSpPr>
            <a:grpSpLocks/>
          </p:cNvGrpSpPr>
          <p:nvPr/>
        </p:nvGrpSpPr>
        <p:grpSpPr bwMode="auto">
          <a:xfrm>
            <a:off x="192088" y="1550988"/>
            <a:ext cx="6335712" cy="3386137"/>
            <a:chOff x="96" y="1152"/>
            <a:chExt cx="5568" cy="2642"/>
          </a:xfrm>
        </p:grpSpPr>
        <p:sp>
          <p:nvSpPr>
            <p:cNvPr id="3" name="Freeform 5"/>
            <p:cNvSpPr/>
            <p:nvPr/>
          </p:nvSpPr>
          <p:spPr bwMode="auto">
            <a:xfrm>
              <a:off x="4358" y="2676"/>
              <a:ext cx="6" cy="5"/>
            </a:xfrm>
            <a:custGeom>
              <a:avLst/>
              <a:gdLst/>
              <a:ahLst/>
              <a:cxnLst>
                <a:cxn ang="0">
                  <a:pos x="6" y="1"/>
                </a:cxn>
                <a:cxn ang="0">
                  <a:pos x="0" y="2"/>
                </a:cxn>
                <a:cxn ang="0">
                  <a:pos x="0" y="0"/>
                </a:cxn>
                <a:cxn ang="0">
                  <a:pos x="6" y="1"/>
                </a:cxn>
              </a:cxnLst>
              <a:rect l="0" t="0" r="r" b="b"/>
              <a:pathLst>
                <a:path w="6" h="2">
                  <a:moveTo>
                    <a:pt x="6" y="1"/>
                  </a:moveTo>
                  <a:lnTo>
                    <a:pt x="0" y="2"/>
                  </a:lnTo>
                  <a:lnTo>
                    <a:pt x="0" y="0"/>
                  </a:lnTo>
                  <a:lnTo>
                    <a:pt x="6"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 name="Freeform 6"/>
            <p:cNvSpPr/>
            <p:nvPr/>
          </p:nvSpPr>
          <p:spPr bwMode="auto">
            <a:xfrm>
              <a:off x="4452" y="2619"/>
              <a:ext cx="174" cy="166"/>
            </a:xfrm>
            <a:custGeom>
              <a:avLst/>
              <a:gdLst/>
              <a:ahLst/>
              <a:cxnLst>
                <a:cxn ang="0">
                  <a:pos x="158" y="62"/>
                </a:cxn>
                <a:cxn ang="0">
                  <a:pos x="144" y="61"/>
                </a:cxn>
                <a:cxn ang="0">
                  <a:pos x="143" y="60"/>
                </a:cxn>
                <a:cxn ang="0">
                  <a:pos x="136" y="84"/>
                </a:cxn>
                <a:cxn ang="0">
                  <a:pos x="138" y="85"/>
                </a:cxn>
                <a:cxn ang="0">
                  <a:pos x="134" y="94"/>
                </a:cxn>
                <a:cxn ang="0">
                  <a:pos x="125" y="98"/>
                </a:cxn>
                <a:cxn ang="0">
                  <a:pos x="118" y="110"/>
                </a:cxn>
                <a:cxn ang="0">
                  <a:pos x="118" y="118"/>
                </a:cxn>
                <a:cxn ang="0">
                  <a:pos x="121" y="118"/>
                </a:cxn>
                <a:cxn ang="0">
                  <a:pos x="116" y="124"/>
                </a:cxn>
                <a:cxn ang="0">
                  <a:pos x="114" y="130"/>
                </a:cxn>
                <a:cxn ang="0">
                  <a:pos x="110" y="143"/>
                </a:cxn>
                <a:cxn ang="0">
                  <a:pos x="89" y="150"/>
                </a:cxn>
                <a:cxn ang="0">
                  <a:pos x="86" y="140"/>
                </a:cxn>
                <a:cxn ang="0">
                  <a:pos x="84" y="138"/>
                </a:cxn>
                <a:cxn ang="0">
                  <a:pos x="73" y="138"/>
                </a:cxn>
                <a:cxn ang="0">
                  <a:pos x="64" y="133"/>
                </a:cxn>
                <a:cxn ang="0">
                  <a:pos x="54" y="138"/>
                </a:cxn>
                <a:cxn ang="0">
                  <a:pos x="46" y="139"/>
                </a:cxn>
                <a:cxn ang="0">
                  <a:pos x="42" y="130"/>
                </a:cxn>
                <a:cxn ang="0">
                  <a:pos x="29" y="132"/>
                </a:cxn>
                <a:cxn ang="0">
                  <a:pos x="30" y="131"/>
                </a:cxn>
                <a:cxn ang="0">
                  <a:pos x="26" y="132"/>
                </a:cxn>
                <a:cxn ang="0">
                  <a:pos x="19" y="130"/>
                </a:cxn>
                <a:cxn ang="0">
                  <a:pos x="16" y="112"/>
                </a:cxn>
                <a:cxn ang="0">
                  <a:pos x="16" y="98"/>
                </a:cxn>
                <a:cxn ang="0">
                  <a:pos x="6" y="90"/>
                </a:cxn>
                <a:cxn ang="0">
                  <a:pos x="7" y="90"/>
                </a:cxn>
                <a:cxn ang="0">
                  <a:pos x="4" y="82"/>
                </a:cxn>
                <a:cxn ang="0">
                  <a:pos x="4" y="77"/>
                </a:cxn>
                <a:cxn ang="0">
                  <a:pos x="0" y="62"/>
                </a:cxn>
                <a:cxn ang="0">
                  <a:pos x="5" y="53"/>
                </a:cxn>
                <a:cxn ang="0">
                  <a:pos x="2" y="54"/>
                </a:cxn>
                <a:cxn ang="0">
                  <a:pos x="11" y="41"/>
                </a:cxn>
                <a:cxn ang="0">
                  <a:pos x="14" y="53"/>
                </a:cxn>
                <a:cxn ang="0">
                  <a:pos x="30" y="62"/>
                </a:cxn>
                <a:cxn ang="0">
                  <a:pos x="50" y="58"/>
                </a:cxn>
                <a:cxn ang="0">
                  <a:pos x="56" y="50"/>
                </a:cxn>
                <a:cxn ang="0">
                  <a:pos x="77" y="55"/>
                </a:cxn>
                <a:cxn ang="0">
                  <a:pos x="90" y="49"/>
                </a:cxn>
                <a:cxn ang="0">
                  <a:pos x="97" y="34"/>
                </a:cxn>
                <a:cxn ang="0">
                  <a:pos x="101" y="25"/>
                </a:cxn>
                <a:cxn ang="0">
                  <a:pos x="104" y="12"/>
                </a:cxn>
                <a:cxn ang="0">
                  <a:pos x="108" y="0"/>
                </a:cxn>
                <a:cxn ang="0">
                  <a:pos x="122" y="1"/>
                </a:cxn>
                <a:cxn ang="0">
                  <a:pos x="136" y="4"/>
                </a:cxn>
                <a:cxn ang="0">
                  <a:pos x="134" y="6"/>
                </a:cxn>
                <a:cxn ang="0">
                  <a:pos x="134" y="7"/>
                </a:cxn>
                <a:cxn ang="0">
                  <a:pos x="138" y="13"/>
                </a:cxn>
                <a:cxn ang="0">
                  <a:pos x="134" y="12"/>
                </a:cxn>
                <a:cxn ang="0">
                  <a:pos x="130" y="13"/>
                </a:cxn>
                <a:cxn ang="0">
                  <a:pos x="132" y="20"/>
                </a:cxn>
                <a:cxn ang="0">
                  <a:pos x="144" y="38"/>
                </a:cxn>
                <a:cxn ang="0">
                  <a:pos x="142" y="44"/>
                </a:cxn>
                <a:cxn ang="0">
                  <a:pos x="150" y="53"/>
                </a:cxn>
                <a:cxn ang="0">
                  <a:pos x="158" y="62"/>
                </a:cxn>
              </a:cxnLst>
              <a:rect l="0" t="0" r="r" b="b"/>
              <a:pathLst>
                <a:path w="158" h="150">
                  <a:moveTo>
                    <a:pt x="158" y="62"/>
                  </a:moveTo>
                  <a:lnTo>
                    <a:pt x="144" y="61"/>
                  </a:lnTo>
                  <a:lnTo>
                    <a:pt x="143" y="60"/>
                  </a:lnTo>
                  <a:lnTo>
                    <a:pt x="136" y="84"/>
                  </a:lnTo>
                  <a:lnTo>
                    <a:pt x="138" y="85"/>
                  </a:lnTo>
                  <a:lnTo>
                    <a:pt x="134" y="94"/>
                  </a:lnTo>
                  <a:lnTo>
                    <a:pt x="125" y="98"/>
                  </a:lnTo>
                  <a:lnTo>
                    <a:pt x="118" y="110"/>
                  </a:lnTo>
                  <a:lnTo>
                    <a:pt x="118" y="118"/>
                  </a:lnTo>
                  <a:lnTo>
                    <a:pt x="121" y="118"/>
                  </a:lnTo>
                  <a:lnTo>
                    <a:pt x="116" y="124"/>
                  </a:lnTo>
                  <a:lnTo>
                    <a:pt x="114" y="130"/>
                  </a:lnTo>
                  <a:lnTo>
                    <a:pt x="110" y="143"/>
                  </a:lnTo>
                  <a:lnTo>
                    <a:pt x="89" y="150"/>
                  </a:lnTo>
                  <a:lnTo>
                    <a:pt x="86" y="140"/>
                  </a:lnTo>
                  <a:lnTo>
                    <a:pt x="84" y="138"/>
                  </a:lnTo>
                  <a:lnTo>
                    <a:pt x="73" y="138"/>
                  </a:lnTo>
                  <a:lnTo>
                    <a:pt x="64" y="133"/>
                  </a:lnTo>
                  <a:lnTo>
                    <a:pt x="54" y="138"/>
                  </a:lnTo>
                  <a:lnTo>
                    <a:pt x="46" y="139"/>
                  </a:lnTo>
                  <a:lnTo>
                    <a:pt x="42" y="130"/>
                  </a:lnTo>
                  <a:lnTo>
                    <a:pt x="29" y="132"/>
                  </a:lnTo>
                  <a:lnTo>
                    <a:pt x="30" y="131"/>
                  </a:lnTo>
                  <a:lnTo>
                    <a:pt x="26" y="132"/>
                  </a:lnTo>
                  <a:lnTo>
                    <a:pt x="19" y="130"/>
                  </a:lnTo>
                  <a:lnTo>
                    <a:pt x="16" y="112"/>
                  </a:lnTo>
                  <a:lnTo>
                    <a:pt x="16" y="98"/>
                  </a:lnTo>
                  <a:lnTo>
                    <a:pt x="6" y="90"/>
                  </a:lnTo>
                  <a:lnTo>
                    <a:pt x="7" y="90"/>
                  </a:lnTo>
                  <a:lnTo>
                    <a:pt x="4" y="82"/>
                  </a:lnTo>
                  <a:lnTo>
                    <a:pt x="4" y="77"/>
                  </a:lnTo>
                  <a:lnTo>
                    <a:pt x="0" y="62"/>
                  </a:lnTo>
                  <a:lnTo>
                    <a:pt x="5" y="53"/>
                  </a:lnTo>
                  <a:lnTo>
                    <a:pt x="2" y="54"/>
                  </a:lnTo>
                  <a:lnTo>
                    <a:pt x="11" y="41"/>
                  </a:lnTo>
                  <a:lnTo>
                    <a:pt x="14" y="53"/>
                  </a:lnTo>
                  <a:lnTo>
                    <a:pt x="30" y="62"/>
                  </a:lnTo>
                  <a:lnTo>
                    <a:pt x="50" y="58"/>
                  </a:lnTo>
                  <a:lnTo>
                    <a:pt x="56" y="50"/>
                  </a:lnTo>
                  <a:lnTo>
                    <a:pt x="77" y="55"/>
                  </a:lnTo>
                  <a:lnTo>
                    <a:pt x="90" y="49"/>
                  </a:lnTo>
                  <a:lnTo>
                    <a:pt x="97" y="34"/>
                  </a:lnTo>
                  <a:lnTo>
                    <a:pt x="101" y="25"/>
                  </a:lnTo>
                  <a:lnTo>
                    <a:pt x="104" y="12"/>
                  </a:lnTo>
                  <a:lnTo>
                    <a:pt x="108" y="0"/>
                  </a:lnTo>
                  <a:lnTo>
                    <a:pt x="122" y="1"/>
                  </a:lnTo>
                  <a:lnTo>
                    <a:pt x="136" y="4"/>
                  </a:lnTo>
                  <a:lnTo>
                    <a:pt x="134" y="6"/>
                  </a:lnTo>
                  <a:lnTo>
                    <a:pt x="134" y="7"/>
                  </a:lnTo>
                  <a:lnTo>
                    <a:pt x="138" y="13"/>
                  </a:lnTo>
                  <a:lnTo>
                    <a:pt x="134" y="12"/>
                  </a:lnTo>
                  <a:lnTo>
                    <a:pt x="130" y="13"/>
                  </a:lnTo>
                  <a:lnTo>
                    <a:pt x="132" y="20"/>
                  </a:lnTo>
                  <a:lnTo>
                    <a:pt x="144" y="38"/>
                  </a:lnTo>
                  <a:lnTo>
                    <a:pt x="142" y="44"/>
                  </a:lnTo>
                  <a:lnTo>
                    <a:pt x="150" y="53"/>
                  </a:lnTo>
                  <a:lnTo>
                    <a:pt x="158" y="6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 name="Freeform 7"/>
            <p:cNvSpPr/>
            <p:nvPr/>
          </p:nvSpPr>
          <p:spPr bwMode="auto">
            <a:xfrm>
              <a:off x="4206" y="2594"/>
              <a:ext cx="194" cy="227"/>
            </a:xfrm>
            <a:custGeom>
              <a:avLst/>
              <a:gdLst/>
              <a:ahLst/>
              <a:cxnLst>
                <a:cxn ang="0">
                  <a:pos x="173" y="158"/>
                </a:cxn>
                <a:cxn ang="0">
                  <a:pos x="172" y="160"/>
                </a:cxn>
                <a:cxn ang="0">
                  <a:pos x="170" y="182"/>
                </a:cxn>
                <a:cxn ang="0">
                  <a:pos x="167" y="204"/>
                </a:cxn>
                <a:cxn ang="0">
                  <a:pos x="160" y="198"/>
                </a:cxn>
                <a:cxn ang="0">
                  <a:pos x="159" y="202"/>
                </a:cxn>
                <a:cxn ang="0">
                  <a:pos x="150" y="200"/>
                </a:cxn>
                <a:cxn ang="0">
                  <a:pos x="150" y="204"/>
                </a:cxn>
                <a:cxn ang="0">
                  <a:pos x="135" y="189"/>
                </a:cxn>
                <a:cxn ang="0">
                  <a:pos x="126" y="180"/>
                </a:cxn>
                <a:cxn ang="0">
                  <a:pos x="118" y="172"/>
                </a:cxn>
                <a:cxn ang="0">
                  <a:pos x="110" y="164"/>
                </a:cxn>
                <a:cxn ang="0">
                  <a:pos x="101" y="154"/>
                </a:cxn>
                <a:cxn ang="0">
                  <a:pos x="94" y="140"/>
                </a:cxn>
                <a:cxn ang="0">
                  <a:pos x="87" y="125"/>
                </a:cxn>
                <a:cxn ang="0">
                  <a:pos x="84" y="123"/>
                </a:cxn>
                <a:cxn ang="0">
                  <a:pos x="76" y="110"/>
                </a:cxn>
                <a:cxn ang="0">
                  <a:pos x="68" y="96"/>
                </a:cxn>
                <a:cxn ang="0">
                  <a:pos x="63" y="84"/>
                </a:cxn>
                <a:cxn ang="0">
                  <a:pos x="58" y="72"/>
                </a:cxn>
                <a:cxn ang="0">
                  <a:pos x="45" y="59"/>
                </a:cxn>
                <a:cxn ang="0">
                  <a:pos x="35" y="45"/>
                </a:cxn>
                <a:cxn ang="0">
                  <a:pos x="23" y="33"/>
                </a:cxn>
                <a:cxn ang="0">
                  <a:pos x="11" y="21"/>
                </a:cxn>
                <a:cxn ang="0">
                  <a:pos x="0" y="0"/>
                </a:cxn>
                <a:cxn ang="0">
                  <a:pos x="11" y="2"/>
                </a:cxn>
                <a:cxn ang="0">
                  <a:pos x="23" y="4"/>
                </a:cxn>
                <a:cxn ang="0">
                  <a:pos x="35" y="6"/>
                </a:cxn>
                <a:cxn ang="0">
                  <a:pos x="50" y="23"/>
                </a:cxn>
                <a:cxn ang="0">
                  <a:pos x="51" y="27"/>
                </a:cxn>
                <a:cxn ang="0">
                  <a:pos x="65" y="40"/>
                </a:cxn>
                <a:cxn ang="0">
                  <a:pos x="80" y="52"/>
                </a:cxn>
                <a:cxn ang="0">
                  <a:pos x="92" y="65"/>
                </a:cxn>
                <a:cxn ang="0">
                  <a:pos x="90" y="59"/>
                </a:cxn>
                <a:cxn ang="0">
                  <a:pos x="105" y="70"/>
                </a:cxn>
                <a:cxn ang="0">
                  <a:pos x="113" y="81"/>
                </a:cxn>
                <a:cxn ang="0">
                  <a:pos x="128" y="90"/>
                </a:cxn>
                <a:cxn ang="0">
                  <a:pos x="130" y="92"/>
                </a:cxn>
                <a:cxn ang="0">
                  <a:pos x="140" y="100"/>
                </a:cxn>
                <a:cxn ang="0">
                  <a:pos x="132" y="104"/>
                </a:cxn>
                <a:cxn ang="0">
                  <a:pos x="134" y="107"/>
                </a:cxn>
                <a:cxn ang="0">
                  <a:pos x="132" y="110"/>
                </a:cxn>
                <a:cxn ang="0">
                  <a:pos x="135" y="116"/>
                </a:cxn>
                <a:cxn ang="0">
                  <a:pos x="147" y="118"/>
                </a:cxn>
                <a:cxn ang="0">
                  <a:pos x="150" y="131"/>
                </a:cxn>
                <a:cxn ang="0">
                  <a:pos x="153" y="136"/>
                </a:cxn>
                <a:cxn ang="0">
                  <a:pos x="153" y="143"/>
                </a:cxn>
                <a:cxn ang="0">
                  <a:pos x="166" y="143"/>
                </a:cxn>
                <a:cxn ang="0">
                  <a:pos x="173" y="158"/>
                </a:cxn>
              </a:cxnLst>
              <a:rect l="0" t="0" r="r" b="b"/>
              <a:pathLst>
                <a:path w="173" h="204">
                  <a:moveTo>
                    <a:pt x="173" y="158"/>
                  </a:moveTo>
                  <a:lnTo>
                    <a:pt x="172" y="160"/>
                  </a:lnTo>
                  <a:lnTo>
                    <a:pt x="170" y="182"/>
                  </a:lnTo>
                  <a:lnTo>
                    <a:pt x="167" y="204"/>
                  </a:lnTo>
                  <a:lnTo>
                    <a:pt x="160" y="198"/>
                  </a:lnTo>
                  <a:lnTo>
                    <a:pt x="159" y="202"/>
                  </a:lnTo>
                  <a:lnTo>
                    <a:pt x="150" y="200"/>
                  </a:lnTo>
                  <a:lnTo>
                    <a:pt x="150" y="204"/>
                  </a:lnTo>
                  <a:lnTo>
                    <a:pt x="135" y="189"/>
                  </a:lnTo>
                  <a:lnTo>
                    <a:pt x="126" y="180"/>
                  </a:lnTo>
                  <a:lnTo>
                    <a:pt x="118" y="172"/>
                  </a:lnTo>
                  <a:lnTo>
                    <a:pt x="110" y="164"/>
                  </a:lnTo>
                  <a:lnTo>
                    <a:pt x="101" y="154"/>
                  </a:lnTo>
                  <a:lnTo>
                    <a:pt x="94" y="140"/>
                  </a:lnTo>
                  <a:lnTo>
                    <a:pt x="87" y="125"/>
                  </a:lnTo>
                  <a:lnTo>
                    <a:pt x="84" y="123"/>
                  </a:lnTo>
                  <a:lnTo>
                    <a:pt x="76" y="110"/>
                  </a:lnTo>
                  <a:lnTo>
                    <a:pt x="68" y="96"/>
                  </a:lnTo>
                  <a:lnTo>
                    <a:pt x="63" y="84"/>
                  </a:lnTo>
                  <a:lnTo>
                    <a:pt x="58" y="72"/>
                  </a:lnTo>
                  <a:lnTo>
                    <a:pt x="45" y="59"/>
                  </a:lnTo>
                  <a:lnTo>
                    <a:pt x="35" y="45"/>
                  </a:lnTo>
                  <a:lnTo>
                    <a:pt x="23" y="33"/>
                  </a:lnTo>
                  <a:lnTo>
                    <a:pt x="11" y="21"/>
                  </a:lnTo>
                  <a:lnTo>
                    <a:pt x="0" y="0"/>
                  </a:lnTo>
                  <a:lnTo>
                    <a:pt x="11" y="2"/>
                  </a:lnTo>
                  <a:lnTo>
                    <a:pt x="23" y="4"/>
                  </a:lnTo>
                  <a:lnTo>
                    <a:pt x="35" y="6"/>
                  </a:lnTo>
                  <a:lnTo>
                    <a:pt x="50" y="23"/>
                  </a:lnTo>
                  <a:lnTo>
                    <a:pt x="51" y="27"/>
                  </a:lnTo>
                  <a:lnTo>
                    <a:pt x="65" y="40"/>
                  </a:lnTo>
                  <a:lnTo>
                    <a:pt x="80" y="52"/>
                  </a:lnTo>
                  <a:lnTo>
                    <a:pt x="92" y="65"/>
                  </a:lnTo>
                  <a:lnTo>
                    <a:pt x="90" y="59"/>
                  </a:lnTo>
                  <a:lnTo>
                    <a:pt x="105" y="70"/>
                  </a:lnTo>
                  <a:lnTo>
                    <a:pt x="113" y="81"/>
                  </a:lnTo>
                  <a:lnTo>
                    <a:pt x="128" y="90"/>
                  </a:lnTo>
                  <a:lnTo>
                    <a:pt x="130" y="92"/>
                  </a:lnTo>
                  <a:lnTo>
                    <a:pt x="140" y="100"/>
                  </a:lnTo>
                  <a:lnTo>
                    <a:pt x="132" y="104"/>
                  </a:lnTo>
                  <a:lnTo>
                    <a:pt x="134" y="107"/>
                  </a:lnTo>
                  <a:lnTo>
                    <a:pt x="132" y="110"/>
                  </a:lnTo>
                  <a:lnTo>
                    <a:pt x="135" y="116"/>
                  </a:lnTo>
                  <a:lnTo>
                    <a:pt x="147" y="118"/>
                  </a:lnTo>
                  <a:lnTo>
                    <a:pt x="150" y="131"/>
                  </a:lnTo>
                  <a:lnTo>
                    <a:pt x="153" y="136"/>
                  </a:lnTo>
                  <a:lnTo>
                    <a:pt x="153" y="143"/>
                  </a:lnTo>
                  <a:lnTo>
                    <a:pt x="166" y="143"/>
                  </a:lnTo>
                  <a:lnTo>
                    <a:pt x="173" y="15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6" name="Freeform 8"/>
            <p:cNvSpPr/>
            <p:nvPr/>
          </p:nvSpPr>
          <p:spPr bwMode="auto">
            <a:xfrm>
              <a:off x="4842" y="2714"/>
              <a:ext cx="173" cy="173"/>
            </a:xfrm>
            <a:custGeom>
              <a:avLst/>
              <a:gdLst/>
              <a:ahLst/>
              <a:cxnLst>
                <a:cxn ang="0">
                  <a:pos x="118" y="132"/>
                </a:cxn>
                <a:cxn ang="0">
                  <a:pos x="122" y="138"/>
                </a:cxn>
                <a:cxn ang="0">
                  <a:pos x="139" y="147"/>
                </a:cxn>
                <a:cxn ang="0">
                  <a:pos x="150" y="142"/>
                </a:cxn>
                <a:cxn ang="0">
                  <a:pos x="152" y="113"/>
                </a:cxn>
                <a:cxn ang="0">
                  <a:pos x="154" y="84"/>
                </a:cxn>
                <a:cxn ang="0">
                  <a:pos x="156" y="54"/>
                </a:cxn>
                <a:cxn ang="0">
                  <a:pos x="145" y="37"/>
                </a:cxn>
                <a:cxn ang="0">
                  <a:pos x="106" y="19"/>
                </a:cxn>
                <a:cxn ang="0">
                  <a:pos x="81" y="36"/>
                </a:cxn>
                <a:cxn ang="0">
                  <a:pos x="58" y="47"/>
                </a:cxn>
                <a:cxn ang="0">
                  <a:pos x="51" y="42"/>
                </a:cxn>
                <a:cxn ang="0">
                  <a:pos x="48" y="13"/>
                </a:cxn>
                <a:cxn ang="0">
                  <a:pos x="31" y="4"/>
                </a:cxn>
                <a:cxn ang="0">
                  <a:pos x="2" y="10"/>
                </a:cxn>
                <a:cxn ang="0">
                  <a:pos x="12" y="23"/>
                </a:cxn>
                <a:cxn ang="0">
                  <a:pos x="31" y="34"/>
                </a:cxn>
                <a:cxn ang="0">
                  <a:pos x="42" y="36"/>
                </a:cxn>
                <a:cxn ang="0">
                  <a:pos x="39" y="39"/>
                </a:cxn>
                <a:cxn ang="0">
                  <a:pos x="20" y="42"/>
                </a:cxn>
                <a:cxn ang="0">
                  <a:pos x="27" y="57"/>
                </a:cxn>
                <a:cxn ang="0">
                  <a:pos x="33" y="65"/>
                </a:cxn>
                <a:cxn ang="0">
                  <a:pos x="40" y="59"/>
                </a:cxn>
                <a:cxn ang="0">
                  <a:pos x="57" y="64"/>
                </a:cxn>
                <a:cxn ang="0">
                  <a:pos x="68" y="73"/>
                </a:cxn>
                <a:cxn ang="0">
                  <a:pos x="92" y="83"/>
                </a:cxn>
                <a:cxn ang="0">
                  <a:pos x="109" y="95"/>
                </a:cxn>
                <a:cxn ang="0">
                  <a:pos x="122" y="119"/>
                </a:cxn>
                <a:cxn ang="0">
                  <a:pos x="122" y="123"/>
                </a:cxn>
                <a:cxn ang="0">
                  <a:pos x="117" y="129"/>
                </a:cxn>
                <a:cxn ang="0">
                  <a:pos x="97" y="144"/>
                </a:cxn>
                <a:cxn ang="0">
                  <a:pos x="118" y="131"/>
                </a:cxn>
              </a:cxnLst>
              <a:rect l="0" t="0" r="r" b="b"/>
              <a:pathLst>
                <a:path w="156" h="157">
                  <a:moveTo>
                    <a:pt x="118" y="131"/>
                  </a:moveTo>
                  <a:lnTo>
                    <a:pt x="118" y="132"/>
                  </a:lnTo>
                  <a:lnTo>
                    <a:pt x="117" y="141"/>
                  </a:lnTo>
                  <a:lnTo>
                    <a:pt x="122" y="138"/>
                  </a:lnTo>
                  <a:lnTo>
                    <a:pt x="135" y="136"/>
                  </a:lnTo>
                  <a:lnTo>
                    <a:pt x="139" y="147"/>
                  </a:lnTo>
                  <a:lnTo>
                    <a:pt x="148" y="157"/>
                  </a:lnTo>
                  <a:lnTo>
                    <a:pt x="150" y="142"/>
                  </a:lnTo>
                  <a:lnTo>
                    <a:pt x="151" y="127"/>
                  </a:lnTo>
                  <a:lnTo>
                    <a:pt x="152" y="113"/>
                  </a:lnTo>
                  <a:lnTo>
                    <a:pt x="153" y="99"/>
                  </a:lnTo>
                  <a:lnTo>
                    <a:pt x="154" y="84"/>
                  </a:lnTo>
                  <a:lnTo>
                    <a:pt x="154" y="69"/>
                  </a:lnTo>
                  <a:lnTo>
                    <a:pt x="156" y="54"/>
                  </a:lnTo>
                  <a:lnTo>
                    <a:pt x="156" y="40"/>
                  </a:lnTo>
                  <a:lnTo>
                    <a:pt x="145" y="37"/>
                  </a:lnTo>
                  <a:lnTo>
                    <a:pt x="126" y="28"/>
                  </a:lnTo>
                  <a:lnTo>
                    <a:pt x="106" y="19"/>
                  </a:lnTo>
                  <a:lnTo>
                    <a:pt x="96" y="28"/>
                  </a:lnTo>
                  <a:lnTo>
                    <a:pt x="81" y="36"/>
                  </a:lnTo>
                  <a:lnTo>
                    <a:pt x="64" y="53"/>
                  </a:lnTo>
                  <a:lnTo>
                    <a:pt x="58" y="47"/>
                  </a:lnTo>
                  <a:lnTo>
                    <a:pt x="52" y="39"/>
                  </a:lnTo>
                  <a:lnTo>
                    <a:pt x="51" y="42"/>
                  </a:lnTo>
                  <a:lnTo>
                    <a:pt x="48" y="23"/>
                  </a:lnTo>
                  <a:lnTo>
                    <a:pt x="48" y="13"/>
                  </a:lnTo>
                  <a:lnTo>
                    <a:pt x="46" y="6"/>
                  </a:lnTo>
                  <a:lnTo>
                    <a:pt x="31" y="4"/>
                  </a:lnTo>
                  <a:lnTo>
                    <a:pt x="16" y="0"/>
                  </a:lnTo>
                  <a:lnTo>
                    <a:pt x="2" y="10"/>
                  </a:lnTo>
                  <a:lnTo>
                    <a:pt x="0" y="19"/>
                  </a:lnTo>
                  <a:lnTo>
                    <a:pt x="12" y="23"/>
                  </a:lnTo>
                  <a:lnTo>
                    <a:pt x="20" y="34"/>
                  </a:lnTo>
                  <a:lnTo>
                    <a:pt x="31" y="34"/>
                  </a:lnTo>
                  <a:lnTo>
                    <a:pt x="43" y="33"/>
                  </a:lnTo>
                  <a:lnTo>
                    <a:pt x="42" y="36"/>
                  </a:lnTo>
                  <a:lnTo>
                    <a:pt x="40" y="39"/>
                  </a:lnTo>
                  <a:lnTo>
                    <a:pt x="39" y="39"/>
                  </a:lnTo>
                  <a:lnTo>
                    <a:pt x="34" y="39"/>
                  </a:lnTo>
                  <a:lnTo>
                    <a:pt x="20" y="42"/>
                  </a:lnTo>
                  <a:lnTo>
                    <a:pt x="14" y="46"/>
                  </a:lnTo>
                  <a:lnTo>
                    <a:pt x="27" y="57"/>
                  </a:lnTo>
                  <a:lnTo>
                    <a:pt x="25" y="64"/>
                  </a:lnTo>
                  <a:lnTo>
                    <a:pt x="33" y="65"/>
                  </a:lnTo>
                  <a:lnTo>
                    <a:pt x="43" y="48"/>
                  </a:lnTo>
                  <a:lnTo>
                    <a:pt x="40" y="59"/>
                  </a:lnTo>
                  <a:lnTo>
                    <a:pt x="54" y="64"/>
                  </a:lnTo>
                  <a:lnTo>
                    <a:pt x="57" y="64"/>
                  </a:lnTo>
                  <a:lnTo>
                    <a:pt x="56" y="70"/>
                  </a:lnTo>
                  <a:lnTo>
                    <a:pt x="68" y="73"/>
                  </a:lnTo>
                  <a:lnTo>
                    <a:pt x="80" y="78"/>
                  </a:lnTo>
                  <a:lnTo>
                    <a:pt x="92" y="83"/>
                  </a:lnTo>
                  <a:lnTo>
                    <a:pt x="103" y="88"/>
                  </a:lnTo>
                  <a:lnTo>
                    <a:pt x="109" y="95"/>
                  </a:lnTo>
                  <a:lnTo>
                    <a:pt x="117" y="115"/>
                  </a:lnTo>
                  <a:lnTo>
                    <a:pt x="122" y="119"/>
                  </a:lnTo>
                  <a:lnTo>
                    <a:pt x="114" y="119"/>
                  </a:lnTo>
                  <a:lnTo>
                    <a:pt x="122" y="123"/>
                  </a:lnTo>
                  <a:lnTo>
                    <a:pt x="115" y="124"/>
                  </a:lnTo>
                  <a:lnTo>
                    <a:pt x="117" y="129"/>
                  </a:lnTo>
                  <a:lnTo>
                    <a:pt x="106" y="127"/>
                  </a:lnTo>
                  <a:lnTo>
                    <a:pt x="97" y="144"/>
                  </a:lnTo>
                  <a:lnTo>
                    <a:pt x="111" y="141"/>
                  </a:lnTo>
                  <a:lnTo>
                    <a:pt x="118" y="13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7" name="Freeform 9"/>
            <p:cNvSpPr/>
            <p:nvPr/>
          </p:nvSpPr>
          <p:spPr bwMode="auto">
            <a:xfrm>
              <a:off x="4626" y="2672"/>
              <a:ext cx="112" cy="147"/>
            </a:xfrm>
            <a:custGeom>
              <a:avLst/>
              <a:gdLst/>
              <a:ahLst/>
              <a:cxnLst>
                <a:cxn ang="0">
                  <a:pos x="101" y="4"/>
                </a:cxn>
                <a:cxn ang="0">
                  <a:pos x="96" y="0"/>
                </a:cxn>
                <a:cxn ang="0">
                  <a:pos x="82" y="16"/>
                </a:cxn>
                <a:cxn ang="0">
                  <a:pos x="61" y="12"/>
                </a:cxn>
                <a:cxn ang="0">
                  <a:pos x="41" y="8"/>
                </a:cxn>
                <a:cxn ang="0">
                  <a:pos x="31" y="8"/>
                </a:cxn>
                <a:cxn ang="0">
                  <a:pos x="25" y="16"/>
                </a:cxn>
                <a:cxn ang="0">
                  <a:pos x="22" y="16"/>
                </a:cxn>
                <a:cxn ang="0">
                  <a:pos x="15" y="30"/>
                </a:cxn>
                <a:cxn ang="0">
                  <a:pos x="16" y="46"/>
                </a:cxn>
                <a:cxn ang="0">
                  <a:pos x="13" y="43"/>
                </a:cxn>
                <a:cxn ang="0">
                  <a:pos x="7" y="60"/>
                </a:cxn>
                <a:cxn ang="0">
                  <a:pos x="0" y="78"/>
                </a:cxn>
                <a:cxn ang="0">
                  <a:pos x="1" y="94"/>
                </a:cxn>
                <a:cxn ang="0">
                  <a:pos x="9" y="95"/>
                </a:cxn>
                <a:cxn ang="0">
                  <a:pos x="9" y="108"/>
                </a:cxn>
                <a:cxn ang="0">
                  <a:pos x="7" y="121"/>
                </a:cxn>
                <a:cxn ang="0">
                  <a:pos x="9" y="132"/>
                </a:cxn>
                <a:cxn ang="0">
                  <a:pos x="23" y="128"/>
                </a:cxn>
                <a:cxn ang="0">
                  <a:pos x="22" y="107"/>
                </a:cxn>
                <a:cxn ang="0">
                  <a:pos x="22" y="85"/>
                </a:cxn>
                <a:cxn ang="0">
                  <a:pos x="31" y="78"/>
                </a:cxn>
                <a:cxn ang="0">
                  <a:pos x="33" y="89"/>
                </a:cxn>
                <a:cxn ang="0">
                  <a:pos x="34" y="96"/>
                </a:cxn>
                <a:cxn ang="0">
                  <a:pos x="41" y="106"/>
                </a:cxn>
                <a:cxn ang="0">
                  <a:pos x="43" y="116"/>
                </a:cxn>
                <a:cxn ang="0">
                  <a:pos x="48" y="114"/>
                </a:cxn>
                <a:cxn ang="0">
                  <a:pos x="59" y="108"/>
                </a:cxn>
                <a:cxn ang="0">
                  <a:pos x="63" y="106"/>
                </a:cxn>
                <a:cxn ang="0">
                  <a:pos x="53" y="91"/>
                </a:cxn>
                <a:cxn ang="0">
                  <a:pos x="55" y="86"/>
                </a:cxn>
                <a:cxn ang="0">
                  <a:pos x="47" y="74"/>
                </a:cxn>
                <a:cxn ang="0">
                  <a:pos x="40" y="62"/>
                </a:cxn>
                <a:cxn ang="0">
                  <a:pos x="46" y="64"/>
                </a:cxn>
                <a:cxn ang="0">
                  <a:pos x="57" y="54"/>
                </a:cxn>
                <a:cxn ang="0">
                  <a:pos x="69" y="46"/>
                </a:cxn>
                <a:cxn ang="0">
                  <a:pos x="72" y="46"/>
                </a:cxn>
                <a:cxn ang="0">
                  <a:pos x="70" y="40"/>
                </a:cxn>
                <a:cxn ang="0">
                  <a:pos x="64" y="42"/>
                </a:cxn>
                <a:cxn ang="0">
                  <a:pos x="45" y="46"/>
                </a:cxn>
                <a:cxn ang="0">
                  <a:pos x="31" y="54"/>
                </a:cxn>
                <a:cxn ang="0">
                  <a:pos x="19" y="37"/>
                </a:cxn>
                <a:cxn ang="0">
                  <a:pos x="25" y="22"/>
                </a:cxn>
                <a:cxn ang="0">
                  <a:pos x="47" y="23"/>
                </a:cxn>
                <a:cxn ang="0">
                  <a:pos x="70" y="24"/>
                </a:cxn>
                <a:cxn ang="0">
                  <a:pos x="91" y="19"/>
                </a:cxn>
                <a:cxn ang="0">
                  <a:pos x="101" y="4"/>
                </a:cxn>
              </a:cxnLst>
              <a:rect l="0" t="0" r="r" b="b"/>
              <a:pathLst>
                <a:path w="101" h="132">
                  <a:moveTo>
                    <a:pt x="101" y="4"/>
                  </a:moveTo>
                  <a:lnTo>
                    <a:pt x="96" y="0"/>
                  </a:lnTo>
                  <a:lnTo>
                    <a:pt x="82" y="16"/>
                  </a:lnTo>
                  <a:lnTo>
                    <a:pt x="61" y="12"/>
                  </a:lnTo>
                  <a:lnTo>
                    <a:pt x="41" y="8"/>
                  </a:lnTo>
                  <a:lnTo>
                    <a:pt x="31" y="8"/>
                  </a:lnTo>
                  <a:lnTo>
                    <a:pt x="25" y="16"/>
                  </a:lnTo>
                  <a:lnTo>
                    <a:pt x="22" y="16"/>
                  </a:lnTo>
                  <a:lnTo>
                    <a:pt x="15" y="30"/>
                  </a:lnTo>
                  <a:lnTo>
                    <a:pt x="16" y="46"/>
                  </a:lnTo>
                  <a:lnTo>
                    <a:pt x="13" y="43"/>
                  </a:lnTo>
                  <a:lnTo>
                    <a:pt x="7" y="60"/>
                  </a:lnTo>
                  <a:lnTo>
                    <a:pt x="0" y="78"/>
                  </a:lnTo>
                  <a:lnTo>
                    <a:pt x="1" y="94"/>
                  </a:lnTo>
                  <a:lnTo>
                    <a:pt x="9" y="95"/>
                  </a:lnTo>
                  <a:lnTo>
                    <a:pt x="9" y="108"/>
                  </a:lnTo>
                  <a:lnTo>
                    <a:pt x="7" y="121"/>
                  </a:lnTo>
                  <a:lnTo>
                    <a:pt x="9" y="132"/>
                  </a:lnTo>
                  <a:lnTo>
                    <a:pt x="23" y="128"/>
                  </a:lnTo>
                  <a:lnTo>
                    <a:pt x="22" y="107"/>
                  </a:lnTo>
                  <a:lnTo>
                    <a:pt x="22" y="85"/>
                  </a:lnTo>
                  <a:lnTo>
                    <a:pt x="31" y="78"/>
                  </a:lnTo>
                  <a:lnTo>
                    <a:pt x="33" y="89"/>
                  </a:lnTo>
                  <a:lnTo>
                    <a:pt x="34" y="96"/>
                  </a:lnTo>
                  <a:lnTo>
                    <a:pt x="41" y="106"/>
                  </a:lnTo>
                  <a:lnTo>
                    <a:pt x="43" y="116"/>
                  </a:lnTo>
                  <a:lnTo>
                    <a:pt x="48" y="114"/>
                  </a:lnTo>
                  <a:lnTo>
                    <a:pt x="59" y="108"/>
                  </a:lnTo>
                  <a:lnTo>
                    <a:pt x="63" y="106"/>
                  </a:lnTo>
                  <a:lnTo>
                    <a:pt x="53" y="91"/>
                  </a:lnTo>
                  <a:lnTo>
                    <a:pt x="55" y="86"/>
                  </a:lnTo>
                  <a:lnTo>
                    <a:pt x="47" y="74"/>
                  </a:lnTo>
                  <a:lnTo>
                    <a:pt x="40" y="62"/>
                  </a:lnTo>
                  <a:lnTo>
                    <a:pt x="46" y="64"/>
                  </a:lnTo>
                  <a:lnTo>
                    <a:pt x="57" y="54"/>
                  </a:lnTo>
                  <a:lnTo>
                    <a:pt x="69" y="46"/>
                  </a:lnTo>
                  <a:lnTo>
                    <a:pt x="72" y="46"/>
                  </a:lnTo>
                  <a:lnTo>
                    <a:pt x="70" y="40"/>
                  </a:lnTo>
                  <a:lnTo>
                    <a:pt x="64" y="42"/>
                  </a:lnTo>
                  <a:lnTo>
                    <a:pt x="45" y="46"/>
                  </a:lnTo>
                  <a:lnTo>
                    <a:pt x="31" y="54"/>
                  </a:lnTo>
                  <a:lnTo>
                    <a:pt x="19" y="37"/>
                  </a:lnTo>
                  <a:lnTo>
                    <a:pt x="25" y="22"/>
                  </a:lnTo>
                  <a:lnTo>
                    <a:pt x="47" y="23"/>
                  </a:lnTo>
                  <a:lnTo>
                    <a:pt x="70" y="24"/>
                  </a:lnTo>
                  <a:lnTo>
                    <a:pt x="91" y="19"/>
                  </a:lnTo>
                  <a:lnTo>
                    <a:pt x="101"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8" name="Freeform 10"/>
            <p:cNvSpPr/>
            <p:nvPr/>
          </p:nvSpPr>
          <p:spPr bwMode="auto">
            <a:xfrm>
              <a:off x="4382" y="2825"/>
              <a:ext cx="162" cy="56"/>
            </a:xfrm>
            <a:custGeom>
              <a:avLst/>
              <a:gdLst/>
              <a:ahLst/>
              <a:cxnLst>
                <a:cxn ang="0">
                  <a:pos x="145" y="49"/>
                </a:cxn>
                <a:cxn ang="0">
                  <a:pos x="143" y="47"/>
                </a:cxn>
                <a:cxn ang="0">
                  <a:pos x="144" y="32"/>
                </a:cxn>
                <a:cxn ang="0">
                  <a:pos x="132" y="31"/>
                </a:cxn>
                <a:cxn ang="0">
                  <a:pos x="120" y="29"/>
                </a:cxn>
                <a:cxn ang="0">
                  <a:pos x="116" y="19"/>
                </a:cxn>
                <a:cxn ang="0">
                  <a:pos x="97" y="12"/>
                </a:cxn>
                <a:cxn ang="0">
                  <a:pos x="90" y="7"/>
                </a:cxn>
                <a:cxn ang="0">
                  <a:pos x="83" y="16"/>
                </a:cxn>
                <a:cxn ang="0">
                  <a:pos x="71" y="16"/>
                </a:cxn>
                <a:cxn ang="0">
                  <a:pos x="57" y="16"/>
                </a:cxn>
                <a:cxn ang="0">
                  <a:pos x="51" y="8"/>
                </a:cxn>
                <a:cxn ang="0">
                  <a:pos x="33" y="0"/>
                </a:cxn>
                <a:cxn ang="0">
                  <a:pos x="13" y="0"/>
                </a:cxn>
                <a:cxn ang="0">
                  <a:pos x="5" y="11"/>
                </a:cxn>
                <a:cxn ang="0">
                  <a:pos x="0" y="13"/>
                </a:cxn>
                <a:cxn ang="0">
                  <a:pos x="17" y="18"/>
                </a:cxn>
                <a:cxn ang="0">
                  <a:pos x="17" y="22"/>
                </a:cxn>
                <a:cxn ang="0">
                  <a:pos x="32" y="26"/>
                </a:cxn>
                <a:cxn ang="0">
                  <a:pos x="49" y="30"/>
                </a:cxn>
                <a:cxn ang="0">
                  <a:pos x="63" y="34"/>
                </a:cxn>
                <a:cxn ang="0">
                  <a:pos x="79" y="37"/>
                </a:cxn>
                <a:cxn ang="0">
                  <a:pos x="99" y="40"/>
                </a:cxn>
                <a:cxn ang="0">
                  <a:pos x="119" y="42"/>
                </a:cxn>
                <a:cxn ang="0">
                  <a:pos x="132" y="46"/>
                </a:cxn>
                <a:cxn ang="0">
                  <a:pos x="145" y="49"/>
                </a:cxn>
              </a:cxnLst>
              <a:rect l="0" t="0" r="r" b="b"/>
              <a:pathLst>
                <a:path w="145" h="49">
                  <a:moveTo>
                    <a:pt x="145" y="49"/>
                  </a:moveTo>
                  <a:lnTo>
                    <a:pt x="143" y="47"/>
                  </a:lnTo>
                  <a:lnTo>
                    <a:pt x="144" y="32"/>
                  </a:lnTo>
                  <a:lnTo>
                    <a:pt x="132" y="31"/>
                  </a:lnTo>
                  <a:lnTo>
                    <a:pt x="120" y="29"/>
                  </a:lnTo>
                  <a:lnTo>
                    <a:pt x="116" y="19"/>
                  </a:lnTo>
                  <a:lnTo>
                    <a:pt x="97" y="12"/>
                  </a:lnTo>
                  <a:lnTo>
                    <a:pt x="90" y="7"/>
                  </a:lnTo>
                  <a:lnTo>
                    <a:pt x="83" y="16"/>
                  </a:lnTo>
                  <a:lnTo>
                    <a:pt x="71" y="16"/>
                  </a:lnTo>
                  <a:lnTo>
                    <a:pt x="57" y="16"/>
                  </a:lnTo>
                  <a:lnTo>
                    <a:pt x="51" y="8"/>
                  </a:lnTo>
                  <a:lnTo>
                    <a:pt x="33" y="0"/>
                  </a:lnTo>
                  <a:lnTo>
                    <a:pt x="13" y="0"/>
                  </a:lnTo>
                  <a:lnTo>
                    <a:pt x="5" y="11"/>
                  </a:lnTo>
                  <a:lnTo>
                    <a:pt x="0" y="13"/>
                  </a:lnTo>
                  <a:lnTo>
                    <a:pt x="17" y="18"/>
                  </a:lnTo>
                  <a:lnTo>
                    <a:pt x="17" y="22"/>
                  </a:lnTo>
                  <a:lnTo>
                    <a:pt x="32" y="26"/>
                  </a:lnTo>
                  <a:lnTo>
                    <a:pt x="49" y="30"/>
                  </a:lnTo>
                  <a:lnTo>
                    <a:pt x="63" y="34"/>
                  </a:lnTo>
                  <a:lnTo>
                    <a:pt x="79" y="37"/>
                  </a:lnTo>
                  <a:lnTo>
                    <a:pt x="99" y="40"/>
                  </a:lnTo>
                  <a:lnTo>
                    <a:pt x="119" y="42"/>
                  </a:lnTo>
                  <a:lnTo>
                    <a:pt x="132" y="46"/>
                  </a:lnTo>
                  <a:lnTo>
                    <a:pt x="145" y="4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9" name="Freeform 11"/>
            <p:cNvSpPr/>
            <p:nvPr/>
          </p:nvSpPr>
          <p:spPr bwMode="auto">
            <a:xfrm>
              <a:off x="4700" y="2874"/>
              <a:ext cx="66" cy="38"/>
            </a:xfrm>
            <a:custGeom>
              <a:avLst/>
              <a:gdLst/>
              <a:ahLst/>
              <a:cxnLst>
                <a:cxn ang="0">
                  <a:pos x="61" y="0"/>
                </a:cxn>
                <a:cxn ang="0">
                  <a:pos x="39" y="1"/>
                </a:cxn>
                <a:cxn ang="0">
                  <a:pos x="23" y="9"/>
                </a:cxn>
                <a:cxn ang="0">
                  <a:pos x="9" y="17"/>
                </a:cxn>
                <a:cxn ang="0">
                  <a:pos x="1" y="30"/>
                </a:cxn>
                <a:cxn ang="0">
                  <a:pos x="0" y="31"/>
                </a:cxn>
                <a:cxn ang="0">
                  <a:pos x="1" y="35"/>
                </a:cxn>
                <a:cxn ang="0">
                  <a:pos x="22" y="24"/>
                </a:cxn>
                <a:cxn ang="0">
                  <a:pos x="41" y="12"/>
                </a:cxn>
                <a:cxn ang="0">
                  <a:pos x="61" y="0"/>
                </a:cxn>
              </a:cxnLst>
              <a:rect l="0" t="0" r="r" b="b"/>
              <a:pathLst>
                <a:path w="61" h="35">
                  <a:moveTo>
                    <a:pt x="61" y="0"/>
                  </a:moveTo>
                  <a:lnTo>
                    <a:pt x="39" y="1"/>
                  </a:lnTo>
                  <a:lnTo>
                    <a:pt x="23" y="9"/>
                  </a:lnTo>
                  <a:lnTo>
                    <a:pt x="9" y="17"/>
                  </a:lnTo>
                  <a:lnTo>
                    <a:pt x="1" y="30"/>
                  </a:lnTo>
                  <a:lnTo>
                    <a:pt x="0" y="31"/>
                  </a:lnTo>
                  <a:lnTo>
                    <a:pt x="1" y="35"/>
                  </a:lnTo>
                  <a:lnTo>
                    <a:pt x="22" y="24"/>
                  </a:lnTo>
                  <a:lnTo>
                    <a:pt x="41" y="12"/>
                  </a:lnTo>
                  <a:lnTo>
                    <a:pt x="6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0" name="Freeform 12"/>
            <p:cNvSpPr/>
            <p:nvPr/>
          </p:nvSpPr>
          <p:spPr bwMode="auto">
            <a:xfrm>
              <a:off x="4777" y="2663"/>
              <a:ext cx="25" cy="59"/>
            </a:xfrm>
            <a:custGeom>
              <a:avLst/>
              <a:gdLst/>
              <a:ahLst/>
              <a:cxnLst>
                <a:cxn ang="0">
                  <a:pos x="23" y="34"/>
                </a:cxn>
                <a:cxn ang="0">
                  <a:pos x="13" y="22"/>
                </a:cxn>
                <a:cxn ang="0">
                  <a:pos x="20" y="14"/>
                </a:cxn>
                <a:cxn ang="0">
                  <a:pos x="16" y="10"/>
                </a:cxn>
                <a:cxn ang="0">
                  <a:pos x="11" y="15"/>
                </a:cxn>
                <a:cxn ang="0">
                  <a:pos x="5" y="24"/>
                </a:cxn>
                <a:cxn ang="0">
                  <a:pos x="5" y="19"/>
                </a:cxn>
                <a:cxn ang="0">
                  <a:pos x="8" y="7"/>
                </a:cxn>
                <a:cxn ang="0">
                  <a:pos x="8" y="0"/>
                </a:cxn>
                <a:cxn ang="0">
                  <a:pos x="0" y="13"/>
                </a:cxn>
                <a:cxn ang="0">
                  <a:pos x="2" y="25"/>
                </a:cxn>
                <a:cxn ang="0">
                  <a:pos x="4" y="38"/>
                </a:cxn>
                <a:cxn ang="0">
                  <a:pos x="13" y="54"/>
                </a:cxn>
                <a:cxn ang="0">
                  <a:pos x="7" y="32"/>
                </a:cxn>
                <a:cxn ang="0">
                  <a:pos x="23" y="34"/>
                </a:cxn>
              </a:cxnLst>
              <a:rect l="0" t="0" r="r" b="b"/>
              <a:pathLst>
                <a:path w="23" h="54">
                  <a:moveTo>
                    <a:pt x="23" y="34"/>
                  </a:moveTo>
                  <a:lnTo>
                    <a:pt x="13" y="22"/>
                  </a:lnTo>
                  <a:lnTo>
                    <a:pt x="20" y="14"/>
                  </a:lnTo>
                  <a:lnTo>
                    <a:pt x="16" y="10"/>
                  </a:lnTo>
                  <a:lnTo>
                    <a:pt x="11" y="15"/>
                  </a:lnTo>
                  <a:lnTo>
                    <a:pt x="5" y="24"/>
                  </a:lnTo>
                  <a:lnTo>
                    <a:pt x="5" y="19"/>
                  </a:lnTo>
                  <a:lnTo>
                    <a:pt x="8" y="7"/>
                  </a:lnTo>
                  <a:lnTo>
                    <a:pt x="8" y="0"/>
                  </a:lnTo>
                  <a:lnTo>
                    <a:pt x="0" y="13"/>
                  </a:lnTo>
                  <a:lnTo>
                    <a:pt x="2" y="25"/>
                  </a:lnTo>
                  <a:lnTo>
                    <a:pt x="4" y="38"/>
                  </a:lnTo>
                  <a:lnTo>
                    <a:pt x="13" y="54"/>
                  </a:lnTo>
                  <a:lnTo>
                    <a:pt x="7" y="32"/>
                  </a:lnTo>
                  <a:lnTo>
                    <a:pt x="23" y="3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1" name="Freeform 13"/>
            <p:cNvSpPr/>
            <p:nvPr/>
          </p:nvSpPr>
          <p:spPr bwMode="auto">
            <a:xfrm>
              <a:off x="4784" y="2763"/>
              <a:ext cx="53" cy="16"/>
            </a:xfrm>
            <a:custGeom>
              <a:avLst/>
              <a:gdLst/>
              <a:ahLst/>
              <a:cxnLst>
                <a:cxn ang="0">
                  <a:pos x="47" y="13"/>
                </a:cxn>
                <a:cxn ang="0">
                  <a:pos x="44" y="16"/>
                </a:cxn>
                <a:cxn ang="0">
                  <a:pos x="25" y="8"/>
                </a:cxn>
                <a:cxn ang="0">
                  <a:pos x="12" y="9"/>
                </a:cxn>
                <a:cxn ang="0">
                  <a:pos x="2" y="6"/>
                </a:cxn>
                <a:cxn ang="0">
                  <a:pos x="0" y="9"/>
                </a:cxn>
                <a:cxn ang="0">
                  <a:pos x="1" y="3"/>
                </a:cxn>
                <a:cxn ang="0">
                  <a:pos x="11" y="0"/>
                </a:cxn>
                <a:cxn ang="0">
                  <a:pos x="25" y="1"/>
                </a:cxn>
                <a:cxn ang="0">
                  <a:pos x="38" y="2"/>
                </a:cxn>
                <a:cxn ang="0">
                  <a:pos x="47" y="13"/>
                </a:cxn>
              </a:cxnLst>
              <a:rect l="0" t="0" r="r" b="b"/>
              <a:pathLst>
                <a:path w="47" h="16">
                  <a:moveTo>
                    <a:pt x="47" y="13"/>
                  </a:moveTo>
                  <a:lnTo>
                    <a:pt x="44" y="16"/>
                  </a:lnTo>
                  <a:lnTo>
                    <a:pt x="25" y="8"/>
                  </a:lnTo>
                  <a:lnTo>
                    <a:pt x="12" y="9"/>
                  </a:lnTo>
                  <a:lnTo>
                    <a:pt x="2" y="6"/>
                  </a:lnTo>
                  <a:lnTo>
                    <a:pt x="0" y="9"/>
                  </a:lnTo>
                  <a:lnTo>
                    <a:pt x="1" y="3"/>
                  </a:lnTo>
                  <a:lnTo>
                    <a:pt x="11" y="0"/>
                  </a:lnTo>
                  <a:lnTo>
                    <a:pt x="25" y="1"/>
                  </a:lnTo>
                  <a:lnTo>
                    <a:pt x="38" y="2"/>
                  </a:lnTo>
                  <a:lnTo>
                    <a:pt x="47" y="1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2" name="Freeform 14"/>
            <p:cNvSpPr/>
            <p:nvPr/>
          </p:nvSpPr>
          <p:spPr bwMode="auto">
            <a:xfrm>
              <a:off x="4634" y="2870"/>
              <a:ext cx="59" cy="11"/>
            </a:xfrm>
            <a:custGeom>
              <a:avLst/>
              <a:gdLst/>
              <a:ahLst/>
              <a:cxnLst>
                <a:cxn ang="0">
                  <a:pos x="51" y="1"/>
                </a:cxn>
                <a:cxn ang="0">
                  <a:pos x="51" y="0"/>
                </a:cxn>
                <a:cxn ang="0">
                  <a:pos x="48" y="0"/>
                </a:cxn>
                <a:cxn ang="0">
                  <a:pos x="43" y="4"/>
                </a:cxn>
                <a:cxn ang="0">
                  <a:pos x="33" y="4"/>
                </a:cxn>
                <a:cxn ang="0">
                  <a:pos x="21" y="2"/>
                </a:cxn>
                <a:cxn ang="0">
                  <a:pos x="8" y="1"/>
                </a:cxn>
                <a:cxn ang="0">
                  <a:pos x="0" y="8"/>
                </a:cxn>
                <a:cxn ang="0">
                  <a:pos x="7" y="10"/>
                </a:cxn>
                <a:cxn ang="0">
                  <a:pos x="22" y="10"/>
                </a:cxn>
                <a:cxn ang="0">
                  <a:pos x="38" y="9"/>
                </a:cxn>
                <a:cxn ang="0">
                  <a:pos x="51" y="1"/>
                </a:cxn>
              </a:cxnLst>
              <a:rect l="0" t="0" r="r" b="b"/>
              <a:pathLst>
                <a:path w="51" h="10">
                  <a:moveTo>
                    <a:pt x="51" y="1"/>
                  </a:moveTo>
                  <a:lnTo>
                    <a:pt x="51" y="0"/>
                  </a:lnTo>
                  <a:lnTo>
                    <a:pt x="48" y="0"/>
                  </a:lnTo>
                  <a:lnTo>
                    <a:pt x="43" y="4"/>
                  </a:lnTo>
                  <a:lnTo>
                    <a:pt x="33" y="4"/>
                  </a:lnTo>
                  <a:lnTo>
                    <a:pt x="21" y="2"/>
                  </a:lnTo>
                  <a:lnTo>
                    <a:pt x="8" y="1"/>
                  </a:lnTo>
                  <a:lnTo>
                    <a:pt x="0" y="8"/>
                  </a:lnTo>
                  <a:lnTo>
                    <a:pt x="7" y="10"/>
                  </a:lnTo>
                  <a:lnTo>
                    <a:pt x="22" y="10"/>
                  </a:lnTo>
                  <a:lnTo>
                    <a:pt x="38" y="9"/>
                  </a:lnTo>
                  <a:lnTo>
                    <a:pt x="51"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 name="Freeform 15"/>
            <p:cNvSpPr/>
            <p:nvPr/>
          </p:nvSpPr>
          <p:spPr bwMode="auto">
            <a:xfrm>
              <a:off x="4385" y="2736"/>
              <a:ext cx="28" cy="31"/>
            </a:xfrm>
            <a:custGeom>
              <a:avLst/>
              <a:gdLst/>
              <a:ahLst/>
              <a:cxnLst>
                <a:cxn ang="0">
                  <a:pos x="26" y="19"/>
                </a:cxn>
                <a:cxn ang="0">
                  <a:pos x="24" y="27"/>
                </a:cxn>
                <a:cxn ang="0">
                  <a:pos x="11" y="19"/>
                </a:cxn>
                <a:cxn ang="0">
                  <a:pos x="6" y="9"/>
                </a:cxn>
                <a:cxn ang="0">
                  <a:pos x="0" y="7"/>
                </a:cxn>
                <a:cxn ang="0">
                  <a:pos x="7" y="1"/>
                </a:cxn>
                <a:cxn ang="0">
                  <a:pos x="11" y="0"/>
                </a:cxn>
                <a:cxn ang="0">
                  <a:pos x="17" y="14"/>
                </a:cxn>
                <a:cxn ang="0">
                  <a:pos x="26" y="19"/>
                </a:cxn>
              </a:cxnLst>
              <a:rect l="0" t="0" r="r" b="b"/>
              <a:pathLst>
                <a:path w="26" h="27">
                  <a:moveTo>
                    <a:pt x="26" y="19"/>
                  </a:moveTo>
                  <a:lnTo>
                    <a:pt x="24" y="27"/>
                  </a:lnTo>
                  <a:lnTo>
                    <a:pt x="11" y="19"/>
                  </a:lnTo>
                  <a:lnTo>
                    <a:pt x="6" y="9"/>
                  </a:lnTo>
                  <a:lnTo>
                    <a:pt x="0" y="7"/>
                  </a:lnTo>
                  <a:lnTo>
                    <a:pt x="7" y="1"/>
                  </a:lnTo>
                  <a:lnTo>
                    <a:pt x="11" y="0"/>
                  </a:lnTo>
                  <a:lnTo>
                    <a:pt x="17" y="14"/>
                  </a:lnTo>
                  <a:lnTo>
                    <a:pt x="26" y="1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4" name="Freeform 16"/>
            <p:cNvSpPr/>
            <p:nvPr/>
          </p:nvSpPr>
          <p:spPr bwMode="auto">
            <a:xfrm>
              <a:off x="4581" y="2868"/>
              <a:ext cx="43" cy="17"/>
            </a:xfrm>
            <a:custGeom>
              <a:avLst/>
              <a:gdLst/>
              <a:ahLst/>
              <a:cxnLst>
                <a:cxn ang="0">
                  <a:pos x="38" y="10"/>
                </a:cxn>
                <a:cxn ang="0">
                  <a:pos x="36" y="5"/>
                </a:cxn>
                <a:cxn ang="0">
                  <a:pos x="31" y="6"/>
                </a:cxn>
                <a:cxn ang="0">
                  <a:pos x="16" y="0"/>
                </a:cxn>
                <a:cxn ang="0">
                  <a:pos x="24" y="10"/>
                </a:cxn>
                <a:cxn ang="0">
                  <a:pos x="15" y="9"/>
                </a:cxn>
                <a:cxn ang="0">
                  <a:pos x="3" y="7"/>
                </a:cxn>
                <a:cxn ang="0">
                  <a:pos x="0" y="17"/>
                </a:cxn>
                <a:cxn ang="0">
                  <a:pos x="13" y="15"/>
                </a:cxn>
                <a:cxn ang="0">
                  <a:pos x="26" y="12"/>
                </a:cxn>
                <a:cxn ang="0">
                  <a:pos x="32" y="13"/>
                </a:cxn>
                <a:cxn ang="0">
                  <a:pos x="31" y="12"/>
                </a:cxn>
                <a:cxn ang="0">
                  <a:pos x="38" y="10"/>
                </a:cxn>
              </a:cxnLst>
              <a:rect l="0" t="0" r="r" b="b"/>
              <a:pathLst>
                <a:path w="38" h="17">
                  <a:moveTo>
                    <a:pt x="38" y="10"/>
                  </a:moveTo>
                  <a:lnTo>
                    <a:pt x="36" y="5"/>
                  </a:lnTo>
                  <a:lnTo>
                    <a:pt x="31" y="6"/>
                  </a:lnTo>
                  <a:lnTo>
                    <a:pt x="16" y="0"/>
                  </a:lnTo>
                  <a:lnTo>
                    <a:pt x="24" y="10"/>
                  </a:lnTo>
                  <a:lnTo>
                    <a:pt x="15" y="9"/>
                  </a:lnTo>
                  <a:lnTo>
                    <a:pt x="3" y="7"/>
                  </a:lnTo>
                  <a:lnTo>
                    <a:pt x="0" y="17"/>
                  </a:lnTo>
                  <a:lnTo>
                    <a:pt x="13" y="15"/>
                  </a:lnTo>
                  <a:lnTo>
                    <a:pt x="26" y="12"/>
                  </a:lnTo>
                  <a:lnTo>
                    <a:pt x="32" y="13"/>
                  </a:lnTo>
                  <a:lnTo>
                    <a:pt x="31" y="12"/>
                  </a:lnTo>
                  <a:lnTo>
                    <a:pt x="38" y="1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5" name="Freeform 17"/>
            <p:cNvSpPr/>
            <p:nvPr/>
          </p:nvSpPr>
          <p:spPr bwMode="auto">
            <a:xfrm>
              <a:off x="4620" y="2894"/>
              <a:ext cx="31" cy="16"/>
            </a:xfrm>
            <a:custGeom>
              <a:avLst/>
              <a:gdLst/>
              <a:ahLst/>
              <a:cxnLst>
                <a:cxn ang="0">
                  <a:pos x="28" y="12"/>
                </a:cxn>
                <a:cxn ang="0">
                  <a:pos x="17" y="15"/>
                </a:cxn>
                <a:cxn ang="0">
                  <a:pos x="4" y="6"/>
                </a:cxn>
                <a:cxn ang="0">
                  <a:pos x="0" y="0"/>
                </a:cxn>
                <a:cxn ang="0">
                  <a:pos x="17" y="0"/>
                </a:cxn>
                <a:cxn ang="0">
                  <a:pos x="28" y="12"/>
                </a:cxn>
              </a:cxnLst>
              <a:rect l="0" t="0" r="r" b="b"/>
              <a:pathLst>
                <a:path w="28" h="15">
                  <a:moveTo>
                    <a:pt x="28" y="12"/>
                  </a:moveTo>
                  <a:lnTo>
                    <a:pt x="17" y="15"/>
                  </a:lnTo>
                  <a:lnTo>
                    <a:pt x="4" y="6"/>
                  </a:lnTo>
                  <a:lnTo>
                    <a:pt x="0" y="0"/>
                  </a:lnTo>
                  <a:lnTo>
                    <a:pt x="17" y="0"/>
                  </a:lnTo>
                  <a:lnTo>
                    <a:pt x="28"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6" name="Freeform 18"/>
            <p:cNvSpPr/>
            <p:nvPr/>
          </p:nvSpPr>
          <p:spPr bwMode="auto">
            <a:xfrm>
              <a:off x="4752" y="2767"/>
              <a:ext cx="21" cy="14"/>
            </a:xfrm>
            <a:custGeom>
              <a:avLst/>
              <a:gdLst/>
              <a:ahLst/>
              <a:cxnLst>
                <a:cxn ang="0">
                  <a:pos x="19" y="6"/>
                </a:cxn>
                <a:cxn ang="0">
                  <a:pos x="12" y="13"/>
                </a:cxn>
                <a:cxn ang="0">
                  <a:pos x="0" y="5"/>
                </a:cxn>
                <a:cxn ang="0">
                  <a:pos x="6" y="0"/>
                </a:cxn>
                <a:cxn ang="0">
                  <a:pos x="19" y="6"/>
                </a:cxn>
              </a:cxnLst>
              <a:rect l="0" t="0" r="r" b="b"/>
              <a:pathLst>
                <a:path w="19" h="13">
                  <a:moveTo>
                    <a:pt x="19" y="6"/>
                  </a:moveTo>
                  <a:lnTo>
                    <a:pt x="12" y="13"/>
                  </a:lnTo>
                  <a:lnTo>
                    <a:pt x="0" y="5"/>
                  </a:lnTo>
                  <a:lnTo>
                    <a:pt x="6" y="0"/>
                  </a:lnTo>
                  <a:lnTo>
                    <a:pt x="19"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7" name="Freeform 19"/>
            <p:cNvSpPr/>
            <p:nvPr/>
          </p:nvSpPr>
          <p:spPr bwMode="auto">
            <a:xfrm>
              <a:off x="4544" y="2868"/>
              <a:ext cx="21" cy="11"/>
            </a:xfrm>
            <a:custGeom>
              <a:avLst/>
              <a:gdLst/>
              <a:ahLst/>
              <a:cxnLst>
                <a:cxn ang="0">
                  <a:pos x="18" y="5"/>
                </a:cxn>
                <a:cxn ang="0">
                  <a:pos x="16" y="2"/>
                </a:cxn>
                <a:cxn ang="0">
                  <a:pos x="0" y="0"/>
                </a:cxn>
                <a:cxn ang="0">
                  <a:pos x="8" y="10"/>
                </a:cxn>
                <a:cxn ang="0">
                  <a:pos x="18" y="5"/>
                </a:cxn>
              </a:cxnLst>
              <a:rect l="0" t="0" r="r" b="b"/>
              <a:pathLst>
                <a:path w="18" h="10">
                  <a:moveTo>
                    <a:pt x="18" y="5"/>
                  </a:moveTo>
                  <a:lnTo>
                    <a:pt x="16" y="2"/>
                  </a:lnTo>
                  <a:lnTo>
                    <a:pt x="0" y="0"/>
                  </a:lnTo>
                  <a:lnTo>
                    <a:pt x="8" y="10"/>
                  </a:lnTo>
                  <a:lnTo>
                    <a:pt x="18"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8" name="Freeform 20"/>
            <p:cNvSpPr/>
            <p:nvPr/>
          </p:nvSpPr>
          <p:spPr bwMode="auto">
            <a:xfrm>
              <a:off x="4242" y="2676"/>
              <a:ext cx="14" cy="21"/>
            </a:xfrm>
            <a:custGeom>
              <a:avLst/>
              <a:gdLst/>
              <a:ahLst/>
              <a:cxnLst>
                <a:cxn ang="0">
                  <a:pos x="14" y="9"/>
                </a:cxn>
                <a:cxn ang="0">
                  <a:pos x="12" y="16"/>
                </a:cxn>
                <a:cxn ang="0">
                  <a:pos x="0" y="1"/>
                </a:cxn>
                <a:cxn ang="0">
                  <a:pos x="4" y="0"/>
                </a:cxn>
                <a:cxn ang="0">
                  <a:pos x="14" y="9"/>
                </a:cxn>
              </a:cxnLst>
              <a:rect l="0" t="0" r="r" b="b"/>
              <a:pathLst>
                <a:path w="14" h="16">
                  <a:moveTo>
                    <a:pt x="14" y="9"/>
                  </a:moveTo>
                  <a:lnTo>
                    <a:pt x="12" y="16"/>
                  </a:lnTo>
                  <a:lnTo>
                    <a:pt x="0" y="1"/>
                  </a:lnTo>
                  <a:lnTo>
                    <a:pt x="4" y="0"/>
                  </a:lnTo>
                  <a:lnTo>
                    <a:pt x="14" y="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9" name="Freeform 21"/>
            <p:cNvSpPr/>
            <p:nvPr/>
          </p:nvSpPr>
          <p:spPr bwMode="auto">
            <a:xfrm>
              <a:off x="4569" y="2870"/>
              <a:ext cx="13" cy="14"/>
            </a:xfrm>
            <a:custGeom>
              <a:avLst/>
              <a:gdLst/>
              <a:ahLst/>
              <a:cxnLst>
                <a:cxn ang="0">
                  <a:pos x="12" y="3"/>
                </a:cxn>
                <a:cxn ang="0">
                  <a:pos x="8" y="0"/>
                </a:cxn>
                <a:cxn ang="0">
                  <a:pos x="0" y="9"/>
                </a:cxn>
                <a:cxn ang="0">
                  <a:pos x="6" y="12"/>
                </a:cxn>
                <a:cxn ang="0">
                  <a:pos x="12" y="3"/>
                </a:cxn>
              </a:cxnLst>
              <a:rect l="0" t="0" r="r" b="b"/>
              <a:pathLst>
                <a:path w="12" h="12">
                  <a:moveTo>
                    <a:pt x="12" y="3"/>
                  </a:moveTo>
                  <a:lnTo>
                    <a:pt x="8" y="0"/>
                  </a:lnTo>
                  <a:lnTo>
                    <a:pt x="0" y="9"/>
                  </a:lnTo>
                  <a:lnTo>
                    <a:pt x="6" y="12"/>
                  </a:lnTo>
                  <a:lnTo>
                    <a:pt x="12"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0" name="Freeform 22"/>
            <p:cNvSpPr/>
            <p:nvPr/>
          </p:nvSpPr>
          <p:spPr bwMode="auto">
            <a:xfrm>
              <a:off x="4427" y="2756"/>
              <a:ext cx="14" cy="14"/>
            </a:xfrm>
            <a:custGeom>
              <a:avLst/>
              <a:gdLst/>
              <a:ahLst/>
              <a:cxnLst>
                <a:cxn ang="0">
                  <a:pos x="11" y="5"/>
                </a:cxn>
                <a:cxn ang="0">
                  <a:pos x="5" y="9"/>
                </a:cxn>
                <a:cxn ang="0">
                  <a:pos x="0" y="11"/>
                </a:cxn>
                <a:cxn ang="0">
                  <a:pos x="0" y="0"/>
                </a:cxn>
                <a:cxn ang="0">
                  <a:pos x="11" y="5"/>
                </a:cxn>
              </a:cxnLst>
              <a:rect l="0" t="0" r="r" b="b"/>
              <a:pathLst>
                <a:path w="11" h="11">
                  <a:moveTo>
                    <a:pt x="11" y="5"/>
                  </a:moveTo>
                  <a:lnTo>
                    <a:pt x="5" y="9"/>
                  </a:lnTo>
                  <a:lnTo>
                    <a:pt x="0" y="11"/>
                  </a:lnTo>
                  <a:lnTo>
                    <a:pt x="0" y="0"/>
                  </a:lnTo>
                  <a:lnTo>
                    <a:pt x="11"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1" name="Freeform 23"/>
            <p:cNvSpPr/>
            <p:nvPr/>
          </p:nvSpPr>
          <p:spPr bwMode="auto">
            <a:xfrm>
              <a:off x="4689" y="2794"/>
              <a:ext cx="11" cy="25"/>
            </a:xfrm>
            <a:custGeom>
              <a:avLst/>
              <a:gdLst/>
              <a:ahLst/>
              <a:cxnLst>
                <a:cxn ang="0">
                  <a:pos x="9" y="15"/>
                </a:cxn>
                <a:cxn ang="0">
                  <a:pos x="7" y="14"/>
                </a:cxn>
                <a:cxn ang="0">
                  <a:pos x="7" y="5"/>
                </a:cxn>
                <a:cxn ang="0">
                  <a:pos x="7" y="0"/>
                </a:cxn>
                <a:cxn ang="0">
                  <a:pos x="0" y="22"/>
                </a:cxn>
                <a:cxn ang="0">
                  <a:pos x="9" y="15"/>
                </a:cxn>
              </a:cxnLst>
              <a:rect l="0" t="0" r="r" b="b"/>
              <a:pathLst>
                <a:path w="9" h="22">
                  <a:moveTo>
                    <a:pt x="9" y="15"/>
                  </a:moveTo>
                  <a:lnTo>
                    <a:pt x="7" y="14"/>
                  </a:lnTo>
                  <a:lnTo>
                    <a:pt x="7" y="5"/>
                  </a:lnTo>
                  <a:lnTo>
                    <a:pt x="7" y="0"/>
                  </a:lnTo>
                  <a:lnTo>
                    <a:pt x="0" y="22"/>
                  </a:lnTo>
                  <a:lnTo>
                    <a:pt x="9" y="1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2" name="Freeform 24"/>
            <p:cNvSpPr/>
            <p:nvPr/>
          </p:nvSpPr>
          <p:spPr bwMode="auto">
            <a:xfrm>
              <a:off x="4895" y="2815"/>
              <a:ext cx="7" cy="15"/>
            </a:xfrm>
            <a:custGeom>
              <a:avLst/>
              <a:gdLst/>
              <a:ahLst/>
              <a:cxnLst>
                <a:cxn ang="0">
                  <a:pos x="6" y="10"/>
                </a:cxn>
                <a:cxn ang="0">
                  <a:pos x="6" y="0"/>
                </a:cxn>
                <a:cxn ang="0">
                  <a:pos x="0" y="2"/>
                </a:cxn>
                <a:cxn ang="0">
                  <a:pos x="0" y="13"/>
                </a:cxn>
                <a:cxn ang="0">
                  <a:pos x="6" y="10"/>
                </a:cxn>
              </a:cxnLst>
              <a:rect l="0" t="0" r="r" b="b"/>
              <a:pathLst>
                <a:path w="6" h="13">
                  <a:moveTo>
                    <a:pt x="6" y="10"/>
                  </a:moveTo>
                  <a:lnTo>
                    <a:pt x="6" y="0"/>
                  </a:lnTo>
                  <a:lnTo>
                    <a:pt x="0" y="2"/>
                  </a:lnTo>
                  <a:lnTo>
                    <a:pt x="0" y="13"/>
                  </a:lnTo>
                  <a:lnTo>
                    <a:pt x="6" y="1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3" name="Freeform 25"/>
            <p:cNvSpPr/>
            <p:nvPr/>
          </p:nvSpPr>
          <p:spPr bwMode="auto">
            <a:xfrm>
              <a:off x="4272" y="2723"/>
              <a:ext cx="8" cy="16"/>
            </a:xfrm>
            <a:custGeom>
              <a:avLst/>
              <a:gdLst/>
              <a:ahLst/>
              <a:cxnLst>
                <a:cxn ang="0">
                  <a:pos x="8" y="13"/>
                </a:cxn>
                <a:cxn ang="0">
                  <a:pos x="2" y="13"/>
                </a:cxn>
                <a:cxn ang="0">
                  <a:pos x="0" y="0"/>
                </a:cxn>
                <a:cxn ang="0">
                  <a:pos x="8" y="13"/>
                </a:cxn>
              </a:cxnLst>
              <a:rect l="0" t="0" r="r" b="b"/>
              <a:pathLst>
                <a:path w="8" h="13">
                  <a:moveTo>
                    <a:pt x="8" y="13"/>
                  </a:moveTo>
                  <a:lnTo>
                    <a:pt x="2" y="13"/>
                  </a:lnTo>
                  <a:lnTo>
                    <a:pt x="0" y="0"/>
                  </a:lnTo>
                  <a:lnTo>
                    <a:pt x="8" y="1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4" name="Freeform 26"/>
            <p:cNvSpPr/>
            <p:nvPr/>
          </p:nvSpPr>
          <p:spPr bwMode="auto">
            <a:xfrm>
              <a:off x="4686" y="2799"/>
              <a:ext cx="7" cy="11"/>
            </a:xfrm>
            <a:custGeom>
              <a:avLst/>
              <a:gdLst/>
              <a:ahLst/>
              <a:cxnLst>
                <a:cxn ang="0">
                  <a:pos x="6" y="5"/>
                </a:cxn>
                <a:cxn ang="0">
                  <a:pos x="6" y="0"/>
                </a:cxn>
                <a:cxn ang="0">
                  <a:pos x="3" y="1"/>
                </a:cxn>
                <a:cxn ang="0">
                  <a:pos x="0" y="12"/>
                </a:cxn>
                <a:cxn ang="0">
                  <a:pos x="6" y="5"/>
                </a:cxn>
              </a:cxnLst>
              <a:rect l="0" t="0" r="r" b="b"/>
              <a:pathLst>
                <a:path w="6" h="12">
                  <a:moveTo>
                    <a:pt x="6" y="5"/>
                  </a:moveTo>
                  <a:lnTo>
                    <a:pt x="6" y="0"/>
                  </a:lnTo>
                  <a:lnTo>
                    <a:pt x="3" y="1"/>
                  </a:lnTo>
                  <a:lnTo>
                    <a:pt x="0" y="12"/>
                  </a:lnTo>
                  <a:lnTo>
                    <a:pt x="6"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5" name="Freeform 27"/>
            <p:cNvSpPr/>
            <p:nvPr/>
          </p:nvSpPr>
          <p:spPr bwMode="auto">
            <a:xfrm>
              <a:off x="4722" y="2739"/>
              <a:ext cx="18" cy="4"/>
            </a:xfrm>
            <a:custGeom>
              <a:avLst/>
              <a:gdLst/>
              <a:ahLst/>
              <a:cxnLst>
                <a:cxn ang="0">
                  <a:pos x="15" y="4"/>
                </a:cxn>
                <a:cxn ang="0">
                  <a:pos x="7" y="0"/>
                </a:cxn>
                <a:cxn ang="0">
                  <a:pos x="0" y="4"/>
                </a:cxn>
                <a:cxn ang="0">
                  <a:pos x="15" y="4"/>
                </a:cxn>
              </a:cxnLst>
              <a:rect l="0" t="0" r="r" b="b"/>
              <a:pathLst>
                <a:path w="15" h="4">
                  <a:moveTo>
                    <a:pt x="15" y="4"/>
                  </a:moveTo>
                  <a:lnTo>
                    <a:pt x="7" y="0"/>
                  </a:lnTo>
                  <a:lnTo>
                    <a:pt x="0" y="4"/>
                  </a:lnTo>
                  <a:lnTo>
                    <a:pt x="15"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6" name="Freeform 28"/>
            <p:cNvSpPr/>
            <p:nvPr/>
          </p:nvSpPr>
          <p:spPr bwMode="auto">
            <a:xfrm>
              <a:off x="4888" y="2830"/>
              <a:ext cx="7" cy="11"/>
            </a:xfrm>
            <a:custGeom>
              <a:avLst/>
              <a:gdLst/>
              <a:ahLst/>
              <a:cxnLst>
                <a:cxn ang="0">
                  <a:pos x="6" y="6"/>
                </a:cxn>
                <a:cxn ang="0">
                  <a:pos x="1" y="11"/>
                </a:cxn>
                <a:cxn ang="0">
                  <a:pos x="0" y="0"/>
                </a:cxn>
                <a:cxn ang="0">
                  <a:pos x="6" y="6"/>
                </a:cxn>
              </a:cxnLst>
              <a:rect l="0" t="0" r="r" b="b"/>
              <a:pathLst>
                <a:path w="6" h="11">
                  <a:moveTo>
                    <a:pt x="6" y="6"/>
                  </a:moveTo>
                  <a:lnTo>
                    <a:pt x="1" y="11"/>
                  </a:lnTo>
                  <a:lnTo>
                    <a:pt x="0" y="0"/>
                  </a:lnTo>
                  <a:lnTo>
                    <a:pt x="6"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7" name="Freeform 29"/>
            <p:cNvSpPr/>
            <p:nvPr/>
          </p:nvSpPr>
          <p:spPr bwMode="auto">
            <a:xfrm>
              <a:off x="4513" y="2845"/>
              <a:ext cx="25" cy="1"/>
            </a:xfrm>
            <a:custGeom>
              <a:avLst/>
              <a:gdLst/>
              <a:ahLst/>
              <a:cxnLst>
                <a:cxn ang="0">
                  <a:pos x="22" y="0"/>
                </a:cxn>
                <a:cxn ang="0">
                  <a:pos x="6" y="2"/>
                </a:cxn>
                <a:cxn ang="0">
                  <a:pos x="0" y="0"/>
                </a:cxn>
                <a:cxn ang="0">
                  <a:pos x="22" y="0"/>
                </a:cxn>
              </a:cxnLst>
              <a:rect l="0" t="0" r="r" b="b"/>
              <a:pathLst>
                <a:path w="22" h="2">
                  <a:moveTo>
                    <a:pt x="22" y="0"/>
                  </a:moveTo>
                  <a:lnTo>
                    <a:pt x="6" y="2"/>
                  </a:lnTo>
                  <a:lnTo>
                    <a:pt x="0" y="0"/>
                  </a:lnTo>
                  <a:lnTo>
                    <a:pt x="2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8" name="Freeform 30"/>
            <p:cNvSpPr/>
            <p:nvPr/>
          </p:nvSpPr>
          <p:spPr bwMode="auto">
            <a:xfrm>
              <a:off x="4540" y="2607"/>
              <a:ext cx="15" cy="16"/>
            </a:xfrm>
            <a:custGeom>
              <a:avLst/>
              <a:gdLst/>
              <a:ahLst/>
              <a:cxnLst>
                <a:cxn ang="0">
                  <a:pos x="9" y="16"/>
                </a:cxn>
                <a:cxn ang="0">
                  <a:pos x="0" y="6"/>
                </a:cxn>
                <a:cxn ang="0">
                  <a:pos x="15" y="0"/>
                </a:cxn>
                <a:cxn ang="0">
                  <a:pos x="15" y="1"/>
                </a:cxn>
                <a:cxn ang="0">
                  <a:pos x="12" y="10"/>
                </a:cxn>
                <a:cxn ang="0">
                  <a:pos x="9" y="16"/>
                </a:cxn>
              </a:cxnLst>
              <a:rect l="0" t="0" r="r" b="b"/>
              <a:pathLst>
                <a:path w="15" h="16">
                  <a:moveTo>
                    <a:pt x="9" y="16"/>
                  </a:moveTo>
                  <a:lnTo>
                    <a:pt x="0" y="6"/>
                  </a:lnTo>
                  <a:lnTo>
                    <a:pt x="15" y="0"/>
                  </a:lnTo>
                  <a:lnTo>
                    <a:pt x="15" y="1"/>
                  </a:lnTo>
                  <a:lnTo>
                    <a:pt x="12" y="10"/>
                  </a:lnTo>
                  <a:lnTo>
                    <a:pt x="9" y="1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9" name="Freeform 31"/>
            <p:cNvSpPr/>
            <p:nvPr/>
          </p:nvSpPr>
          <p:spPr bwMode="auto">
            <a:xfrm>
              <a:off x="4461" y="2567"/>
              <a:ext cx="170" cy="120"/>
            </a:xfrm>
            <a:custGeom>
              <a:avLst/>
              <a:gdLst/>
              <a:ahLst/>
              <a:cxnLst>
                <a:cxn ang="0">
                  <a:pos x="113" y="0"/>
                </a:cxn>
                <a:cxn ang="0">
                  <a:pos x="122" y="7"/>
                </a:cxn>
                <a:cxn ang="0">
                  <a:pos x="122" y="19"/>
                </a:cxn>
                <a:cxn ang="0">
                  <a:pos x="129" y="16"/>
                </a:cxn>
                <a:cxn ang="0">
                  <a:pos x="129" y="21"/>
                </a:cxn>
                <a:cxn ang="0">
                  <a:pos x="132" y="22"/>
                </a:cxn>
                <a:cxn ang="0">
                  <a:pos x="151" y="30"/>
                </a:cxn>
                <a:cxn ang="0">
                  <a:pos x="134" y="35"/>
                </a:cxn>
                <a:cxn ang="0">
                  <a:pos x="139" y="45"/>
                </a:cxn>
                <a:cxn ang="0">
                  <a:pos x="128" y="47"/>
                </a:cxn>
                <a:cxn ang="0">
                  <a:pos x="125" y="51"/>
                </a:cxn>
                <a:cxn ang="0">
                  <a:pos x="111" y="48"/>
                </a:cxn>
                <a:cxn ang="0">
                  <a:pos x="97" y="47"/>
                </a:cxn>
                <a:cxn ang="0">
                  <a:pos x="93" y="59"/>
                </a:cxn>
                <a:cxn ang="0">
                  <a:pos x="90" y="72"/>
                </a:cxn>
                <a:cxn ang="0">
                  <a:pos x="86" y="81"/>
                </a:cxn>
                <a:cxn ang="0">
                  <a:pos x="79" y="96"/>
                </a:cxn>
                <a:cxn ang="0">
                  <a:pos x="66" y="102"/>
                </a:cxn>
                <a:cxn ang="0">
                  <a:pos x="45" y="97"/>
                </a:cxn>
                <a:cxn ang="0">
                  <a:pos x="39" y="105"/>
                </a:cxn>
                <a:cxn ang="0">
                  <a:pos x="19" y="109"/>
                </a:cxn>
                <a:cxn ang="0">
                  <a:pos x="3" y="100"/>
                </a:cxn>
                <a:cxn ang="0">
                  <a:pos x="0" y="88"/>
                </a:cxn>
                <a:cxn ang="0">
                  <a:pos x="1" y="89"/>
                </a:cxn>
                <a:cxn ang="0">
                  <a:pos x="13" y="96"/>
                </a:cxn>
                <a:cxn ang="0">
                  <a:pos x="25" y="100"/>
                </a:cxn>
                <a:cxn ang="0">
                  <a:pos x="23" y="99"/>
                </a:cxn>
                <a:cxn ang="0">
                  <a:pos x="25" y="95"/>
                </a:cxn>
                <a:cxn ang="0">
                  <a:pos x="26" y="87"/>
                </a:cxn>
                <a:cxn ang="0">
                  <a:pos x="26" y="83"/>
                </a:cxn>
                <a:cxn ang="0">
                  <a:pos x="29" y="77"/>
                </a:cxn>
                <a:cxn ang="0">
                  <a:pos x="39" y="73"/>
                </a:cxn>
                <a:cxn ang="0">
                  <a:pos x="50" y="70"/>
                </a:cxn>
                <a:cxn ang="0">
                  <a:pos x="60" y="57"/>
                </a:cxn>
                <a:cxn ang="0">
                  <a:pos x="69" y="42"/>
                </a:cxn>
                <a:cxn ang="0">
                  <a:pos x="78" y="52"/>
                </a:cxn>
                <a:cxn ang="0">
                  <a:pos x="81" y="46"/>
                </a:cxn>
                <a:cxn ang="0">
                  <a:pos x="84" y="37"/>
                </a:cxn>
                <a:cxn ang="0">
                  <a:pos x="87" y="47"/>
                </a:cxn>
                <a:cxn ang="0">
                  <a:pos x="87" y="40"/>
                </a:cxn>
                <a:cxn ang="0">
                  <a:pos x="91" y="35"/>
                </a:cxn>
                <a:cxn ang="0">
                  <a:pos x="90" y="30"/>
                </a:cxn>
                <a:cxn ang="0">
                  <a:pos x="93" y="25"/>
                </a:cxn>
                <a:cxn ang="0">
                  <a:pos x="101" y="13"/>
                </a:cxn>
                <a:cxn ang="0">
                  <a:pos x="108" y="0"/>
                </a:cxn>
                <a:cxn ang="0">
                  <a:pos x="109" y="5"/>
                </a:cxn>
                <a:cxn ang="0">
                  <a:pos x="113" y="0"/>
                </a:cxn>
              </a:cxnLst>
              <a:rect l="0" t="0" r="r" b="b"/>
              <a:pathLst>
                <a:path w="151" h="109">
                  <a:moveTo>
                    <a:pt x="113" y="0"/>
                  </a:moveTo>
                  <a:lnTo>
                    <a:pt x="122" y="7"/>
                  </a:lnTo>
                  <a:lnTo>
                    <a:pt x="122" y="19"/>
                  </a:lnTo>
                  <a:lnTo>
                    <a:pt x="129" y="16"/>
                  </a:lnTo>
                  <a:lnTo>
                    <a:pt x="129" y="21"/>
                  </a:lnTo>
                  <a:lnTo>
                    <a:pt x="132" y="22"/>
                  </a:lnTo>
                  <a:lnTo>
                    <a:pt x="151" y="30"/>
                  </a:lnTo>
                  <a:lnTo>
                    <a:pt x="134" y="35"/>
                  </a:lnTo>
                  <a:lnTo>
                    <a:pt x="139" y="45"/>
                  </a:lnTo>
                  <a:lnTo>
                    <a:pt x="128" y="47"/>
                  </a:lnTo>
                  <a:lnTo>
                    <a:pt x="125" y="51"/>
                  </a:lnTo>
                  <a:lnTo>
                    <a:pt x="111" y="48"/>
                  </a:lnTo>
                  <a:lnTo>
                    <a:pt x="97" y="47"/>
                  </a:lnTo>
                  <a:lnTo>
                    <a:pt x="93" y="59"/>
                  </a:lnTo>
                  <a:lnTo>
                    <a:pt x="90" y="72"/>
                  </a:lnTo>
                  <a:lnTo>
                    <a:pt x="86" y="81"/>
                  </a:lnTo>
                  <a:lnTo>
                    <a:pt x="79" y="96"/>
                  </a:lnTo>
                  <a:lnTo>
                    <a:pt x="66" y="102"/>
                  </a:lnTo>
                  <a:lnTo>
                    <a:pt x="45" y="97"/>
                  </a:lnTo>
                  <a:lnTo>
                    <a:pt x="39" y="105"/>
                  </a:lnTo>
                  <a:lnTo>
                    <a:pt x="19" y="109"/>
                  </a:lnTo>
                  <a:lnTo>
                    <a:pt x="3" y="100"/>
                  </a:lnTo>
                  <a:lnTo>
                    <a:pt x="0" y="88"/>
                  </a:lnTo>
                  <a:lnTo>
                    <a:pt x="1" y="89"/>
                  </a:lnTo>
                  <a:lnTo>
                    <a:pt x="13" y="96"/>
                  </a:lnTo>
                  <a:lnTo>
                    <a:pt x="25" y="100"/>
                  </a:lnTo>
                  <a:lnTo>
                    <a:pt x="23" y="99"/>
                  </a:lnTo>
                  <a:lnTo>
                    <a:pt x="25" y="95"/>
                  </a:lnTo>
                  <a:lnTo>
                    <a:pt x="26" y="87"/>
                  </a:lnTo>
                  <a:lnTo>
                    <a:pt x="26" y="83"/>
                  </a:lnTo>
                  <a:lnTo>
                    <a:pt x="29" y="77"/>
                  </a:lnTo>
                  <a:lnTo>
                    <a:pt x="39" y="73"/>
                  </a:lnTo>
                  <a:lnTo>
                    <a:pt x="50" y="70"/>
                  </a:lnTo>
                  <a:lnTo>
                    <a:pt x="60" y="57"/>
                  </a:lnTo>
                  <a:lnTo>
                    <a:pt x="69" y="42"/>
                  </a:lnTo>
                  <a:lnTo>
                    <a:pt x="78" y="52"/>
                  </a:lnTo>
                  <a:lnTo>
                    <a:pt x="81" y="46"/>
                  </a:lnTo>
                  <a:lnTo>
                    <a:pt x="84" y="37"/>
                  </a:lnTo>
                  <a:lnTo>
                    <a:pt x="87" y="47"/>
                  </a:lnTo>
                  <a:lnTo>
                    <a:pt x="87" y="40"/>
                  </a:lnTo>
                  <a:lnTo>
                    <a:pt x="91" y="35"/>
                  </a:lnTo>
                  <a:lnTo>
                    <a:pt x="90" y="30"/>
                  </a:lnTo>
                  <a:lnTo>
                    <a:pt x="93" y="25"/>
                  </a:lnTo>
                  <a:lnTo>
                    <a:pt x="101" y="13"/>
                  </a:lnTo>
                  <a:lnTo>
                    <a:pt x="108" y="0"/>
                  </a:lnTo>
                  <a:lnTo>
                    <a:pt x="109" y="5"/>
                  </a:lnTo>
                  <a:lnTo>
                    <a:pt x="113"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 name="Freeform 32"/>
            <p:cNvSpPr/>
            <p:nvPr/>
          </p:nvSpPr>
          <p:spPr bwMode="auto">
            <a:xfrm>
              <a:off x="4293" y="2574"/>
              <a:ext cx="77" cy="102"/>
            </a:xfrm>
            <a:custGeom>
              <a:avLst/>
              <a:gdLst/>
              <a:ahLst/>
              <a:cxnLst>
                <a:cxn ang="0">
                  <a:pos x="59" y="93"/>
                </a:cxn>
                <a:cxn ang="0">
                  <a:pos x="40" y="80"/>
                </a:cxn>
                <a:cxn ang="0">
                  <a:pos x="21" y="66"/>
                </a:cxn>
                <a:cxn ang="0">
                  <a:pos x="12" y="46"/>
                </a:cxn>
                <a:cxn ang="0">
                  <a:pos x="6" y="24"/>
                </a:cxn>
                <a:cxn ang="0">
                  <a:pos x="0" y="3"/>
                </a:cxn>
                <a:cxn ang="0">
                  <a:pos x="1" y="0"/>
                </a:cxn>
                <a:cxn ang="0">
                  <a:pos x="13" y="6"/>
                </a:cxn>
                <a:cxn ang="0">
                  <a:pos x="15" y="14"/>
                </a:cxn>
                <a:cxn ang="0">
                  <a:pos x="25" y="14"/>
                </a:cxn>
                <a:cxn ang="0">
                  <a:pos x="31" y="6"/>
                </a:cxn>
                <a:cxn ang="0">
                  <a:pos x="41" y="16"/>
                </a:cxn>
                <a:cxn ang="0">
                  <a:pos x="52" y="27"/>
                </a:cxn>
                <a:cxn ang="0">
                  <a:pos x="53" y="44"/>
                </a:cxn>
                <a:cxn ang="0">
                  <a:pos x="55" y="60"/>
                </a:cxn>
                <a:cxn ang="0">
                  <a:pos x="63" y="76"/>
                </a:cxn>
                <a:cxn ang="0">
                  <a:pos x="70" y="92"/>
                </a:cxn>
                <a:cxn ang="0">
                  <a:pos x="64" y="89"/>
                </a:cxn>
                <a:cxn ang="0">
                  <a:pos x="59" y="93"/>
                </a:cxn>
              </a:cxnLst>
              <a:rect l="0" t="0" r="r" b="b"/>
              <a:pathLst>
                <a:path w="70" h="93">
                  <a:moveTo>
                    <a:pt x="59" y="93"/>
                  </a:moveTo>
                  <a:lnTo>
                    <a:pt x="40" y="80"/>
                  </a:lnTo>
                  <a:lnTo>
                    <a:pt x="21" y="66"/>
                  </a:lnTo>
                  <a:lnTo>
                    <a:pt x="12" y="46"/>
                  </a:lnTo>
                  <a:lnTo>
                    <a:pt x="6" y="24"/>
                  </a:lnTo>
                  <a:lnTo>
                    <a:pt x="0" y="3"/>
                  </a:lnTo>
                  <a:lnTo>
                    <a:pt x="1" y="0"/>
                  </a:lnTo>
                  <a:lnTo>
                    <a:pt x="13" y="6"/>
                  </a:lnTo>
                  <a:lnTo>
                    <a:pt x="15" y="14"/>
                  </a:lnTo>
                  <a:lnTo>
                    <a:pt x="25" y="14"/>
                  </a:lnTo>
                  <a:lnTo>
                    <a:pt x="31" y="6"/>
                  </a:lnTo>
                  <a:lnTo>
                    <a:pt x="41" y="16"/>
                  </a:lnTo>
                  <a:lnTo>
                    <a:pt x="52" y="27"/>
                  </a:lnTo>
                  <a:lnTo>
                    <a:pt x="53" y="44"/>
                  </a:lnTo>
                  <a:lnTo>
                    <a:pt x="55" y="60"/>
                  </a:lnTo>
                  <a:lnTo>
                    <a:pt x="63" y="76"/>
                  </a:lnTo>
                  <a:lnTo>
                    <a:pt x="70" y="92"/>
                  </a:lnTo>
                  <a:lnTo>
                    <a:pt x="64" y="89"/>
                  </a:lnTo>
                  <a:lnTo>
                    <a:pt x="59" y="9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 name="Freeform 33"/>
            <p:cNvSpPr/>
            <p:nvPr/>
          </p:nvSpPr>
          <p:spPr bwMode="auto">
            <a:xfrm>
              <a:off x="5473" y="2714"/>
              <a:ext cx="3" cy="2"/>
            </a:xfrm>
            <a:custGeom>
              <a:avLst/>
              <a:gdLst/>
              <a:ahLst/>
              <a:cxnLst>
                <a:cxn ang="0">
                  <a:pos x="0" y="2"/>
                </a:cxn>
                <a:cxn ang="0">
                  <a:pos x="0" y="0"/>
                </a:cxn>
                <a:cxn ang="0">
                  <a:pos x="0" y="2"/>
                </a:cxn>
              </a:cxnLst>
              <a:rect l="0" t="0" r="r" b="b"/>
              <a:pathLst>
                <a:path h="2">
                  <a:moveTo>
                    <a:pt x="0" y="2"/>
                  </a:moveTo>
                  <a:lnTo>
                    <a:pt x="0" y="0"/>
                  </a:lnTo>
                  <a:lnTo>
                    <a:pt x="0"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2" name="Freeform 34"/>
            <p:cNvSpPr/>
            <p:nvPr/>
          </p:nvSpPr>
          <p:spPr bwMode="auto">
            <a:xfrm>
              <a:off x="5005" y="2756"/>
              <a:ext cx="172" cy="160"/>
            </a:xfrm>
            <a:custGeom>
              <a:avLst/>
              <a:gdLst/>
              <a:ahLst/>
              <a:cxnLst>
                <a:cxn ang="0">
                  <a:pos x="154" y="137"/>
                </a:cxn>
                <a:cxn ang="0">
                  <a:pos x="148" y="140"/>
                </a:cxn>
                <a:cxn ang="0">
                  <a:pos x="148" y="144"/>
                </a:cxn>
                <a:cxn ang="0">
                  <a:pos x="140" y="141"/>
                </a:cxn>
                <a:cxn ang="0">
                  <a:pos x="124" y="139"/>
                </a:cxn>
                <a:cxn ang="0">
                  <a:pos x="110" y="135"/>
                </a:cxn>
                <a:cxn ang="0">
                  <a:pos x="101" y="126"/>
                </a:cxn>
                <a:cxn ang="0">
                  <a:pos x="93" y="117"/>
                </a:cxn>
                <a:cxn ang="0">
                  <a:pos x="84" y="107"/>
                </a:cxn>
                <a:cxn ang="0">
                  <a:pos x="77" y="96"/>
                </a:cxn>
                <a:cxn ang="0">
                  <a:pos x="57" y="89"/>
                </a:cxn>
                <a:cxn ang="0">
                  <a:pos x="56" y="92"/>
                </a:cxn>
                <a:cxn ang="0">
                  <a:pos x="46" y="89"/>
                </a:cxn>
                <a:cxn ang="0">
                  <a:pos x="47" y="97"/>
                </a:cxn>
                <a:cxn ang="0">
                  <a:pos x="41" y="97"/>
                </a:cxn>
                <a:cxn ang="0">
                  <a:pos x="42" y="101"/>
                </a:cxn>
                <a:cxn ang="0">
                  <a:pos x="21" y="101"/>
                </a:cxn>
                <a:cxn ang="0">
                  <a:pos x="39" y="110"/>
                </a:cxn>
                <a:cxn ang="0">
                  <a:pos x="30" y="117"/>
                </a:cxn>
                <a:cxn ang="0">
                  <a:pos x="16" y="117"/>
                </a:cxn>
                <a:cxn ang="0">
                  <a:pos x="0" y="117"/>
                </a:cxn>
                <a:cxn ang="0">
                  <a:pos x="2" y="102"/>
                </a:cxn>
                <a:cxn ang="0">
                  <a:pos x="3" y="87"/>
                </a:cxn>
                <a:cxn ang="0">
                  <a:pos x="4" y="73"/>
                </a:cxn>
                <a:cxn ang="0">
                  <a:pos x="5" y="59"/>
                </a:cxn>
                <a:cxn ang="0">
                  <a:pos x="6" y="44"/>
                </a:cxn>
                <a:cxn ang="0">
                  <a:pos x="6" y="29"/>
                </a:cxn>
                <a:cxn ang="0">
                  <a:pos x="8" y="14"/>
                </a:cxn>
                <a:cxn ang="0">
                  <a:pos x="8" y="0"/>
                </a:cxn>
                <a:cxn ang="0">
                  <a:pos x="23" y="7"/>
                </a:cxn>
                <a:cxn ang="0">
                  <a:pos x="38" y="13"/>
                </a:cxn>
                <a:cxn ang="0">
                  <a:pos x="53" y="20"/>
                </a:cxn>
                <a:cxn ang="0">
                  <a:pos x="69" y="27"/>
                </a:cxn>
                <a:cxn ang="0">
                  <a:pos x="82" y="44"/>
                </a:cxn>
                <a:cxn ang="0">
                  <a:pos x="83" y="53"/>
                </a:cxn>
                <a:cxn ang="0">
                  <a:pos x="96" y="59"/>
                </a:cxn>
                <a:cxn ang="0">
                  <a:pos x="111" y="65"/>
                </a:cxn>
                <a:cxn ang="0">
                  <a:pos x="112" y="74"/>
                </a:cxn>
                <a:cxn ang="0">
                  <a:pos x="98" y="75"/>
                </a:cxn>
                <a:cxn ang="0">
                  <a:pos x="105" y="91"/>
                </a:cxn>
                <a:cxn ang="0">
                  <a:pos x="116" y="101"/>
                </a:cxn>
                <a:cxn ang="0">
                  <a:pos x="123" y="116"/>
                </a:cxn>
                <a:cxn ang="0">
                  <a:pos x="132" y="117"/>
                </a:cxn>
                <a:cxn ang="0">
                  <a:pos x="131" y="123"/>
                </a:cxn>
                <a:cxn ang="0">
                  <a:pos x="140" y="128"/>
                </a:cxn>
                <a:cxn ang="0">
                  <a:pos x="138" y="132"/>
                </a:cxn>
                <a:cxn ang="0">
                  <a:pos x="154" y="137"/>
                </a:cxn>
              </a:cxnLst>
              <a:rect l="0" t="0" r="r" b="b"/>
              <a:pathLst>
                <a:path w="154" h="144">
                  <a:moveTo>
                    <a:pt x="154" y="137"/>
                  </a:moveTo>
                  <a:lnTo>
                    <a:pt x="148" y="140"/>
                  </a:lnTo>
                  <a:lnTo>
                    <a:pt x="148" y="144"/>
                  </a:lnTo>
                  <a:lnTo>
                    <a:pt x="140" y="141"/>
                  </a:lnTo>
                  <a:lnTo>
                    <a:pt x="124" y="139"/>
                  </a:lnTo>
                  <a:lnTo>
                    <a:pt x="110" y="135"/>
                  </a:lnTo>
                  <a:lnTo>
                    <a:pt x="101" y="126"/>
                  </a:lnTo>
                  <a:lnTo>
                    <a:pt x="93" y="117"/>
                  </a:lnTo>
                  <a:lnTo>
                    <a:pt x="84" y="107"/>
                  </a:lnTo>
                  <a:lnTo>
                    <a:pt x="77" y="96"/>
                  </a:lnTo>
                  <a:lnTo>
                    <a:pt x="57" y="89"/>
                  </a:lnTo>
                  <a:lnTo>
                    <a:pt x="56" y="92"/>
                  </a:lnTo>
                  <a:lnTo>
                    <a:pt x="46" y="89"/>
                  </a:lnTo>
                  <a:lnTo>
                    <a:pt x="47" y="97"/>
                  </a:lnTo>
                  <a:lnTo>
                    <a:pt x="41" y="97"/>
                  </a:lnTo>
                  <a:lnTo>
                    <a:pt x="42" y="101"/>
                  </a:lnTo>
                  <a:lnTo>
                    <a:pt x="21" y="101"/>
                  </a:lnTo>
                  <a:lnTo>
                    <a:pt x="39" y="110"/>
                  </a:lnTo>
                  <a:lnTo>
                    <a:pt x="30" y="117"/>
                  </a:lnTo>
                  <a:lnTo>
                    <a:pt x="16" y="117"/>
                  </a:lnTo>
                  <a:lnTo>
                    <a:pt x="0" y="117"/>
                  </a:lnTo>
                  <a:lnTo>
                    <a:pt x="2" y="102"/>
                  </a:lnTo>
                  <a:lnTo>
                    <a:pt x="3" y="87"/>
                  </a:lnTo>
                  <a:lnTo>
                    <a:pt x="4" y="73"/>
                  </a:lnTo>
                  <a:lnTo>
                    <a:pt x="5" y="59"/>
                  </a:lnTo>
                  <a:lnTo>
                    <a:pt x="6" y="44"/>
                  </a:lnTo>
                  <a:lnTo>
                    <a:pt x="6" y="29"/>
                  </a:lnTo>
                  <a:lnTo>
                    <a:pt x="8" y="14"/>
                  </a:lnTo>
                  <a:lnTo>
                    <a:pt x="8" y="0"/>
                  </a:lnTo>
                  <a:lnTo>
                    <a:pt x="23" y="7"/>
                  </a:lnTo>
                  <a:lnTo>
                    <a:pt x="38" y="13"/>
                  </a:lnTo>
                  <a:lnTo>
                    <a:pt x="53" y="20"/>
                  </a:lnTo>
                  <a:lnTo>
                    <a:pt x="69" y="27"/>
                  </a:lnTo>
                  <a:lnTo>
                    <a:pt x="82" y="44"/>
                  </a:lnTo>
                  <a:lnTo>
                    <a:pt x="83" y="53"/>
                  </a:lnTo>
                  <a:lnTo>
                    <a:pt x="96" y="59"/>
                  </a:lnTo>
                  <a:lnTo>
                    <a:pt x="111" y="65"/>
                  </a:lnTo>
                  <a:lnTo>
                    <a:pt x="112" y="74"/>
                  </a:lnTo>
                  <a:lnTo>
                    <a:pt x="98" y="75"/>
                  </a:lnTo>
                  <a:lnTo>
                    <a:pt x="105" y="91"/>
                  </a:lnTo>
                  <a:lnTo>
                    <a:pt x="116" y="101"/>
                  </a:lnTo>
                  <a:lnTo>
                    <a:pt x="123" y="116"/>
                  </a:lnTo>
                  <a:lnTo>
                    <a:pt x="132" y="117"/>
                  </a:lnTo>
                  <a:lnTo>
                    <a:pt x="131" y="123"/>
                  </a:lnTo>
                  <a:lnTo>
                    <a:pt x="140" y="128"/>
                  </a:lnTo>
                  <a:lnTo>
                    <a:pt x="138" y="132"/>
                  </a:lnTo>
                  <a:lnTo>
                    <a:pt x="154" y="13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3" name="Freeform 35"/>
            <p:cNvSpPr/>
            <p:nvPr/>
          </p:nvSpPr>
          <p:spPr bwMode="auto">
            <a:xfrm>
              <a:off x="5142" y="2789"/>
              <a:ext cx="73" cy="41"/>
            </a:xfrm>
            <a:custGeom>
              <a:avLst/>
              <a:gdLst/>
              <a:ahLst/>
              <a:cxnLst>
                <a:cxn ang="0">
                  <a:pos x="66" y="1"/>
                </a:cxn>
                <a:cxn ang="0">
                  <a:pos x="61" y="13"/>
                </a:cxn>
                <a:cxn ang="0">
                  <a:pos x="57" y="15"/>
                </a:cxn>
                <a:cxn ang="0">
                  <a:pos x="58" y="21"/>
                </a:cxn>
                <a:cxn ang="0">
                  <a:pos x="48" y="26"/>
                </a:cxn>
                <a:cxn ang="0">
                  <a:pos x="26" y="36"/>
                </a:cxn>
                <a:cxn ang="0">
                  <a:pos x="13" y="32"/>
                </a:cxn>
                <a:cxn ang="0">
                  <a:pos x="3" y="27"/>
                </a:cxn>
                <a:cxn ang="0">
                  <a:pos x="0" y="21"/>
                </a:cxn>
                <a:cxn ang="0">
                  <a:pos x="21" y="23"/>
                </a:cxn>
                <a:cxn ang="0">
                  <a:pos x="27" y="13"/>
                </a:cxn>
                <a:cxn ang="0">
                  <a:pos x="27" y="19"/>
                </a:cxn>
                <a:cxn ang="0">
                  <a:pos x="36" y="23"/>
                </a:cxn>
                <a:cxn ang="0">
                  <a:pos x="51" y="12"/>
                </a:cxn>
                <a:cxn ang="0">
                  <a:pos x="51" y="1"/>
                </a:cxn>
                <a:cxn ang="0">
                  <a:pos x="60" y="0"/>
                </a:cxn>
                <a:cxn ang="0">
                  <a:pos x="66" y="1"/>
                </a:cxn>
              </a:cxnLst>
              <a:rect l="0" t="0" r="r" b="b"/>
              <a:pathLst>
                <a:path w="66" h="36">
                  <a:moveTo>
                    <a:pt x="66" y="1"/>
                  </a:moveTo>
                  <a:lnTo>
                    <a:pt x="61" y="13"/>
                  </a:lnTo>
                  <a:lnTo>
                    <a:pt x="57" y="15"/>
                  </a:lnTo>
                  <a:lnTo>
                    <a:pt x="58" y="21"/>
                  </a:lnTo>
                  <a:lnTo>
                    <a:pt x="48" y="26"/>
                  </a:lnTo>
                  <a:lnTo>
                    <a:pt x="26" y="36"/>
                  </a:lnTo>
                  <a:lnTo>
                    <a:pt x="13" y="32"/>
                  </a:lnTo>
                  <a:lnTo>
                    <a:pt x="3" y="27"/>
                  </a:lnTo>
                  <a:lnTo>
                    <a:pt x="0" y="21"/>
                  </a:lnTo>
                  <a:lnTo>
                    <a:pt x="21" y="23"/>
                  </a:lnTo>
                  <a:lnTo>
                    <a:pt x="27" y="13"/>
                  </a:lnTo>
                  <a:lnTo>
                    <a:pt x="27" y="19"/>
                  </a:lnTo>
                  <a:lnTo>
                    <a:pt x="36" y="23"/>
                  </a:lnTo>
                  <a:lnTo>
                    <a:pt x="51" y="12"/>
                  </a:lnTo>
                  <a:lnTo>
                    <a:pt x="51" y="1"/>
                  </a:lnTo>
                  <a:lnTo>
                    <a:pt x="60" y="0"/>
                  </a:lnTo>
                  <a:lnTo>
                    <a:pt x="66"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4" name="Freeform 36"/>
            <p:cNvSpPr/>
            <p:nvPr/>
          </p:nvSpPr>
          <p:spPr bwMode="auto">
            <a:xfrm>
              <a:off x="5252" y="2814"/>
              <a:ext cx="21" cy="27"/>
            </a:xfrm>
            <a:custGeom>
              <a:avLst/>
              <a:gdLst/>
              <a:ahLst/>
              <a:cxnLst>
                <a:cxn ang="0">
                  <a:pos x="18" y="24"/>
                </a:cxn>
                <a:cxn ang="0">
                  <a:pos x="14" y="27"/>
                </a:cxn>
                <a:cxn ang="0">
                  <a:pos x="4" y="15"/>
                </a:cxn>
                <a:cxn ang="0">
                  <a:pos x="0" y="0"/>
                </a:cxn>
                <a:cxn ang="0">
                  <a:pos x="10" y="12"/>
                </a:cxn>
                <a:cxn ang="0">
                  <a:pos x="18" y="24"/>
                </a:cxn>
              </a:cxnLst>
              <a:rect l="0" t="0" r="r" b="b"/>
              <a:pathLst>
                <a:path w="18" h="27">
                  <a:moveTo>
                    <a:pt x="18" y="24"/>
                  </a:moveTo>
                  <a:lnTo>
                    <a:pt x="14" y="27"/>
                  </a:lnTo>
                  <a:lnTo>
                    <a:pt x="4" y="15"/>
                  </a:lnTo>
                  <a:lnTo>
                    <a:pt x="0" y="0"/>
                  </a:lnTo>
                  <a:lnTo>
                    <a:pt x="10" y="12"/>
                  </a:lnTo>
                  <a:lnTo>
                    <a:pt x="18" y="2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5" name="Freeform 37"/>
            <p:cNvSpPr/>
            <p:nvPr/>
          </p:nvSpPr>
          <p:spPr bwMode="auto">
            <a:xfrm>
              <a:off x="5190" y="2759"/>
              <a:ext cx="36" cy="42"/>
            </a:xfrm>
            <a:custGeom>
              <a:avLst/>
              <a:gdLst/>
              <a:ahLst/>
              <a:cxnLst>
                <a:cxn ang="0">
                  <a:pos x="33" y="31"/>
                </a:cxn>
                <a:cxn ang="0">
                  <a:pos x="29" y="37"/>
                </a:cxn>
                <a:cxn ang="0">
                  <a:pos x="18" y="16"/>
                </a:cxn>
                <a:cxn ang="0">
                  <a:pos x="9" y="8"/>
                </a:cxn>
                <a:cxn ang="0">
                  <a:pos x="0" y="1"/>
                </a:cxn>
                <a:cxn ang="0">
                  <a:pos x="0" y="0"/>
                </a:cxn>
                <a:cxn ang="0">
                  <a:pos x="12" y="10"/>
                </a:cxn>
                <a:cxn ang="0">
                  <a:pos x="25" y="19"/>
                </a:cxn>
                <a:cxn ang="0">
                  <a:pos x="33" y="31"/>
                </a:cxn>
              </a:cxnLst>
              <a:rect l="0" t="0" r="r" b="b"/>
              <a:pathLst>
                <a:path w="33" h="37">
                  <a:moveTo>
                    <a:pt x="33" y="31"/>
                  </a:moveTo>
                  <a:lnTo>
                    <a:pt x="29" y="37"/>
                  </a:lnTo>
                  <a:lnTo>
                    <a:pt x="18" y="16"/>
                  </a:lnTo>
                  <a:lnTo>
                    <a:pt x="9" y="8"/>
                  </a:lnTo>
                  <a:lnTo>
                    <a:pt x="0" y="1"/>
                  </a:lnTo>
                  <a:lnTo>
                    <a:pt x="0" y="0"/>
                  </a:lnTo>
                  <a:lnTo>
                    <a:pt x="12" y="10"/>
                  </a:lnTo>
                  <a:lnTo>
                    <a:pt x="25" y="19"/>
                  </a:lnTo>
                  <a:lnTo>
                    <a:pt x="33" y="3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6" name="Freeform 38"/>
            <p:cNvSpPr/>
            <p:nvPr/>
          </p:nvSpPr>
          <p:spPr bwMode="auto">
            <a:xfrm>
              <a:off x="5180" y="2901"/>
              <a:ext cx="6" cy="6"/>
            </a:xfrm>
            <a:custGeom>
              <a:avLst/>
              <a:gdLst/>
              <a:ahLst/>
              <a:cxnLst>
                <a:cxn ang="0">
                  <a:pos x="6" y="3"/>
                </a:cxn>
                <a:cxn ang="0">
                  <a:pos x="3" y="5"/>
                </a:cxn>
                <a:cxn ang="0">
                  <a:pos x="0" y="0"/>
                </a:cxn>
                <a:cxn ang="0">
                  <a:pos x="6" y="3"/>
                </a:cxn>
              </a:cxnLst>
              <a:rect l="0" t="0" r="r" b="b"/>
              <a:pathLst>
                <a:path w="6" h="5">
                  <a:moveTo>
                    <a:pt x="6" y="3"/>
                  </a:moveTo>
                  <a:lnTo>
                    <a:pt x="3" y="5"/>
                  </a:lnTo>
                  <a:lnTo>
                    <a:pt x="0" y="0"/>
                  </a:lnTo>
                  <a:lnTo>
                    <a:pt x="6"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7" name="Freeform 39"/>
            <p:cNvSpPr/>
            <p:nvPr/>
          </p:nvSpPr>
          <p:spPr bwMode="auto">
            <a:xfrm>
              <a:off x="4041" y="2176"/>
              <a:ext cx="88" cy="110"/>
            </a:xfrm>
            <a:custGeom>
              <a:avLst/>
              <a:gdLst/>
              <a:ahLst/>
              <a:cxnLst>
                <a:cxn ang="0">
                  <a:pos x="28" y="84"/>
                </a:cxn>
                <a:cxn ang="0">
                  <a:pos x="27" y="85"/>
                </a:cxn>
                <a:cxn ang="0">
                  <a:pos x="24" y="80"/>
                </a:cxn>
                <a:cxn ang="0">
                  <a:pos x="24" y="82"/>
                </a:cxn>
                <a:cxn ang="0">
                  <a:pos x="19" y="68"/>
                </a:cxn>
                <a:cxn ang="0">
                  <a:pos x="14" y="55"/>
                </a:cxn>
                <a:cxn ang="0">
                  <a:pos x="13" y="44"/>
                </a:cxn>
                <a:cxn ang="0">
                  <a:pos x="1" y="34"/>
                </a:cxn>
                <a:cxn ang="0">
                  <a:pos x="6" y="27"/>
                </a:cxn>
                <a:cxn ang="0">
                  <a:pos x="12" y="24"/>
                </a:cxn>
                <a:cxn ang="0">
                  <a:pos x="0" y="13"/>
                </a:cxn>
                <a:cxn ang="0">
                  <a:pos x="0" y="0"/>
                </a:cxn>
                <a:cxn ang="0">
                  <a:pos x="10" y="3"/>
                </a:cxn>
                <a:cxn ang="0">
                  <a:pos x="15" y="9"/>
                </a:cxn>
                <a:cxn ang="0">
                  <a:pos x="19" y="6"/>
                </a:cxn>
                <a:cxn ang="0">
                  <a:pos x="25" y="20"/>
                </a:cxn>
                <a:cxn ang="0">
                  <a:pos x="42" y="22"/>
                </a:cxn>
                <a:cxn ang="0">
                  <a:pos x="58" y="24"/>
                </a:cxn>
                <a:cxn ang="0">
                  <a:pos x="67" y="30"/>
                </a:cxn>
                <a:cxn ang="0">
                  <a:pos x="64" y="37"/>
                </a:cxn>
                <a:cxn ang="0">
                  <a:pos x="52" y="45"/>
                </a:cxn>
                <a:cxn ang="0">
                  <a:pos x="56" y="60"/>
                </a:cxn>
                <a:cxn ang="0">
                  <a:pos x="58" y="63"/>
                </a:cxn>
                <a:cxn ang="0">
                  <a:pos x="66" y="50"/>
                </a:cxn>
                <a:cxn ang="0">
                  <a:pos x="72" y="66"/>
                </a:cxn>
                <a:cxn ang="0">
                  <a:pos x="78" y="81"/>
                </a:cxn>
                <a:cxn ang="0">
                  <a:pos x="79" y="92"/>
                </a:cxn>
                <a:cxn ang="0">
                  <a:pos x="74" y="96"/>
                </a:cxn>
                <a:cxn ang="0">
                  <a:pos x="76" y="100"/>
                </a:cxn>
                <a:cxn ang="0">
                  <a:pos x="67" y="84"/>
                </a:cxn>
                <a:cxn ang="0">
                  <a:pos x="58" y="67"/>
                </a:cxn>
                <a:cxn ang="0">
                  <a:pos x="48" y="66"/>
                </a:cxn>
                <a:cxn ang="0">
                  <a:pos x="43" y="55"/>
                </a:cxn>
                <a:cxn ang="0">
                  <a:pos x="27" y="45"/>
                </a:cxn>
                <a:cxn ang="0">
                  <a:pos x="22" y="46"/>
                </a:cxn>
                <a:cxn ang="0">
                  <a:pos x="39" y="56"/>
                </a:cxn>
                <a:cxn ang="0">
                  <a:pos x="44" y="67"/>
                </a:cxn>
                <a:cxn ang="0">
                  <a:pos x="45" y="70"/>
                </a:cxn>
                <a:cxn ang="0">
                  <a:pos x="42" y="85"/>
                </a:cxn>
                <a:cxn ang="0">
                  <a:pos x="38" y="80"/>
                </a:cxn>
                <a:cxn ang="0">
                  <a:pos x="36" y="80"/>
                </a:cxn>
                <a:cxn ang="0">
                  <a:pos x="32" y="84"/>
                </a:cxn>
                <a:cxn ang="0">
                  <a:pos x="28" y="84"/>
                </a:cxn>
              </a:cxnLst>
              <a:rect l="0" t="0" r="r" b="b"/>
              <a:pathLst>
                <a:path w="79" h="100">
                  <a:moveTo>
                    <a:pt x="28" y="84"/>
                  </a:moveTo>
                  <a:lnTo>
                    <a:pt x="27" y="85"/>
                  </a:lnTo>
                  <a:lnTo>
                    <a:pt x="24" y="80"/>
                  </a:lnTo>
                  <a:lnTo>
                    <a:pt x="24" y="82"/>
                  </a:lnTo>
                  <a:lnTo>
                    <a:pt x="19" y="68"/>
                  </a:lnTo>
                  <a:lnTo>
                    <a:pt x="14" y="55"/>
                  </a:lnTo>
                  <a:lnTo>
                    <a:pt x="13" y="44"/>
                  </a:lnTo>
                  <a:lnTo>
                    <a:pt x="1" y="34"/>
                  </a:lnTo>
                  <a:lnTo>
                    <a:pt x="6" y="27"/>
                  </a:lnTo>
                  <a:lnTo>
                    <a:pt x="12" y="24"/>
                  </a:lnTo>
                  <a:lnTo>
                    <a:pt x="0" y="13"/>
                  </a:lnTo>
                  <a:lnTo>
                    <a:pt x="0" y="0"/>
                  </a:lnTo>
                  <a:lnTo>
                    <a:pt x="10" y="3"/>
                  </a:lnTo>
                  <a:lnTo>
                    <a:pt x="15" y="9"/>
                  </a:lnTo>
                  <a:lnTo>
                    <a:pt x="19" y="6"/>
                  </a:lnTo>
                  <a:lnTo>
                    <a:pt x="25" y="20"/>
                  </a:lnTo>
                  <a:lnTo>
                    <a:pt x="42" y="22"/>
                  </a:lnTo>
                  <a:lnTo>
                    <a:pt x="58" y="24"/>
                  </a:lnTo>
                  <a:lnTo>
                    <a:pt x="67" y="30"/>
                  </a:lnTo>
                  <a:lnTo>
                    <a:pt x="64" y="37"/>
                  </a:lnTo>
                  <a:lnTo>
                    <a:pt x="52" y="45"/>
                  </a:lnTo>
                  <a:lnTo>
                    <a:pt x="56" y="60"/>
                  </a:lnTo>
                  <a:lnTo>
                    <a:pt x="58" y="63"/>
                  </a:lnTo>
                  <a:lnTo>
                    <a:pt x="66" y="50"/>
                  </a:lnTo>
                  <a:lnTo>
                    <a:pt x="72" y="66"/>
                  </a:lnTo>
                  <a:lnTo>
                    <a:pt x="78" y="81"/>
                  </a:lnTo>
                  <a:lnTo>
                    <a:pt x="79" y="92"/>
                  </a:lnTo>
                  <a:lnTo>
                    <a:pt x="74" y="96"/>
                  </a:lnTo>
                  <a:lnTo>
                    <a:pt x="76" y="100"/>
                  </a:lnTo>
                  <a:lnTo>
                    <a:pt x="67" y="84"/>
                  </a:lnTo>
                  <a:lnTo>
                    <a:pt x="58" y="67"/>
                  </a:lnTo>
                  <a:lnTo>
                    <a:pt x="48" y="66"/>
                  </a:lnTo>
                  <a:lnTo>
                    <a:pt x="43" y="55"/>
                  </a:lnTo>
                  <a:lnTo>
                    <a:pt x="27" y="45"/>
                  </a:lnTo>
                  <a:lnTo>
                    <a:pt x="22" y="46"/>
                  </a:lnTo>
                  <a:lnTo>
                    <a:pt x="39" y="56"/>
                  </a:lnTo>
                  <a:lnTo>
                    <a:pt x="44" y="67"/>
                  </a:lnTo>
                  <a:lnTo>
                    <a:pt x="45" y="70"/>
                  </a:lnTo>
                  <a:lnTo>
                    <a:pt x="42" y="85"/>
                  </a:lnTo>
                  <a:lnTo>
                    <a:pt x="38" y="80"/>
                  </a:lnTo>
                  <a:lnTo>
                    <a:pt x="36" y="80"/>
                  </a:lnTo>
                  <a:lnTo>
                    <a:pt x="32" y="84"/>
                  </a:lnTo>
                  <a:lnTo>
                    <a:pt x="28" y="8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8" name="Freeform 40"/>
            <p:cNvSpPr/>
            <p:nvPr/>
          </p:nvSpPr>
          <p:spPr bwMode="auto">
            <a:xfrm>
              <a:off x="4046" y="2143"/>
              <a:ext cx="56" cy="27"/>
            </a:xfrm>
            <a:custGeom>
              <a:avLst/>
              <a:gdLst/>
              <a:ahLst/>
              <a:cxnLst>
                <a:cxn ang="0">
                  <a:pos x="33" y="2"/>
                </a:cxn>
                <a:cxn ang="0">
                  <a:pos x="11" y="0"/>
                </a:cxn>
                <a:cxn ang="0">
                  <a:pos x="0" y="15"/>
                </a:cxn>
                <a:cxn ang="0">
                  <a:pos x="3" y="22"/>
                </a:cxn>
                <a:cxn ang="0">
                  <a:pos x="22" y="25"/>
                </a:cxn>
                <a:cxn ang="0">
                  <a:pos x="36" y="24"/>
                </a:cxn>
                <a:cxn ang="0">
                  <a:pos x="51" y="22"/>
                </a:cxn>
                <a:cxn ang="0">
                  <a:pos x="45" y="13"/>
                </a:cxn>
                <a:cxn ang="0">
                  <a:pos x="40" y="7"/>
                </a:cxn>
                <a:cxn ang="0">
                  <a:pos x="33" y="2"/>
                </a:cxn>
              </a:cxnLst>
              <a:rect l="0" t="0" r="r" b="b"/>
              <a:pathLst>
                <a:path w="51" h="25">
                  <a:moveTo>
                    <a:pt x="33" y="2"/>
                  </a:moveTo>
                  <a:lnTo>
                    <a:pt x="11" y="0"/>
                  </a:lnTo>
                  <a:lnTo>
                    <a:pt x="0" y="15"/>
                  </a:lnTo>
                  <a:lnTo>
                    <a:pt x="3" y="22"/>
                  </a:lnTo>
                  <a:lnTo>
                    <a:pt x="22" y="25"/>
                  </a:lnTo>
                  <a:lnTo>
                    <a:pt x="36" y="24"/>
                  </a:lnTo>
                  <a:lnTo>
                    <a:pt x="51" y="22"/>
                  </a:lnTo>
                  <a:lnTo>
                    <a:pt x="45" y="13"/>
                  </a:lnTo>
                  <a:lnTo>
                    <a:pt x="40" y="7"/>
                  </a:lnTo>
                  <a:lnTo>
                    <a:pt x="33"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9" name="Freeform 41"/>
            <p:cNvSpPr/>
            <p:nvPr/>
          </p:nvSpPr>
          <p:spPr bwMode="auto">
            <a:xfrm>
              <a:off x="4320" y="2412"/>
              <a:ext cx="92" cy="84"/>
            </a:xfrm>
            <a:custGeom>
              <a:avLst/>
              <a:gdLst/>
              <a:ahLst/>
              <a:cxnLst>
                <a:cxn ang="0">
                  <a:pos x="59" y="56"/>
                </a:cxn>
                <a:cxn ang="0">
                  <a:pos x="64" y="70"/>
                </a:cxn>
                <a:cxn ang="0">
                  <a:pos x="52" y="68"/>
                </a:cxn>
                <a:cxn ang="0">
                  <a:pos x="48" y="71"/>
                </a:cxn>
                <a:cxn ang="0">
                  <a:pos x="39" y="77"/>
                </a:cxn>
                <a:cxn ang="0">
                  <a:pos x="29" y="74"/>
                </a:cxn>
                <a:cxn ang="0">
                  <a:pos x="24" y="72"/>
                </a:cxn>
                <a:cxn ang="0">
                  <a:pos x="22" y="64"/>
                </a:cxn>
                <a:cxn ang="0">
                  <a:pos x="17" y="68"/>
                </a:cxn>
                <a:cxn ang="0">
                  <a:pos x="14" y="56"/>
                </a:cxn>
                <a:cxn ang="0">
                  <a:pos x="12" y="55"/>
                </a:cxn>
                <a:cxn ang="0">
                  <a:pos x="6" y="41"/>
                </a:cxn>
                <a:cxn ang="0">
                  <a:pos x="0" y="25"/>
                </a:cxn>
                <a:cxn ang="0">
                  <a:pos x="11" y="7"/>
                </a:cxn>
                <a:cxn ang="0">
                  <a:pos x="27" y="7"/>
                </a:cxn>
                <a:cxn ang="0">
                  <a:pos x="44" y="6"/>
                </a:cxn>
                <a:cxn ang="0">
                  <a:pos x="57" y="13"/>
                </a:cxn>
                <a:cxn ang="0">
                  <a:pos x="57" y="8"/>
                </a:cxn>
                <a:cxn ang="0">
                  <a:pos x="63" y="4"/>
                </a:cxn>
                <a:cxn ang="0">
                  <a:pos x="69" y="6"/>
                </a:cxn>
                <a:cxn ang="0">
                  <a:pos x="80" y="0"/>
                </a:cxn>
                <a:cxn ang="0">
                  <a:pos x="81" y="16"/>
                </a:cxn>
                <a:cxn ang="0">
                  <a:pos x="82" y="30"/>
                </a:cxn>
                <a:cxn ang="0">
                  <a:pos x="83" y="44"/>
                </a:cxn>
                <a:cxn ang="0">
                  <a:pos x="68" y="52"/>
                </a:cxn>
                <a:cxn ang="0">
                  <a:pos x="59" y="56"/>
                </a:cxn>
              </a:cxnLst>
              <a:rect l="0" t="0" r="r" b="b"/>
              <a:pathLst>
                <a:path w="83" h="77">
                  <a:moveTo>
                    <a:pt x="59" y="56"/>
                  </a:moveTo>
                  <a:lnTo>
                    <a:pt x="64" y="70"/>
                  </a:lnTo>
                  <a:lnTo>
                    <a:pt x="52" y="68"/>
                  </a:lnTo>
                  <a:lnTo>
                    <a:pt x="48" y="71"/>
                  </a:lnTo>
                  <a:lnTo>
                    <a:pt x="39" y="77"/>
                  </a:lnTo>
                  <a:lnTo>
                    <a:pt x="29" y="74"/>
                  </a:lnTo>
                  <a:lnTo>
                    <a:pt x="24" y="72"/>
                  </a:lnTo>
                  <a:lnTo>
                    <a:pt x="22" y="64"/>
                  </a:lnTo>
                  <a:lnTo>
                    <a:pt x="17" y="68"/>
                  </a:lnTo>
                  <a:lnTo>
                    <a:pt x="14" y="56"/>
                  </a:lnTo>
                  <a:lnTo>
                    <a:pt x="12" y="55"/>
                  </a:lnTo>
                  <a:lnTo>
                    <a:pt x="6" y="41"/>
                  </a:lnTo>
                  <a:lnTo>
                    <a:pt x="0" y="25"/>
                  </a:lnTo>
                  <a:lnTo>
                    <a:pt x="11" y="7"/>
                  </a:lnTo>
                  <a:lnTo>
                    <a:pt x="27" y="7"/>
                  </a:lnTo>
                  <a:lnTo>
                    <a:pt x="44" y="6"/>
                  </a:lnTo>
                  <a:lnTo>
                    <a:pt x="57" y="13"/>
                  </a:lnTo>
                  <a:lnTo>
                    <a:pt x="57" y="8"/>
                  </a:lnTo>
                  <a:lnTo>
                    <a:pt x="63" y="4"/>
                  </a:lnTo>
                  <a:lnTo>
                    <a:pt x="69" y="6"/>
                  </a:lnTo>
                  <a:lnTo>
                    <a:pt x="80" y="0"/>
                  </a:lnTo>
                  <a:lnTo>
                    <a:pt x="81" y="16"/>
                  </a:lnTo>
                  <a:lnTo>
                    <a:pt x="82" y="30"/>
                  </a:lnTo>
                  <a:lnTo>
                    <a:pt x="83" y="44"/>
                  </a:lnTo>
                  <a:lnTo>
                    <a:pt x="68" y="52"/>
                  </a:lnTo>
                  <a:lnTo>
                    <a:pt x="59" y="5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0" name="Freeform 42"/>
            <p:cNvSpPr/>
            <p:nvPr/>
          </p:nvSpPr>
          <p:spPr bwMode="auto">
            <a:xfrm>
              <a:off x="4493" y="2261"/>
              <a:ext cx="4" cy="2"/>
            </a:xfrm>
            <a:custGeom>
              <a:avLst/>
              <a:gdLst/>
              <a:ahLst/>
              <a:cxnLst>
                <a:cxn ang="0">
                  <a:pos x="4" y="0"/>
                </a:cxn>
                <a:cxn ang="0">
                  <a:pos x="3" y="1"/>
                </a:cxn>
                <a:cxn ang="0">
                  <a:pos x="0" y="1"/>
                </a:cxn>
                <a:cxn ang="0">
                  <a:pos x="4" y="0"/>
                </a:cxn>
              </a:cxnLst>
              <a:rect l="0" t="0" r="r" b="b"/>
              <a:pathLst>
                <a:path w="4" h="1">
                  <a:moveTo>
                    <a:pt x="4" y="0"/>
                  </a:moveTo>
                  <a:lnTo>
                    <a:pt x="3" y="1"/>
                  </a:lnTo>
                  <a:lnTo>
                    <a:pt x="0" y="1"/>
                  </a:lnTo>
                  <a:lnTo>
                    <a:pt x="4"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1" name="Freeform 43"/>
            <p:cNvSpPr/>
            <p:nvPr/>
          </p:nvSpPr>
          <p:spPr bwMode="auto">
            <a:xfrm>
              <a:off x="4262" y="2259"/>
              <a:ext cx="146" cy="167"/>
            </a:xfrm>
            <a:custGeom>
              <a:avLst/>
              <a:gdLst/>
              <a:ahLst/>
              <a:cxnLst>
                <a:cxn ang="0">
                  <a:pos x="74" y="38"/>
                </a:cxn>
                <a:cxn ang="0">
                  <a:pos x="69" y="34"/>
                </a:cxn>
                <a:cxn ang="0">
                  <a:pos x="60" y="25"/>
                </a:cxn>
                <a:cxn ang="0">
                  <a:pos x="53" y="29"/>
                </a:cxn>
                <a:cxn ang="0">
                  <a:pos x="41" y="19"/>
                </a:cxn>
                <a:cxn ang="0">
                  <a:pos x="38" y="12"/>
                </a:cxn>
                <a:cxn ang="0">
                  <a:pos x="26" y="0"/>
                </a:cxn>
                <a:cxn ang="0">
                  <a:pos x="18" y="0"/>
                </a:cxn>
                <a:cxn ang="0">
                  <a:pos x="21" y="22"/>
                </a:cxn>
                <a:cxn ang="0">
                  <a:pos x="15" y="18"/>
                </a:cxn>
                <a:cxn ang="0">
                  <a:pos x="13" y="14"/>
                </a:cxn>
                <a:cxn ang="0">
                  <a:pos x="6" y="28"/>
                </a:cxn>
                <a:cxn ang="0">
                  <a:pos x="0" y="36"/>
                </a:cxn>
                <a:cxn ang="0">
                  <a:pos x="6" y="38"/>
                </a:cxn>
                <a:cxn ang="0">
                  <a:pos x="7" y="49"/>
                </a:cxn>
                <a:cxn ang="0">
                  <a:pos x="19" y="50"/>
                </a:cxn>
                <a:cxn ang="0">
                  <a:pos x="20" y="68"/>
                </a:cxn>
                <a:cxn ang="0">
                  <a:pos x="21" y="86"/>
                </a:cxn>
                <a:cxn ang="0">
                  <a:pos x="36" y="76"/>
                </a:cxn>
                <a:cxn ang="0">
                  <a:pos x="45" y="79"/>
                </a:cxn>
                <a:cxn ang="0">
                  <a:pos x="53" y="77"/>
                </a:cxn>
                <a:cxn ang="0">
                  <a:pos x="60" y="72"/>
                </a:cxn>
                <a:cxn ang="0">
                  <a:pos x="79" y="88"/>
                </a:cxn>
                <a:cxn ang="0">
                  <a:pos x="81" y="101"/>
                </a:cxn>
                <a:cxn ang="0">
                  <a:pos x="96" y="119"/>
                </a:cxn>
                <a:cxn ang="0">
                  <a:pos x="99" y="134"/>
                </a:cxn>
                <a:cxn ang="0">
                  <a:pos x="95" y="144"/>
                </a:cxn>
                <a:cxn ang="0">
                  <a:pos x="108" y="151"/>
                </a:cxn>
                <a:cxn ang="0">
                  <a:pos x="108" y="146"/>
                </a:cxn>
                <a:cxn ang="0">
                  <a:pos x="114" y="142"/>
                </a:cxn>
                <a:cxn ang="0">
                  <a:pos x="120" y="144"/>
                </a:cxn>
                <a:cxn ang="0">
                  <a:pos x="131" y="138"/>
                </a:cxn>
                <a:cxn ang="0">
                  <a:pos x="128" y="124"/>
                </a:cxn>
                <a:cxn ang="0">
                  <a:pos x="123" y="118"/>
                </a:cxn>
                <a:cxn ang="0">
                  <a:pos x="125" y="114"/>
                </a:cxn>
                <a:cxn ang="0">
                  <a:pos x="110" y="102"/>
                </a:cxn>
                <a:cxn ang="0">
                  <a:pos x="103" y="92"/>
                </a:cxn>
                <a:cxn ang="0">
                  <a:pos x="93" y="80"/>
                </a:cxn>
                <a:cxn ang="0">
                  <a:pos x="84" y="68"/>
                </a:cxn>
                <a:cxn ang="0">
                  <a:pos x="63" y="53"/>
                </a:cxn>
                <a:cxn ang="0">
                  <a:pos x="67" y="48"/>
                </a:cxn>
                <a:cxn ang="0">
                  <a:pos x="75" y="46"/>
                </a:cxn>
                <a:cxn ang="0">
                  <a:pos x="74" y="38"/>
                </a:cxn>
              </a:cxnLst>
              <a:rect l="0" t="0" r="r" b="b"/>
              <a:pathLst>
                <a:path w="131" h="151">
                  <a:moveTo>
                    <a:pt x="74" y="38"/>
                  </a:moveTo>
                  <a:lnTo>
                    <a:pt x="69" y="34"/>
                  </a:lnTo>
                  <a:lnTo>
                    <a:pt x="60" y="25"/>
                  </a:lnTo>
                  <a:lnTo>
                    <a:pt x="53" y="29"/>
                  </a:lnTo>
                  <a:lnTo>
                    <a:pt x="41" y="19"/>
                  </a:lnTo>
                  <a:lnTo>
                    <a:pt x="38" y="12"/>
                  </a:lnTo>
                  <a:lnTo>
                    <a:pt x="26" y="0"/>
                  </a:lnTo>
                  <a:lnTo>
                    <a:pt x="18" y="0"/>
                  </a:lnTo>
                  <a:lnTo>
                    <a:pt x="21" y="22"/>
                  </a:lnTo>
                  <a:lnTo>
                    <a:pt x="15" y="18"/>
                  </a:lnTo>
                  <a:lnTo>
                    <a:pt x="13" y="14"/>
                  </a:lnTo>
                  <a:lnTo>
                    <a:pt x="6" y="28"/>
                  </a:lnTo>
                  <a:lnTo>
                    <a:pt x="0" y="36"/>
                  </a:lnTo>
                  <a:lnTo>
                    <a:pt x="6" y="38"/>
                  </a:lnTo>
                  <a:lnTo>
                    <a:pt x="7" y="49"/>
                  </a:lnTo>
                  <a:lnTo>
                    <a:pt x="19" y="50"/>
                  </a:lnTo>
                  <a:lnTo>
                    <a:pt x="20" y="68"/>
                  </a:lnTo>
                  <a:lnTo>
                    <a:pt x="21" y="86"/>
                  </a:lnTo>
                  <a:lnTo>
                    <a:pt x="36" y="76"/>
                  </a:lnTo>
                  <a:lnTo>
                    <a:pt x="45" y="79"/>
                  </a:lnTo>
                  <a:lnTo>
                    <a:pt x="53" y="77"/>
                  </a:lnTo>
                  <a:lnTo>
                    <a:pt x="60" y="72"/>
                  </a:lnTo>
                  <a:lnTo>
                    <a:pt x="79" y="88"/>
                  </a:lnTo>
                  <a:lnTo>
                    <a:pt x="81" y="101"/>
                  </a:lnTo>
                  <a:lnTo>
                    <a:pt x="96" y="119"/>
                  </a:lnTo>
                  <a:lnTo>
                    <a:pt x="99" y="134"/>
                  </a:lnTo>
                  <a:lnTo>
                    <a:pt x="95" y="144"/>
                  </a:lnTo>
                  <a:lnTo>
                    <a:pt x="108" y="151"/>
                  </a:lnTo>
                  <a:lnTo>
                    <a:pt x="108" y="146"/>
                  </a:lnTo>
                  <a:lnTo>
                    <a:pt x="114" y="142"/>
                  </a:lnTo>
                  <a:lnTo>
                    <a:pt x="120" y="144"/>
                  </a:lnTo>
                  <a:lnTo>
                    <a:pt x="131" y="138"/>
                  </a:lnTo>
                  <a:lnTo>
                    <a:pt x="128" y="124"/>
                  </a:lnTo>
                  <a:lnTo>
                    <a:pt x="123" y="118"/>
                  </a:lnTo>
                  <a:lnTo>
                    <a:pt x="125" y="114"/>
                  </a:lnTo>
                  <a:lnTo>
                    <a:pt x="110" y="102"/>
                  </a:lnTo>
                  <a:lnTo>
                    <a:pt x="103" y="92"/>
                  </a:lnTo>
                  <a:lnTo>
                    <a:pt x="93" y="80"/>
                  </a:lnTo>
                  <a:lnTo>
                    <a:pt x="84" y="68"/>
                  </a:lnTo>
                  <a:lnTo>
                    <a:pt x="63" y="53"/>
                  </a:lnTo>
                  <a:lnTo>
                    <a:pt x="67" y="48"/>
                  </a:lnTo>
                  <a:lnTo>
                    <a:pt x="75" y="46"/>
                  </a:lnTo>
                  <a:lnTo>
                    <a:pt x="74" y="3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2" name="Freeform 44"/>
            <p:cNvSpPr/>
            <p:nvPr/>
          </p:nvSpPr>
          <p:spPr bwMode="auto">
            <a:xfrm>
              <a:off x="4124" y="2135"/>
              <a:ext cx="155" cy="368"/>
            </a:xfrm>
            <a:custGeom>
              <a:avLst/>
              <a:gdLst/>
              <a:ahLst/>
              <a:cxnLst>
                <a:cxn ang="0">
                  <a:pos x="76" y="81"/>
                </a:cxn>
                <a:cxn ang="0">
                  <a:pos x="74" y="66"/>
                </a:cxn>
                <a:cxn ang="0">
                  <a:pos x="84" y="45"/>
                </a:cxn>
                <a:cxn ang="0">
                  <a:pos x="78" y="16"/>
                </a:cxn>
                <a:cxn ang="0">
                  <a:pos x="58" y="0"/>
                </a:cxn>
                <a:cxn ang="0">
                  <a:pos x="54" y="14"/>
                </a:cxn>
                <a:cxn ang="0">
                  <a:pos x="55" y="25"/>
                </a:cxn>
                <a:cxn ang="0">
                  <a:pos x="29" y="38"/>
                </a:cxn>
                <a:cxn ang="0">
                  <a:pos x="28" y="61"/>
                </a:cxn>
                <a:cxn ang="0">
                  <a:pos x="11" y="82"/>
                </a:cxn>
                <a:cxn ang="0">
                  <a:pos x="10" y="117"/>
                </a:cxn>
                <a:cxn ang="0">
                  <a:pos x="4" y="117"/>
                </a:cxn>
                <a:cxn ang="0">
                  <a:pos x="0" y="132"/>
                </a:cxn>
                <a:cxn ang="0">
                  <a:pos x="11" y="148"/>
                </a:cxn>
                <a:cxn ang="0">
                  <a:pos x="18" y="156"/>
                </a:cxn>
                <a:cxn ang="0">
                  <a:pos x="26" y="156"/>
                </a:cxn>
                <a:cxn ang="0">
                  <a:pos x="26" y="165"/>
                </a:cxn>
                <a:cxn ang="0">
                  <a:pos x="34" y="165"/>
                </a:cxn>
                <a:cxn ang="0">
                  <a:pos x="44" y="194"/>
                </a:cxn>
                <a:cxn ang="0">
                  <a:pos x="43" y="224"/>
                </a:cxn>
                <a:cxn ang="0">
                  <a:pos x="52" y="225"/>
                </a:cxn>
                <a:cxn ang="0">
                  <a:pos x="58" y="226"/>
                </a:cxn>
                <a:cxn ang="0">
                  <a:pos x="61" y="228"/>
                </a:cxn>
                <a:cxn ang="0">
                  <a:pos x="74" y="213"/>
                </a:cxn>
                <a:cxn ang="0">
                  <a:pos x="83" y="201"/>
                </a:cxn>
                <a:cxn ang="0">
                  <a:pos x="96" y="216"/>
                </a:cxn>
                <a:cxn ang="0">
                  <a:pos x="109" y="266"/>
                </a:cxn>
                <a:cxn ang="0">
                  <a:pos x="115" y="274"/>
                </a:cxn>
                <a:cxn ang="0">
                  <a:pos x="122" y="301"/>
                </a:cxn>
                <a:cxn ang="0">
                  <a:pos x="121" y="330"/>
                </a:cxn>
                <a:cxn ang="0">
                  <a:pos x="131" y="314"/>
                </a:cxn>
                <a:cxn ang="0">
                  <a:pos x="131" y="285"/>
                </a:cxn>
                <a:cxn ang="0">
                  <a:pos x="119" y="259"/>
                </a:cxn>
                <a:cxn ang="0">
                  <a:pos x="110" y="237"/>
                </a:cxn>
                <a:cxn ang="0">
                  <a:pos x="116" y="219"/>
                </a:cxn>
                <a:cxn ang="0">
                  <a:pos x="100" y="199"/>
                </a:cxn>
                <a:cxn ang="0">
                  <a:pos x="91" y="180"/>
                </a:cxn>
                <a:cxn ang="0">
                  <a:pos x="109" y="157"/>
                </a:cxn>
                <a:cxn ang="0">
                  <a:pos x="125" y="146"/>
                </a:cxn>
                <a:cxn ang="0">
                  <a:pos x="138" y="124"/>
                </a:cxn>
                <a:cxn ang="0">
                  <a:pos x="122" y="126"/>
                </a:cxn>
                <a:cxn ang="0">
                  <a:pos x="106" y="112"/>
                </a:cxn>
                <a:cxn ang="0">
                  <a:pos x="97" y="93"/>
                </a:cxn>
                <a:cxn ang="0">
                  <a:pos x="92" y="79"/>
                </a:cxn>
              </a:cxnLst>
              <a:rect l="0" t="0" r="r" b="b"/>
              <a:pathLst>
                <a:path w="138" h="330">
                  <a:moveTo>
                    <a:pt x="92" y="79"/>
                  </a:moveTo>
                  <a:lnTo>
                    <a:pt x="76" y="81"/>
                  </a:lnTo>
                  <a:lnTo>
                    <a:pt x="76" y="73"/>
                  </a:lnTo>
                  <a:lnTo>
                    <a:pt x="74" y="66"/>
                  </a:lnTo>
                  <a:lnTo>
                    <a:pt x="82" y="54"/>
                  </a:lnTo>
                  <a:lnTo>
                    <a:pt x="84" y="45"/>
                  </a:lnTo>
                  <a:lnTo>
                    <a:pt x="80" y="31"/>
                  </a:lnTo>
                  <a:lnTo>
                    <a:pt x="78" y="16"/>
                  </a:lnTo>
                  <a:lnTo>
                    <a:pt x="71" y="13"/>
                  </a:lnTo>
                  <a:lnTo>
                    <a:pt x="58" y="0"/>
                  </a:lnTo>
                  <a:lnTo>
                    <a:pt x="56" y="6"/>
                  </a:lnTo>
                  <a:lnTo>
                    <a:pt x="54" y="14"/>
                  </a:lnTo>
                  <a:lnTo>
                    <a:pt x="53" y="19"/>
                  </a:lnTo>
                  <a:lnTo>
                    <a:pt x="55" y="25"/>
                  </a:lnTo>
                  <a:lnTo>
                    <a:pt x="43" y="22"/>
                  </a:lnTo>
                  <a:lnTo>
                    <a:pt x="29" y="38"/>
                  </a:lnTo>
                  <a:lnTo>
                    <a:pt x="29" y="52"/>
                  </a:lnTo>
                  <a:lnTo>
                    <a:pt x="28" y="61"/>
                  </a:lnTo>
                  <a:lnTo>
                    <a:pt x="20" y="82"/>
                  </a:lnTo>
                  <a:lnTo>
                    <a:pt x="11" y="82"/>
                  </a:lnTo>
                  <a:lnTo>
                    <a:pt x="11" y="98"/>
                  </a:lnTo>
                  <a:lnTo>
                    <a:pt x="10" y="117"/>
                  </a:lnTo>
                  <a:lnTo>
                    <a:pt x="5" y="116"/>
                  </a:lnTo>
                  <a:lnTo>
                    <a:pt x="4" y="117"/>
                  </a:lnTo>
                  <a:lnTo>
                    <a:pt x="5" y="128"/>
                  </a:lnTo>
                  <a:lnTo>
                    <a:pt x="0" y="132"/>
                  </a:lnTo>
                  <a:lnTo>
                    <a:pt x="11" y="147"/>
                  </a:lnTo>
                  <a:lnTo>
                    <a:pt x="11" y="148"/>
                  </a:lnTo>
                  <a:lnTo>
                    <a:pt x="14" y="145"/>
                  </a:lnTo>
                  <a:lnTo>
                    <a:pt x="18" y="156"/>
                  </a:lnTo>
                  <a:lnTo>
                    <a:pt x="19" y="156"/>
                  </a:lnTo>
                  <a:lnTo>
                    <a:pt x="26" y="156"/>
                  </a:lnTo>
                  <a:lnTo>
                    <a:pt x="31" y="163"/>
                  </a:lnTo>
                  <a:lnTo>
                    <a:pt x="26" y="165"/>
                  </a:lnTo>
                  <a:lnTo>
                    <a:pt x="31" y="172"/>
                  </a:lnTo>
                  <a:lnTo>
                    <a:pt x="34" y="165"/>
                  </a:lnTo>
                  <a:lnTo>
                    <a:pt x="40" y="180"/>
                  </a:lnTo>
                  <a:lnTo>
                    <a:pt x="44" y="194"/>
                  </a:lnTo>
                  <a:lnTo>
                    <a:pt x="44" y="208"/>
                  </a:lnTo>
                  <a:lnTo>
                    <a:pt x="43" y="224"/>
                  </a:lnTo>
                  <a:lnTo>
                    <a:pt x="49" y="216"/>
                  </a:lnTo>
                  <a:lnTo>
                    <a:pt x="52" y="225"/>
                  </a:lnTo>
                  <a:lnTo>
                    <a:pt x="54" y="228"/>
                  </a:lnTo>
                  <a:lnTo>
                    <a:pt x="58" y="226"/>
                  </a:lnTo>
                  <a:lnTo>
                    <a:pt x="61" y="225"/>
                  </a:lnTo>
                  <a:lnTo>
                    <a:pt x="61" y="228"/>
                  </a:lnTo>
                  <a:lnTo>
                    <a:pt x="72" y="218"/>
                  </a:lnTo>
                  <a:lnTo>
                    <a:pt x="74" y="213"/>
                  </a:lnTo>
                  <a:lnTo>
                    <a:pt x="78" y="216"/>
                  </a:lnTo>
                  <a:lnTo>
                    <a:pt x="83" y="201"/>
                  </a:lnTo>
                  <a:lnTo>
                    <a:pt x="89" y="210"/>
                  </a:lnTo>
                  <a:lnTo>
                    <a:pt x="96" y="216"/>
                  </a:lnTo>
                  <a:lnTo>
                    <a:pt x="103" y="241"/>
                  </a:lnTo>
                  <a:lnTo>
                    <a:pt x="109" y="266"/>
                  </a:lnTo>
                  <a:lnTo>
                    <a:pt x="110" y="261"/>
                  </a:lnTo>
                  <a:lnTo>
                    <a:pt x="115" y="274"/>
                  </a:lnTo>
                  <a:lnTo>
                    <a:pt x="120" y="288"/>
                  </a:lnTo>
                  <a:lnTo>
                    <a:pt x="122" y="301"/>
                  </a:lnTo>
                  <a:lnTo>
                    <a:pt x="122" y="316"/>
                  </a:lnTo>
                  <a:lnTo>
                    <a:pt x="121" y="330"/>
                  </a:lnTo>
                  <a:lnTo>
                    <a:pt x="125" y="326"/>
                  </a:lnTo>
                  <a:lnTo>
                    <a:pt x="131" y="314"/>
                  </a:lnTo>
                  <a:lnTo>
                    <a:pt x="136" y="303"/>
                  </a:lnTo>
                  <a:lnTo>
                    <a:pt x="131" y="285"/>
                  </a:lnTo>
                  <a:lnTo>
                    <a:pt x="127" y="270"/>
                  </a:lnTo>
                  <a:lnTo>
                    <a:pt x="119" y="259"/>
                  </a:lnTo>
                  <a:lnTo>
                    <a:pt x="110" y="248"/>
                  </a:lnTo>
                  <a:lnTo>
                    <a:pt x="110" y="237"/>
                  </a:lnTo>
                  <a:lnTo>
                    <a:pt x="113" y="230"/>
                  </a:lnTo>
                  <a:lnTo>
                    <a:pt x="116" y="219"/>
                  </a:lnTo>
                  <a:lnTo>
                    <a:pt x="113" y="218"/>
                  </a:lnTo>
                  <a:lnTo>
                    <a:pt x="100" y="199"/>
                  </a:lnTo>
                  <a:lnTo>
                    <a:pt x="86" y="178"/>
                  </a:lnTo>
                  <a:lnTo>
                    <a:pt x="91" y="180"/>
                  </a:lnTo>
                  <a:lnTo>
                    <a:pt x="95" y="159"/>
                  </a:lnTo>
                  <a:lnTo>
                    <a:pt x="109" y="157"/>
                  </a:lnTo>
                  <a:lnTo>
                    <a:pt x="116" y="148"/>
                  </a:lnTo>
                  <a:lnTo>
                    <a:pt x="125" y="146"/>
                  </a:lnTo>
                  <a:lnTo>
                    <a:pt x="131" y="138"/>
                  </a:lnTo>
                  <a:lnTo>
                    <a:pt x="138" y="124"/>
                  </a:lnTo>
                  <a:lnTo>
                    <a:pt x="133" y="122"/>
                  </a:lnTo>
                  <a:lnTo>
                    <a:pt x="122" y="126"/>
                  </a:lnTo>
                  <a:lnTo>
                    <a:pt x="114" y="116"/>
                  </a:lnTo>
                  <a:lnTo>
                    <a:pt x="106" y="112"/>
                  </a:lnTo>
                  <a:lnTo>
                    <a:pt x="108" y="98"/>
                  </a:lnTo>
                  <a:lnTo>
                    <a:pt x="97" y="93"/>
                  </a:lnTo>
                  <a:lnTo>
                    <a:pt x="94" y="81"/>
                  </a:lnTo>
                  <a:lnTo>
                    <a:pt x="92" y="7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3" name="Freeform 45"/>
            <p:cNvSpPr/>
            <p:nvPr/>
          </p:nvSpPr>
          <p:spPr bwMode="auto">
            <a:xfrm>
              <a:off x="4620" y="2334"/>
              <a:ext cx="81" cy="120"/>
            </a:xfrm>
            <a:custGeom>
              <a:avLst/>
              <a:gdLst/>
              <a:ahLst/>
              <a:cxnLst>
                <a:cxn ang="0">
                  <a:pos x="15" y="69"/>
                </a:cxn>
                <a:cxn ang="0">
                  <a:pos x="15" y="76"/>
                </a:cxn>
                <a:cxn ang="0">
                  <a:pos x="4" y="58"/>
                </a:cxn>
                <a:cxn ang="0">
                  <a:pos x="0" y="43"/>
                </a:cxn>
                <a:cxn ang="0">
                  <a:pos x="9" y="45"/>
                </a:cxn>
                <a:cxn ang="0">
                  <a:pos x="6" y="27"/>
                </a:cxn>
                <a:cxn ang="0">
                  <a:pos x="5" y="7"/>
                </a:cxn>
                <a:cxn ang="0">
                  <a:pos x="9" y="0"/>
                </a:cxn>
                <a:cxn ang="0">
                  <a:pos x="29" y="5"/>
                </a:cxn>
                <a:cxn ang="0">
                  <a:pos x="31" y="9"/>
                </a:cxn>
                <a:cxn ang="0">
                  <a:pos x="36" y="23"/>
                </a:cxn>
                <a:cxn ang="0">
                  <a:pos x="39" y="34"/>
                </a:cxn>
                <a:cxn ang="0">
                  <a:pos x="35" y="45"/>
                </a:cxn>
                <a:cxn ang="0">
                  <a:pos x="29" y="52"/>
                </a:cxn>
                <a:cxn ang="0">
                  <a:pos x="29" y="65"/>
                </a:cxn>
                <a:cxn ang="0">
                  <a:pos x="39" y="84"/>
                </a:cxn>
                <a:cxn ang="0">
                  <a:pos x="43" y="83"/>
                </a:cxn>
                <a:cxn ang="0">
                  <a:pos x="45" y="81"/>
                </a:cxn>
                <a:cxn ang="0">
                  <a:pos x="53" y="78"/>
                </a:cxn>
                <a:cxn ang="0">
                  <a:pos x="60" y="88"/>
                </a:cxn>
                <a:cxn ang="0">
                  <a:pos x="61" y="84"/>
                </a:cxn>
                <a:cxn ang="0">
                  <a:pos x="69" y="89"/>
                </a:cxn>
                <a:cxn ang="0">
                  <a:pos x="65" y="91"/>
                </a:cxn>
                <a:cxn ang="0">
                  <a:pos x="72" y="100"/>
                </a:cxn>
                <a:cxn ang="0">
                  <a:pos x="76" y="101"/>
                </a:cxn>
                <a:cxn ang="0">
                  <a:pos x="72" y="108"/>
                </a:cxn>
                <a:cxn ang="0">
                  <a:pos x="72" y="103"/>
                </a:cxn>
                <a:cxn ang="0">
                  <a:pos x="61" y="97"/>
                </a:cxn>
                <a:cxn ang="0">
                  <a:pos x="54" y="89"/>
                </a:cxn>
                <a:cxn ang="0">
                  <a:pos x="48" y="87"/>
                </a:cxn>
                <a:cxn ang="0">
                  <a:pos x="51" y="99"/>
                </a:cxn>
                <a:cxn ang="0">
                  <a:pos x="35" y="85"/>
                </a:cxn>
                <a:cxn ang="0">
                  <a:pos x="25" y="90"/>
                </a:cxn>
                <a:cxn ang="0">
                  <a:pos x="18" y="87"/>
                </a:cxn>
                <a:cxn ang="0">
                  <a:pos x="18" y="78"/>
                </a:cxn>
                <a:cxn ang="0">
                  <a:pos x="21" y="71"/>
                </a:cxn>
                <a:cxn ang="0">
                  <a:pos x="15" y="69"/>
                </a:cxn>
              </a:cxnLst>
              <a:rect l="0" t="0" r="r" b="b"/>
              <a:pathLst>
                <a:path w="76" h="108">
                  <a:moveTo>
                    <a:pt x="15" y="69"/>
                  </a:moveTo>
                  <a:lnTo>
                    <a:pt x="15" y="76"/>
                  </a:lnTo>
                  <a:lnTo>
                    <a:pt x="4" y="58"/>
                  </a:lnTo>
                  <a:lnTo>
                    <a:pt x="0" y="43"/>
                  </a:lnTo>
                  <a:lnTo>
                    <a:pt x="9" y="45"/>
                  </a:lnTo>
                  <a:lnTo>
                    <a:pt x="6" y="27"/>
                  </a:lnTo>
                  <a:lnTo>
                    <a:pt x="5" y="7"/>
                  </a:lnTo>
                  <a:lnTo>
                    <a:pt x="9" y="0"/>
                  </a:lnTo>
                  <a:lnTo>
                    <a:pt x="29" y="5"/>
                  </a:lnTo>
                  <a:lnTo>
                    <a:pt x="31" y="9"/>
                  </a:lnTo>
                  <a:lnTo>
                    <a:pt x="36" y="23"/>
                  </a:lnTo>
                  <a:lnTo>
                    <a:pt x="39" y="34"/>
                  </a:lnTo>
                  <a:lnTo>
                    <a:pt x="35" y="45"/>
                  </a:lnTo>
                  <a:lnTo>
                    <a:pt x="29" y="52"/>
                  </a:lnTo>
                  <a:lnTo>
                    <a:pt x="29" y="65"/>
                  </a:lnTo>
                  <a:lnTo>
                    <a:pt x="39" y="84"/>
                  </a:lnTo>
                  <a:lnTo>
                    <a:pt x="43" y="83"/>
                  </a:lnTo>
                  <a:lnTo>
                    <a:pt x="45" y="81"/>
                  </a:lnTo>
                  <a:lnTo>
                    <a:pt x="53" y="78"/>
                  </a:lnTo>
                  <a:lnTo>
                    <a:pt x="60" y="88"/>
                  </a:lnTo>
                  <a:lnTo>
                    <a:pt x="61" y="84"/>
                  </a:lnTo>
                  <a:lnTo>
                    <a:pt x="69" y="89"/>
                  </a:lnTo>
                  <a:lnTo>
                    <a:pt x="65" y="91"/>
                  </a:lnTo>
                  <a:lnTo>
                    <a:pt x="72" y="100"/>
                  </a:lnTo>
                  <a:lnTo>
                    <a:pt x="76" y="101"/>
                  </a:lnTo>
                  <a:lnTo>
                    <a:pt x="72" y="108"/>
                  </a:lnTo>
                  <a:lnTo>
                    <a:pt x="72" y="103"/>
                  </a:lnTo>
                  <a:lnTo>
                    <a:pt x="61" y="97"/>
                  </a:lnTo>
                  <a:lnTo>
                    <a:pt x="54" y="89"/>
                  </a:lnTo>
                  <a:lnTo>
                    <a:pt x="48" y="87"/>
                  </a:lnTo>
                  <a:lnTo>
                    <a:pt x="51" y="99"/>
                  </a:lnTo>
                  <a:lnTo>
                    <a:pt x="35" y="85"/>
                  </a:lnTo>
                  <a:lnTo>
                    <a:pt x="25" y="90"/>
                  </a:lnTo>
                  <a:lnTo>
                    <a:pt x="18" y="87"/>
                  </a:lnTo>
                  <a:lnTo>
                    <a:pt x="18" y="78"/>
                  </a:lnTo>
                  <a:lnTo>
                    <a:pt x="21" y="71"/>
                  </a:lnTo>
                  <a:lnTo>
                    <a:pt x="15" y="6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4" name="Freeform 46"/>
            <p:cNvSpPr/>
            <p:nvPr/>
          </p:nvSpPr>
          <p:spPr bwMode="auto">
            <a:xfrm>
              <a:off x="4675" y="2512"/>
              <a:ext cx="80" cy="82"/>
            </a:xfrm>
            <a:custGeom>
              <a:avLst/>
              <a:gdLst/>
              <a:ahLst/>
              <a:cxnLst>
                <a:cxn ang="0">
                  <a:pos x="56" y="73"/>
                </a:cxn>
                <a:cxn ang="0">
                  <a:pos x="54" y="66"/>
                </a:cxn>
                <a:cxn ang="0">
                  <a:pos x="51" y="68"/>
                </a:cxn>
                <a:cxn ang="0">
                  <a:pos x="33" y="58"/>
                </a:cxn>
                <a:cxn ang="0">
                  <a:pos x="36" y="43"/>
                </a:cxn>
                <a:cxn ang="0">
                  <a:pos x="26" y="34"/>
                </a:cxn>
                <a:cxn ang="0">
                  <a:pos x="22" y="38"/>
                </a:cxn>
                <a:cxn ang="0">
                  <a:pos x="19" y="37"/>
                </a:cxn>
                <a:cxn ang="0">
                  <a:pos x="16" y="40"/>
                </a:cxn>
                <a:cxn ang="0">
                  <a:pos x="12" y="35"/>
                </a:cxn>
                <a:cxn ang="0">
                  <a:pos x="4" y="44"/>
                </a:cxn>
                <a:cxn ang="0">
                  <a:pos x="0" y="49"/>
                </a:cxn>
                <a:cxn ang="0">
                  <a:pos x="2" y="36"/>
                </a:cxn>
                <a:cxn ang="0">
                  <a:pos x="14" y="25"/>
                </a:cxn>
                <a:cxn ang="0">
                  <a:pos x="24" y="19"/>
                </a:cxn>
                <a:cxn ang="0">
                  <a:pos x="27" y="29"/>
                </a:cxn>
                <a:cxn ang="0">
                  <a:pos x="34" y="25"/>
                </a:cxn>
                <a:cxn ang="0">
                  <a:pos x="39" y="22"/>
                </a:cxn>
                <a:cxn ang="0">
                  <a:pos x="42" y="13"/>
                </a:cxn>
                <a:cxn ang="0">
                  <a:pos x="49" y="13"/>
                </a:cxn>
                <a:cxn ang="0">
                  <a:pos x="52" y="13"/>
                </a:cxn>
                <a:cxn ang="0">
                  <a:pos x="51" y="0"/>
                </a:cxn>
                <a:cxn ang="0">
                  <a:pos x="63" y="8"/>
                </a:cxn>
                <a:cxn ang="0">
                  <a:pos x="66" y="22"/>
                </a:cxn>
                <a:cxn ang="0">
                  <a:pos x="73" y="43"/>
                </a:cxn>
                <a:cxn ang="0">
                  <a:pos x="69" y="52"/>
                </a:cxn>
                <a:cxn ang="0">
                  <a:pos x="68" y="59"/>
                </a:cxn>
                <a:cxn ang="0">
                  <a:pos x="61" y="44"/>
                </a:cxn>
                <a:cxn ang="0">
                  <a:pos x="56" y="48"/>
                </a:cxn>
                <a:cxn ang="0">
                  <a:pos x="58" y="60"/>
                </a:cxn>
                <a:cxn ang="0">
                  <a:pos x="56" y="73"/>
                </a:cxn>
              </a:cxnLst>
              <a:rect l="0" t="0" r="r" b="b"/>
              <a:pathLst>
                <a:path w="73" h="73">
                  <a:moveTo>
                    <a:pt x="56" y="73"/>
                  </a:moveTo>
                  <a:lnTo>
                    <a:pt x="54" y="66"/>
                  </a:lnTo>
                  <a:lnTo>
                    <a:pt x="51" y="68"/>
                  </a:lnTo>
                  <a:lnTo>
                    <a:pt x="33" y="58"/>
                  </a:lnTo>
                  <a:lnTo>
                    <a:pt x="36" y="43"/>
                  </a:lnTo>
                  <a:lnTo>
                    <a:pt x="26" y="34"/>
                  </a:lnTo>
                  <a:lnTo>
                    <a:pt x="22" y="38"/>
                  </a:lnTo>
                  <a:lnTo>
                    <a:pt x="19" y="37"/>
                  </a:lnTo>
                  <a:lnTo>
                    <a:pt x="16" y="40"/>
                  </a:lnTo>
                  <a:lnTo>
                    <a:pt x="12" y="35"/>
                  </a:lnTo>
                  <a:lnTo>
                    <a:pt x="4" y="44"/>
                  </a:lnTo>
                  <a:lnTo>
                    <a:pt x="0" y="49"/>
                  </a:lnTo>
                  <a:lnTo>
                    <a:pt x="2" y="36"/>
                  </a:lnTo>
                  <a:lnTo>
                    <a:pt x="14" y="25"/>
                  </a:lnTo>
                  <a:lnTo>
                    <a:pt x="24" y="19"/>
                  </a:lnTo>
                  <a:lnTo>
                    <a:pt x="27" y="29"/>
                  </a:lnTo>
                  <a:lnTo>
                    <a:pt x="34" y="25"/>
                  </a:lnTo>
                  <a:lnTo>
                    <a:pt x="39" y="22"/>
                  </a:lnTo>
                  <a:lnTo>
                    <a:pt x="42" y="13"/>
                  </a:lnTo>
                  <a:lnTo>
                    <a:pt x="49" y="13"/>
                  </a:lnTo>
                  <a:lnTo>
                    <a:pt x="52" y="13"/>
                  </a:lnTo>
                  <a:lnTo>
                    <a:pt x="51" y="0"/>
                  </a:lnTo>
                  <a:lnTo>
                    <a:pt x="63" y="8"/>
                  </a:lnTo>
                  <a:lnTo>
                    <a:pt x="66" y="22"/>
                  </a:lnTo>
                  <a:lnTo>
                    <a:pt x="73" y="43"/>
                  </a:lnTo>
                  <a:lnTo>
                    <a:pt x="69" y="52"/>
                  </a:lnTo>
                  <a:lnTo>
                    <a:pt x="68" y="59"/>
                  </a:lnTo>
                  <a:lnTo>
                    <a:pt x="61" y="44"/>
                  </a:lnTo>
                  <a:lnTo>
                    <a:pt x="56" y="48"/>
                  </a:lnTo>
                  <a:lnTo>
                    <a:pt x="58" y="60"/>
                  </a:lnTo>
                  <a:lnTo>
                    <a:pt x="56" y="7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5" name="Freeform 47"/>
            <p:cNvSpPr/>
            <p:nvPr/>
          </p:nvSpPr>
          <p:spPr bwMode="auto">
            <a:xfrm>
              <a:off x="4680" y="2490"/>
              <a:ext cx="17" cy="33"/>
            </a:xfrm>
            <a:custGeom>
              <a:avLst/>
              <a:gdLst/>
              <a:ahLst/>
              <a:cxnLst>
                <a:cxn ang="0">
                  <a:pos x="16" y="0"/>
                </a:cxn>
                <a:cxn ang="0">
                  <a:pos x="12" y="22"/>
                </a:cxn>
                <a:cxn ang="0">
                  <a:pos x="12" y="31"/>
                </a:cxn>
                <a:cxn ang="0">
                  <a:pos x="0" y="20"/>
                </a:cxn>
                <a:cxn ang="0">
                  <a:pos x="4" y="15"/>
                </a:cxn>
                <a:cxn ang="0">
                  <a:pos x="6" y="0"/>
                </a:cxn>
                <a:cxn ang="0">
                  <a:pos x="16" y="0"/>
                </a:cxn>
              </a:cxnLst>
              <a:rect l="0" t="0" r="r" b="b"/>
              <a:pathLst>
                <a:path w="16" h="31">
                  <a:moveTo>
                    <a:pt x="16" y="0"/>
                  </a:moveTo>
                  <a:lnTo>
                    <a:pt x="12" y="22"/>
                  </a:lnTo>
                  <a:lnTo>
                    <a:pt x="12" y="31"/>
                  </a:lnTo>
                  <a:lnTo>
                    <a:pt x="0" y="20"/>
                  </a:lnTo>
                  <a:lnTo>
                    <a:pt x="4" y="15"/>
                  </a:lnTo>
                  <a:lnTo>
                    <a:pt x="6" y="0"/>
                  </a:lnTo>
                  <a:lnTo>
                    <a:pt x="16"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6" name="Freeform 48"/>
            <p:cNvSpPr/>
            <p:nvPr/>
          </p:nvSpPr>
          <p:spPr bwMode="auto">
            <a:xfrm>
              <a:off x="4706" y="2454"/>
              <a:ext cx="29" cy="31"/>
            </a:xfrm>
            <a:custGeom>
              <a:avLst/>
              <a:gdLst/>
              <a:ahLst/>
              <a:cxnLst>
                <a:cxn ang="0">
                  <a:pos x="20" y="27"/>
                </a:cxn>
                <a:cxn ang="0">
                  <a:pos x="12" y="18"/>
                </a:cxn>
                <a:cxn ang="0">
                  <a:pos x="0" y="3"/>
                </a:cxn>
                <a:cxn ang="0">
                  <a:pos x="14" y="0"/>
                </a:cxn>
                <a:cxn ang="0">
                  <a:pos x="20" y="11"/>
                </a:cxn>
                <a:cxn ang="0">
                  <a:pos x="27" y="28"/>
                </a:cxn>
                <a:cxn ang="0">
                  <a:pos x="20" y="27"/>
                </a:cxn>
              </a:cxnLst>
              <a:rect l="0" t="0" r="r" b="b"/>
              <a:pathLst>
                <a:path w="27" h="28">
                  <a:moveTo>
                    <a:pt x="20" y="27"/>
                  </a:moveTo>
                  <a:lnTo>
                    <a:pt x="12" y="18"/>
                  </a:lnTo>
                  <a:lnTo>
                    <a:pt x="0" y="3"/>
                  </a:lnTo>
                  <a:lnTo>
                    <a:pt x="14" y="0"/>
                  </a:lnTo>
                  <a:lnTo>
                    <a:pt x="20" y="11"/>
                  </a:lnTo>
                  <a:lnTo>
                    <a:pt x="27" y="28"/>
                  </a:lnTo>
                  <a:lnTo>
                    <a:pt x="20" y="2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7" name="Freeform 49"/>
            <p:cNvSpPr/>
            <p:nvPr/>
          </p:nvSpPr>
          <p:spPr bwMode="auto">
            <a:xfrm>
              <a:off x="4666" y="2470"/>
              <a:ext cx="21" cy="26"/>
            </a:xfrm>
            <a:custGeom>
              <a:avLst/>
              <a:gdLst/>
              <a:ahLst/>
              <a:cxnLst>
                <a:cxn ang="0">
                  <a:pos x="20" y="4"/>
                </a:cxn>
                <a:cxn ang="0">
                  <a:pos x="3" y="0"/>
                </a:cxn>
                <a:cxn ang="0">
                  <a:pos x="0" y="1"/>
                </a:cxn>
                <a:cxn ang="0">
                  <a:pos x="5" y="24"/>
                </a:cxn>
                <a:cxn ang="0">
                  <a:pos x="20" y="9"/>
                </a:cxn>
                <a:cxn ang="0">
                  <a:pos x="21" y="8"/>
                </a:cxn>
                <a:cxn ang="0">
                  <a:pos x="20" y="4"/>
                </a:cxn>
              </a:cxnLst>
              <a:rect l="0" t="0" r="r" b="b"/>
              <a:pathLst>
                <a:path w="21" h="24">
                  <a:moveTo>
                    <a:pt x="20" y="4"/>
                  </a:moveTo>
                  <a:lnTo>
                    <a:pt x="3" y="0"/>
                  </a:lnTo>
                  <a:lnTo>
                    <a:pt x="0" y="1"/>
                  </a:lnTo>
                  <a:lnTo>
                    <a:pt x="5" y="24"/>
                  </a:lnTo>
                  <a:lnTo>
                    <a:pt x="20" y="9"/>
                  </a:lnTo>
                  <a:lnTo>
                    <a:pt x="21" y="8"/>
                  </a:lnTo>
                  <a:lnTo>
                    <a:pt x="20"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8" name="Freeform 50"/>
            <p:cNvSpPr/>
            <p:nvPr/>
          </p:nvSpPr>
          <p:spPr bwMode="auto">
            <a:xfrm>
              <a:off x="4588" y="2481"/>
              <a:ext cx="43" cy="54"/>
            </a:xfrm>
            <a:custGeom>
              <a:avLst/>
              <a:gdLst/>
              <a:ahLst/>
              <a:cxnLst>
                <a:cxn ang="0">
                  <a:pos x="37" y="15"/>
                </a:cxn>
                <a:cxn ang="0">
                  <a:pos x="23" y="29"/>
                </a:cxn>
                <a:cxn ang="0">
                  <a:pos x="12" y="40"/>
                </a:cxn>
                <a:cxn ang="0">
                  <a:pos x="0" y="52"/>
                </a:cxn>
                <a:cxn ang="0">
                  <a:pos x="1" y="48"/>
                </a:cxn>
                <a:cxn ang="0">
                  <a:pos x="13" y="34"/>
                </a:cxn>
                <a:cxn ang="0">
                  <a:pos x="24" y="21"/>
                </a:cxn>
                <a:cxn ang="0">
                  <a:pos x="29" y="9"/>
                </a:cxn>
                <a:cxn ang="0">
                  <a:pos x="30" y="9"/>
                </a:cxn>
                <a:cxn ang="0">
                  <a:pos x="31" y="0"/>
                </a:cxn>
                <a:cxn ang="0">
                  <a:pos x="37" y="15"/>
                </a:cxn>
              </a:cxnLst>
              <a:rect l="0" t="0" r="r" b="b"/>
              <a:pathLst>
                <a:path w="37" h="52">
                  <a:moveTo>
                    <a:pt x="37" y="15"/>
                  </a:moveTo>
                  <a:lnTo>
                    <a:pt x="23" y="29"/>
                  </a:lnTo>
                  <a:lnTo>
                    <a:pt x="12" y="40"/>
                  </a:lnTo>
                  <a:lnTo>
                    <a:pt x="0" y="52"/>
                  </a:lnTo>
                  <a:lnTo>
                    <a:pt x="1" y="48"/>
                  </a:lnTo>
                  <a:lnTo>
                    <a:pt x="13" y="34"/>
                  </a:lnTo>
                  <a:lnTo>
                    <a:pt x="24" y="21"/>
                  </a:lnTo>
                  <a:lnTo>
                    <a:pt x="29" y="9"/>
                  </a:lnTo>
                  <a:lnTo>
                    <a:pt x="30" y="9"/>
                  </a:lnTo>
                  <a:lnTo>
                    <a:pt x="31" y="0"/>
                  </a:lnTo>
                  <a:lnTo>
                    <a:pt x="37" y="1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9" name="Freeform 51"/>
            <p:cNvSpPr/>
            <p:nvPr/>
          </p:nvSpPr>
          <p:spPr bwMode="auto">
            <a:xfrm>
              <a:off x="4633" y="2436"/>
              <a:ext cx="24" cy="25"/>
            </a:xfrm>
            <a:custGeom>
              <a:avLst/>
              <a:gdLst/>
              <a:ahLst/>
              <a:cxnLst>
                <a:cxn ang="0">
                  <a:pos x="22" y="14"/>
                </a:cxn>
                <a:cxn ang="0">
                  <a:pos x="18" y="20"/>
                </a:cxn>
                <a:cxn ang="0">
                  <a:pos x="10" y="11"/>
                </a:cxn>
                <a:cxn ang="0">
                  <a:pos x="0" y="0"/>
                </a:cxn>
                <a:cxn ang="0">
                  <a:pos x="17" y="2"/>
                </a:cxn>
                <a:cxn ang="0">
                  <a:pos x="22" y="14"/>
                </a:cxn>
              </a:cxnLst>
              <a:rect l="0" t="0" r="r" b="b"/>
              <a:pathLst>
                <a:path w="22" h="20">
                  <a:moveTo>
                    <a:pt x="22" y="14"/>
                  </a:moveTo>
                  <a:lnTo>
                    <a:pt x="18" y="20"/>
                  </a:lnTo>
                  <a:lnTo>
                    <a:pt x="10" y="11"/>
                  </a:lnTo>
                  <a:lnTo>
                    <a:pt x="0" y="0"/>
                  </a:lnTo>
                  <a:lnTo>
                    <a:pt x="17" y="2"/>
                  </a:lnTo>
                  <a:lnTo>
                    <a:pt x="22" y="1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0" name="Freeform 52"/>
            <p:cNvSpPr/>
            <p:nvPr/>
          </p:nvSpPr>
          <p:spPr bwMode="auto">
            <a:xfrm>
              <a:off x="4711" y="2476"/>
              <a:ext cx="18" cy="27"/>
            </a:xfrm>
            <a:custGeom>
              <a:avLst/>
              <a:gdLst/>
              <a:ahLst/>
              <a:cxnLst>
                <a:cxn ang="0">
                  <a:pos x="10" y="4"/>
                </a:cxn>
                <a:cxn ang="0">
                  <a:pos x="16" y="21"/>
                </a:cxn>
                <a:cxn ang="0">
                  <a:pos x="12" y="22"/>
                </a:cxn>
                <a:cxn ang="0">
                  <a:pos x="11" y="25"/>
                </a:cxn>
                <a:cxn ang="0">
                  <a:pos x="4" y="10"/>
                </a:cxn>
                <a:cxn ang="0">
                  <a:pos x="0" y="0"/>
                </a:cxn>
                <a:cxn ang="0">
                  <a:pos x="10" y="4"/>
                </a:cxn>
              </a:cxnLst>
              <a:rect l="0" t="0" r="r" b="b"/>
              <a:pathLst>
                <a:path w="16" h="25">
                  <a:moveTo>
                    <a:pt x="10" y="4"/>
                  </a:moveTo>
                  <a:lnTo>
                    <a:pt x="16" y="21"/>
                  </a:lnTo>
                  <a:lnTo>
                    <a:pt x="12" y="22"/>
                  </a:lnTo>
                  <a:lnTo>
                    <a:pt x="11" y="25"/>
                  </a:lnTo>
                  <a:lnTo>
                    <a:pt x="4" y="10"/>
                  </a:lnTo>
                  <a:lnTo>
                    <a:pt x="0" y="0"/>
                  </a:lnTo>
                  <a:lnTo>
                    <a:pt x="10"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1" name="Freeform 53"/>
            <p:cNvSpPr/>
            <p:nvPr/>
          </p:nvSpPr>
          <p:spPr bwMode="auto">
            <a:xfrm>
              <a:off x="4689" y="2456"/>
              <a:ext cx="15" cy="16"/>
            </a:xfrm>
            <a:custGeom>
              <a:avLst/>
              <a:gdLst/>
              <a:ahLst/>
              <a:cxnLst>
                <a:cxn ang="0">
                  <a:pos x="14" y="13"/>
                </a:cxn>
                <a:cxn ang="0">
                  <a:pos x="2" y="6"/>
                </a:cxn>
                <a:cxn ang="0">
                  <a:pos x="0" y="7"/>
                </a:cxn>
                <a:cxn ang="0">
                  <a:pos x="1" y="0"/>
                </a:cxn>
                <a:cxn ang="0">
                  <a:pos x="14" y="11"/>
                </a:cxn>
                <a:cxn ang="0">
                  <a:pos x="14" y="13"/>
                </a:cxn>
              </a:cxnLst>
              <a:rect l="0" t="0" r="r" b="b"/>
              <a:pathLst>
                <a:path w="14" h="13">
                  <a:moveTo>
                    <a:pt x="14" y="13"/>
                  </a:moveTo>
                  <a:lnTo>
                    <a:pt x="2" y="6"/>
                  </a:lnTo>
                  <a:lnTo>
                    <a:pt x="0" y="7"/>
                  </a:lnTo>
                  <a:lnTo>
                    <a:pt x="1" y="0"/>
                  </a:lnTo>
                  <a:lnTo>
                    <a:pt x="14" y="11"/>
                  </a:lnTo>
                  <a:lnTo>
                    <a:pt x="14" y="1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2" name="Freeform 54"/>
            <p:cNvSpPr/>
            <p:nvPr/>
          </p:nvSpPr>
          <p:spPr bwMode="auto">
            <a:xfrm>
              <a:off x="4704" y="2503"/>
              <a:ext cx="13" cy="6"/>
            </a:xfrm>
            <a:custGeom>
              <a:avLst/>
              <a:gdLst/>
              <a:ahLst/>
              <a:cxnLst>
                <a:cxn ang="0">
                  <a:pos x="12" y="6"/>
                </a:cxn>
                <a:cxn ang="0">
                  <a:pos x="10" y="0"/>
                </a:cxn>
                <a:cxn ang="0">
                  <a:pos x="0" y="6"/>
                </a:cxn>
                <a:cxn ang="0">
                  <a:pos x="12" y="6"/>
                </a:cxn>
              </a:cxnLst>
              <a:rect l="0" t="0" r="r" b="b"/>
              <a:pathLst>
                <a:path w="12" h="6">
                  <a:moveTo>
                    <a:pt x="12" y="6"/>
                  </a:moveTo>
                  <a:lnTo>
                    <a:pt x="10" y="0"/>
                  </a:lnTo>
                  <a:lnTo>
                    <a:pt x="0" y="6"/>
                  </a:lnTo>
                  <a:lnTo>
                    <a:pt x="12"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3" name="Freeform 55"/>
            <p:cNvSpPr/>
            <p:nvPr/>
          </p:nvSpPr>
          <p:spPr bwMode="auto">
            <a:xfrm>
              <a:off x="4694" y="2481"/>
              <a:ext cx="11" cy="35"/>
            </a:xfrm>
            <a:custGeom>
              <a:avLst/>
              <a:gdLst/>
              <a:ahLst/>
              <a:cxnLst>
                <a:cxn ang="0">
                  <a:pos x="8" y="0"/>
                </a:cxn>
                <a:cxn ang="0">
                  <a:pos x="8" y="9"/>
                </a:cxn>
                <a:cxn ang="0">
                  <a:pos x="5" y="21"/>
                </a:cxn>
                <a:cxn ang="0">
                  <a:pos x="0" y="33"/>
                </a:cxn>
                <a:cxn ang="0">
                  <a:pos x="5" y="16"/>
                </a:cxn>
                <a:cxn ang="0">
                  <a:pos x="8" y="0"/>
                </a:cxn>
              </a:cxnLst>
              <a:rect l="0" t="0" r="r" b="b"/>
              <a:pathLst>
                <a:path w="8" h="33">
                  <a:moveTo>
                    <a:pt x="8" y="0"/>
                  </a:moveTo>
                  <a:lnTo>
                    <a:pt x="8" y="9"/>
                  </a:lnTo>
                  <a:lnTo>
                    <a:pt x="5" y="21"/>
                  </a:lnTo>
                  <a:lnTo>
                    <a:pt x="0" y="33"/>
                  </a:lnTo>
                  <a:lnTo>
                    <a:pt x="5" y="16"/>
                  </a:lnTo>
                  <a:lnTo>
                    <a:pt x="8"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4" name="Freeform 56"/>
            <p:cNvSpPr/>
            <p:nvPr/>
          </p:nvSpPr>
          <p:spPr bwMode="auto">
            <a:xfrm>
              <a:off x="4220" y="2299"/>
              <a:ext cx="153" cy="291"/>
            </a:xfrm>
            <a:custGeom>
              <a:avLst/>
              <a:gdLst/>
              <a:ahLst/>
              <a:cxnLst>
                <a:cxn ang="0">
                  <a:pos x="46" y="187"/>
                </a:cxn>
                <a:cxn ang="0">
                  <a:pos x="53" y="155"/>
                </a:cxn>
                <a:cxn ang="0">
                  <a:pos x="54" y="126"/>
                </a:cxn>
                <a:cxn ang="0">
                  <a:pos x="69" y="137"/>
                </a:cxn>
                <a:cxn ang="0">
                  <a:pos x="96" y="150"/>
                </a:cxn>
                <a:cxn ang="0">
                  <a:pos x="96" y="143"/>
                </a:cxn>
                <a:cxn ang="0">
                  <a:pos x="101" y="109"/>
                </a:cxn>
                <a:cxn ang="0">
                  <a:pos x="134" y="108"/>
                </a:cxn>
                <a:cxn ang="0">
                  <a:pos x="135" y="83"/>
                </a:cxn>
                <a:cxn ang="0">
                  <a:pos x="118" y="52"/>
                </a:cxn>
                <a:cxn ang="0">
                  <a:pos x="92" y="41"/>
                </a:cxn>
                <a:cxn ang="0">
                  <a:pos x="75" y="40"/>
                </a:cxn>
                <a:cxn ang="0">
                  <a:pos x="59" y="32"/>
                </a:cxn>
                <a:cxn ang="0">
                  <a:pos x="46" y="13"/>
                </a:cxn>
                <a:cxn ang="0">
                  <a:pos x="39" y="0"/>
                </a:cxn>
                <a:cxn ang="0">
                  <a:pos x="23" y="11"/>
                </a:cxn>
                <a:cxn ang="0">
                  <a:pos x="5" y="34"/>
                </a:cxn>
                <a:cxn ang="0">
                  <a:pos x="14" y="53"/>
                </a:cxn>
                <a:cxn ang="0">
                  <a:pos x="30" y="73"/>
                </a:cxn>
                <a:cxn ang="0">
                  <a:pos x="24" y="91"/>
                </a:cxn>
                <a:cxn ang="0">
                  <a:pos x="33" y="113"/>
                </a:cxn>
                <a:cxn ang="0">
                  <a:pos x="45" y="139"/>
                </a:cxn>
                <a:cxn ang="0">
                  <a:pos x="45" y="168"/>
                </a:cxn>
                <a:cxn ang="0">
                  <a:pos x="39" y="184"/>
                </a:cxn>
                <a:cxn ang="0">
                  <a:pos x="34" y="218"/>
                </a:cxn>
                <a:cxn ang="0">
                  <a:pos x="45" y="226"/>
                </a:cxn>
                <a:cxn ang="0">
                  <a:pos x="58" y="240"/>
                </a:cxn>
                <a:cxn ang="0">
                  <a:pos x="66" y="248"/>
                </a:cxn>
                <a:cxn ang="0">
                  <a:pos x="80" y="262"/>
                </a:cxn>
                <a:cxn ang="0">
                  <a:pos x="96" y="254"/>
                </a:cxn>
                <a:cxn ang="0">
                  <a:pos x="76" y="241"/>
                </a:cxn>
                <a:cxn ang="0">
                  <a:pos x="64" y="218"/>
                </a:cxn>
                <a:cxn ang="0">
                  <a:pos x="51" y="200"/>
                </a:cxn>
              </a:cxnLst>
              <a:rect l="0" t="0" r="r" b="b"/>
              <a:pathLst>
                <a:path w="138" h="262">
                  <a:moveTo>
                    <a:pt x="51" y="200"/>
                  </a:moveTo>
                  <a:lnTo>
                    <a:pt x="46" y="187"/>
                  </a:lnTo>
                  <a:lnTo>
                    <a:pt x="50" y="170"/>
                  </a:lnTo>
                  <a:lnTo>
                    <a:pt x="53" y="155"/>
                  </a:lnTo>
                  <a:lnTo>
                    <a:pt x="53" y="140"/>
                  </a:lnTo>
                  <a:lnTo>
                    <a:pt x="54" y="126"/>
                  </a:lnTo>
                  <a:lnTo>
                    <a:pt x="68" y="124"/>
                  </a:lnTo>
                  <a:lnTo>
                    <a:pt x="69" y="137"/>
                  </a:lnTo>
                  <a:lnTo>
                    <a:pt x="81" y="139"/>
                  </a:lnTo>
                  <a:lnTo>
                    <a:pt x="96" y="150"/>
                  </a:lnTo>
                  <a:lnTo>
                    <a:pt x="102" y="157"/>
                  </a:lnTo>
                  <a:lnTo>
                    <a:pt x="96" y="143"/>
                  </a:lnTo>
                  <a:lnTo>
                    <a:pt x="90" y="127"/>
                  </a:lnTo>
                  <a:lnTo>
                    <a:pt x="101" y="109"/>
                  </a:lnTo>
                  <a:lnTo>
                    <a:pt x="117" y="109"/>
                  </a:lnTo>
                  <a:lnTo>
                    <a:pt x="134" y="108"/>
                  </a:lnTo>
                  <a:lnTo>
                    <a:pt x="138" y="98"/>
                  </a:lnTo>
                  <a:lnTo>
                    <a:pt x="135" y="83"/>
                  </a:lnTo>
                  <a:lnTo>
                    <a:pt x="120" y="65"/>
                  </a:lnTo>
                  <a:lnTo>
                    <a:pt x="118" y="52"/>
                  </a:lnTo>
                  <a:lnTo>
                    <a:pt x="99" y="36"/>
                  </a:lnTo>
                  <a:lnTo>
                    <a:pt x="92" y="41"/>
                  </a:lnTo>
                  <a:lnTo>
                    <a:pt x="84" y="43"/>
                  </a:lnTo>
                  <a:lnTo>
                    <a:pt x="75" y="40"/>
                  </a:lnTo>
                  <a:lnTo>
                    <a:pt x="60" y="50"/>
                  </a:lnTo>
                  <a:lnTo>
                    <a:pt x="59" y="32"/>
                  </a:lnTo>
                  <a:lnTo>
                    <a:pt x="58" y="14"/>
                  </a:lnTo>
                  <a:lnTo>
                    <a:pt x="46" y="13"/>
                  </a:lnTo>
                  <a:lnTo>
                    <a:pt x="45" y="2"/>
                  </a:lnTo>
                  <a:lnTo>
                    <a:pt x="39" y="0"/>
                  </a:lnTo>
                  <a:lnTo>
                    <a:pt x="30" y="2"/>
                  </a:lnTo>
                  <a:lnTo>
                    <a:pt x="23" y="11"/>
                  </a:lnTo>
                  <a:lnTo>
                    <a:pt x="9" y="13"/>
                  </a:lnTo>
                  <a:lnTo>
                    <a:pt x="5" y="34"/>
                  </a:lnTo>
                  <a:lnTo>
                    <a:pt x="0" y="32"/>
                  </a:lnTo>
                  <a:lnTo>
                    <a:pt x="14" y="53"/>
                  </a:lnTo>
                  <a:lnTo>
                    <a:pt x="27" y="72"/>
                  </a:lnTo>
                  <a:lnTo>
                    <a:pt x="30" y="73"/>
                  </a:lnTo>
                  <a:lnTo>
                    <a:pt x="27" y="84"/>
                  </a:lnTo>
                  <a:lnTo>
                    <a:pt x="24" y="91"/>
                  </a:lnTo>
                  <a:lnTo>
                    <a:pt x="24" y="102"/>
                  </a:lnTo>
                  <a:lnTo>
                    <a:pt x="33" y="113"/>
                  </a:lnTo>
                  <a:lnTo>
                    <a:pt x="41" y="124"/>
                  </a:lnTo>
                  <a:lnTo>
                    <a:pt x="45" y="139"/>
                  </a:lnTo>
                  <a:lnTo>
                    <a:pt x="50" y="157"/>
                  </a:lnTo>
                  <a:lnTo>
                    <a:pt x="45" y="168"/>
                  </a:lnTo>
                  <a:lnTo>
                    <a:pt x="39" y="180"/>
                  </a:lnTo>
                  <a:lnTo>
                    <a:pt x="39" y="184"/>
                  </a:lnTo>
                  <a:lnTo>
                    <a:pt x="36" y="200"/>
                  </a:lnTo>
                  <a:lnTo>
                    <a:pt x="34" y="218"/>
                  </a:lnTo>
                  <a:lnTo>
                    <a:pt x="36" y="216"/>
                  </a:lnTo>
                  <a:lnTo>
                    <a:pt x="45" y="226"/>
                  </a:lnTo>
                  <a:lnTo>
                    <a:pt x="53" y="235"/>
                  </a:lnTo>
                  <a:lnTo>
                    <a:pt x="58" y="240"/>
                  </a:lnTo>
                  <a:lnTo>
                    <a:pt x="65" y="251"/>
                  </a:lnTo>
                  <a:lnTo>
                    <a:pt x="66" y="248"/>
                  </a:lnTo>
                  <a:lnTo>
                    <a:pt x="78" y="254"/>
                  </a:lnTo>
                  <a:lnTo>
                    <a:pt x="80" y="262"/>
                  </a:lnTo>
                  <a:lnTo>
                    <a:pt x="90" y="262"/>
                  </a:lnTo>
                  <a:lnTo>
                    <a:pt x="96" y="254"/>
                  </a:lnTo>
                  <a:lnTo>
                    <a:pt x="88" y="244"/>
                  </a:lnTo>
                  <a:lnTo>
                    <a:pt x="76" y="241"/>
                  </a:lnTo>
                  <a:lnTo>
                    <a:pt x="68" y="232"/>
                  </a:lnTo>
                  <a:lnTo>
                    <a:pt x="64" y="218"/>
                  </a:lnTo>
                  <a:lnTo>
                    <a:pt x="58" y="202"/>
                  </a:lnTo>
                  <a:lnTo>
                    <a:pt x="51" y="20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5" name="Freeform 57"/>
            <p:cNvSpPr/>
            <p:nvPr/>
          </p:nvSpPr>
          <p:spPr bwMode="auto">
            <a:xfrm>
              <a:off x="4293" y="2241"/>
              <a:ext cx="153" cy="291"/>
            </a:xfrm>
            <a:custGeom>
              <a:avLst/>
              <a:gdLst/>
              <a:ahLst/>
              <a:cxnLst>
                <a:cxn ang="0">
                  <a:pos x="43" y="50"/>
                </a:cxn>
                <a:cxn ang="0">
                  <a:pos x="27" y="45"/>
                </a:cxn>
                <a:cxn ang="0">
                  <a:pos x="12" y="28"/>
                </a:cxn>
                <a:cxn ang="0">
                  <a:pos x="4" y="11"/>
                </a:cxn>
                <a:cxn ang="0">
                  <a:pos x="15" y="11"/>
                </a:cxn>
                <a:cxn ang="0">
                  <a:pos x="25" y="12"/>
                </a:cxn>
                <a:cxn ang="0">
                  <a:pos x="34" y="11"/>
                </a:cxn>
                <a:cxn ang="0">
                  <a:pos x="49" y="2"/>
                </a:cxn>
                <a:cxn ang="0">
                  <a:pos x="71" y="20"/>
                </a:cxn>
                <a:cxn ang="0">
                  <a:pos x="93" y="30"/>
                </a:cxn>
                <a:cxn ang="0">
                  <a:pos x="76" y="42"/>
                </a:cxn>
                <a:cxn ang="0">
                  <a:pos x="70" y="59"/>
                </a:cxn>
                <a:cxn ang="0">
                  <a:pos x="76" y="90"/>
                </a:cxn>
                <a:cxn ang="0">
                  <a:pos x="89" y="110"/>
                </a:cxn>
                <a:cxn ang="0">
                  <a:pos x="113" y="130"/>
                </a:cxn>
                <a:cxn ang="0">
                  <a:pos x="131" y="166"/>
                </a:cxn>
                <a:cxn ang="0">
                  <a:pos x="137" y="196"/>
                </a:cxn>
                <a:cxn ang="0">
                  <a:pos x="135" y="210"/>
                </a:cxn>
                <a:cxn ang="0">
                  <a:pos x="112" y="230"/>
                </a:cxn>
                <a:cxn ang="0">
                  <a:pos x="101" y="232"/>
                </a:cxn>
                <a:cxn ang="0">
                  <a:pos x="99" y="239"/>
                </a:cxn>
                <a:cxn ang="0">
                  <a:pos x="93" y="246"/>
                </a:cxn>
                <a:cxn ang="0">
                  <a:pos x="72" y="262"/>
                </a:cxn>
                <a:cxn ang="0">
                  <a:pos x="64" y="231"/>
                </a:cxn>
                <a:cxn ang="0">
                  <a:pos x="77" y="222"/>
                </a:cxn>
                <a:cxn ang="0">
                  <a:pos x="84" y="210"/>
                </a:cxn>
                <a:cxn ang="0">
                  <a:pos x="108" y="198"/>
                </a:cxn>
                <a:cxn ang="0">
                  <a:pos x="106" y="170"/>
                </a:cxn>
                <a:cxn ang="0">
                  <a:pos x="102" y="140"/>
                </a:cxn>
                <a:cxn ang="0">
                  <a:pos x="99" y="130"/>
                </a:cxn>
                <a:cxn ang="0">
                  <a:pos x="77" y="108"/>
                </a:cxn>
                <a:cxn ang="0">
                  <a:pos x="58" y="84"/>
                </a:cxn>
                <a:cxn ang="0">
                  <a:pos x="41" y="64"/>
                </a:cxn>
                <a:cxn ang="0">
                  <a:pos x="48" y="54"/>
                </a:cxn>
              </a:cxnLst>
              <a:rect l="0" t="0" r="r" b="b"/>
              <a:pathLst>
                <a:path w="138" h="262">
                  <a:moveTo>
                    <a:pt x="48" y="54"/>
                  </a:moveTo>
                  <a:lnTo>
                    <a:pt x="43" y="50"/>
                  </a:lnTo>
                  <a:lnTo>
                    <a:pt x="34" y="41"/>
                  </a:lnTo>
                  <a:lnTo>
                    <a:pt x="27" y="45"/>
                  </a:lnTo>
                  <a:lnTo>
                    <a:pt x="15" y="35"/>
                  </a:lnTo>
                  <a:lnTo>
                    <a:pt x="12" y="28"/>
                  </a:lnTo>
                  <a:lnTo>
                    <a:pt x="0" y="16"/>
                  </a:lnTo>
                  <a:lnTo>
                    <a:pt x="4" y="11"/>
                  </a:lnTo>
                  <a:lnTo>
                    <a:pt x="12" y="14"/>
                  </a:lnTo>
                  <a:lnTo>
                    <a:pt x="15" y="11"/>
                  </a:lnTo>
                  <a:lnTo>
                    <a:pt x="22" y="11"/>
                  </a:lnTo>
                  <a:lnTo>
                    <a:pt x="25" y="12"/>
                  </a:lnTo>
                  <a:lnTo>
                    <a:pt x="28" y="11"/>
                  </a:lnTo>
                  <a:lnTo>
                    <a:pt x="34" y="11"/>
                  </a:lnTo>
                  <a:lnTo>
                    <a:pt x="42" y="0"/>
                  </a:lnTo>
                  <a:lnTo>
                    <a:pt x="49" y="2"/>
                  </a:lnTo>
                  <a:lnTo>
                    <a:pt x="69" y="8"/>
                  </a:lnTo>
                  <a:lnTo>
                    <a:pt x="71" y="20"/>
                  </a:lnTo>
                  <a:lnTo>
                    <a:pt x="77" y="24"/>
                  </a:lnTo>
                  <a:lnTo>
                    <a:pt x="93" y="30"/>
                  </a:lnTo>
                  <a:lnTo>
                    <a:pt x="84" y="38"/>
                  </a:lnTo>
                  <a:lnTo>
                    <a:pt x="76" y="42"/>
                  </a:lnTo>
                  <a:lnTo>
                    <a:pt x="76" y="44"/>
                  </a:lnTo>
                  <a:lnTo>
                    <a:pt x="70" y="59"/>
                  </a:lnTo>
                  <a:lnTo>
                    <a:pt x="64" y="75"/>
                  </a:lnTo>
                  <a:lnTo>
                    <a:pt x="76" y="90"/>
                  </a:lnTo>
                  <a:lnTo>
                    <a:pt x="79" y="100"/>
                  </a:lnTo>
                  <a:lnTo>
                    <a:pt x="89" y="110"/>
                  </a:lnTo>
                  <a:lnTo>
                    <a:pt x="100" y="119"/>
                  </a:lnTo>
                  <a:lnTo>
                    <a:pt x="113" y="130"/>
                  </a:lnTo>
                  <a:lnTo>
                    <a:pt x="124" y="142"/>
                  </a:lnTo>
                  <a:lnTo>
                    <a:pt x="131" y="166"/>
                  </a:lnTo>
                  <a:lnTo>
                    <a:pt x="138" y="190"/>
                  </a:lnTo>
                  <a:lnTo>
                    <a:pt x="137" y="196"/>
                  </a:lnTo>
                  <a:lnTo>
                    <a:pt x="137" y="203"/>
                  </a:lnTo>
                  <a:lnTo>
                    <a:pt x="135" y="210"/>
                  </a:lnTo>
                  <a:lnTo>
                    <a:pt x="124" y="220"/>
                  </a:lnTo>
                  <a:lnTo>
                    <a:pt x="112" y="230"/>
                  </a:lnTo>
                  <a:lnTo>
                    <a:pt x="101" y="227"/>
                  </a:lnTo>
                  <a:lnTo>
                    <a:pt x="101" y="232"/>
                  </a:lnTo>
                  <a:lnTo>
                    <a:pt x="101" y="237"/>
                  </a:lnTo>
                  <a:lnTo>
                    <a:pt x="99" y="239"/>
                  </a:lnTo>
                  <a:lnTo>
                    <a:pt x="99" y="246"/>
                  </a:lnTo>
                  <a:lnTo>
                    <a:pt x="93" y="246"/>
                  </a:lnTo>
                  <a:lnTo>
                    <a:pt x="81" y="260"/>
                  </a:lnTo>
                  <a:lnTo>
                    <a:pt x="72" y="262"/>
                  </a:lnTo>
                  <a:lnTo>
                    <a:pt x="75" y="240"/>
                  </a:lnTo>
                  <a:lnTo>
                    <a:pt x="64" y="231"/>
                  </a:lnTo>
                  <a:lnTo>
                    <a:pt x="73" y="225"/>
                  </a:lnTo>
                  <a:lnTo>
                    <a:pt x="77" y="222"/>
                  </a:lnTo>
                  <a:lnTo>
                    <a:pt x="89" y="224"/>
                  </a:lnTo>
                  <a:lnTo>
                    <a:pt x="84" y="210"/>
                  </a:lnTo>
                  <a:lnTo>
                    <a:pt x="93" y="206"/>
                  </a:lnTo>
                  <a:lnTo>
                    <a:pt x="108" y="198"/>
                  </a:lnTo>
                  <a:lnTo>
                    <a:pt x="107" y="184"/>
                  </a:lnTo>
                  <a:lnTo>
                    <a:pt x="106" y="170"/>
                  </a:lnTo>
                  <a:lnTo>
                    <a:pt x="105" y="154"/>
                  </a:lnTo>
                  <a:lnTo>
                    <a:pt x="102" y="140"/>
                  </a:lnTo>
                  <a:lnTo>
                    <a:pt x="97" y="134"/>
                  </a:lnTo>
                  <a:lnTo>
                    <a:pt x="99" y="130"/>
                  </a:lnTo>
                  <a:lnTo>
                    <a:pt x="84" y="118"/>
                  </a:lnTo>
                  <a:lnTo>
                    <a:pt x="77" y="108"/>
                  </a:lnTo>
                  <a:lnTo>
                    <a:pt x="67" y="96"/>
                  </a:lnTo>
                  <a:lnTo>
                    <a:pt x="58" y="84"/>
                  </a:lnTo>
                  <a:lnTo>
                    <a:pt x="37" y="69"/>
                  </a:lnTo>
                  <a:lnTo>
                    <a:pt x="41" y="64"/>
                  </a:lnTo>
                  <a:lnTo>
                    <a:pt x="49" y="62"/>
                  </a:lnTo>
                  <a:lnTo>
                    <a:pt x="48" y="5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6" name="Freeform 58"/>
            <p:cNvSpPr/>
            <p:nvPr/>
          </p:nvSpPr>
          <p:spPr bwMode="auto">
            <a:xfrm>
              <a:off x="3402" y="2183"/>
              <a:ext cx="13" cy="33"/>
            </a:xfrm>
            <a:custGeom>
              <a:avLst/>
              <a:gdLst/>
              <a:ahLst/>
              <a:cxnLst>
                <a:cxn ang="0">
                  <a:pos x="7" y="27"/>
                </a:cxn>
                <a:cxn ang="0">
                  <a:pos x="5" y="29"/>
                </a:cxn>
                <a:cxn ang="0">
                  <a:pos x="0" y="25"/>
                </a:cxn>
                <a:cxn ang="0">
                  <a:pos x="0" y="8"/>
                </a:cxn>
                <a:cxn ang="0">
                  <a:pos x="6" y="0"/>
                </a:cxn>
                <a:cxn ang="0">
                  <a:pos x="11" y="15"/>
                </a:cxn>
                <a:cxn ang="0">
                  <a:pos x="7" y="27"/>
                </a:cxn>
              </a:cxnLst>
              <a:rect l="0" t="0" r="r" b="b"/>
              <a:pathLst>
                <a:path w="11" h="29">
                  <a:moveTo>
                    <a:pt x="7" y="27"/>
                  </a:moveTo>
                  <a:lnTo>
                    <a:pt x="5" y="29"/>
                  </a:lnTo>
                  <a:lnTo>
                    <a:pt x="0" y="25"/>
                  </a:lnTo>
                  <a:lnTo>
                    <a:pt x="0" y="8"/>
                  </a:lnTo>
                  <a:lnTo>
                    <a:pt x="6" y="0"/>
                  </a:lnTo>
                  <a:lnTo>
                    <a:pt x="11" y="15"/>
                  </a:lnTo>
                  <a:lnTo>
                    <a:pt x="7" y="2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7" name="Freeform 59"/>
            <p:cNvSpPr/>
            <p:nvPr/>
          </p:nvSpPr>
          <p:spPr bwMode="auto">
            <a:xfrm>
              <a:off x="3253" y="1914"/>
              <a:ext cx="356" cy="290"/>
            </a:xfrm>
            <a:custGeom>
              <a:avLst/>
              <a:gdLst/>
              <a:ahLst/>
              <a:cxnLst>
                <a:cxn ang="0">
                  <a:pos x="36" y="106"/>
                </a:cxn>
                <a:cxn ang="0">
                  <a:pos x="40" y="79"/>
                </a:cxn>
                <a:cxn ang="0">
                  <a:pos x="29" y="66"/>
                </a:cxn>
                <a:cxn ang="0">
                  <a:pos x="5" y="33"/>
                </a:cxn>
                <a:cxn ang="0">
                  <a:pos x="0" y="5"/>
                </a:cxn>
                <a:cxn ang="0">
                  <a:pos x="7" y="1"/>
                </a:cxn>
                <a:cxn ang="0">
                  <a:pos x="28" y="15"/>
                </a:cxn>
                <a:cxn ang="0">
                  <a:pos x="54" y="0"/>
                </a:cxn>
                <a:cxn ang="0">
                  <a:pos x="58" y="13"/>
                </a:cxn>
                <a:cxn ang="0">
                  <a:pos x="79" y="39"/>
                </a:cxn>
                <a:cxn ang="0">
                  <a:pos x="111" y="51"/>
                </a:cxn>
                <a:cxn ang="0">
                  <a:pos x="138" y="53"/>
                </a:cxn>
                <a:cxn ang="0">
                  <a:pos x="151" y="48"/>
                </a:cxn>
                <a:cxn ang="0">
                  <a:pos x="154" y="42"/>
                </a:cxn>
                <a:cxn ang="0">
                  <a:pos x="181" y="29"/>
                </a:cxn>
                <a:cxn ang="0">
                  <a:pos x="220" y="36"/>
                </a:cxn>
                <a:cxn ang="0">
                  <a:pos x="246" y="53"/>
                </a:cxn>
                <a:cxn ang="0">
                  <a:pos x="265" y="73"/>
                </a:cxn>
                <a:cxn ang="0">
                  <a:pos x="261" y="96"/>
                </a:cxn>
                <a:cxn ang="0">
                  <a:pos x="267" y="111"/>
                </a:cxn>
                <a:cxn ang="0">
                  <a:pos x="269" y="129"/>
                </a:cxn>
                <a:cxn ang="0">
                  <a:pos x="287" y="149"/>
                </a:cxn>
                <a:cxn ang="0">
                  <a:pos x="279" y="177"/>
                </a:cxn>
                <a:cxn ang="0">
                  <a:pos x="300" y="201"/>
                </a:cxn>
                <a:cxn ang="0">
                  <a:pos x="317" y="225"/>
                </a:cxn>
                <a:cxn ang="0">
                  <a:pos x="322" y="234"/>
                </a:cxn>
                <a:cxn ang="0">
                  <a:pos x="303" y="246"/>
                </a:cxn>
                <a:cxn ang="0">
                  <a:pos x="285" y="258"/>
                </a:cxn>
                <a:cxn ang="0">
                  <a:pos x="251" y="252"/>
                </a:cxn>
                <a:cxn ang="0">
                  <a:pos x="228" y="238"/>
                </a:cxn>
                <a:cxn ang="0">
                  <a:pos x="209" y="231"/>
                </a:cxn>
                <a:cxn ang="0">
                  <a:pos x="172" y="231"/>
                </a:cxn>
                <a:cxn ang="0">
                  <a:pos x="144" y="213"/>
                </a:cxn>
                <a:cxn ang="0">
                  <a:pos x="125" y="190"/>
                </a:cxn>
                <a:cxn ang="0">
                  <a:pos x="105" y="172"/>
                </a:cxn>
                <a:cxn ang="0">
                  <a:pos x="97" y="166"/>
                </a:cxn>
                <a:cxn ang="0">
                  <a:pos x="90" y="174"/>
                </a:cxn>
                <a:cxn ang="0">
                  <a:pos x="81" y="156"/>
                </a:cxn>
                <a:cxn ang="0">
                  <a:pos x="76" y="142"/>
                </a:cxn>
                <a:cxn ang="0">
                  <a:pos x="57" y="126"/>
                </a:cxn>
              </a:cxnLst>
              <a:rect l="0" t="0" r="r" b="b"/>
              <a:pathLst>
                <a:path w="322" h="261">
                  <a:moveTo>
                    <a:pt x="45" y="118"/>
                  </a:moveTo>
                  <a:lnTo>
                    <a:pt x="36" y="106"/>
                  </a:lnTo>
                  <a:lnTo>
                    <a:pt x="35" y="96"/>
                  </a:lnTo>
                  <a:lnTo>
                    <a:pt x="40" y="79"/>
                  </a:lnTo>
                  <a:lnTo>
                    <a:pt x="40" y="71"/>
                  </a:lnTo>
                  <a:lnTo>
                    <a:pt x="29" y="66"/>
                  </a:lnTo>
                  <a:lnTo>
                    <a:pt x="15" y="46"/>
                  </a:lnTo>
                  <a:lnTo>
                    <a:pt x="5" y="33"/>
                  </a:lnTo>
                  <a:lnTo>
                    <a:pt x="1" y="15"/>
                  </a:lnTo>
                  <a:lnTo>
                    <a:pt x="0" y="5"/>
                  </a:lnTo>
                  <a:lnTo>
                    <a:pt x="6" y="0"/>
                  </a:lnTo>
                  <a:lnTo>
                    <a:pt x="7" y="1"/>
                  </a:lnTo>
                  <a:lnTo>
                    <a:pt x="10" y="5"/>
                  </a:lnTo>
                  <a:lnTo>
                    <a:pt x="28" y="15"/>
                  </a:lnTo>
                  <a:lnTo>
                    <a:pt x="40" y="10"/>
                  </a:lnTo>
                  <a:lnTo>
                    <a:pt x="54" y="0"/>
                  </a:lnTo>
                  <a:lnTo>
                    <a:pt x="59" y="10"/>
                  </a:lnTo>
                  <a:lnTo>
                    <a:pt x="58" y="13"/>
                  </a:lnTo>
                  <a:lnTo>
                    <a:pt x="71" y="23"/>
                  </a:lnTo>
                  <a:lnTo>
                    <a:pt x="79" y="39"/>
                  </a:lnTo>
                  <a:lnTo>
                    <a:pt x="96" y="46"/>
                  </a:lnTo>
                  <a:lnTo>
                    <a:pt x="111" y="51"/>
                  </a:lnTo>
                  <a:lnTo>
                    <a:pt x="125" y="55"/>
                  </a:lnTo>
                  <a:lnTo>
                    <a:pt x="138" y="53"/>
                  </a:lnTo>
                  <a:lnTo>
                    <a:pt x="149" y="51"/>
                  </a:lnTo>
                  <a:lnTo>
                    <a:pt x="151" y="48"/>
                  </a:lnTo>
                  <a:lnTo>
                    <a:pt x="149" y="42"/>
                  </a:lnTo>
                  <a:lnTo>
                    <a:pt x="154" y="42"/>
                  </a:lnTo>
                  <a:lnTo>
                    <a:pt x="165" y="31"/>
                  </a:lnTo>
                  <a:lnTo>
                    <a:pt x="181" y="29"/>
                  </a:lnTo>
                  <a:lnTo>
                    <a:pt x="196" y="28"/>
                  </a:lnTo>
                  <a:lnTo>
                    <a:pt x="220" y="36"/>
                  </a:lnTo>
                  <a:lnTo>
                    <a:pt x="233" y="45"/>
                  </a:lnTo>
                  <a:lnTo>
                    <a:pt x="246" y="53"/>
                  </a:lnTo>
                  <a:lnTo>
                    <a:pt x="259" y="55"/>
                  </a:lnTo>
                  <a:lnTo>
                    <a:pt x="265" y="73"/>
                  </a:lnTo>
                  <a:lnTo>
                    <a:pt x="262" y="94"/>
                  </a:lnTo>
                  <a:lnTo>
                    <a:pt x="261" y="96"/>
                  </a:lnTo>
                  <a:lnTo>
                    <a:pt x="261" y="106"/>
                  </a:lnTo>
                  <a:lnTo>
                    <a:pt x="267" y="111"/>
                  </a:lnTo>
                  <a:lnTo>
                    <a:pt x="265" y="114"/>
                  </a:lnTo>
                  <a:lnTo>
                    <a:pt x="269" y="129"/>
                  </a:lnTo>
                  <a:lnTo>
                    <a:pt x="271" y="144"/>
                  </a:lnTo>
                  <a:lnTo>
                    <a:pt x="287" y="149"/>
                  </a:lnTo>
                  <a:lnTo>
                    <a:pt x="289" y="156"/>
                  </a:lnTo>
                  <a:lnTo>
                    <a:pt x="279" y="177"/>
                  </a:lnTo>
                  <a:lnTo>
                    <a:pt x="289" y="189"/>
                  </a:lnTo>
                  <a:lnTo>
                    <a:pt x="300" y="201"/>
                  </a:lnTo>
                  <a:lnTo>
                    <a:pt x="312" y="207"/>
                  </a:lnTo>
                  <a:lnTo>
                    <a:pt x="317" y="225"/>
                  </a:lnTo>
                  <a:lnTo>
                    <a:pt x="322" y="227"/>
                  </a:lnTo>
                  <a:lnTo>
                    <a:pt x="322" y="234"/>
                  </a:lnTo>
                  <a:lnTo>
                    <a:pt x="309" y="240"/>
                  </a:lnTo>
                  <a:lnTo>
                    <a:pt x="303" y="246"/>
                  </a:lnTo>
                  <a:lnTo>
                    <a:pt x="301" y="261"/>
                  </a:lnTo>
                  <a:lnTo>
                    <a:pt x="285" y="258"/>
                  </a:lnTo>
                  <a:lnTo>
                    <a:pt x="268" y="255"/>
                  </a:lnTo>
                  <a:lnTo>
                    <a:pt x="251" y="252"/>
                  </a:lnTo>
                  <a:lnTo>
                    <a:pt x="234" y="250"/>
                  </a:lnTo>
                  <a:lnTo>
                    <a:pt x="228" y="238"/>
                  </a:lnTo>
                  <a:lnTo>
                    <a:pt x="221" y="226"/>
                  </a:lnTo>
                  <a:lnTo>
                    <a:pt x="209" y="231"/>
                  </a:lnTo>
                  <a:lnTo>
                    <a:pt x="196" y="235"/>
                  </a:lnTo>
                  <a:lnTo>
                    <a:pt x="172" y="231"/>
                  </a:lnTo>
                  <a:lnTo>
                    <a:pt x="159" y="221"/>
                  </a:lnTo>
                  <a:lnTo>
                    <a:pt x="144" y="213"/>
                  </a:lnTo>
                  <a:lnTo>
                    <a:pt x="132" y="201"/>
                  </a:lnTo>
                  <a:lnTo>
                    <a:pt x="125" y="190"/>
                  </a:lnTo>
                  <a:lnTo>
                    <a:pt x="111" y="171"/>
                  </a:lnTo>
                  <a:lnTo>
                    <a:pt x="105" y="172"/>
                  </a:lnTo>
                  <a:lnTo>
                    <a:pt x="97" y="167"/>
                  </a:lnTo>
                  <a:lnTo>
                    <a:pt x="97" y="166"/>
                  </a:lnTo>
                  <a:lnTo>
                    <a:pt x="93" y="174"/>
                  </a:lnTo>
                  <a:lnTo>
                    <a:pt x="90" y="174"/>
                  </a:lnTo>
                  <a:lnTo>
                    <a:pt x="85" y="168"/>
                  </a:lnTo>
                  <a:lnTo>
                    <a:pt x="81" y="156"/>
                  </a:lnTo>
                  <a:lnTo>
                    <a:pt x="75" y="156"/>
                  </a:lnTo>
                  <a:lnTo>
                    <a:pt x="76" y="142"/>
                  </a:lnTo>
                  <a:lnTo>
                    <a:pt x="70" y="135"/>
                  </a:lnTo>
                  <a:lnTo>
                    <a:pt x="57" y="126"/>
                  </a:lnTo>
                  <a:lnTo>
                    <a:pt x="45" y="11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8" name="Freeform 60"/>
            <p:cNvSpPr/>
            <p:nvPr/>
          </p:nvSpPr>
          <p:spPr bwMode="auto">
            <a:xfrm>
              <a:off x="3181" y="1961"/>
              <a:ext cx="173" cy="162"/>
            </a:xfrm>
            <a:custGeom>
              <a:avLst/>
              <a:gdLst/>
              <a:ahLst/>
              <a:cxnLst>
                <a:cxn ang="0">
                  <a:pos x="101" y="63"/>
                </a:cxn>
                <a:cxn ang="0">
                  <a:pos x="100" y="53"/>
                </a:cxn>
                <a:cxn ang="0">
                  <a:pos x="105" y="36"/>
                </a:cxn>
                <a:cxn ang="0">
                  <a:pos x="105" y="28"/>
                </a:cxn>
                <a:cxn ang="0">
                  <a:pos x="94" y="23"/>
                </a:cxn>
                <a:cxn ang="0">
                  <a:pos x="80" y="3"/>
                </a:cxn>
                <a:cxn ang="0">
                  <a:pos x="71" y="4"/>
                </a:cxn>
                <a:cxn ang="0">
                  <a:pos x="68" y="0"/>
                </a:cxn>
                <a:cxn ang="0">
                  <a:pos x="47" y="0"/>
                </a:cxn>
                <a:cxn ang="0">
                  <a:pos x="44" y="4"/>
                </a:cxn>
                <a:cxn ang="0">
                  <a:pos x="30" y="17"/>
                </a:cxn>
                <a:cxn ang="0">
                  <a:pos x="30" y="34"/>
                </a:cxn>
                <a:cxn ang="0">
                  <a:pos x="30" y="52"/>
                </a:cxn>
                <a:cxn ang="0">
                  <a:pos x="15" y="62"/>
                </a:cxn>
                <a:cxn ang="0">
                  <a:pos x="0" y="70"/>
                </a:cxn>
                <a:cxn ang="0">
                  <a:pos x="10" y="92"/>
                </a:cxn>
                <a:cxn ang="0">
                  <a:pos x="24" y="98"/>
                </a:cxn>
                <a:cxn ang="0">
                  <a:pos x="40" y="105"/>
                </a:cxn>
                <a:cxn ang="0">
                  <a:pos x="54" y="111"/>
                </a:cxn>
                <a:cxn ang="0">
                  <a:pos x="69" y="118"/>
                </a:cxn>
                <a:cxn ang="0">
                  <a:pos x="83" y="131"/>
                </a:cxn>
                <a:cxn ang="0">
                  <a:pos x="99" y="146"/>
                </a:cxn>
                <a:cxn ang="0">
                  <a:pos x="126" y="147"/>
                </a:cxn>
                <a:cxn ang="0">
                  <a:pos x="134" y="132"/>
                </a:cxn>
                <a:cxn ang="0">
                  <a:pos x="147" y="131"/>
                </a:cxn>
                <a:cxn ang="0">
                  <a:pos x="155" y="131"/>
                </a:cxn>
                <a:cxn ang="0">
                  <a:pos x="150" y="125"/>
                </a:cxn>
                <a:cxn ang="0">
                  <a:pos x="146" y="113"/>
                </a:cxn>
                <a:cxn ang="0">
                  <a:pos x="140" y="113"/>
                </a:cxn>
                <a:cxn ang="0">
                  <a:pos x="141" y="99"/>
                </a:cxn>
                <a:cxn ang="0">
                  <a:pos x="135" y="92"/>
                </a:cxn>
                <a:cxn ang="0">
                  <a:pos x="122" y="83"/>
                </a:cxn>
                <a:cxn ang="0">
                  <a:pos x="110" y="75"/>
                </a:cxn>
                <a:cxn ang="0">
                  <a:pos x="101" y="63"/>
                </a:cxn>
              </a:cxnLst>
              <a:rect l="0" t="0" r="r" b="b"/>
              <a:pathLst>
                <a:path w="155" h="147">
                  <a:moveTo>
                    <a:pt x="101" y="63"/>
                  </a:moveTo>
                  <a:lnTo>
                    <a:pt x="100" y="53"/>
                  </a:lnTo>
                  <a:lnTo>
                    <a:pt x="105" y="36"/>
                  </a:lnTo>
                  <a:lnTo>
                    <a:pt x="105" y="28"/>
                  </a:lnTo>
                  <a:lnTo>
                    <a:pt x="94" y="23"/>
                  </a:lnTo>
                  <a:lnTo>
                    <a:pt x="80" y="3"/>
                  </a:lnTo>
                  <a:lnTo>
                    <a:pt x="71" y="4"/>
                  </a:lnTo>
                  <a:lnTo>
                    <a:pt x="68" y="0"/>
                  </a:lnTo>
                  <a:lnTo>
                    <a:pt x="47" y="0"/>
                  </a:lnTo>
                  <a:lnTo>
                    <a:pt x="44" y="4"/>
                  </a:lnTo>
                  <a:lnTo>
                    <a:pt x="30" y="17"/>
                  </a:lnTo>
                  <a:lnTo>
                    <a:pt x="30" y="34"/>
                  </a:lnTo>
                  <a:lnTo>
                    <a:pt x="30" y="52"/>
                  </a:lnTo>
                  <a:lnTo>
                    <a:pt x="15" y="62"/>
                  </a:lnTo>
                  <a:lnTo>
                    <a:pt x="0" y="70"/>
                  </a:lnTo>
                  <a:lnTo>
                    <a:pt x="10" y="92"/>
                  </a:lnTo>
                  <a:lnTo>
                    <a:pt x="24" y="98"/>
                  </a:lnTo>
                  <a:lnTo>
                    <a:pt x="40" y="105"/>
                  </a:lnTo>
                  <a:lnTo>
                    <a:pt x="54" y="111"/>
                  </a:lnTo>
                  <a:lnTo>
                    <a:pt x="69" y="118"/>
                  </a:lnTo>
                  <a:lnTo>
                    <a:pt x="83" y="131"/>
                  </a:lnTo>
                  <a:lnTo>
                    <a:pt x="99" y="146"/>
                  </a:lnTo>
                  <a:lnTo>
                    <a:pt x="126" y="147"/>
                  </a:lnTo>
                  <a:lnTo>
                    <a:pt x="134" y="132"/>
                  </a:lnTo>
                  <a:lnTo>
                    <a:pt x="147" y="131"/>
                  </a:lnTo>
                  <a:lnTo>
                    <a:pt x="155" y="131"/>
                  </a:lnTo>
                  <a:lnTo>
                    <a:pt x="150" y="125"/>
                  </a:lnTo>
                  <a:lnTo>
                    <a:pt x="146" y="113"/>
                  </a:lnTo>
                  <a:lnTo>
                    <a:pt x="140" y="113"/>
                  </a:lnTo>
                  <a:lnTo>
                    <a:pt x="141" y="99"/>
                  </a:lnTo>
                  <a:lnTo>
                    <a:pt x="135" y="92"/>
                  </a:lnTo>
                  <a:lnTo>
                    <a:pt x="122" y="83"/>
                  </a:lnTo>
                  <a:lnTo>
                    <a:pt x="110" y="75"/>
                  </a:lnTo>
                  <a:lnTo>
                    <a:pt x="101" y="6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9" name="Freeform 61"/>
            <p:cNvSpPr/>
            <p:nvPr/>
          </p:nvSpPr>
          <p:spPr bwMode="auto">
            <a:xfrm>
              <a:off x="3320" y="2107"/>
              <a:ext cx="33" cy="28"/>
            </a:xfrm>
            <a:custGeom>
              <a:avLst/>
              <a:gdLst/>
              <a:ahLst/>
              <a:cxnLst>
                <a:cxn ang="0">
                  <a:pos x="24" y="7"/>
                </a:cxn>
                <a:cxn ang="0">
                  <a:pos x="20" y="9"/>
                </a:cxn>
                <a:cxn ang="0">
                  <a:pos x="21" y="12"/>
                </a:cxn>
                <a:cxn ang="0">
                  <a:pos x="30" y="27"/>
                </a:cxn>
                <a:cxn ang="0">
                  <a:pos x="17" y="23"/>
                </a:cxn>
                <a:cxn ang="0">
                  <a:pos x="15" y="18"/>
                </a:cxn>
                <a:cxn ang="0">
                  <a:pos x="0" y="16"/>
                </a:cxn>
                <a:cxn ang="0">
                  <a:pos x="8" y="1"/>
                </a:cxn>
                <a:cxn ang="0">
                  <a:pos x="21" y="0"/>
                </a:cxn>
                <a:cxn ang="0">
                  <a:pos x="24" y="7"/>
                </a:cxn>
              </a:cxnLst>
              <a:rect l="0" t="0" r="r" b="b"/>
              <a:pathLst>
                <a:path w="30" h="27">
                  <a:moveTo>
                    <a:pt x="24" y="7"/>
                  </a:moveTo>
                  <a:lnTo>
                    <a:pt x="20" y="9"/>
                  </a:lnTo>
                  <a:lnTo>
                    <a:pt x="21" y="12"/>
                  </a:lnTo>
                  <a:lnTo>
                    <a:pt x="30" y="27"/>
                  </a:lnTo>
                  <a:lnTo>
                    <a:pt x="17" y="23"/>
                  </a:lnTo>
                  <a:lnTo>
                    <a:pt x="15" y="18"/>
                  </a:lnTo>
                  <a:lnTo>
                    <a:pt x="0" y="16"/>
                  </a:lnTo>
                  <a:lnTo>
                    <a:pt x="8" y="1"/>
                  </a:lnTo>
                  <a:lnTo>
                    <a:pt x="21" y="0"/>
                  </a:lnTo>
                  <a:lnTo>
                    <a:pt x="24" y="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60" name="Freeform 62"/>
            <p:cNvSpPr/>
            <p:nvPr/>
          </p:nvSpPr>
          <p:spPr bwMode="auto">
            <a:xfrm>
              <a:off x="3894" y="2096"/>
              <a:ext cx="141" cy="82"/>
            </a:xfrm>
            <a:custGeom>
              <a:avLst/>
              <a:gdLst/>
              <a:ahLst/>
              <a:cxnLst>
                <a:cxn ang="0">
                  <a:pos x="73" y="56"/>
                </a:cxn>
                <a:cxn ang="0">
                  <a:pos x="54" y="54"/>
                </a:cxn>
                <a:cxn ang="0">
                  <a:pos x="39" y="50"/>
                </a:cxn>
                <a:cxn ang="0">
                  <a:pos x="19" y="41"/>
                </a:cxn>
                <a:cxn ang="0">
                  <a:pos x="0" y="30"/>
                </a:cxn>
                <a:cxn ang="0">
                  <a:pos x="0" y="19"/>
                </a:cxn>
                <a:cxn ang="0">
                  <a:pos x="9" y="5"/>
                </a:cxn>
                <a:cxn ang="0">
                  <a:pos x="10" y="6"/>
                </a:cxn>
                <a:cxn ang="0">
                  <a:pos x="16" y="0"/>
                </a:cxn>
                <a:cxn ang="0">
                  <a:pos x="29" y="8"/>
                </a:cxn>
                <a:cxn ang="0">
                  <a:pos x="49" y="23"/>
                </a:cxn>
                <a:cxn ang="0">
                  <a:pos x="55" y="20"/>
                </a:cxn>
                <a:cxn ang="0">
                  <a:pos x="60" y="26"/>
                </a:cxn>
                <a:cxn ang="0">
                  <a:pos x="75" y="32"/>
                </a:cxn>
                <a:cxn ang="0">
                  <a:pos x="77" y="36"/>
                </a:cxn>
                <a:cxn ang="0">
                  <a:pos x="93" y="43"/>
                </a:cxn>
                <a:cxn ang="0">
                  <a:pos x="107" y="44"/>
                </a:cxn>
                <a:cxn ang="0">
                  <a:pos x="125" y="47"/>
                </a:cxn>
                <a:cxn ang="0">
                  <a:pos x="130" y="72"/>
                </a:cxn>
                <a:cxn ang="0">
                  <a:pos x="113" y="71"/>
                </a:cxn>
                <a:cxn ang="0">
                  <a:pos x="93" y="68"/>
                </a:cxn>
                <a:cxn ang="0">
                  <a:pos x="82" y="65"/>
                </a:cxn>
                <a:cxn ang="0">
                  <a:pos x="73" y="56"/>
                </a:cxn>
              </a:cxnLst>
              <a:rect l="0" t="0" r="r" b="b"/>
              <a:pathLst>
                <a:path w="130" h="72">
                  <a:moveTo>
                    <a:pt x="73" y="56"/>
                  </a:moveTo>
                  <a:lnTo>
                    <a:pt x="54" y="54"/>
                  </a:lnTo>
                  <a:lnTo>
                    <a:pt x="39" y="50"/>
                  </a:lnTo>
                  <a:lnTo>
                    <a:pt x="19" y="41"/>
                  </a:lnTo>
                  <a:lnTo>
                    <a:pt x="0" y="30"/>
                  </a:lnTo>
                  <a:lnTo>
                    <a:pt x="0" y="19"/>
                  </a:lnTo>
                  <a:lnTo>
                    <a:pt x="9" y="5"/>
                  </a:lnTo>
                  <a:lnTo>
                    <a:pt x="10" y="6"/>
                  </a:lnTo>
                  <a:lnTo>
                    <a:pt x="16" y="0"/>
                  </a:lnTo>
                  <a:lnTo>
                    <a:pt x="29" y="8"/>
                  </a:lnTo>
                  <a:lnTo>
                    <a:pt x="49" y="23"/>
                  </a:lnTo>
                  <a:lnTo>
                    <a:pt x="55" y="20"/>
                  </a:lnTo>
                  <a:lnTo>
                    <a:pt x="60" y="26"/>
                  </a:lnTo>
                  <a:lnTo>
                    <a:pt x="75" y="32"/>
                  </a:lnTo>
                  <a:lnTo>
                    <a:pt x="77" y="36"/>
                  </a:lnTo>
                  <a:lnTo>
                    <a:pt x="93" y="43"/>
                  </a:lnTo>
                  <a:lnTo>
                    <a:pt x="107" y="44"/>
                  </a:lnTo>
                  <a:lnTo>
                    <a:pt x="125" y="47"/>
                  </a:lnTo>
                  <a:lnTo>
                    <a:pt x="130" y="72"/>
                  </a:lnTo>
                  <a:lnTo>
                    <a:pt x="113" y="71"/>
                  </a:lnTo>
                  <a:lnTo>
                    <a:pt x="93" y="68"/>
                  </a:lnTo>
                  <a:lnTo>
                    <a:pt x="82" y="65"/>
                  </a:lnTo>
                  <a:lnTo>
                    <a:pt x="73" y="5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61" name="Freeform 63"/>
            <p:cNvSpPr/>
            <p:nvPr/>
          </p:nvSpPr>
          <p:spPr bwMode="auto">
            <a:xfrm>
              <a:off x="3562" y="1967"/>
              <a:ext cx="261" cy="263"/>
            </a:xfrm>
            <a:custGeom>
              <a:avLst/>
              <a:gdLst/>
              <a:ahLst/>
              <a:cxnLst>
                <a:cxn ang="0">
                  <a:pos x="102" y="217"/>
                </a:cxn>
                <a:cxn ang="0">
                  <a:pos x="116" y="233"/>
                </a:cxn>
                <a:cxn ang="0">
                  <a:pos x="135" y="234"/>
                </a:cxn>
                <a:cxn ang="0">
                  <a:pos x="148" y="229"/>
                </a:cxn>
                <a:cxn ang="0">
                  <a:pos x="169" y="227"/>
                </a:cxn>
                <a:cxn ang="0">
                  <a:pos x="156" y="203"/>
                </a:cxn>
                <a:cxn ang="0">
                  <a:pos x="140" y="185"/>
                </a:cxn>
                <a:cxn ang="0">
                  <a:pos x="154" y="165"/>
                </a:cxn>
                <a:cxn ang="0">
                  <a:pos x="180" y="149"/>
                </a:cxn>
                <a:cxn ang="0">
                  <a:pos x="196" y="120"/>
                </a:cxn>
                <a:cxn ang="0">
                  <a:pos x="200" y="95"/>
                </a:cxn>
                <a:cxn ang="0">
                  <a:pos x="204" y="82"/>
                </a:cxn>
                <a:cxn ang="0">
                  <a:pos x="190" y="71"/>
                </a:cxn>
                <a:cxn ang="0">
                  <a:pos x="187" y="57"/>
                </a:cxn>
                <a:cxn ang="0">
                  <a:pos x="180" y="42"/>
                </a:cxn>
                <a:cxn ang="0">
                  <a:pos x="219" y="40"/>
                </a:cxn>
                <a:cxn ang="0">
                  <a:pos x="213" y="22"/>
                </a:cxn>
                <a:cxn ang="0">
                  <a:pos x="195" y="5"/>
                </a:cxn>
                <a:cxn ang="0">
                  <a:pos x="159" y="4"/>
                </a:cxn>
                <a:cxn ang="0">
                  <a:pos x="134" y="19"/>
                </a:cxn>
                <a:cxn ang="0">
                  <a:pos x="138" y="47"/>
                </a:cxn>
                <a:cxn ang="0">
                  <a:pos x="122" y="57"/>
                </a:cxn>
                <a:cxn ang="0">
                  <a:pos x="118" y="77"/>
                </a:cxn>
                <a:cxn ang="0">
                  <a:pos x="103" y="96"/>
                </a:cxn>
                <a:cxn ang="0">
                  <a:pos x="84" y="107"/>
                </a:cxn>
                <a:cxn ang="0">
                  <a:pos x="81" y="129"/>
                </a:cxn>
                <a:cxn ang="0">
                  <a:pos x="49" y="136"/>
                </a:cxn>
                <a:cxn ang="0">
                  <a:pos x="13" y="132"/>
                </a:cxn>
                <a:cxn ang="0">
                  <a:pos x="10" y="141"/>
                </a:cxn>
                <a:cxn ang="0">
                  <a:pos x="33" y="159"/>
                </a:cxn>
                <a:cxn ang="0">
                  <a:pos x="43" y="179"/>
                </a:cxn>
                <a:cxn ang="0">
                  <a:pos x="30" y="192"/>
                </a:cxn>
                <a:cxn ang="0">
                  <a:pos x="22" y="213"/>
                </a:cxn>
                <a:cxn ang="0">
                  <a:pos x="51" y="211"/>
                </a:cxn>
                <a:cxn ang="0">
                  <a:pos x="80" y="209"/>
                </a:cxn>
              </a:cxnLst>
              <a:rect l="0" t="0" r="r" b="b"/>
              <a:pathLst>
                <a:path w="234" h="238">
                  <a:moveTo>
                    <a:pt x="96" y="208"/>
                  </a:moveTo>
                  <a:lnTo>
                    <a:pt x="102" y="217"/>
                  </a:lnTo>
                  <a:lnTo>
                    <a:pt x="108" y="220"/>
                  </a:lnTo>
                  <a:lnTo>
                    <a:pt x="116" y="233"/>
                  </a:lnTo>
                  <a:lnTo>
                    <a:pt x="128" y="238"/>
                  </a:lnTo>
                  <a:lnTo>
                    <a:pt x="135" y="234"/>
                  </a:lnTo>
                  <a:lnTo>
                    <a:pt x="135" y="228"/>
                  </a:lnTo>
                  <a:lnTo>
                    <a:pt x="148" y="229"/>
                  </a:lnTo>
                  <a:lnTo>
                    <a:pt x="163" y="227"/>
                  </a:lnTo>
                  <a:lnTo>
                    <a:pt x="169" y="227"/>
                  </a:lnTo>
                  <a:lnTo>
                    <a:pt x="162" y="204"/>
                  </a:lnTo>
                  <a:lnTo>
                    <a:pt x="156" y="203"/>
                  </a:lnTo>
                  <a:lnTo>
                    <a:pt x="152" y="191"/>
                  </a:lnTo>
                  <a:lnTo>
                    <a:pt x="140" y="185"/>
                  </a:lnTo>
                  <a:lnTo>
                    <a:pt x="148" y="163"/>
                  </a:lnTo>
                  <a:lnTo>
                    <a:pt x="154" y="165"/>
                  </a:lnTo>
                  <a:lnTo>
                    <a:pt x="170" y="165"/>
                  </a:lnTo>
                  <a:lnTo>
                    <a:pt x="180" y="149"/>
                  </a:lnTo>
                  <a:lnTo>
                    <a:pt x="189" y="133"/>
                  </a:lnTo>
                  <a:lnTo>
                    <a:pt x="196" y="120"/>
                  </a:lnTo>
                  <a:lnTo>
                    <a:pt x="204" y="108"/>
                  </a:lnTo>
                  <a:lnTo>
                    <a:pt x="200" y="95"/>
                  </a:lnTo>
                  <a:lnTo>
                    <a:pt x="211" y="88"/>
                  </a:lnTo>
                  <a:lnTo>
                    <a:pt x="204" y="82"/>
                  </a:lnTo>
                  <a:lnTo>
                    <a:pt x="198" y="76"/>
                  </a:lnTo>
                  <a:lnTo>
                    <a:pt x="190" y="71"/>
                  </a:lnTo>
                  <a:lnTo>
                    <a:pt x="187" y="61"/>
                  </a:lnTo>
                  <a:lnTo>
                    <a:pt x="187" y="57"/>
                  </a:lnTo>
                  <a:lnTo>
                    <a:pt x="180" y="48"/>
                  </a:lnTo>
                  <a:lnTo>
                    <a:pt x="180" y="42"/>
                  </a:lnTo>
                  <a:lnTo>
                    <a:pt x="202" y="46"/>
                  </a:lnTo>
                  <a:lnTo>
                    <a:pt x="219" y="40"/>
                  </a:lnTo>
                  <a:lnTo>
                    <a:pt x="234" y="28"/>
                  </a:lnTo>
                  <a:lnTo>
                    <a:pt x="213" y="22"/>
                  </a:lnTo>
                  <a:lnTo>
                    <a:pt x="202" y="17"/>
                  </a:lnTo>
                  <a:lnTo>
                    <a:pt x="195" y="5"/>
                  </a:lnTo>
                  <a:lnTo>
                    <a:pt x="177" y="0"/>
                  </a:lnTo>
                  <a:lnTo>
                    <a:pt x="159" y="4"/>
                  </a:lnTo>
                  <a:lnTo>
                    <a:pt x="141" y="9"/>
                  </a:lnTo>
                  <a:lnTo>
                    <a:pt x="134" y="19"/>
                  </a:lnTo>
                  <a:lnTo>
                    <a:pt x="142" y="34"/>
                  </a:lnTo>
                  <a:lnTo>
                    <a:pt x="138" y="47"/>
                  </a:lnTo>
                  <a:lnTo>
                    <a:pt x="135" y="55"/>
                  </a:lnTo>
                  <a:lnTo>
                    <a:pt x="122" y="57"/>
                  </a:lnTo>
                  <a:lnTo>
                    <a:pt x="130" y="66"/>
                  </a:lnTo>
                  <a:lnTo>
                    <a:pt x="118" y="77"/>
                  </a:lnTo>
                  <a:lnTo>
                    <a:pt x="117" y="96"/>
                  </a:lnTo>
                  <a:lnTo>
                    <a:pt x="103" y="96"/>
                  </a:lnTo>
                  <a:lnTo>
                    <a:pt x="98" y="101"/>
                  </a:lnTo>
                  <a:lnTo>
                    <a:pt x="84" y="107"/>
                  </a:lnTo>
                  <a:lnTo>
                    <a:pt x="81" y="121"/>
                  </a:lnTo>
                  <a:lnTo>
                    <a:pt x="81" y="129"/>
                  </a:lnTo>
                  <a:lnTo>
                    <a:pt x="66" y="132"/>
                  </a:lnTo>
                  <a:lnTo>
                    <a:pt x="49" y="136"/>
                  </a:lnTo>
                  <a:lnTo>
                    <a:pt x="25" y="137"/>
                  </a:lnTo>
                  <a:lnTo>
                    <a:pt x="13" y="132"/>
                  </a:lnTo>
                  <a:lnTo>
                    <a:pt x="0" y="129"/>
                  </a:lnTo>
                  <a:lnTo>
                    <a:pt x="10" y="141"/>
                  </a:lnTo>
                  <a:lnTo>
                    <a:pt x="21" y="153"/>
                  </a:lnTo>
                  <a:lnTo>
                    <a:pt x="33" y="159"/>
                  </a:lnTo>
                  <a:lnTo>
                    <a:pt x="38" y="177"/>
                  </a:lnTo>
                  <a:lnTo>
                    <a:pt x="43" y="179"/>
                  </a:lnTo>
                  <a:lnTo>
                    <a:pt x="43" y="186"/>
                  </a:lnTo>
                  <a:lnTo>
                    <a:pt x="30" y="192"/>
                  </a:lnTo>
                  <a:lnTo>
                    <a:pt x="24" y="198"/>
                  </a:lnTo>
                  <a:lnTo>
                    <a:pt x="22" y="213"/>
                  </a:lnTo>
                  <a:lnTo>
                    <a:pt x="37" y="211"/>
                  </a:lnTo>
                  <a:lnTo>
                    <a:pt x="51" y="211"/>
                  </a:lnTo>
                  <a:lnTo>
                    <a:pt x="63" y="210"/>
                  </a:lnTo>
                  <a:lnTo>
                    <a:pt x="80" y="209"/>
                  </a:lnTo>
                  <a:lnTo>
                    <a:pt x="96" y="20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62" name="Freeform 64"/>
            <p:cNvSpPr/>
            <p:nvPr/>
          </p:nvSpPr>
          <p:spPr bwMode="auto">
            <a:xfrm>
              <a:off x="2950" y="2074"/>
              <a:ext cx="197" cy="197"/>
            </a:xfrm>
            <a:custGeom>
              <a:avLst/>
              <a:gdLst/>
              <a:ahLst/>
              <a:cxnLst>
                <a:cxn ang="0">
                  <a:pos x="139" y="66"/>
                </a:cxn>
                <a:cxn ang="0">
                  <a:pos x="130" y="49"/>
                </a:cxn>
                <a:cxn ang="0">
                  <a:pos x="119" y="33"/>
                </a:cxn>
                <a:cxn ang="0">
                  <a:pos x="116" y="34"/>
                </a:cxn>
                <a:cxn ang="0">
                  <a:pos x="122" y="48"/>
                </a:cxn>
                <a:cxn ang="0">
                  <a:pos x="130" y="61"/>
                </a:cxn>
                <a:cxn ang="0">
                  <a:pos x="137" y="75"/>
                </a:cxn>
                <a:cxn ang="0">
                  <a:pos x="143" y="88"/>
                </a:cxn>
                <a:cxn ang="0">
                  <a:pos x="150" y="100"/>
                </a:cxn>
                <a:cxn ang="0">
                  <a:pos x="157" y="113"/>
                </a:cxn>
                <a:cxn ang="0">
                  <a:pos x="166" y="125"/>
                </a:cxn>
                <a:cxn ang="0">
                  <a:pos x="175" y="138"/>
                </a:cxn>
                <a:cxn ang="0">
                  <a:pos x="173" y="139"/>
                </a:cxn>
                <a:cxn ang="0">
                  <a:pos x="174" y="154"/>
                </a:cxn>
                <a:cxn ang="0">
                  <a:pos x="168" y="160"/>
                </a:cxn>
                <a:cxn ang="0">
                  <a:pos x="164" y="159"/>
                </a:cxn>
                <a:cxn ang="0">
                  <a:pos x="161" y="168"/>
                </a:cxn>
                <a:cxn ang="0">
                  <a:pos x="152" y="171"/>
                </a:cxn>
                <a:cxn ang="0">
                  <a:pos x="149" y="178"/>
                </a:cxn>
                <a:cxn ang="0">
                  <a:pos x="130" y="177"/>
                </a:cxn>
                <a:cxn ang="0">
                  <a:pos x="110" y="174"/>
                </a:cxn>
                <a:cxn ang="0">
                  <a:pos x="109" y="169"/>
                </a:cxn>
                <a:cxn ang="0">
                  <a:pos x="108" y="174"/>
                </a:cxn>
                <a:cxn ang="0">
                  <a:pos x="96" y="174"/>
                </a:cxn>
                <a:cxn ang="0">
                  <a:pos x="83" y="174"/>
                </a:cxn>
                <a:cxn ang="0">
                  <a:pos x="71" y="174"/>
                </a:cxn>
                <a:cxn ang="0">
                  <a:pos x="59" y="174"/>
                </a:cxn>
                <a:cxn ang="0">
                  <a:pos x="47" y="174"/>
                </a:cxn>
                <a:cxn ang="0">
                  <a:pos x="35" y="174"/>
                </a:cxn>
                <a:cxn ang="0">
                  <a:pos x="23" y="174"/>
                </a:cxn>
                <a:cxn ang="0">
                  <a:pos x="11" y="174"/>
                </a:cxn>
                <a:cxn ang="0">
                  <a:pos x="10" y="157"/>
                </a:cxn>
                <a:cxn ang="0">
                  <a:pos x="8" y="141"/>
                </a:cxn>
                <a:cxn ang="0">
                  <a:pos x="7" y="124"/>
                </a:cxn>
                <a:cxn ang="0">
                  <a:pos x="6" y="107"/>
                </a:cxn>
                <a:cxn ang="0">
                  <a:pos x="5" y="90"/>
                </a:cxn>
                <a:cxn ang="0">
                  <a:pos x="4" y="73"/>
                </a:cxn>
                <a:cxn ang="0">
                  <a:pos x="2" y="57"/>
                </a:cxn>
                <a:cxn ang="0">
                  <a:pos x="1" y="39"/>
                </a:cxn>
                <a:cxn ang="0">
                  <a:pos x="1" y="25"/>
                </a:cxn>
                <a:cxn ang="0">
                  <a:pos x="0" y="12"/>
                </a:cxn>
                <a:cxn ang="0">
                  <a:pos x="2" y="0"/>
                </a:cxn>
                <a:cxn ang="0">
                  <a:pos x="13" y="1"/>
                </a:cxn>
                <a:cxn ang="0">
                  <a:pos x="36" y="7"/>
                </a:cxn>
                <a:cxn ang="0">
                  <a:pos x="60" y="15"/>
                </a:cxn>
                <a:cxn ang="0">
                  <a:pos x="80" y="7"/>
                </a:cxn>
                <a:cxn ang="0">
                  <a:pos x="91" y="1"/>
                </a:cxn>
                <a:cxn ang="0">
                  <a:pos x="86" y="5"/>
                </a:cxn>
                <a:cxn ang="0">
                  <a:pos x="94" y="3"/>
                </a:cxn>
                <a:cxn ang="0">
                  <a:pos x="107" y="6"/>
                </a:cxn>
                <a:cxn ang="0">
                  <a:pos x="112" y="10"/>
                </a:cxn>
                <a:cxn ang="0">
                  <a:pos x="119" y="11"/>
                </a:cxn>
                <a:cxn ang="0">
                  <a:pos x="140" y="6"/>
                </a:cxn>
                <a:cxn ang="0">
                  <a:pos x="148" y="23"/>
                </a:cxn>
                <a:cxn ang="0">
                  <a:pos x="155" y="40"/>
                </a:cxn>
                <a:cxn ang="0">
                  <a:pos x="151" y="54"/>
                </a:cxn>
                <a:cxn ang="0">
                  <a:pos x="148" y="69"/>
                </a:cxn>
                <a:cxn ang="0">
                  <a:pos x="139" y="66"/>
                </a:cxn>
              </a:cxnLst>
              <a:rect l="0" t="0" r="r" b="b"/>
              <a:pathLst>
                <a:path w="175" h="178">
                  <a:moveTo>
                    <a:pt x="139" y="66"/>
                  </a:moveTo>
                  <a:lnTo>
                    <a:pt x="130" y="49"/>
                  </a:lnTo>
                  <a:lnTo>
                    <a:pt x="119" y="33"/>
                  </a:lnTo>
                  <a:lnTo>
                    <a:pt x="116" y="34"/>
                  </a:lnTo>
                  <a:lnTo>
                    <a:pt x="122" y="48"/>
                  </a:lnTo>
                  <a:lnTo>
                    <a:pt x="130" y="61"/>
                  </a:lnTo>
                  <a:lnTo>
                    <a:pt x="137" y="75"/>
                  </a:lnTo>
                  <a:lnTo>
                    <a:pt x="143" y="88"/>
                  </a:lnTo>
                  <a:lnTo>
                    <a:pt x="150" y="100"/>
                  </a:lnTo>
                  <a:lnTo>
                    <a:pt x="157" y="113"/>
                  </a:lnTo>
                  <a:lnTo>
                    <a:pt x="166" y="125"/>
                  </a:lnTo>
                  <a:lnTo>
                    <a:pt x="175" y="138"/>
                  </a:lnTo>
                  <a:lnTo>
                    <a:pt x="173" y="139"/>
                  </a:lnTo>
                  <a:lnTo>
                    <a:pt x="174" y="154"/>
                  </a:lnTo>
                  <a:lnTo>
                    <a:pt x="168" y="160"/>
                  </a:lnTo>
                  <a:lnTo>
                    <a:pt x="164" y="159"/>
                  </a:lnTo>
                  <a:lnTo>
                    <a:pt x="161" y="168"/>
                  </a:lnTo>
                  <a:lnTo>
                    <a:pt x="152" y="171"/>
                  </a:lnTo>
                  <a:lnTo>
                    <a:pt x="149" y="178"/>
                  </a:lnTo>
                  <a:lnTo>
                    <a:pt x="130" y="177"/>
                  </a:lnTo>
                  <a:lnTo>
                    <a:pt x="110" y="174"/>
                  </a:lnTo>
                  <a:lnTo>
                    <a:pt x="109" y="169"/>
                  </a:lnTo>
                  <a:lnTo>
                    <a:pt x="108" y="174"/>
                  </a:lnTo>
                  <a:lnTo>
                    <a:pt x="96" y="174"/>
                  </a:lnTo>
                  <a:lnTo>
                    <a:pt x="83" y="174"/>
                  </a:lnTo>
                  <a:lnTo>
                    <a:pt x="71" y="174"/>
                  </a:lnTo>
                  <a:lnTo>
                    <a:pt x="59" y="174"/>
                  </a:lnTo>
                  <a:lnTo>
                    <a:pt x="47" y="174"/>
                  </a:lnTo>
                  <a:lnTo>
                    <a:pt x="35" y="174"/>
                  </a:lnTo>
                  <a:lnTo>
                    <a:pt x="23" y="174"/>
                  </a:lnTo>
                  <a:lnTo>
                    <a:pt x="11" y="174"/>
                  </a:lnTo>
                  <a:lnTo>
                    <a:pt x="10" y="157"/>
                  </a:lnTo>
                  <a:lnTo>
                    <a:pt x="8" y="141"/>
                  </a:lnTo>
                  <a:lnTo>
                    <a:pt x="7" y="124"/>
                  </a:lnTo>
                  <a:lnTo>
                    <a:pt x="6" y="107"/>
                  </a:lnTo>
                  <a:lnTo>
                    <a:pt x="5" y="90"/>
                  </a:lnTo>
                  <a:lnTo>
                    <a:pt x="4" y="73"/>
                  </a:lnTo>
                  <a:lnTo>
                    <a:pt x="2" y="57"/>
                  </a:lnTo>
                  <a:lnTo>
                    <a:pt x="1" y="39"/>
                  </a:lnTo>
                  <a:lnTo>
                    <a:pt x="1" y="25"/>
                  </a:lnTo>
                  <a:lnTo>
                    <a:pt x="0" y="12"/>
                  </a:lnTo>
                  <a:lnTo>
                    <a:pt x="2" y="0"/>
                  </a:lnTo>
                  <a:lnTo>
                    <a:pt x="13" y="1"/>
                  </a:lnTo>
                  <a:lnTo>
                    <a:pt x="36" y="7"/>
                  </a:lnTo>
                  <a:lnTo>
                    <a:pt x="60" y="15"/>
                  </a:lnTo>
                  <a:lnTo>
                    <a:pt x="80" y="7"/>
                  </a:lnTo>
                  <a:lnTo>
                    <a:pt x="91" y="1"/>
                  </a:lnTo>
                  <a:lnTo>
                    <a:pt x="86" y="5"/>
                  </a:lnTo>
                  <a:lnTo>
                    <a:pt x="94" y="3"/>
                  </a:lnTo>
                  <a:lnTo>
                    <a:pt x="107" y="6"/>
                  </a:lnTo>
                  <a:lnTo>
                    <a:pt x="112" y="10"/>
                  </a:lnTo>
                  <a:lnTo>
                    <a:pt x="119" y="11"/>
                  </a:lnTo>
                  <a:lnTo>
                    <a:pt x="140" y="6"/>
                  </a:lnTo>
                  <a:lnTo>
                    <a:pt x="148" y="23"/>
                  </a:lnTo>
                  <a:lnTo>
                    <a:pt x="155" y="40"/>
                  </a:lnTo>
                  <a:lnTo>
                    <a:pt x="151" y="54"/>
                  </a:lnTo>
                  <a:lnTo>
                    <a:pt x="148" y="69"/>
                  </a:lnTo>
                  <a:lnTo>
                    <a:pt x="139" y="6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63" name="Freeform 65"/>
            <p:cNvSpPr/>
            <p:nvPr/>
          </p:nvSpPr>
          <p:spPr bwMode="auto">
            <a:xfrm>
              <a:off x="3704" y="1996"/>
              <a:ext cx="483" cy="547"/>
            </a:xfrm>
            <a:custGeom>
              <a:avLst/>
              <a:gdLst/>
              <a:ahLst/>
              <a:cxnLst>
                <a:cxn ang="0">
                  <a:pos x="74" y="18"/>
                </a:cxn>
                <a:cxn ang="0">
                  <a:pos x="59" y="29"/>
                </a:cxn>
                <a:cxn ang="0">
                  <a:pos x="70" y="48"/>
                </a:cxn>
                <a:cxn ang="0">
                  <a:pos x="72" y="67"/>
                </a:cxn>
                <a:cxn ang="0">
                  <a:pos x="61" y="105"/>
                </a:cxn>
                <a:cxn ang="0">
                  <a:pos x="26" y="137"/>
                </a:cxn>
                <a:cxn ang="0">
                  <a:pos x="24" y="163"/>
                </a:cxn>
                <a:cxn ang="0">
                  <a:pos x="41" y="199"/>
                </a:cxn>
                <a:cxn ang="0">
                  <a:pos x="7" y="200"/>
                </a:cxn>
                <a:cxn ang="0">
                  <a:pos x="0" y="211"/>
                </a:cxn>
                <a:cxn ang="0">
                  <a:pos x="17" y="227"/>
                </a:cxn>
                <a:cxn ang="0">
                  <a:pos x="23" y="235"/>
                </a:cxn>
                <a:cxn ang="0">
                  <a:pos x="42" y="264"/>
                </a:cxn>
                <a:cxn ang="0">
                  <a:pos x="66" y="237"/>
                </a:cxn>
                <a:cxn ang="0">
                  <a:pos x="71" y="246"/>
                </a:cxn>
                <a:cxn ang="0">
                  <a:pos x="77" y="260"/>
                </a:cxn>
                <a:cxn ang="0">
                  <a:pos x="83" y="295"/>
                </a:cxn>
                <a:cxn ang="0">
                  <a:pos x="95" y="339"/>
                </a:cxn>
                <a:cxn ang="0">
                  <a:pos x="113" y="381"/>
                </a:cxn>
                <a:cxn ang="0">
                  <a:pos x="136" y="432"/>
                </a:cxn>
                <a:cxn ang="0">
                  <a:pos x="155" y="473"/>
                </a:cxn>
                <a:cxn ang="0">
                  <a:pos x="179" y="482"/>
                </a:cxn>
                <a:cxn ang="0">
                  <a:pos x="192" y="464"/>
                </a:cxn>
                <a:cxn ang="0">
                  <a:pos x="204" y="438"/>
                </a:cxn>
                <a:cxn ang="0">
                  <a:pos x="208" y="396"/>
                </a:cxn>
                <a:cxn ang="0">
                  <a:pos x="211" y="353"/>
                </a:cxn>
                <a:cxn ang="0">
                  <a:pos x="221" y="343"/>
                </a:cxn>
                <a:cxn ang="0">
                  <a:pos x="251" y="312"/>
                </a:cxn>
                <a:cxn ang="0">
                  <a:pos x="288" y="277"/>
                </a:cxn>
                <a:cxn ang="0">
                  <a:pos x="312" y="241"/>
                </a:cxn>
                <a:cxn ang="0">
                  <a:pos x="324" y="247"/>
                </a:cxn>
                <a:cxn ang="0">
                  <a:pos x="323" y="229"/>
                </a:cxn>
                <a:cxn ang="0">
                  <a:pos x="305" y="195"/>
                </a:cxn>
                <a:cxn ang="0">
                  <a:pos x="304" y="174"/>
                </a:cxn>
                <a:cxn ang="0">
                  <a:pos x="319" y="170"/>
                </a:cxn>
                <a:cxn ang="0">
                  <a:pos x="346" y="183"/>
                </a:cxn>
                <a:cxn ang="0">
                  <a:pos x="368" y="198"/>
                </a:cxn>
                <a:cxn ang="0">
                  <a:pos x="362" y="224"/>
                </a:cxn>
                <a:cxn ang="0">
                  <a:pos x="382" y="242"/>
                </a:cxn>
                <a:cxn ang="0">
                  <a:pos x="389" y="223"/>
                </a:cxn>
                <a:cxn ang="0">
                  <a:pos x="406" y="186"/>
                </a:cxn>
                <a:cxn ang="0">
                  <a:pos x="421" y="147"/>
                </a:cxn>
                <a:cxn ang="0">
                  <a:pos x="432" y="139"/>
                </a:cxn>
                <a:cxn ang="0">
                  <a:pos x="418" y="116"/>
                </a:cxn>
                <a:cxn ang="0">
                  <a:pos x="407" y="109"/>
                </a:cxn>
                <a:cxn ang="0">
                  <a:pos x="374" y="122"/>
                </a:cxn>
                <a:cxn ang="0">
                  <a:pos x="348" y="138"/>
                </a:cxn>
                <a:cxn ang="0">
                  <a:pos x="344" y="155"/>
                </a:cxn>
                <a:cxn ang="0">
                  <a:pos x="308" y="146"/>
                </a:cxn>
                <a:cxn ang="0">
                  <a:pos x="299" y="162"/>
                </a:cxn>
                <a:cxn ang="0">
                  <a:pos x="251" y="155"/>
                </a:cxn>
                <a:cxn ang="0">
                  <a:pos x="208" y="140"/>
                </a:cxn>
                <a:cxn ang="0">
                  <a:pos x="169" y="109"/>
                </a:cxn>
                <a:cxn ang="0">
                  <a:pos x="144" y="74"/>
                </a:cxn>
                <a:cxn ang="0">
                  <a:pos x="139" y="54"/>
                </a:cxn>
                <a:cxn ang="0">
                  <a:pos x="132" y="26"/>
                </a:cxn>
                <a:cxn ang="0">
                  <a:pos x="127" y="19"/>
                </a:cxn>
                <a:cxn ang="0">
                  <a:pos x="122" y="6"/>
                </a:cxn>
                <a:cxn ang="0">
                  <a:pos x="106" y="0"/>
                </a:cxn>
              </a:cxnLst>
              <a:rect l="0" t="0" r="r" b="b"/>
              <a:pathLst>
                <a:path w="434" h="491">
                  <a:moveTo>
                    <a:pt x="106" y="0"/>
                  </a:moveTo>
                  <a:lnTo>
                    <a:pt x="91" y="12"/>
                  </a:lnTo>
                  <a:lnTo>
                    <a:pt x="74" y="18"/>
                  </a:lnTo>
                  <a:lnTo>
                    <a:pt x="52" y="14"/>
                  </a:lnTo>
                  <a:lnTo>
                    <a:pt x="52" y="20"/>
                  </a:lnTo>
                  <a:lnTo>
                    <a:pt x="59" y="29"/>
                  </a:lnTo>
                  <a:lnTo>
                    <a:pt x="59" y="33"/>
                  </a:lnTo>
                  <a:lnTo>
                    <a:pt x="62" y="43"/>
                  </a:lnTo>
                  <a:lnTo>
                    <a:pt x="70" y="48"/>
                  </a:lnTo>
                  <a:lnTo>
                    <a:pt x="76" y="54"/>
                  </a:lnTo>
                  <a:lnTo>
                    <a:pt x="83" y="60"/>
                  </a:lnTo>
                  <a:lnTo>
                    <a:pt x="72" y="67"/>
                  </a:lnTo>
                  <a:lnTo>
                    <a:pt x="76" y="80"/>
                  </a:lnTo>
                  <a:lnTo>
                    <a:pt x="68" y="92"/>
                  </a:lnTo>
                  <a:lnTo>
                    <a:pt x="61" y="105"/>
                  </a:lnTo>
                  <a:lnTo>
                    <a:pt x="52" y="121"/>
                  </a:lnTo>
                  <a:lnTo>
                    <a:pt x="42" y="137"/>
                  </a:lnTo>
                  <a:lnTo>
                    <a:pt x="26" y="137"/>
                  </a:lnTo>
                  <a:lnTo>
                    <a:pt x="20" y="135"/>
                  </a:lnTo>
                  <a:lnTo>
                    <a:pt x="12" y="157"/>
                  </a:lnTo>
                  <a:lnTo>
                    <a:pt x="24" y="163"/>
                  </a:lnTo>
                  <a:lnTo>
                    <a:pt x="28" y="175"/>
                  </a:lnTo>
                  <a:lnTo>
                    <a:pt x="34" y="176"/>
                  </a:lnTo>
                  <a:lnTo>
                    <a:pt x="41" y="199"/>
                  </a:lnTo>
                  <a:lnTo>
                    <a:pt x="35" y="199"/>
                  </a:lnTo>
                  <a:lnTo>
                    <a:pt x="20" y="201"/>
                  </a:lnTo>
                  <a:lnTo>
                    <a:pt x="7" y="200"/>
                  </a:lnTo>
                  <a:lnTo>
                    <a:pt x="7" y="206"/>
                  </a:lnTo>
                  <a:lnTo>
                    <a:pt x="0" y="210"/>
                  </a:lnTo>
                  <a:lnTo>
                    <a:pt x="0" y="211"/>
                  </a:lnTo>
                  <a:lnTo>
                    <a:pt x="6" y="209"/>
                  </a:lnTo>
                  <a:lnTo>
                    <a:pt x="4" y="213"/>
                  </a:lnTo>
                  <a:lnTo>
                    <a:pt x="17" y="227"/>
                  </a:lnTo>
                  <a:lnTo>
                    <a:pt x="35" y="224"/>
                  </a:lnTo>
                  <a:lnTo>
                    <a:pt x="34" y="228"/>
                  </a:lnTo>
                  <a:lnTo>
                    <a:pt x="23" y="235"/>
                  </a:lnTo>
                  <a:lnTo>
                    <a:pt x="14" y="234"/>
                  </a:lnTo>
                  <a:lnTo>
                    <a:pt x="29" y="248"/>
                  </a:lnTo>
                  <a:lnTo>
                    <a:pt x="42" y="264"/>
                  </a:lnTo>
                  <a:lnTo>
                    <a:pt x="64" y="258"/>
                  </a:lnTo>
                  <a:lnTo>
                    <a:pt x="65" y="246"/>
                  </a:lnTo>
                  <a:lnTo>
                    <a:pt x="66" y="237"/>
                  </a:lnTo>
                  <a:lnTo>
                    <a:pt x="74" y="237"/>
                  </a:lnTo>
                  <a:lnTo>
                    <a:pt x="72" y="242"/>
                  </a:lnTo>
                  <a:lnTo>
                    <a:pt x="71" y="246"/>
                  </a:lnTo>
                  <a:lnTo>
                    <a:pt x="79" y="246"/>
                  </a:lnTo>
                  <a:lnTo>
                    <a:pt x="74" y="252"/>
                  </a:lnTo>
                  <a:lnTo>
                    <a:pt x="77" y="260"/>
                  </a:lnTo>
                  <a:lnTo>
                    <a:pt x="77" y="272"/>
                  </a:lnTo>
                  <a:lnTo>
                    <a:pt x="82" y="290"/>
                  </a:lnTo>
                  <a:lnTo>
                    <a:pt x="83" y="295"/>
                  </a:lnTo>
                  <a:lnTo>
                    <a:pt x="84" y="300"/>
                  </a:lnTo>
                  <a:lnTo>
                    <a:pt x="89" y="321"/>
                  </a:lnTo>
                  <a:lnTo>
                    <a:pt x="95" y="339"/>
                  </a:lnTo>
                  <a:lnTo>
                    <a:pt x="101" y="356"/>
                  </a:lnTo>
                  <a:lnTo>
                    <a:pt x="104" y="361"/>
                  </a:lnTo>
                  <a:lnTo>
                    <a:pt x="113" y="381"/>
                  </a:lnTo>
                  <a:lnTo>
                    <a:pt x="121" y="402"/>
                  </a:lnTo>
                  <a:lnTo>
                    <a:pt x="128" y="416"/>
                  </a:lnTo>
                  <a:lnTo>
                    <a:pt x="136" y="432"/>
                  </a:lnTo>
                  <a:lnTo>
                    <a:pt x="143" y="446"/>
                  </a:lnTo>
                  <a:lnTo>
                    <a:pt x="148" y="458"/>
                  </a:lnTo>
                  <a:lnTo>
                    <a:pt x="155" y="473"/>
                  </a:lnTo>
                  <a:lnTo>
                    <a:pt x="161" y="486"/>
                  </a:lnTo>
                  <a:lnTo>
                    <a:pt x="170" y="491"/>
                  </a:lnTo>
                  <a:lnTo>
                    <a:pt x="179" y="482"/>
                  </a:lnTo>
                  <a:lnTo>
                    <a:pt x="188" y="473"/>
                  </a:lnTo>
                  <a:lnTo>
                    <a:pt x="198" y="471"/>
                  </a:lnTo>
                  <a:lnTo>
                    <a:pt x="192" y="464"/>
                  </a:lnTo>
                  <a:lnTo>
                    <a:pt x="200" y="451"/>
                  </a:lnTo>
                  <a:lnTo>
                    <a:pt x="205" y="451"/>
                  </a:lnTo>
                  <a:lnTo>
                    <a:pt x="204" y="438"/>
                  </a:lnTo>
                  <a:lnTo>
                    <a:pt x="202" y="425"/>
                  </a:lnTo>
                  <a:lnTo>
                    <a:pt x="205" y="410"/>
                  </a:lnTo>
                  <a:lnTo>
                    <a:pt x="208" y="396"/>
                  </a:lnTo>
                  <a:lnTo>
                    <a:pt x="204" y="379"/>
                  </a:lnTo>
                  <a:lnTo>
                    <a:pt x="203" y="359"/>
                  </a:lnTo>
                  <a:lnTo>
                    <a:pt x="211" y="353"/>
                  </a:lnTo>
                  <a:lnTo>
                    <a:pt x="214" y="351"/>
                  </a:lnTo>
                  <a:lnTo>
                    <a:pt x="217" y="350"/>
                  </a:lnTo>
                  <a:lnTo>
                    <a:pt x="221" y="343"/>
                  </a:lnTo>
                  <a:lnTo>
                    <a:pt x="234" y="338"/>
                  </a:lnTo>
                  <a:lnTo>
                    <a:pt x="236" y="327"/>
                  </a:lnTo>
                  <a:lnTo>
                    <a:pt x="251" y="312"/>
                  </a:lnTo>
                  <a:lnTo>
                    <a:pt x="266" y="296"/>
                  </a:lnTo>
                  <a:lnTo>
                    <a:pt x="278" y="283"/>
                  </a:lnTo>
                  <a:lnTo>
                    <a:pt x="288" y="277"/>
                  </a:lnTo>
                  <a:lnTo>
                    <a:pt x="296" y="264"/>
                  </a:lnTo>
                  <a:lnTo>
                    <a:pt x="298" y="251"/>
                  </a:lnTo>
                  <a:lnTo>
                    <a:pt x="312" y="241"/>
                  </a:lnTo>
                  <a:lnTo>
                    <a:pt x="316" y="248"/>
                  </a:lnTo>
                  <a:lnTo>
                    <a:pt x="320" y="248"/>
                  </a:lnTo>
                  <a:lnTo>
                    <a:pt x="324" y="247"/>
                  </a:lnTo>
                  <a:lnTo>
                    <a:pt x="328" y="248"/>
                  </a:lnTo>
                  <a:lnTo>
                    <a:pt x="328" y="243"/>
                  </a:lnTo>
                  <a:lnTo>
                    <a:pt x="323" y="229"/>
                  </a:lnTo>
                  <a:lnTo>
                    <a:pt x="318" y="216"/>
                  </a:lnTo>
                  <a:lnTo>
                    <a:pt x="317" y="205"/>
                  </a:lnTo>
                  <a:lnTo>
                    <a:pt x="305" y="195"/>
                  </a:lnTo>
                  <a:lnTo>
                    <a:pt x="310" y="188"/>
                  </a:lnTo>
                  <a:lnTo>
                    <a:pt x="316" y="185"/>
                  </a:lnTo>
                  <a:lnTo>
                    <a:pt x="304" y="174"/>
                  </a:lnTo>
                  <a:lnTo>
                    <a:pt x="304" y="161"/>
                  </a:lnTo>
                  <a:lnTo>
                    <a:pt x="314" y="164"/>
                  </a:lnTo>
                  <a:lnTo>
                    <a:pt x="319" y="170"/>
                  </a:lnTo>
                  <a:lnTo>
                    <a:pt x="323" y="167"/>
                  </a:lnTo>
                  <a:lnTo>
                    <a:pt x="329" y="181"/>
                  </a:lnTo>
                  <a:lnTo>
                    <a:pt x="346" y="183"/>
                  </a:lnTo>
                  <a:lnTo>
                    <a:pt x="362" y="185"/>
                  </a:lnTo>
                  <a:lnTo>
                    <a:pt x="371" y="191"/>
                  </a:lnTo>
                  <a:lnTo>
                    <a:pt x="368" y="198"/>
                  </a:lnTo>
                  <a:lnTo>
                    <a:pt x="356" y="206"/>
                  </a:lnTo>
                  <a:lnTo>
                    <a:pt x="360" y="221"/>
                  </a:lnTo>
                  <a:lnTo>
                    <a:pt x="362" y="224"/>
                  </a:lnTo>
                  <a:lnTo>
                    <a:pt x="370" y="211"/>
                  </a:lnTo>
                  <a:lnTo>
                    <a:pt x="376" y="227"/>
                  </a:lnTo>
                  <a:lnTo>
                    <a:pt x="382" y="242"/>
                  </a:lnTo>
                  <a:lnTo>
                    <a:pt x="383" y="241"/>
                  </a:lnTo>
                  <a:lnTo>
                    <a:pt x="388" y="242"/>
                  </a:lnTo>
                  <a:lnTo>
                    <a:pt x="389" y="223"/>
                  </a:lnTo>
                  <a:lnTo>
                    <a:pt x="389" y="207"/>
                  </a:lnTo>
                  <a:lnTo>
                    <a:pt x="398" y="207"/>
                  </a:lnTo>
                  <a:lnTo>
                    <a:pt x="406" y="186"/>
                  </a:lnTo>
                  <a:lnTo>
                    <a:pt x="407" y="177"/>
                  </a:lnTo>
                  <a:lnTo>
                    <a:pt x="407" y="163"/>
                  </a:lnTo>
                  <a:lnTo>
                    <a:pt x="421" y="147"/>
                  </a:lnTo>
                  <a:lnTo>
                    <a:pt x="433" y="150"/>
                  </a:lnTo>
                  <a:lnTo>
                    <a:pt x="431" y="144"/>
                  </a:lnTo>
                  <a:lnTo>
                    <a:pt x="432" y="139"/>
                  </a:lnTo>
                  <a:lnTo>
                    <a:pt x="434" y="131"/>
                  </a:lnTo>
                  <a:lnTo>
                    <a:pt x="418" y="125"/>
                  </a:lnTo>
                  <a:lnTo>
                    <a:pt x="418" y="116"/>
                  </a:lnTo>
                  <a:lnTo>
                    <a:pt x="412" y="115"/>
                  </a:lnTo>
                  <a:lnTo>
                    <a:pt x="413" y="111"/>
                  </a:lnTo>
                  <a:lnTo>
                    <a:pt x="407" y="109"/>
                  </a:lnTo>
                  <a:lnTo>
                    <a:pt x="398" y="114"/>
                  </a:lnTo>
                  <a:lnTo>
                    <a:pt x="385" y="113"/>
                  </a:lnTo>
                  <a:lnTo>
                    <a:pt x="374" y="122"/>
                  </a:lnTo>
                  <a:lnTo>
                    <a:pt x="362" y="133"/>
                  </a:lnTo>
                  <a:lnTo>
                    <a:pt x="349" y="138"/>
                  </a:lnTo>
                  <a:lnTo>
                    <a:pt x="348" y="138"/>
                  </a:lnTo>
                  <a:lnTo>
                    <a:pt x="353" y="144"/>
                  </a:lnTo>
                  <a:lnTo>
                    <a:pt x="359" y="153"/>
                  </a:lnTo>
                  <a:lnTo>
                    <a:pt x="344" y="155"/>
                  </a:lnTo>
                  <a:lnTo>
                    <a:pt x="330" y="156"/>
                  </a:lnTo>
                  <a:lnTo>
                    <a:pt x="311" y="153"/>
                  </a:lnTo>
                  <a:lnTo>
                    <a:pt x="308" y="146"/>
                  </a:lnTo>
                  <a:lnTo>
                    <a:pt x="301" y="132"/>
                  </a:lnTo>
                  <a:lnTo>
                    <a:pt x="294" y="137"/>
                  </a:lnTo>
                  <a:lnTo>
                    <a:pt x="299" y="162"/>
                  </a:lnTo>
                  <a:lnTo>
                    <a:pt x="282" y="161"/>
                  </a:lnTo>
                  <a:lnTo>
                    <a:pt x="262" y="158"/>
                  </a:lnTo>
                  <a:lnTo>
                    <a:pt x="251" y="155"/>
                  </a:lnTo>
                  <a:lnTo>
                    <a:pt x="242" y="146"/>
                  </a:lnTo>
                  <a:lnTo>
                    <a:pt x="223" y="144"/>
                  </a:lnTo>
                  <a:lnTo>
                    <a:pt x="208" y="140"/>
                  </a:lnTo>
                  <a:lnTo>
                    <a:pt x="188" y="131"/>
                  </a:lnTo>
                  <a:lnTo>
                    <a:pt x="169" y="120"/>
                  </a:lnTo>
                  <a:lnTo>
                    <a:pt x="169" y="109"/>
                  </a:lnTo>
                  <a:lnTo>
                    <a:pt x="178" y="95"/>
                  </a:lnTo>
                  <a:lnTo>
                    <a:pt x="163" y="85"/>
                  </a:lnTo>
                  <a:lnTo>
                    <a:pt x="144" y="74"/>
                  </a:lnTo>
                  <a:lnTo>
                    <a:pt x="137" y="72"/>
                  </a:lnTo>
                  <a:lnTo>
                    <a:pt x="130" y="53"/>
                  </a:lnTo>
                  <a:lnTo>
                    <a:pt x="139" y="54"/>
                  </a:lnTo>
                  <a:lnTo>
                    <a:pt x="142" y="47"/>
                  </a:lnTo>
                  <a:lnTo>
                    <a:pt x="132" y="33"/>
                  </a:lnTo>
                  <a:lnTo>
                    <a:pt x="132" y="26"/>
                  </a:lnTo>
                  <a:lnTo>
                    <a:pt x="131" y="25"/>
                  </a:lnTo>
                  <a:lnTo>
                    <a:pt x="131" y="21"/>
                  </a:lnTo>
                  <a:lnTo>
                    <a:pt x="127" y="19"/>
                  </a:lnTo>
                  <a:lnTo>
                    <a:pt x="125" y="15"/>
                  </a:lnTo>
                  <a:lnTo>
                    <a:pt x="124" y="11"/>
                  </a:lnTo>
                  <a:lnTo>
                    <a:pt x="122" y="6"/>
                  </a:lnTo>
                  <a:lnTo>
                    <a:pt x="118" y="5"/>
                  </a:lnTo>
                  <a:lnTo>
                    <a:pt x="110" y="1"/>
                  </a:lnTo>
                  <a:lnTo>
                    <a:pt x="106"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12" name="Freeform 66"/>
            <p:cNvSpPr/>
            <p:nvPr/>
          </p:nvSpPr>
          <p:spPr bwMode="auto">
            <a:xfrm>
              <a:off x="3107" y="2041"/>
              <a:ext cx="22" cy="73"/>
            </a:xfrm>
            <a:custGeom>
              <a:avLst/>
              <a:gdLst/>
              <a:ahLst/>
              <a:cxnLst>
                <a:cxn ang="0">
                  <a:pos x="15" y="69"/>
                </a:cxn>
                <a:cxn ang="0">
                  <a:pos x="8" y="52"/>
                </a:cxn>
                <a:cxn ang="0">
                  <a:pos x="0" y="35"/>
                </a:cxn>
                <a:cxn ang="0">
                  <a:pos x="6" y="20"/>
                </a:cxn>
                <a:cxn ang="0">
                  <a:pos x="11" y="4"/>
                </a:cxn>
                <a:cxn ang="0">
                  <a:pos x="18" y="0"/>
                </a:cxn>
                <a:cxn ang="0">
                  <a:pos x="20" y="10"/>
                </a:cxn>
                <a:cxn ang="0">
                  <a:pos x="18" y="24"/>
                </a:cxn>
                <a:cxn ang="0">
                  <a:pos x="17" y="39"/>
                </a:cxn>
                <a:cxn ang="0">
                  <a:pos x="17" y="53"/>
                </a:cxn>
                <a:cxn ang="0">
                  <a:pos x="15" y="68"/>
                </a:cxn>
                <a:cxn ang="0">
                  <a:pos x="15" y="69"/>
                </a:cxn>
              </a:cxnLst>
              <a:rect l="0" t="0" r="r" b="b"/>
              <a:pathLst>
                <a:path w="20" h="69">
                  <a:moveTo>
                    <a:pt x="15" y="69"/>
                  </a:moveTo>
                  <a:lnTo>
                    <a:pt x="8" y="52"/>
                  </a:lnTo>
                  <a:lnTo>
                    <a:pt x="0" y="35"/>
                  </a:lnTo>
                  <a:lnTo>
                    <a:pt x="6" y="20"/>
                  </a:lnTo>
                  <a:lnTo>
                    <a:pt x="11" y="4"/>
                  </a:lnTo>
                  <a:lnTo>
                    <a:pt x="18" y="0"/>
                  </a:lnTo>
                  <a:lnTo>
                    <a:pt x="20" y="10"/>
                  </a:lnTo>
                  <a:lnTo>
                    <a:pt x="18" y="24"/>
                  </a:lnTo>
                  <a:lnTo>
                    <a:pt x="17" y="39"/>
                  </a:lnTo>
                  <a:lnTo>
                    <a:pt x="17" y="53"/>
                  </a:lnTo>
                  <a:lnTo>
                    <a:pt x="15" y="68"/>
                  </a:lnTo>
                  <a:lnTo>
                    <a:pt x="15" y="6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13" name="Freeform 67"/>
            <p:cNvSpPr/>
            <p:nvPr/>
          </p:nvSpPr>
          <p:spPr bwMode="auto">
            <a:xfrm>
              <a:off x="3122" y="2039"/>
              <a:ext cx="68" cy="84"/>
            </a:xfrm>
            <a:custGeom>
              <a:avLst/>
              <a:gdLst/>
              <a:ahLst/>
              <a:cxnLst>
                <a:cxn ang="0">
                  <a:pos x="24" y="19"/>
                </a:cxn>
                <a:cxn ang="0">
                  <a:pos x="5" y="12"/>
                </a:cxn>
                <a:cxn ang="0">
                  <a:pos x="3" y="26"/>
                </a:cxn>
                <a:cxn ang="0">
                  <a:pos x="2" y="41"/>
                </a:cxn>
                <a:cxn ang="0">
                  <a:pos x="2" y="55"/>
                </a:cxn>
                <a:cxn ang="0">
                  <a:pos x="0" y="70"/>
                </a:cxn>
                <a:cxn ang="0">
                  <a:pos x="1" y="72"/>
                </a:cxn>
                <a:cxn ang="0">
                  <a:pos x="18" y="76"/>
                </a:cxn>
                <a:cxn ang="0">
                  <a:pos x="27" y="64"/>
                </a:cxn>
                <a:cxn ang="0">
                  <a:pos x="38" y="61"/>
                </a:cxn>
                <a:cxn ang="0">
                  <a:pos x="45" y="53"/>
                </a:cxn>
                <a:cxn ang="0">
                  <a:pos x="27" y="35"/>
                </a:cxn>
                <a:cxn ang="0">
                  <a:pos x="44" y="28"/>
                </a:cxn>
                <a:cxn ang="0">
                  <a:pos x="61" y="22"/>
                </a:cxn>
                <a:cxn ang="0">
                  <a:pos x="51" y="0"/>
                </a:cxn>
                <a:cxn ang="0">
                  <a:pos x="37" y="10"/>
                </a:cxn>
                <a:cxn ang="0">
                  <a:pos x="24" y="19"/>
                </a:cxn>
              </a:cxnLst>
              <a:rect l="0" t="0" r="r" b="b"/>
              <a:pathLst>
                <a:path w="61" h="76">
                  <a:moveTo>
                    <a:pt x="24" y="19"/>
                  </a:moveTo>
                  <a:lnTo>
                    <a:pt x="5" y="12"/>
                  </a:lnTo>
                  <a:lnTo>
                    <a:pt x="3" y="26"/>
                  </a:lnTo>
                  <a:lnTo>
                    <a:pt x="2" y="41"/>
                  </a:lnTo>
                  <a:lnTo>
                    <a:pt x="2" y="55"/>
                  </a:lnTo>
                  <a:lnTo>
                    <a:pt x="0" y="70"/>
                  </a:lnTo>
                  <a:lnTo>
                    <a:pt x="1" y="72"/>
                  </a:lnTo>
                  <a:lnTo>
                    <a:pt x="18" y="76"/>
                  </a:lnTo>
                  <a:lnTo>
                    <a:pt x="27" y="64"/>
                  </a:lnTo>
                  <a:lnTo>
                    <a:pt x="38" y="61"/>
                  </a:lnTo>
                  <a:lnTo>
                    <a:pt x="45" y="53"/>
                  </a:lnTo>
                  <a:lnTo>
                    <a:pt x="27" y="35"/>
                  </a:lnTo>
                  <a:lnTo>
                    <a:pt x="44" y="28"/>
                  </a:lnTo>
                  <a:lnTo>
                    <a:pt x="61" y="22"/>
                  </a:lnTo>
                  <a:lnTo>
                    <a:pt x="51" y="0"/>
                  </a:lnTo>
                  <a:lnTo>
                    <a:pt x="37" y="10"/>
                  </a:lnTo>
                  <a:lnTo>
                    <a:pt x="24" y="1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14" name="Freeform 68"/>
            <p:cNvSpPr/>
            <p:nvPr/>
          </p:nvSpPr>
          <p:spPr bwMode="auto">
            <a:xfrm>
              <a:off x="3430" y="2207"/>
              <a:ext cx="131" cy="167"/>
            </a:xfrm>
            <a:custGeom>
              <a:avLst/>
              <a:gdLst/>
              <a:ahLst/>
              <a:cxnLst>
                <a:cxn ang="0">
                  <a:pos x="119" y="46"/>
                </a:cxn>
                <a:cxn ang="0">
                  <a:pos x="107" y="35"/>
                </a:cxn>
                <a:cxn ang="0">
                  <a:pos x="95" y="25"/>
                </a:cxn>
                <a:cxn ang="0">
                  <a:pos x="82" y="19"/>
                </a:cxn>
                <a:cxn ang="0">
                  <a:pos x="68" y="13"/>
                </a:cxn>
                <a:cxn ang="0">
                  <a:pos x="61" y="0"/>
                </a:cxn>
                <a:cxn ang="0">
                  <a:pos x="56" y="4"/>
                </a:cxn>
                <a:cxn ang="0">
                  <a:pos x="54" y="0"/>
                </a:cxn>
                <a:cxn ang="0">
                  <a:pos x="56" y="17"/>
                </a:cxn>
                <a:cxn ang="0">
                  <a:pos x="49" y="19"/>
                </a:cxn>
                <a:cxn ang="0">
                  <a:pos x="46" y="41"/>
                </a:cxn>
                <a:cxn ang="0">
                  <a:pos x="54" y="54"/>
                </a:cxn>
                <a:cxn ang="0">
                  <a:pos x="50" y="72"/>
                </a:cxn>
                <a:cxn ang="0">
                  <a:pos x="47" y="90"/>
                </a:cxn>
                <a:cxn ang="0">
                  <a:pos x="36" y="94"/>
                </a:cxn>
                <a:cxn ang="0">
                  <a:pos x="24" y="99"/>
                </a:cxn>
                <a:cxn ang="0">
                  <a:pos x="13" y="103"/>
                </a:cxn>
                <a:cxn ang="0">
                  <a:pos x="2" y="108"/>
                </a:cxn>
                <a:cxn ang="0">
                  <a:pos x="0" y="115"/>
                </a:cxn>
                <a:cxn ang="0">
                  <a:pos x="11" y="133"/>
                </a:cxn>
                <a:cxn ang="0">
                  <a:pos x="22" y="150"/>
                </a:cxn>
                <a:cxn ang="0">
                  <a:pos x="35" y="148"/>
                </a:cxn>
                <a:cxn ang="0">
                  <a:pos x="47" y="144"/>
                </a:cxn>
                <a:cxn ang="0">
                  <a:pos x="55" y="137"/>
                </a:cxn>
                <a:cxn ang="0">
                  <a:pos x="60" y="127"/>
                </a:cxn>
                <a:cxn ang="0">
                  <a:pos x="74" y="124"/>
                </a:cxn>
                <a:cxn ang="0">
                  <a:pos x="80" y="111"/>
                </a:cxn>
                <a:cxn ang="0">
                  <a:pos x="92" y="105"/>
                </a:cxn>
                <a:cxn ang="0">
                  <a:pos x="91" y="85"/>
                </a:cxn>
                <a:cxn ang="0">
                  <a:pos x="97" y="81"/>
                </a:cxn>
                <a:cxn ang="0">
                  <a:pos x="101" y="81"/>
                </a:cxn>
                <a:cxn ang="0">
                  <a:pos x="110" y="64"/>
                </a:cxn>
                <a:cxn ang="0">
                  <a:pos x="119" y="46"/>
                </a:cxn>
              </a:cxnLst>
              <a:rect l="0" t="0" r="r" b="b"/>
              <a:pathLst>
                <a:path w="119" h="150">
                  <a:moveTo>
                    <a:pt x="119" y="46"/>
                  </a:moveTo>
                  <a:lnTo>
                    <a:pt x="107" y="35"/>
                  </a:lnTo>
                  <a:lnTo>
                    <a:pt x="95" y="25"/>
                  </a:lnTo>
                  <a:lnTo>
                    <a:pt x="82" y="19"/>
                  </a:lnTo>
                  <a:lnTo>
                    <a:pt x="68" y="13"/>
                  </a:lnTo>
                  <a:lnTo>
                    <a:pt x="61" y="0"/>
                  </a:lnTo>
                  <a:lnTo>
                    <a:pt x="56" y="4"/>
                  </a:lnTo>
                  <a:lnTo>
                    <a:pt x="54" y="0"/>
                  </a:lnTo>
                  <a:lnTo>
                    <a:pt x="56" y="17"/>
                  </a:lnTo>
                  <a:lnTo>
                    <a:pt x="49" y="19"/>
                  </a:lnTo>
                  <a:lnTo>
                    <a:pt x="46" y="41"/>
                  </a:lnTo>
                  <a:lnTo>
                    <a:pt x="54" y="54"/>
                  </a:lnTo>
                  <a:lnTo>
                    <a:pt x="50" y="72"/>
                  </a:lnTo>
                  <a:lnTo>
                    <a:pt x="47" y="90"/>
                  </a:lnTo>
                  <a:lnTo>
                    <a:pt x="36" y="94"/>
                  </a:lnTo>
                  <a:lnTo>
                    <a:pt x="24" y="99"/>
                  </a:lnTo>
                  <a:lnTo>
                    <a:pt x="13" y="103"/>
                  </a:lnTo>
                  <a:lnTo>
                    <a:pt x="2" y="108"/>
                  </a:lnTo>
                  <a:lnTo>
                    <a:pt x="0" y="115"/>
                  </a:lnTo>
                  <a:lnTo>
                    <a:pt x="11" y="133"/>
                  </a:lnTo>
                  <a:lnTo>
                    <a:pt x="22" y="150"/>
                  </a:lnTo>
                  <a:lnTo>
                    <a:pt x="35" y="148"/>
                  </a:lnTo>
                  <a:lnTo>
                    <a:pt x="47" y="144"/>
                  </a:lnTo>
                  <a:lnTo>
                    <a:pt x="55" y="137"/>
                  </a:lnTo>
                  <a:lnTo>
                    <a:pt x="60" y="127"/>
                  </a:lnTo>
                  <a:lnTo>
                    <a:pt x="74" y="124"/>
                  </a:lnTo>
                  <a:lnTo>
                    <a:pt x="80" y="111"/>
                  </a:lnTo>
                  <a:lnTo>
                    <a:pt x="92" y="105"/>
                  </a:lnTo>
                  <a:lnTo>
                    <a:pt x="91" y="85"/>
                  </a:lnTo>
                  <a:lnTo>
                    <a:pt x="97" y="81"/>
                  </a:lnTo>
                  <a:lnTo>
                    <a:pt x="101" y="81"/>
                  </a:lnTo>
                  <a:lnTo>
                    <a:pt x="110" y="64"/>
                  </a:lnTo>
                  <a:lnTo>
                    <a:pt x="119" y="4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 name="Freeform 69"/>
            <p:cNvSpPr/>
            <p:nvPr/>
          </p:nvSpPr>
          <p:spPr bwMode="auto">
            <a:xfrm>
              <a:off x="3489" y="2181"/>
              <a:ext cx="6" cy="11"/>
            </a:xfrm>
            <a:custGeom>
              <a:avLst/>
              <a:gdLst/>
              <a:ahLst/>
              <a:cxnLst>
                <a:cxn ang="0">
                  <a:pos x="5" y="0"/>
                </a:cxn>
                <a:cxn ang="0">
                  <a:pos x="0" y="8"/>
                </a:cxn>
                <a:cxn ang="0">
                  <a:pos x="5" y="10"/>
                </a:cxn>
                <a:cxn ang="0">
                  <a:pos x="5" y="0"/>
                </a:cxn>
              </a:cxnLst>
              <a:rect l="0" t="0" r="r" b="b"/>
              <a:pathLst>
                <a:path w="5" h="10">
                  <a:moveTo>
                    <a:pt x="5" y="0"/>
                  </a:moveTo>
                  <a:lnTo>
                    <a:pt x="0" y="8"/>
                  </a:lnTo>
                  <a:lnTo>
                    <a:pt x="5" y="10"/>
                  </a:lnTo>
                  <a:lnTo>
                    <a:pt x="5"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19" name="Freeform 70"/>
            <p:cNvSpPr/>
            <p:nvPr/>
          </p:nvSpPr>
          <p:spPr bwMode="auto">
            <a:xfrm>
              <a:off x="3121" y="2062"/>
              <a:ext cx="370" cy="332"/>
            </a:xfrm>
            <a:custGeom>
              <a:avLst/>
              <a:gdLst/>
              <a:ahLst/>
              <a:cxnLst>
                <a:cxn ang="0">
                  <a:pos x="76" y="178"/>
                </a:cxn>
                <a:cxn ang="0">
                  <a:pos x="65" y="151"/>
                </a:cxn>
                <a:cxn ang="0">
                  <a:pos x="45" y="134"/>
                </a:cxn>
                <a:cxn ang="0">
                  <a:pos x="21" y="94"/>
                </a:cxn>
                <a:cxn ang="0">
                  <a:pos x="0" y="72"/>
                </a:cxn>
                <a:cxn ang="0">
                  <a:pos x="21" y="54"/>
                </a:cxn>
                <a:cxn ang="0">
                  <a:pos x="41" y="39"/>
                </a:cxn>
                <a:cxn ang="0">
                  <a:pos x="30" y="13"/>
                </a:cxn>
                <a:cxn ang="0">
                  <a:pos x="64" y="0"/>
                </a:cxn>
                <a:cxn ang="0">
                  <a:pos x="94" y="13"/>
                </a:cxn>
                <a:cxn ang="0">
                  <a:pos x="123" y="26"/>
                </a:cxn>
                <a:cxn ang="0">
                  <a:pos x="153" y="54"/>
                </a:cxn>
                <a:cxn ang="0">
                  <a:pos x="195" y="57"/>
                </a:cxn>
                <a:cxn ang="0">
                  <a:pos x="210" y="66"/>
                </a:cxn>
                <a:cxn ang="0">
                  <a:pos x="226" y="85"/>
                </a:cxn>
                <a:cxn ang="0">
                  <a:pos x="242" y="109"/>
                </a:cxn>
                <a:cxn ang="0">
                  <a:pos x="255" y="134"/>
                </a:cxn>
                <a:cxn ang="0">
                  <a:pos x="262" y="136"/>
                </a:cxn>
                <a:cxn ang="0">
                  <a:pos x="264" y="141"/>
                </a:cxn>
                <a:cxn ang="0">
                  <a:pos x="266" y="146"/>
                </a:cxn>
                <a:cxn ang="0">
                  <a:pos x="276" y="165"/>
                </a:cxn>
                <a:cxn ang="0">
                  <a:pos x="323" y="174"/>
                </a:cxn>
                <a:cxn ang="0">
                  <a:pos x="334" y="183"/>
                </a:cxn>
                <a:cxn ang="0">
                  <a:pos x="327" y="219"/>
                </a:cxn>
                <a:cxn ang="0">
                  <a:pos x="304" y="228"/>
                </a:cxn>
                <a:cxn ang="0">
                  <a:pos x="282" y="237"/>
                </a:cxn>
                <a:cxn ang="0">
                  <a:pos x="257" y="243"/>
                </a:cxn>
                <a:cxn ang="0">
                  <a:pos x="232" y="250"/>
                </a:cxn>
                <a:cxn ang="0">
                  <a:pos x="215" y="273"/>
                </a:cxn>
                <a:cxn ang="0">
                  <a:pos x="197" y="297"/>
                </a:cxn>
                <a:cxn ang="0">
                  <a:pos x="182" y="272"/>
                </a:cxn>
                <a:cxn ang="0">
                  <a:pos x="149" y="264"/>
                </a:cxn>
                <a:cxn ang="0">
                  <a:pos x="141" y="284"/>
                </a:cxn>
                <a:cxn ang="0">
                  <a:pos x="125" y="258"/>
                </a:cxn>
                <a:cxn ang="0">
                  <a:pos x="100" y="218"/>
                </a:cxn>
              </a:cxnLst>
              <a:rect l="0" t="0" r="r" b="b"/>
              <a:pathLst>
                <a:path w="334" h="297">
                  <a:moveTo>
                    <a:pt x="82" y="202"/>
                  </a:moveTo>
                  <a:lnTo>
                    <a:pt x="76" y="178"/>
                  </a:lnTo>
                  <a:lnTo>
                    <a:pt x="70" y="165"/>
                  </a:lnTo>
                  <a:lnTo>
                    <a:pt x="65" y="151"/>
                  </a:lnTo>
                  <a:lnTo>
                    <a:pt x="54" y="142"/>
                  </a:lnTo>
                  <a:lnTo>
                    <a:pt x="45" y="134"/>
                  </a:lnTo>
                  <a:lnTo>
                    <a:pt x="36" y="115"/>
                  </a:lnTo>
                  <a:lnTo>
                    <a:pt x="21" y="94"/>
                  </a:lnTo>
                  <a:lnTo>
                    <a:pt x="5" y="73"/>
                  </a:lnTo>
                  <a:lnTo>
                    <a:pt x="0" y="72"/>
                  </a:lnTo>
                  <a:lnTo>
                    <a:pt x="4" y="50"/>
                  </a:lnTo>
                  <a:lnTo>
                    <a:pt x="21" y="54"/>
                  </a:lnTo>
                  <a:lnTo>
                    <a:pt x="30" y="42"/>
                  </a:lnTo>
                  <a:lnTo>
                    <a:pt x="41" y="39"/>
                  </a:lnTo>
                  <a:lnTo>
                    <a:pt x="48" y="31"/>
                  </a:lnTo>
                  <a:lnTo>
                    <a:pt x="30" y="13"/>
                  </a:lnTo>
                  <a:lnTo>
                    <a:pt x="47" y="6"/>
                  </a:lnTo>
                  <a:lnTo>
                    <a:pt x="64" y="0"/>
                  </a:lnTo>
                  <a:lnTo>
                    <a:pt x="78" y="6"/>
                  </a:lnTo>
                  <a:lnTo>
                    <a:pt x="94" y="13"/>
                  </a:lnTo>
                  <a:lnTo>
                    <a:pt x="108" y="19"/>
                  </a:lnTo>
                  <a:lnTo>
                    <a:pt x="123" y="26"/>
                  </a:lnTo>
                  <a:lnTo>
                    <a:pt x="137" y="39"/>
                  </a:lnTo>
                  <a:lnTo>
                    <a:pt x="153" y="54"/>
                  </a:lnTo>
                  <a:lnTo>
                    <a:pt x="180" y="55"/>
                  </a:lnTo>
                  <a:lnTo>
                    <a:pt x="195" y="57"/>
                  </a:lnTo>
                  <a:lnTo>
                    <a:pt x="197" y="62"/>
                  </a:lnTo>
                  <a:lnTo>
                    <a:pt x="210" y="66"/>
                  </a:lnTo>
                  <a:lnTo>
                    <a:pt x="219" y="79"/>
                  </a:lnTo>
                  <a:lnTo>
                    <a:pt x="226" y="85"/>
                  </a:lnTo>
                  <a:lnTo>
                    <a:pt x="240" y="99"/>
                  </a:lnTo>
                  <a:lnTo>
                    <a:pt x="242" y="109"/>
                  </a:lnTo>
                  <a:lnTo>
                    <a:pt x="249" y="121"/>
                  </a:lnTo>
                  <a:lnTo>
                    <a:pt x="255" y="134"/>
                  </a:lnTo>
                  <a:lnTo>
                    <a:pt x="260" y="138"/>
                  </a:lnTo>
                  <a:lnTo>
                    <a:pt x="262" y="136"/>
                  </a:lnTo>
                  <a:lnTo>
                    <a:pt x="264" y="136"/>
                  </a:lnTo>
                  <a:lnTo>
                    <a:pt x="264" y="141"/>
                  </a:lnTo>
                  <a:lnTo>
                    <a:pt x="266" y="142"/>
                  </a:lnTo>
                  <a:lnTo>
                    <a:pt x="266" y="146"/>
                  </a:lnTo>
                  <a:lnTo>
                    <a:pt x="270" y="150"/>
                  </a:lnTo>
                  <a:lnTo>
                    <a:pt x="276" y="165"/>
                  </a:lnTo>
                  <a:lnTo>
                    <a:pt x="299" y="170"/>
                  </a:lnTo>
                  <a:lnTo>
                    <a:pt x="323" y="174"/>
                  </a:lnTo>
                  <a:lnTo>
                    <a:pt x="326" y="170"/>
                  </a:lnTo>
                  <a:lnTo>
                    <a:pt x="334" y="183"/>
                  </a:lnTo>
                  <a:lnTo>
                    <a:pt x="330" y="201"/>
                  </a:lnTo>
                  <a:lnTo>
                    <a:pt x="327" y="219"/>
                  </a:lnTo>
                  <a:lnTo>
                    <a:pt x="316" y="223"/>
                  </a:lnTo>
                  <a:lnTo>
                    <a:pt x="304" y="228"/>
                  </a:lnTo>
                  <a:lnTo>
                    <a:pt x="293" y="232"/>
                  </a:lnTo>
                  <a:lnTo>
                    <a:pt x="282" y="237"/>
                  </a:lnTo>
                  <a:lnTo>
                    <a:pt x="269" y="240"/>
                  </a:lnTo>
                  <a:lnTo>
                    <a:pt x="257" y="243"/>
                  </a:lnTo>
                  <a:lnTo>
                    <a:pt x="244" y="247"/>
                  </a:lnTo>
                  <a:lnTo>
                    <a:pt x="232" y="250"/>
                  </a:lnTo>
                  <a:lnTo>
                    <a:pt x="224" y="262"/>
                  </a:lnTo>
                  <a:lnTo>
                    <a:pt x="215" y="273"/>
                  </a:lnTo>
                  <a:lnTo>
                    <a:pt x="206" y="285"/>
                  </a:lnTo>
                  <a:lnTo>
                    <a:pt x="197" y="297"/>
                  </a:lnTo>
                  <a:lnTo>
                    <a:pt x="196" y="279"/>
                  </a:lnTo>
                  <a:lnTo>
                    <a:pt x="182" y="272"/>
                  </a:lnTo>
                  <a:lnTo>
                    <a:pt x="166" y="266"/>
                  </a:lnTo>
                  <a:lnTo>
                    <a:pt x="149" y="264"/>
                  </a:lnTo>
                  <a:lnTo>
                    <a:pt x="146" y="278"/>
                  </a:lnTo>
                  <a:lnTo>
                    <a:pt x="141" y="284"/>
                  </a:lnTo>
                  <a:lnTo>
                    <a:pt x="132" y="271"/>
                  </a:lnTo>
                  <a:lnTo>
                    <a:pt x="125" y="258"/>
                  </a:lnTo>
                  <a:lnTo>
                    <a:pt x="112" y="238"/>
                  </a:lnTo>
                  <a:lnTo>
                    <a:pt x="100" y="218"/>
                  </a:lnTo>
                  <a:lnTo>
                    <a:pt x="82" y="20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0" name="Freeform 71"/>
            <p:cNvSpPr/>
            <p:nvPr/>
          </p:nvSpPr>
          <p:spPr bwMode="auto">
            <a:xfrm>
              <a:off x="3415" y="2190"/>
              <a:ext cx="85" cy="66"/>
            </a:xfrm>
            <a:custGeom>
              <a:avLst/>
              <a:gdLst/>
              <a:ahLst/>
              <a:cxnLst>
                <a:cxn ang="0">
                  <a:pos x="0" y="32"/>
                </a:cxn>
                <a:cxn ang="0">
                  <a:pos x="4" y="36"/>
                </a:cxn>
                <a:cxn ang="0">
                  <a:pos x="10" y="51"/>
                </a:cxn>
                <a:cxn ang="0">
                  <a:pos x="33" y="56"/>
                </a:cxn>
                <a:cxn ang="0">
                  <a:pos x="57" y="60"/>
                </a:cxn>
                <a:cxn ang="0">
                  <a:pos x="60" y="56"/>
                </a:cxn>
                <a:cxn ang="0">
                  <a:pos x="63" y="34"/>
                </a:cxn>
                <a:cxn ang="0">
                  <a:pos x="70" y="32"/>
                </a:cxn>
                <a:cxn ang="0">
                  <a:pos x="68" y="15"/>
                </a:cxn>
                <a:cxn ang="0">
                  <a:pos x="70" y="19"/>
                </a:cxn>
                <a:cxn ang="0">
                  <a:pos x="75" y="15"/>
                </a:cxn>
                <a:cxn ang="0">
                  <a:pos x="72" y="2"/>
                </a:cxn>
                <a:cxn ang="0">
                  <a:pos x="67" y="0"/>
                </a:cxn>
                <a:cxn ang="0">
                  <a:pos x="54" y="15"/>
                </a:cxn>
                <a:cxn ang="0">
                  <a:pos x="38" y="31"/>
                </a:cxn>
                <a:cxn ang="0">
                  <a:pos x="14" y="32"/>
                </a:cxn>
                <a:cxn ang="0">
                  <a:pos x="4" y="31"/>
                </a:cxn>
                <a:cxn ang="0">
                  <a:pos x="0" y="28"/>
                </a:cxn>
                <a:cxn ang="0">
                  <a:pos x="0" y="32"/>
                </a:cxn>
              </a:cxnLst>
              <a:rect l="0" t="0" r="r" b="b"/>
              <a:pathLst>
                <a:path w="75" h="60">
                  <a:moveTo>
                    <a:pt x="0" y="32"/>
                  </a:moveTo>
                  <a:lnTo>
                    <a:pt x="4" y="36"/>
                  </a:lnTo>
                  <a:lnTo>
                    <a:pt x="10" y="51"/>
                  </a:lnTo>
                  <a:lnTo>
                    <a:pt x="33" y="56"/>
                  </a:lnTo>
                  <a:lnTo>
                    <a:pt x="57" y="60"/>
                  </a:lnTo>
                  <a:lnTo>
                    <a:pt x="60" y="56"/>
                  </a:lnTo>
                  <a:lnTo>
                    <a:pt x="63" y="34"/>
                  </a:lnTo>
                  <a:lnTo>
                    <a:pt x="70" y="32"/>
                  </a:lnTo>
                  <a:lnTo>
                    <a:pt x="68" y="15"/>
                  </a:lnTo>
                  <a:lnTo>
                    <a:pt x="70" y="19"/>
                  </a:lnTo>
                  <a:lnTo>
                    <a:pt x="75" y="15"/>
                  </a:lnTo>
                  <a:lnTo>
                    <a:pt x="72" y="2"/>
                  </a:lnTo>
                  <a:lnTo>
                    <a:pt x="67" y="0"/>
                  </a:lnTo>
                  <a:lnTo>
                    <a:pt x="54" y="15"/>
                  </a:lnTo>
                  <a:lnTo>
                    <a:pt x="38" y="31"/>
                  </a:lnTo>
                  <a:lnTo>
                    <a:pt x="14" y="32"/>
                  </a:lnTo>
                  <a:lnTo>
                    <a:pt x="4" y="31"/>
                  </a:lnTo>
                  <a:lnTo>
                    <a:pt x="0" y="28"/>
                  </a:lnTo>
                  <a:lnTo>
                    <a:pt x="0" y="3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1" name="Freeform 72"/>
            <p:cNvSpPr/>
            <p:nvPr/>
          </p:nvSpPr>
          <p:spPr bwMode="auto">
            <a:xfrm>
              <a:off x="3276" y="2327"/>
              <a:ext cx="180" cy="125"/>
            </a:xfrm>
            <a:custGeom>
              <a:avLst/>
              <a:gdLst/>
              <a:ahLst/>
              <a:cxnLst>
                <a:cxn ang="0">
                  <a:pos x="5" y="41"/>
                </a:cxn>
                <a:cxn ang="0">
                  <a:pos x="0" y="47"/>
                </a:cxn>
                <a:cxn ang="0">
                  <a:pos x="0" y="69"/>
                </a:cxn>
                <a:cxn ang="0">
                  <a:pos x="7" y="90"/>
                </a:cxn>
                <a:cxn ang="0">
                  <a:pos x="14" y="113"/>
                </a:cxn>
                <a:cxn ang="0">
                  <a:pos x="33" y="112"/>
                </a:cxn>
                <a:cxn ang="0">
                  <a:pos x="54" y="100"/>
                </a:cxn>
                <a:cxn ang="0">
                  <a:pos x="69" y="95"/>
                </a:cxn>
                <a:cxn ang="0">
                  <a:pos x="86" y="89"/>
                </a:cxn>
                <a:cxn ang="0">
                  <a:pos x="98" y="84"/>
                </a:cxn>
                <a:cxn ang="0">
                  <a:pos x="110" y="78"/>
                </a:cxn>
                <a:cxn ang="0">
                  <a:pos x="122" y="72"/>
                </a:cxn>
                <a:cxn ang="0">
                  <a:pos x="134" y="67"/>
                </a:cxn>
                <a:cxn ang="0">
                  <a:pos x="146" y="61"/>
                </a:cxn>
                <a:cxn ang="0">
                  <a:pos x="147" y="54"/>
                </a:cxn>
                <a:cxn ang="0">
                  <a:pos x="161" y="42"/>
                </a:cxn>
                <a:cxn ang="0">
                  <a:pos x="150" y="25"/>
                </a:cxn>
                <a:cxn ang="0">
                  <a:pos x="139" y="7"/>
                </a:cxn>
                <a:cxn ang="0">
                  <a:pos x="141" y="0"/>
                </a:cxn>
                <a:cxn ang="0">
                  <a:pos x="128" y="3"/>
                </a:cxn>
                <a:cxn ang="0">
                  <a:pos x="116" y="6"/>
                </a:cxn>
                <a:cxn ang="0">
                  <a:pos x="103" y="10"/>
                </a:cxn>
                <a:cxn ang="0">
                  <a:pos x="91" y="13"/>
                </a:cxn>
                <a:cxn ang="0">
                  <a:pos x="83" y="25"/>
                </a:cxn>
                <a:cxn ang="0">
                  <a:pos x="74" y="36"/>
                </a:cxn>
                <a:cxn ang="0">
                  <a:pos x="65" y="48"/>
                </a:cxn>
                <a:cxn ang="0">
                  <a:pos x="56" y="60"/>
                </a:cxn>
                <a:cxn ang="0">
                  <a:pos x="55" y="42"/>
                </a:cxn>
                <a:cxn ang="0">
                  <a:pos x="41" y="35"/>
                </a:cxn>
                <a:cxn ang="0">
                  <a:pos x="25" y="29"/>
                </a:cxn>
                <a:cxn ang="0">
                  <a:pos x="8" y="27"/>
                </a:cxn>
                <a:cxn ang="0">
                  <a:pos x="5" y="41"/>
                </a:cxn>
              </a:cxnLst>
              <a:rect l="0" t="0" r="r" b="b"/>
              <a:pathLst>
                <a:path w="161" h="113">
                  <a:moveTo>
                    <a:pt x="5" y="41"/>
                  </a:moveTo>
                  <a:lnTo>
                    <a:pt x="0" y="47"/>
                  </a:lnTo>
                  <a:lnTo>
                    <a:pt x="0" y="69"/>
                  </a:lnTo>
                  <a:lnTo>
                    <a:pt x="7" y="90"/>
                  </a:lnTo>
                  <a:lnTo>
                    <a:pt x="14" y="113"/>
                  </a:lnTo>
                  <a:lnTo>
                    <a:pt x="33" y="112"/>
                  </a:lnTo>
                  <a:lnTo>
                    <a:pt x="54" y="100"/>
                  </a:lnTo>
                  <a:lnTo>
                    <a:pt x="69" y="95"/>
                  </a:lnTo>
                  <a:lnTo>
                    <a:pt x="86" y="89"/>
                  </a:lnTo>
                  <a:lnTo>
                    <a:pt x="98" y="84"/>
                  </a:lnTo>
                  <a:lnTo>
                    <a:pt x="110" y="78"/>
                  </a:lnTo>
                  <a:lnTo>
                    <a:pt x="122" y="72"/>
                  </a:lnTo>
                  <a:lnTo>
                    <a:pt x="134" y="67"/>
                  </a:lnTo>
                  <a:lnTo>
                    <a:pt x="146" y="61"/>
                  </a:lnTo>
                  <a:lnTo>
                    <a:pt x="147" y="54"/>
                  </a:lnTo>
                  <a:lnTo>
                    <a:pt x="161" y="42"/>
                  </a:lnTo>
                  <a:lnTo>
                    <a:pt x="150" y="25"/>
                  </a:lnTo>
                  <a:lnTo>
                    <a:pt x="139" y="7"/>
                  </a:lnTo>
                  <a:lnTo>
                    <a:pt x="141" y="0"/>
                  </a:lnTo>
                  <a:lnTo>
                    <a:pt x="128" y="3"/>
                  </a:lnTo>
                  <a:lnTo>
                    <a:pt x="116" y="6"/>
                  </a:lnTo>
                  <a:lnTo>
                    <a:pt x="103" y="10"/>
                  </a:lnTo>
                  <a:lnTo>
                    <a:pt x="91" y="13"/>
                  </a:lnTo>
                  <a:lnTo>
                    <a:pt x="83" y="25"/>
                  </a:lnTo>
                  <a:lnTo>
                    <a:pt x="74" y="36"/>
                  </a:lnTo>
                  <a:lnTo>
                    <a:pt x="65" y="48"/>
                  </a:lnTo>
                  <a:lnTo>
                    <a:pt x="56" y="60"/>
                  </a:lnTo>
                  <a:lnTo>
                    <a:pt x="55" y="42"/>
                  </a:lnTo>
                  <a:lnTo>
                    <a:pt x="41" y="35"/>
                  </a:lnTo>
                  <a:lnTo>
                    <a:pt x="25" y="29"/>
                  </a:lnTo>
                  <a:lnTo>
                    <a:pt x="8" y="27"/>
                  </a:lnTo>
                  <a:lnTo>
                    <a:pt x="5" y="4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2" name="Freeform 73"/>
            <p:cNvSpPr/>
            <p:nvPr/>
          </p:nvSpPr>
          <p:spPr bwMode="auto">
            <a:xfrm>
              <a:off x="3933" y="2510"/>
              <a:ext cx="39" cy="78"/>
            </a:xfrm>
            <a:custGeom>
              <a:avLst/>
              <a:gdLst/>
              <a:ahLst/>
              <a:cxnLst>
                <a:cxn ang="0">
                  <a:pos x="9" y="2"/>
                </a:cxn>
                <a:cxn ang="0">
                  <a:pos x="15" y="12"/>
                </a:cxn>
                <a:cxn ang="0">
                  <a:pos x="22" y="22"/>
                </a:cxn>
                <a:cxn ang="0">
                  <a:pos x="29" y="37"/>
                </a:cxn>
                <a:cxn ang="0">
                  <a:pos x="35" y="50"/>
                </a:cxn>
                <a:cxn ang="0">
                  <a:pos x="27" y="64"/>
                </a:cxn>
                <a:cxn ang="0">
                  <a:pos x="11" y="69"/>
                </a:cxn>
                <a:cxn ang="0">
                  <a:pos x="3" y="45"/>
                </a:cxn>
                <a:cxn ang="0">
                  <a:pos x="0" y="28"/>
                </a:cxn>
                <a:cxn ang="0">
                  <a:pos x="1" y="30"/>
                </a:cxn>
                <a:cxn ang="0">
                  <a:pos x="4" y="18"/>
                </a:cxn>
                <a:cxn ang="0">
                  <a:pos x="6" y="4"/>
                </a:cxn>
                <a:cxn ang="0">
                  <a:pos x="6" y="3"/>
                </a:cxn>
                <a:cxn ang="0">
                  <a:pos x="3" y="0"/>
                </a:cxn>
                <a:cxn ang="0">
                  <a:pos x="9" y="2"/>
                </a:cxn>
              </a:cxnLst>
              <a:rect l="0" t="0" r="r" b="b"/>
              <a:pathLst>
                <a:path w="35" h="69">
                  <a:moveTo>
                    <a:pt x="9" y="2"/>
                  </a:moveTo>
                  <a:lnTo>
                    <a:pt x="15" y="12"/>
                  </a:lnTo>
                  <a:lnTo>
                    <a:pt x="22" y="22"/>
                  </a:lnTo>
                  <a:lnTo>
                    <a:pt x="29" y="37"/>
                  </a:lnTo>
                  <a:lnTo>
                    <a:pt x="35" y="50"/>
                  </a:lnTo>
                  <a:lnTo>
                    <a:pt x="27" y="64"/>
                  </a:lnTo>
                  <a:lnTo>
                    <a:pt x="11" y="69"/>
                  </a:lnTo>
                  <a:lnTo>
                    <a:pt x="3" y="45"/>
                  </a:lnTo>
                  <a:lnTo>
                    <a:pt x="0" y="28"/>
                  </a:lnTo>
                  <a:lnTo>
                    <a:pt x="1" y="30"/>
                  </a:lnTo>
                  <a:lnTo>
                    <a:pt x="4" y="18"/>
                  </a:lnTo>
                  <a:lnTo>
                    <a:pt x="6" y="4"/>
                  </a:lnTo>
                  <a:lnTo>
                    <a:pt x="6" y="3"/>
                  </a:lnTo>
                  <a:lnTo>
                    <a:pt x="3" y="0"/>
                  </a:lnTo>
                  <a:lnTo>
                    <a:pt x="9"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3" name="Freeform 74"/>
            <p:cNvSpPr/>
            <p:nvPr/>
          </p:nvSpPr>
          <p:spPr bwMode="auto">
            <a:xfrm>
              <a:off x="3040" y="2728"/>
              <a:ext cx="36" cy="31"/>
            </a:xfrm>
            <a:custGeom>
              <a:avLst/>
              <a:gdLst/>
              <a:ahLst/>
              <a:cxnLst>
                <a:cxn ang="0">
                  <a:pos x="11" y="6"/>
                </a:cxn>
                <a:cxn ang="0">
                  <a:pos x="5" y="18"/>
                </a:cxn>
                <a:cxn ang="0">
                  <a:pos x="0" y="29"/>
                </a:cxn>
                <a:cxn ang="0">
                  <a:pos x="2" y="29"/>
                </a:cxn>
                <a:cxn ang="0">
                  <a:pos x="3" y="29"/>
                </a:cxn>
                <a:cxn ang="0">
                  <a:pos x="16" y="29"/>
                </a:cxn>
                <a:cxn ang="0">
                  <a:pos x="18" y="23"/>
                </a:cxn>
                <a:cxn ang="0">
                  <a:pos x="27" y="24"/>
                </a:cxn>
                <a:cxn ang="0">
                  <a:pos x="32" y="22"/>
                </a:cxn>
                <a:cxn ang="0">
                  <a:pos x="26" y="0"/>
                </a:cxn>
                <a:cxn ang="0">
                  <a:pos x="16" y="6"/>
                </a:cxn>
                <a:cxn ang="0">
                  <a:pos x="11" y="6"/>
                </a:cxn>
              </a:cxnLst>
              <a:rect l="0" t="0" r="r" b="b"/>
              <a:pathLst>
                <a:path w="32" h="29">
                  <a:moveTo>
                    <a:pt x="11" y="6"/>
                  </a:moveTo>
                  <a:lnTo>
                    <a:pt x="5" y="18"/>
                  </a:lnTo>
                  <a:lnTo>
                    <a:pt x="0" y="29"/>
                  </a:lnTo>
                  <a:lnTo>
                    <a:pt x="2" y="29"/>
                  </a:lnTo>
                  <a:lnTo>
                    <a:pt x="3" y="29"/>
                  </a:lnTo>
                  <a:lnTo>
                    <a:pt x="16" y="29"/>
                  </a:lnTo>
                  <a:lnTo>
                    <a:pt x="18" y="23"/>
                  </a:lnTo>
                  <a:lnTo>
                    <a:pt x="27" y="24"/>
                  </a:lnTo>
                  <a:lnTo>
                    <a:pt x="32" y="22"/>
                  </a:lnTo>
                  <a:lnTo>
                    <a:pt x="26" y="0"/>
                  </a:lnTo>
                  <a:lnTo>
                    <a:pt x="16" y="6"/>
                  </a:lnTo>
                  <a:lnTo>
                    <a:pt x="11"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4" name="Freeform 75"/>
            <p:cNvSpPr/>
            <p:nvPr/>
          </p:nvSpPr>
          <p:spPr bwMode="auto">
            <a:xfrm>
              <a:off x="3827" y="2667"/>
              <a:ext cx="3" cy="4"/>
            </a:xfrm>
            <a:custGeom>
              <a:avLst/>
              <a:gdLst/>
              <a:ahLst/>
              <a:cxnLst>
                <a:cxn ang="0">
                  <a:pos x="2" y="1"/>
                </a:cxn>
                <a:cxn ang="0">
                  <a:pos x="0" y="1"/>
                </a:cxn>
                <a:cxn ang="0">
                  <a:pos x="2" y="0"/>
                </a:cxn>
                <a:cxn ang="0">
                  <a:pos x="2" y="1"/>
                </a:cxn>
              </a:cxnLst>
              <a:rect l="0" t="0" r="r" b="b"/>
              <a:pathLst>
                <a:path w="2" h="1">
                  <a:moveTo>
                    <a:pt x="2" y="1"/>
                  </a:moveTo>
                  <a:lnTo>
                    <a:pt x="0" y="1"/>
                  </a:lnTo>
                  <a:lnTo>
                    <a:pt x="2" y="0"/>
                  </a:lnTo>
                  <a:lnTo>
                    <a:pt x="2"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5" name="Freeform 76"/>
            <p:cNvSpPr/>
            <p:nvPr/>
          </p:nvSpPr>
          <p:spPr bwMode="auto">
            <a:xfrm>
              <a:off x="3834" y="2711"/>
              <a:ext cx="1" cy="0"/>
            </a:xfrm>
            <a:custGeom>
              <a:avLst/>
              <a:gdLst/>
              <a:ahLst/>
              <a:cxnLst>
                <a:cxn ang="0">
                  <a:pos x="0" y="0"/>
                </a:cxn>
                <a:cxn ang="0">
                  <a:pos x="1" y="1"/>
                </a:cxn>
                <a:cxn ang="0">
                  <a:pos x="0" y="2"/>
                </a:cxn>
                <a:cxn ang="0">
                  <a:pos x="0" y="0"/>
                </a:cxn>
              </a:cxnLst>
              <a:rect l="0" t="0" r="r" b="b"/>
              <a:pathLst>
                <a:path w="1" h="2">
                  <a:moveTo>
                    <a:pt x="0" y="0"/>
                  </a:moveTo>
                  <a:lnTo>
                    <a:pt x="1" y="1"/>
                  </a:lnTo>
                  <a:lnTo>
                    <a:pt x="0" y="2"/>
                  </a:lnTo>
                  <a:lnTo>
                    <a:pt x="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6" name="Freeform 77"/>
            <p:cNvSpPr/>
            <p:nvPr/>
          </p:nvSpPr>
          <p:spPr bwMode="auto">
            <a:xfrm>
              <a:off x="3829" y="2703"/>
              <a:ext cx="0" cy="2"/>
            </a:xfrm>
            <a:custGeom>
              <a:avLst/>
              <a:gdLst/>
              <a:ahLst/>
              <a:cxnLst>
                <a:cxn ang="0">
                  <a:pos x="1" y="0"/>
                </a:cxn>
                <a:cxn ang="0">
                  <a:pos x="1" y="1"/>
                </a:cxn>
                <a:cxn ang="0">
                  <a:pos x="0" y="0"/>
                </a:cxn>
                <a:cxn ang="0">
                  <a:pos x="1" y="0"/>
                </a:cxn>
              </a:cxnLst>
              <a:rect l="0" t="0" r="r" b="b"/>
              <a:pathLst>
                <a:path w="1" h="1">
                  <a:moveTo>
                    <a:pt x="1" y="0"/>
                  </a:moveTo>
                  <a:lnTo>
                    <a:pt x="1" y="1"/>
                  </a:lnTo>
                  <a:lnTo>
                    <a:pt x="0" y="0"/>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7" name="Freeform 78"/>
            <p:cNvSpPr/>
            <p:nvPr/>
          </p:nvSpPr>
          <p:spPr bwMode="auto">
            <a:xfrm>
              <a:off x="3822" y="2719"/>
              <a:ext cx="0" cy="2"/>
            </a:xfrm>
            <a:custGeom>
              <a:avLst/>
              <a:gdLst/>
              <a:ahLst/>
              <a:cxnLst>
                <a:cxn ang="0">
                  <a:pos x="1" y="0"/>
                </a:cxn>
                <a:cxn ang="0">
                  <a:pos x="0" y="1"/>
                </a:cxn>
                <a:cxn ang="0">
                  <a:pos x="0" y="0"/>
                </a:cxn>
                <a:cxn ang="0">
                  <a:pos x="1" y="0"/>
                </a:cxn>
              </a:cxnLst>
              <a:rect l="0" t="0" r="r" b="b"/>
              <a:pathLst>
                <a:path w="1" h="1">
                  <a:moveTo>
                    <a:pt x="1" y="0"/>
                  </a:moveTo>
                  <a:lnTo>
                    <a:pt x="0" y="1"/>
                  </a:lnTo>
                  <a:lnTo>
                    <a:pt x="0" y="0"/>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8" name="Freeform 79"/>
            <p:cNvSpPr/>
            <p:nvPr/>
          </p:nvSpPr>
          <p:spPr bwMode="auto">
            <a:xfrm>
              <a:off x="3822" y="2721"/>
              <a:ext cx="0" cy="1"/>
            </a:xfrm>
            <a:custGeom>
              <a:avLst/>
              <a:gdLst/>
              <a:ahLst/>
              <a:cxnLst>
                <a:cxn ang="0">
                  <a:pos x="1" y="2"/>
                </a:cxn>
                <a:cxn ang="0">
                  <a:pos x="1" y="0"/>
                </a:cxn>
                <a:cxn ang="0">
                  <a:pos x="0" y="2"/>
                </a:cxn>
                <a:cxn ang="0">
                  <a:pos x="1" y="2"/>
                </a:cxn>
              </a:cxnLst>
              <a:rect l="0" t="0" r="r" b="b"/>
              <a:pathLst>
                <a:path w="1" h="2">
                  <a:moveTo>
                    <a:pt x="1" y="2"/>
                  </a:moveTo>
                  <a:lnTo>
                    <a:pt x="1" y="0"/>
                  </a:lnTo>
                  <a:lnTo>
                    <a:pt x="0" y="2"/>
                  </a:lnTo>
                  <a:lnTo>
                    <a:pt x="1"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9" name="Freeform 80"/>
            <p:cNvSpPr/>
            <p:nvPr/>
          </p:nvSpPr>
          <p:spPr bwMode="auto">
            <a:xfrm>
              <a:off x="3822" y="2593"/>
              <a:ext cx="0" cy="1"/>
            </a:xfrm>
            <a:custGeom>
              <a:avLst/>
              <a:gdLst/>
              <a:ahLst/>
              <a:cxnLst>
                <a:cxn ang="0">
                  <a:pos x="1" y="1"/>
                </a:cxn>
                <a:cxn ang="0">
                  <a:pos x="0" y="0"/>
                </a:cxn>
                <a:cxn ang="0">
                  <a:pos x="0" y="1"/>
                </a:cxn>
                <a:cxn ang="0">
                  <a:pos x="1" y="1"/>
                </a:cxn>
              </a:cxnLst>
              <a:rect l="0" t="0" r="r" b="b"/>
              <a:pathLst>
                <a:path w="1" h="1">
                  <a:moveTo>
                    <a:pt x="1" y="1"/>
                  </a:moveTo>
                  <a:lnTo>
                    <a:pt x="0" y="0"/>
                  </a:lnTo>
                  <a:lnTo>
                    <a:pt x="0" y="1"/>
                  </a:lnTo>
                  <a:lnTo>
                    <a:pt x="1"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0" name="Freeform 81"/>
            <p:cNvSpPr/>
            <p:nvPr/>
          </p:nvSpPr>
          <p:spPr bwMode="auto">
            <a:xfrm>
              <a:off x="3827" y="2719"/>
              <a:ext cx="3" cy="2"/>
            </a:xfrm>
            <a:custGeom>
              <a:avLst/>
              <a:gdLst/>
              <a:ahLst/>
              <a:cxnLst>
                <a:cxn ang="0">
                  <a:pos x="0" y="1"/>
                </a:cxn>
                <a:cxn ang="0">
                  <a:pos x="0" y="0"/>
                </a:cxn>
                <a:cxn ang="0">
                  <a:pos x="0" y="1"/>
                </a:cxn>
              </a:cxnLst>
              <a:rect l="0" t="0" r="r" b="b"/>
              <a:pathLst>
                <a:path h="1">
                  <a:moveTo>
                    <a:pt x="0" y="1"/>
                  </a:moveTo>
                  <a:lnTo>
                    <a:pt x="0" y="0"/>
                  </a:lnTo>
                  <a:lnTo>
                    <a:pt x="0"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1" name="Freeform 82"/>
            <p:cNvSpPr/>
            <p:nvPr/>
          </p:nvSpPr>
          <p:spPr bwMode="auto">
            <a:xfrm>
              <a:off x="3834" y="2663"/>
              <a:ext cx="1" cy="2"/>
            </a:xfrm>
            <a:custGeom>
              <a:avLst/>
              <a:gdLst/>
              <a:ahLst/>
              <a:cxnLst>
                <a:cxn ang="0">
                  <a:pos x="1" y="0"/>
                </a:cxn>
                <a:cxn ang="0">
                  <a:pos x="0" y="0"/>
                </a:cxn>
                <a:cxn ang="0">
                  <a:pos x="0" y="1"/>
                </a:cxn>
                <a:cxn ang="0">
                  <a:pos x="1" y="0"/>
                </a:cxn>
              </a:cxnLst>
              <a:rect l="0" t="0" r="r" b="b"/>
              <a:pathLst>
                <a:path w="1" h="1">
                  <a:moveTo>
                    <a:pt x="1" y="0"/>
                  </a:moveTo>
                  <a:lnTo>
                    <a:pt x="0" y="0"/>
                  </a:lnTo>
                  <a:lnTo>
                    <a:pt x="0" y="1"/>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2" name="Freeform 83"/>
            <p:cNvSpPr/>
            <p:nvPr/>
          </p:nvSpPr>
          <p:spPr bwMode="auto">
            <a:xfrm>
              <a:off x="3820" y="2565"/>
              <a:ext cx="3" cy="1"/>
            </a:xfrm>
            <a:custGeom>
              <a:avLst/>
              <a:gdLst/>
              <a:ahLst/>
              <a:cxnLst>
                <a:cxn ang="0">
                  <a:pos x="1" y="0"/>
                </a:cxn>
                <a:cxn ang="0">
                  <a:pos x="0" y="0"/>
                </a:cxn>
                <a:cxn ang="0">
                  <a:pos x="0" y="2"/>
                </a:cxn>
                <a:cxn ang="0">
                  <a:pos x="1" y="0"/>
                </a:cxn>
              </a:cxnLst>
              <a:rect l="0" t="0" r="r" b="b"/>
              <a:pathLst>
                <a:path w="1" h="2">
                  <a:moveTo>
                    <a:pt x="1" y="0"/>
                  </a:moveTo>
                  <a:lnTo>
                    <a:pt x="0" y="0"/>
                  </a:lnTo>
                  <a:lnTo>
                    <a:pt x="0" y="2"/>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3" name="Freeform 84"/>
            <p:cNvSpPr/>
            <p:nvPr/>
          </p:nvSpPr>
          <p:spPr bwMode="auto">
            <a:xfrm>
              <a:off x="3827" y="2671"/>
              <a:ext cx="3" cy="1"/>
            </a:xfrm>
            <a:custGeom>
              <a:avLst/>
              <a:gdLst/>
              <a:ahLst/>
              <a:cxnLst>
                <a:cxn ang="0">
                  <a:pos x="1" y="1"/>
                </a:cxn>
                <a:cxn ang="0">
                  <a:pos x="0" y="0"/>
                </a:cxn>
                <a:cxn ang="0">
                  <a:pos x="0" y="2"/>
                </a:cxn>
                <a:cxn ang="0">
                  <a:pos x="1" y="1"/>
                </a:cxn>
              </a:cxnLst>
              <a:rect l="0" t="0" r="r" b="b"/>
              <a:pathLst>
                <a:path w="1" h="2">
                  <a:moveTo>
                    <a:pt x="1" y="1"/>
                  </a:moveTo>
                  <a:lnTo>
                    <a:pt x="0" y="0"/>
                  </a:lnTo>
                  <a:lnTo>
                    <a:pt x="0" y="2"/>
                  </a:lnTo>
                  <a:lnTo>
                    <a:pt x="1"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4" name="Freeform 85"/>
            <p:cNvSpPr/>
            <p:nvPr/>
          </p:nvSpPr>
          <p:spPr bwMode="auto">
            <a:xfrm>
              <a:off x="3829" y="2659"/>
              <a:ext cx="0" cy="0"/>
            </a:xfrm>
            <a:custGeom>
              <a:avLst/>
              <a:gdLst/>
              <a:ahLst/>
              <a:cxnLst>
                <a:cxn ang="0">
                  <a:pos x="1" y="0"/>
                </a:cxn>
                <a:cxn ang="0">
                  <a:pos x="0" y="0"/>
                </a:cxn>
                <a:cxn ang="0">
                  <a:pos x="0" y="1"/>
                </a:cxn>
                <a:cxn ang="0">
                  <a:pos x="1" y="0"/>
                </a:cxn>
              </a:cxnLst>
              <a:rect l="0" t="0" r="r" b="b"/>
              <a:pathLst>
                <a:path w="1" h="1">
                  <a:moveTo>
                    <a:pt x="1" y="0"/>
                  </a:moveTo>
                  <a:lnTo>
                    <a:pt x="0" y="0"/>
                  </a:lnTo>
                  <a:lnTo>
                    <a:pt x="0" y="1"/>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5" name="Freeform 86"/>
            <p:cNvSpPr/>
            <p:nvPr/>
          </p:nvSpPr>
          <p:spPr bwMode="auto">
            <a:xfrm>
              <a:off x="3827" y="2593"/>
              <a:ext cx="3" cy="1"/>
            </a:xfrm>
            <a:custGeom>
              <a:avLst/>
              <a:gdLst/>
              <a:ahLst/>
              <a:cxnLst>
                <a:cxn ang="0">
                  <a:pos x="0" y="0"/>
                </a:cxn>
                <a:cxn ang="0">
                  <a:pos x="0" y="1"/>
                </a:cxn>
                <a:cxn ang="0">
                  <a:pos x="0" y="0"/>
                </a:cxn>
              </a:cxnLst>
              <a:rect l="0" t="0" r="r" b="b"/>
              <a:pathLst>
                <a:path h="1">
                  <a:moveTo>
                    <a:pt x="0" y="0"/>
                  </a:moveTo>
                  <a:lnTo>
                    <a:pt x="0" y="1"/>
                  </a:lnTo>
                  <a:lnTo>
                    <a:pt x="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6" name="Freeform 87"/>
            <p:cNvSpPr/>
            <p:nvPr/>
          </p:nvSpPr>
          <p:spPr bwMode="auto">
            <a:xfrm>
              <a:off x="3818" y="2571"/>
              <a:ext cx="1" cy="0"/>
            </a:xfrm>
            <a:custGeom>
              <a:avLst/>
              <a:gdLst/>
              <a:ahLst/>
              <a:cxnLst>
                <a:cxn ang="0">
                  <a:pos x="2" y="0"/>
                </a:cxn>
                <a:cxn ang="0">
                  <a:pos x="1" y="0"/>
                </a:cxn>
                <a:cxn ang="0">
                  <a:pos x="0" y="0"/>
                </a:cxn>
                <a:cxn ang="0">
                  <a:pos x="2" y="0"/>
                </a:cxn>
              </a:cxnLst>
              <a:rect l="0" t="0" r="r" b="b"/>
              <a:pathLst>
                <a:path w="2">
                  <a:moveTo>
                    <a:pt x="2" y="0"/>
                  </a:moveTo>
                  <a:lnTo>
                    <a:pt x="1" y="0"/>
                  </a:lnTo>
                  <a:lnTo>
                    <a:pt x="0" y="0"/>
                  </a:lnTo>
                  <a:lnTo>
                    <a:pt x="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7" name="Freeform 88"/>
            <p:cNvSpPr/>
            <p:nvPr/>
          </p:nvSpPr>
          <p:spPr bwMode="auto">
            <a:xfrm>
              <a:off x="3813" y="2650"/>
              <a:ext cx="3" cy="2"/>
            </a:xfrm>
            <a:custGeom>
              <a:avLst/>
              <a:gdLst/>
              <a:ahLst/>
              <a:cxnLst>
                <a:cxn ang="0">
                  <a:pos x="2" y="1"/>
                </a:cxn>
                <a:cxn ang="0">
                  <a:pos x="2" y="0"/>
                </a:cxn>
                <a:cxn ang="0">
                  <a:pos x="0" y="0"/>
                </a:cxn>
                <a:cxn ang="0">
                  <a:pos x="2" y="1"/>
                </a:cxn>
              </a:cxnLst>
              <a:rect l="0" t="0" r="r" b="b"/>
              <a:pathLst>
                <a:path w="2" h="1">
                  <a:moveTo>
                    <a:pt x="2" y="1"/>
                  </a:moveTo>
                  <a:lnTo>
                    <a:pt x="2" y="0"/>
                  </a:lnTo>
                  <a:lnTo>
                    <a:pt x="0" y="0"/>
                  </a:lnTo>
                  <a:lnTo>
                    <a:pt x="2"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8" name="Freeform 89"/>
            <p:cNvSpPr/>
            <p:nvPr/>
          </p:nvSpPr>
          <p:spPr bwMode="auto">
            <a:xfrm>
              <a:off x="3815" y="2563"/>
              <a:ext cx="3" cy="2"/>
            </a:xfrm>
            <a:custGeom>
              <a:avLst/>
              <a:gdLst/>
              <a:ahLst/>
              <a:cxnLst>
                <a:cxn ang="0">
                  <a:pos x="1" y="1"/>
                </a:cxn>
                <a:cxn ang="0">
                  <a:pos x="1" y="0"/>
                </a:cxn>
                <a:cxn ang="0">
                  <a:pos x="0" y="0"/>
                </a:cxn>
                <a:cxn ang="0">
                  <a:pos x="1" y="1"/>
                </a:cxn>
              </a:cxnLst>
              <a:rect l="0" t="0" r="r" b="b"/>
              <a:pathLst>
                <a:path w="1" h="1">
                  <a:moveTo>
                    <a:pt x="1" y="1"/>
                  </a:moveTo>
                  <a:lnTo>
                    <a:pt x="1" y="0"/>
                  </a:lnTo>
                  <a:lnTo>
                    <a:pt x="0" y="0"/>
                  </a:lnTo>
                  <a:lnTo>
                    <a:pt x="1"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9" name="Freeform 90"/>
            <p:cNvSpPr/>
            <p:nvPr/>
          </p:nvSpPr>
          <p:spPr bwMode="auto">
            <a:xfrm>
              <a:off x="3827" y="2645"/>
              <a:ext cx="3" cy="2"/>
            </a:xfrm>
            <a:custGeom>
              <a:avLst/>
              <a:gdLst/>
              <a:ahLst/>
              <a:cxnLst>
                <a:cxn ang="0">
                  <a:pos x="1" y="1"/>
                </a:cxn>
                <a:cxn ang="0">
                  <a:pos x="1" y="0"/>
                </a:cxn>
                <a:cxn ang="0">
                  <a:pos x="0" y="0"/>
                </a:cxn>
                <a:cxn ang="0">
                  <a:pos x="1" y="1"/>
                </a:cxn>
              </a:cxnLst>
              <a:rect l="0" t="0" r="r" b="b"/>
              <a:pathLst>
                <a:path w="1" h="1">
                  <a:moveTo>
                    <a:pt x="1" y="1"/>
                  </a:moveTo>
                  <a:lnTo>
                    <a:pt x="1" y="0"/>
                  </a:lnTo>
                  <a:lnTo>
                    <a:pt x="0" y="0"/>
                  </a:lnTo>
                  <a:lnTo>
                    <a:pt x="1"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0" name="Freeform 91"/>
            <p:cNvSpPr/>
            <p:nvPr/>
          </p:nvSpPr>
          <p:spPr bwMode="auto">
            <a:xfrm>
              <a:off x="3829" y="2694"/>
              <a:ext cx="0" cy="2"/>
            </a:xfrm>
            <a:custGeom>
              <a:avLst/>
              <a:gdLst/>
              <a:ahLst/>
              <a:cxnLst>
                <a:cxn ang="0">
                  <a:pos x="1" y="0"/>
                </a:cxn>
                <a:cxn ang="0">
                  <a:pos x="1" y="1"/>
                </a:cxn>
                <a:cxn ang="0">
                  <a:pos x="0" y="1"/>
                </a:cxn>
                <a:cxn ang="0">
                  <a:pos x="1" y="0"/>
                </a:cxn>
              </a:cxnLst>
              <a:rect l="0" t="0" r="r" b="b"/>
              <a:pathLst>
                <a:path w="1" h="1">
                  <a:moveTo>
                    <a:pt x="1" y="0"/>
                  </a:moveTo>
                  <a:lnTo>
                    <a:pt x="1" y="1"/>
                  </a:lnTo>
                  <a:lnTo>
                    <a:pt x="0" y="1"/>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1" name="Freeform 92"/>
            <p:cNvSpPr/>
            <p:nvPr/>
          </p:nvSpPr>
          <p:spPr bwMode="auto">
            <a:xfrm>
              <a:off x="3815" y="2567"/>
              <a:ext cx="3" cy="5"/>
            </a:xfrm>
            <a:custGeom>
              <a:avLst/>
              <a:gdLst/>
              <a:ahLst/>
              <a:cxnLst>
                <a:cxn ang="0">
                  <a:pos x="1" y="0"/>
                </a:cxn>
                <a:cxn ang="0">
                  <a:pos x="1" y="1"/>
                </a:cxn>
                <a:cxn ang="0">
                  <a:pos x="0" y="3"/>
                </a:cxn>
                <a:cxn ang="0">
                  <a:pos x="1" y="0"/>
                </a:cxn>
              </a:cxnLst>
              <a:rect l="0" t="0" r="r" b="b"/>
              <a:pathLst>
                <a:path w="1" h="3">
                  <a:moveTo>
                    <a:pt x="1" y="0"/>
                  </a:moveTo>
                  <a:lnTo>
                    <a:pt x="1" y="1"/>
                  </a:lnTo>
                  <a:lnTo>
                    <a:pt x="0" y="3"/>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2" name="Freeform 93"/>
            <p:cNvSpPr/>
            <p:nvPr/>
          </p:nvSpPr>
          <p:spPr bwMode="auto">
            <a:xfrm>
              <a:off x="3827" y="2654"/>
              <a:ext cx="3" cy="0"/>
            </a:xfrm>
            <a:custGeom>
              <a:avLst/>
              <a:gdLst/>
              <a:ahLst/>
              <a:cxnLst>
                <a:cxn ang="0">
                  <a:pos x="2" y="0"/>
                </a:cxn>
                <a:cxn ang="0">
                  <a:pos x="2" y="2"/>
                </a:cxn>
                <a:cxn ang="0">
                  <a:pos x="0" y="0"/>
                </a:cxn>
                <a:cxn ang="0">
                  <a:pos x="2" y="0"/>
                </a:cxn>
              </a:cxnLst>
              <a:rect l="0" t="0" r="r" b="b"/>
              <a:pathLst>
                <a:path w="2" h="2">
                  <a:moveTo>
                    <a:pt x="2" y="0"/>
                  </a:moveTo>
                  <a:lnTo>
                    <a:pt x="2" y="2"/>
                  </a:lnTo>
                  <a:lnTo>
                    <a:pt x="0" y="0"/>
                  </a:lnTo>
                  <a:lnTo>
                    <a:pt x="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3" name="Freeform 94"/>
            <p:cNvSpPr/>
            <p:nvPr/>
          </p:nvSpPr>
          <p:spPr bwMode="auto">
            <a:xfrm>
              <a:off x="3827" y="2614"/>
              <a:ext cx="3" cy="2"/>
            </a:xfrm>
            <a:custGeom>
              <a:avLst/>
              <a:gdLst/>
              <a:ahLst/>
              <a:cxnLst>
                <a:cxn ang="0">
                  <a:pos x="0" y="0"/>
                </a:cxn>
                <a:cxn ang="0">
                  <a:pos x="0" y="1"/>
                </a:cxn>
                <a:cxn ang="0">
                  <a:pos x="0" y="0"/>
                </a:cxn>
              </a:cxnLst>
              <a:rect l="0" t="0" r="r" b="b"/>
              <a:pathLst>
                <a:path h="1">
                  <a:moveTo>
                    <a:pt x="0" y="0"/>
                  </a:moveTo>
                  <a:lnTo>
                    <a:pt x="0" y="1"/>
                  </a:lnTo>
                  <a:lnTo>
                    <a:pt x="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4" name="Freeform 95"/>
            <p:cNvSpPr/>
            <p:nvPr/>
          </p:nvSpPr>
          <p:spPr bwMode="auto">
            <a:xfrm>
              <a:off x="3342" y="2892"/>
              <a:ext cx="7" cy="1"/>
            </a:xfrm>
            <a:custGeom>
              <a:avLst/>
              <a:gdLst/>
              <a:ahLst/>
              <a:cxnLst>
                <a:cxn ang="0">
                  <a:pos x="6" y="0"/>
                </a:cxn>
                <a:cxn ang="0">
                  <a:pos x="4" y="0"/>
                </a:cxn>
                <a:cxn ang="0">
                  <a:pos x="0" y="1"/>
                </a:cxn>
                <a:cxn ang="0">
                  <a:pos x="6" y="0"/>
                </a:cxn>
              </a:cxnLst>
              <a:rect l="0" t="0" r="r" b="b"/>
              <a:pathLst>
                <a:path w="6" h="1">
                  <a:moveTo>
                    <a:pt x="6" y="0"/>
                  </a:moveTo>
                  <a:lnTo>
                    <a:pt x="4" y="0"/>
                  </a:lnTo>
                  <a:lnTo>
                    <a:pt x="0" y="1"/>
                  </a:lnTo>
                  <a:lnTo>
                    <a:pt x="6"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5" name="Freeform 96"/>
            <p:cNvSpPr/>
            <p:nvPr/>
          </p:nvSpPr>
          <p:spPr bwMode="auto">
            <a:xfrm>
              <a:off x="3396" y="2183"/>
              <a:ext cx="4" cy="5"/>
            </a:xfrm>
            <a:custGeom>
              <a:avLst/>
              <a:gdLst/>
              <a:ahLst/>
              <a:cxnLst>
                <a:cxn ang="0">
                  <a:pos x="0" y="0"/>
                </a:cxn>
                <a:cxn ang="0">
                  <a:pos x="0" y="3"/>
                </a:cxn>
                <a:cxn ang="0">
                  <a:pos x="1" y="1"/>
                </a:cxn>
                <a:cxn ang="0">
                  <a:pos x="0" y="0"/>
                </a:cxn>
              </a:cxnLst>
              <a:rect l="0" t="0" r="r" b="b"/>
              <a:pathLst>
                <a:path w="1" h="3">
                  <a:moveTo>
                    <a:pt x="0" y="0"/>
                  </a:moveTo>
                  <a:lnTo>
                    <a:pt x="0" y="3"/>
                  </a:lnTo>
                  <a:lnTo>
                    <a:pt x="1" y="1"/>
                  </a:lnTo>
                  <a:lnTo>
                    <a:pt x="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6" name="Freeform 97"/>
            <p:cNvSpPr/>
            <p:nvPr/>
          </p:nvSpPr>
          <p:spPr bwMode="auto">
            <a:xfrm>
              <a:off x="2769" y="2236"/>
              <a:ext cx="180" cy="318"/>
            </a:xfrm>
            <a:custGeom>
              <a:avLst/>
              <a:gdLst/>
              <a:ahLst/>
              <a:cxnLst>
                <a:cxn ang="0">
                  <a:pos x="160" y="72"/>
                </a:cxn>
                <a:cxn ang="0">
                  <a:pos x="145" y="63"/>
                </a:cxn>
                <a:cxn ang="0">
                  <a:pos x="129" y="54"/>
                </a:cxn>
                <a:cxn ang="0">
                  <a:pos x="112" y="45"/>
                </a:cxn>
                <a:cxn ang="0">
                  <a:pos x="97" y="36"/>
                </a:cxn>
                <a:cxn ang="0">
                  <a:pos x="81" y="27"/>
                </a:cxn>
                <a:cxn ang="0">
                  <a:pos x="66" y="18"/>
                </a:cxn>
                <a:cxn ang="0">
                  <a:pos x="50" y="9"/>
                </a:cxn>
                <a:cxn ang="0">
                  <a:pos x="34" y="0"/>
                </a:cxn>
                <a:cxn ang="0">
                  <a:pos x="19" y="9"/>
                </a:cxn>
                <a:cxn ang="0">
                  <a:pos x="20" y="22"/>
                </a:cxn>
                <a:cxn ang="0">
                  <a:pos x="22" y="36"/>
                </a:cxn>
                <a:cxn ang="0">
                  <a:pos x="36" y="56"/>
                </a:cxn>
                <a:cxn ang="0">
                  <a:pos x="32" y="64"/>
                </a:cxn>
                <a:cxn ang="0">
                  <a:pos x="31" y="78"/>
                </a:cxn>
                <a:cxn ang="0">
                  <a:pos x="30" y="91"/>
                </a:cxn>
                <a:cxn ang="0">
                  <a:pos x="30" y="105"/>
                </a:cxn>
                <a:cxn ang="0">
                  <a:pos x="28" y="118"/>
                </a:cxn>
                <a:cxn ang="0">
                  <a:pos x="21" y="129"/>
                </a:cxn>
                <a:cxn ang="0">
                  <a:pos x="14" y="140"/>
                </a:cxn>
                <a:cxn ang="0">
                  <a:pos x="7" y="151"/>
                </a:cxn>
                <a:cxn ang="0">
                  <a:pos x="0" y="162"/>
                </a:cxn>
                <a:cxn ang="0">
                  <a:pos x="1" y="176"/>
                </a:cxn>
                <a:cxn ang="0">
                  <a:pos x="8" y="187"/>
                </a:cxn>
                <a:cxn ang="0">
                  <a:pos x="14" y="187"/>
                </a:cxn>
                <a:cxn ang="0">
                  <a:pos x="21" y="205"/>
                </a:cxn>
                <a:cxn ang="0">
                  <a:pos x="24" y="225"/>
                </a:cxn>
                <a:cxn ang="0">
                  <a:pos x="34" y="243"/>
                </a:cxn>
                <a:cxn ang="0">
                  <a:pos x="15" y="243"/>
                </a:cxn>
                <a:cxn ang="0">
                  <a:pos x="8" y="247"/>
                </a:cxn>
                <a:cxn ang="0">
                  <a:pos x="21" y="264"/>
                </a:cxn>
                <a:cxn ang="0">
                  <a:pos x="31" y="286"/>
                </a:cxn>
                <a:cxn ang="0">
                  <a:pos x="46" y="282"/>
                </a:cxn>
                <a:cxn ang="0">
                  <a:pos x="49" y="284"/>
                </a:cxn>
                <a:cxn ang="0">
                  <a:pos x="58" y="283"/>
                </a:cxn>
                <a:cxn ang="0">
                  <a:pos x="80" y="278"/>
                </a:cxn>
                <a:cxn ang="0">
                  <a:pos x="87" y="268"/>
                </a:cxn>
                <a:cxn ang="0">
                  <a:pos x="85" y="264"/>
                </a:cxn>
                <a:cxn ang="0">
                  <a:pos x="108" y="259"/>
                </a:cxn>
                <a:cxn ang="0">
                  <a:pos x="120" y="244"/>
                </a:cxn>
                <a:cxn ang="0">
                  <a:pos x="132" y="230"/>
                </a:cxn>
                <a:cxn ang="0">
                  <a:pos x="147" y="226"/>
                </a:cxn>
                <a:cxn ang="0">
                  <a:pos x="146" y="216"/>
                </a:cxn>
                <a:cxn ang="0">
                  <a:pos x="142" y="206"/>
                </a:cxn>
                <a:cxn ang="0">
                  <a:pos x="136" y="193"/>
                </a:cxn>
                <a:cxn ang="0">
                  <a:pos x="130" y="192"/>
                </a:cxn>
                <a:cxn ang="0">
                  <a:pos x="135" y="178"/>
                </a:cxn>
                <a:cxn ang="0">
                  <a:pos x="138" y="170"/>
                </a:cxn>
                <a:cxn ang="0">
                  <a:pos x="139" y="165"/>
                </a:cxn>
                <a:cxn ang="0">
                  <a:pos x="139" y="159"/>
                </a:cxn>
                <a:cxn ang="0">
                  <a:pos x="147" y="145"/>
                </a:cxn>
                <a:cxn ang="0">
                  <a:pos x="152" y="140"/>
                </a:cxn>
                <a:cxn ang="0">
                  <a:pos x="163" y="140"/>
                </a:cxn>
                <a:cxn ang="0">
                  <a:pos x="162" y="123"/>
                </a:cxn>
                <a:cxn ang="0">
                  <a:pos x="162" y="106"/>
                </a:cxn>
                <a:cxn ang="0">
                  <a:pos x="160" y="88"/>
                </a:cxn>
                <a:cxn ang="0">
                  <a:pos x="160" y="72"/>
                </a:cxn>
              </a:cxnLst>
              <a:rect l="0" t="0" r="r" b="b"/>
              <a:pathLst>
                <a:path w="163" h="286">
                  <a:moveTo>
                    <a:pt x="160" y="72"/>
                  </a:moveTo>
                  <a:lnTo>
                    <a:pt x="145" y="63"/>
                  </a:lnTo>
                  <a:lnTo>
                    <a:pt x="129" y="54"/>
                  </a:lnTo>
                  <a:lnTo>
                    <a:pt x="112" y="45"/>
                  </a:lnTo>
                  <a:lnTo>
                    <a:pt x="97" y="36"/>
                  </a:lnTo>
                  <a:lnTo>
                    <a:pt x="81" y="27"/>
                  </a:lnTo>
                  <a:lnTo>
                    <a:pt x="66" y="18"/>
                  </a:lnTo>
                  <a:lnTo>
                    <a:pt x="50" y="9"/>
                  </a:lnTo>
                  <a:lnTo>
                    <a:pt x="34" y="0"/>
                  </a:lnTo>
                  <a:lnTo>
                    <a:pt x="19" y="9"/>
                  </a:lnTo>
                  <a:lnTo>
                    <a:pt x="20" y="22"/>
                  </a:lnTo>
                  <a:lnTo>
                    <a:pt x="22" y="36"/>
                  </a:lnTo>
                  <a:lnTo>
                    <a:pt x="36" y="56"/>
                  </a:lnTo>
                  <a:lnTo>
                    <a:pt x="32" y="64"/>
                  </a:lnTo>
                  <a:lnTo>
                    <a:pt x="31" y="78"/>
                  </a:lnTo>
                  <a:lnTo>
                    <a:pt x="30" y="91"/>
                  </a:lnTo>
                  <a:lnTo>
                    <a:pt x="30" y="105"/>
                  </a:lnTo>
                  <a:lnTo>
                    <a:pt x="28" y="118"/>
                  </a:lnTo>
                  <a:lnTo>
                    <a:pt x="21" y="129"/>
                  </a:lnTo>
                  <a:lnTo>
                    <a:pt x="14" y="140"/>
                  </a:lnTo>
                  <a:lnTo>
                    <a:pt x="7" y="151"/>
                  </a:lnTo>
                  <a:lnTo>
                    <a:pt x="0" y="162"/>
                  </a:lnTo>
                  <a:lnTo>
                    <a:pt x="1" y="176"/>
                  </a:lnTo>
                  <a:lnTo>
                    <a:pt x="8" y="187"/>
                  </a:lnTo>
                  <a:lnTo>
                    <a:pt x="14" y="187"/>
                  </a:lnTo>
                  <a:lnTo>
                    <a:pt x="21" y="205"/>
                  </a:lnTo>
                  <a:lnTo>
                    <a:pt x="24" y="225"/>
                  </a:lnTo>
                  <a:lnTo>
                    <a:pt x="34" y="243"/>
                  </a:lnTo>
                  <a:lnTo>
                    <a:pt x="15" y="243"/>
                  </a:lnTo>
                  <a:lnTo>
                    <a:pt x="8" y="247"/>
                  </a:lnTo>
                  <a:lnTo>
                    <a:pt x="21" y="264"/>
                  </a:lnTo>
                  <a:lnTo>
                    <a:pt x="31" y="286"/>
                  </a:lnTo>
                  <a:lnTo>
                    <a:pt x="46" y="282"/>
                  </a:lnTo>
                  <a:lnTo>
                    <a:pt x="49" y="284"/>
                  </a:lnTo>
                  <a:lnTo>
                    <a:pt x="58" y="283"/>
                  </a:lnTo>
                  <a:lnTo>
                    <a:pt x="80" y="278"/>
                  </a:lnTo>
                  <a:lnTo>
                    <a:pt x="87" y="268"/>
                  </a:lnTo>
                  <a:lnTo>
                    <a:pt x="85" y="264"/>
                  </a:lnTo>
                  <a:lnTo>
                    <a:pt x="108" y="259"/>
                  </a:lnTo>
                  <a:lnTo>
                    <a:pt x="120" y="244"/>
                  </a:lnTo>
                  <a:lnTo>
                    <a:pt x="132" y="230"/>
                  </a:lnTo>
                  <a:lnTo>
                    <a:pt x="147" y="226"/>
                  </a:lnTo>
                  <a:lnTo>
                    <a:pt x="146" y="216"/>
                  </a:lnTo>
                  <a:lnTo>
                    <a:pt x="142" y="206"/>
                  </a:lnTo>
                  <a:lnTo>
                    <a:pt x="136" y="193"/>
                  </a:lnTo>
                  <a:lnTo>
                    <a:pt x="130" y="192"/>
                  </a:lnTo>
                  <a:lnTo>
                    <a:pt x="135" y="178"/>
                  </a:lnTo>
                  <a:lnTo>
                    <a:pt x="138" y="170"/>
                  </a:lnTo>
                  <a:lnTo>
                    <a:pt x="139" y="165"/>
                  </a:lnTo>
                  <a:lnTo>
                    <a:pt x="139" y="159"/>
                  </a:lnTo>
                  <a:lnTo>
                    <a:pt x="147" y="145"/>
                  </a:lnTo>
                  <a:lnTo>
                    <a:pt x="152" y="140"/>
                  </a:lnTo>
                  <a:lnTo>
                    <a:pt x="163" y="140"/>
                  </a:lnTo>
                  <a:lnTo>
                    <a:pt x="162" y="123"/>
                  </a:lnTo>
                  <a:lnTo>
                    <a:pt x="162" y="106"/>
                  </a:lnTo>
                  <a:lnTo>
                    <a:pt x="160" y="88"/>
                  </a:lnTo>
                  <a:lnTo>
                    <a:pt x="160" y="7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7" name="Freeform 98"/>
            <p:cNvSpPr/>
            <p:nvPr/>
          </p:nvSpPr>
          <p:spPr bwMode="auto">
            <a:xfrm>
              <a:off x="3264" y="2454"/>
              <a:ext cx="25" cy="31"/>
            </a:xfrm>
            <a:custGeom>
              <a:avLst/>
              <a:gdLst/>
              <a:ahLst/>
              <a:cxnLst>
                <a:cxn ang="0">
                  <a:pos x="0" y="28"/>
                </a:cxn>
                <a:cxn ang="0">
                  <a:pos x="18" y="28"/>
                </a:cxn>
                <a:cxn ang="0">
                  <a:pos x="22" y="20"/>
                </a:cxn>
                <a:cxn ang="0">
                  <a:pos x="16" y="0"/>
                </a:cxn>
                <a:cxn ang="0">
                  <a:pos x="10" y="2"/>
                </a:cxn>
                <a:cxn ang="0">
                  <a:pos x="0" y="28"/>
                </a:cxn>
              </a:cxnLst>
              <a:rect l="0" t="0" r="r" b="b"/>
              <a:pathLst>
                <a:path w="22" h="28">
                  <a:moveTo>
                    <a:pt x="0" y="28"/>
                  </a:moveTo>
                  <a:lnTo>
                    <a:pt x="18" y="28"/>
                  </a:lnTo>
                  <a:lnTo>
                    <a:pt x="22" y="20"/>
                  </a:lnTo>
                  <a:lnTo>
                    <a:pt x="16" y="0"/>
                  </a:lnTo>
                  <a:lnTo>
                    <a:pt x="10" y="2"/>
                  </a:lnTo>
                  <a:lnTo>
                    <a:pt x="0" y="2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8" name="Freeform 99"/>
            <p:cNvSpPr/>
            <p:nvPr/>
          </p:nvSpPr>
          <p:spPr bwMode="auto">
            <a:xfrm>
              <a:off x="3167" y="2347"/>
              <a:ext cx="116" cy="114"/>
            </a:xfrm>
            <a:custGeom>
              <a:avLst/>
              <a:gdLst/>
              <a:ahLst/>
              <a:cxnLst>
                <a:cxn ang="0">
                  <a:pos x="0" y="78"/>
                </a:cxn>
                <a:cxn ang="0">
                  <a:pos x="2" y="65"/>
                </a:cxn>
                <a:cxn ang="0">
                  <a:pos x="4" y="40"/>
                </a:cxn>
                <a:cxn ang="0">
                  <a:pos x="10" y="17"/>
                </a:cxn>
                <a:cxn ang="0">
                  <a:pos x="20" y="10"/>
                </a:cxn>
                <a:cxn ang="0">
                  <a:pos x="29" y="3"/>
                </a:cxn>
                <a:cxn ang="0">
                  <a:pos x="32" y="0"/>
                </a:cxn>
                <a:cxn ang="0">
                  <a:pos x="36" y="12"/>
                </a:cxn>
                <a:cxn ang="0">
                  <a:pos x="41" y="25"/>
                </a:cxn>
                <a:cxn ang="0">
                  <a:pos x="46" y="39"/>
                </a:cxn>
                <a:cxn ang="0">
                  <a:pos x="52" y="52"/>
                </a:cxn>
                <a:cxn ang="0">
                  <a:pos x="52" y="47"/>
                </a:cxn>
                <a:cxn ang="0">
                  <a:pos x="57" y="49"/>
                </a:cxn>
                <a:cxn ang="0">
                  <a:pos x="70" y="59"/>
                </a:cxn>
                <a:cxn ang="0">
                  <a:pos x="87" y="76"/>
                </a:cxn>
                <a:cxn ang="0">
                  <a:pos x="104" y="93"/>
                </a:cxn>
                <a:cxn ang="0">
                  <a:pos x="105" y="96"/>
                </a:cxn>
                <a:cxn ang="0">
                  <a:pos x="104" y="97"/>
                </a:cxn>
                <a:cxn ang="0">
                  <a:pos x="98" y="99"/>
                </a:cxn>
                <a:cxn ang="0">
                  <a:pos x="90" y="102"/>
                </a:cxn>
                <a:cxn ang="0">
                  <a:pos x="89" y="99"/>
                </a:cxn>
                <a:cxn ang="0">
                  <a:pos x="75" y="94"/>
                </a:cxn>
                <a:cxn ang="0">
                  <a:pos x="65" y="83"/>
                </a:cxn>
                <a:cxn ang="0">
                  <a:pos x="60" y="77"/>
                </a:cxn>
                <a:cxn ang="0">
                  <a:pos x="51" y="72"/>
                </a:cxn>
                <a:cxn ang="0">
                  <a:pos x="42" y="70"/>
                </a:cxn>
                <a:cxn ang="0">
                  <a:pos x="33" y="71"/>
                </a:cxn>
                <a:cxn ang="0">
                  <a:pos x="24" y="63"/>
                </a:cxn>
                <a:cxn ang="0">
                  <a:pos x="22" y="77"/>
                </a:cxn>
                <a:cxn ang="0">
                  <a:pos x="15" y="71"/>
                </a:cxn>
                <a:cxn ang="0">
                  <a:pos x="8" y="79"/>
                </a:cxn>
                <a:cxn ang="0">
                  <a:pos x="0" y="78"/>
                </a:cxn>
              </a:cxnLst>
              <a:rect l="0" t="0" r="r" b="b"/>
              <a:pathLst>
                <a:path w="105" h="102">
                  <a:moveTo>
                    <a:pt x="0" y="78"/>
                  </a:moveTo>
                  <a:lnTo>
                    <a:pt x="2" y="65"/>
                  </a:lnTo>
                  <a:lnTo>
                    <a:pt x="4" y="40"/>
                  </a:lnTo>
                  <a:lnTo>
                    <a:pt x="10" y="17"/>
                  </a:lnTo>
                  <a:lnTo>
                    <a:pt x="20" y="10"/>
                  </a:lnTo>
                  <a:lnTo>
                    <a:pt x="29" y="3"/>
                  </a:lnTo>
                  <a:lnTo>
                    <a:pt x="32" y="0"/>
                  </a:lnTo>
                  <a:lnTo>
                    <a:pt x="36" y="12"/>
                  </a:lnTo>
                  <a:lnTo>
                    <a:pt x="41" y="25"/>
                  </a:lnTo>
                  <a:lnTo>
                    <a:pt x="46" y="39"/>
                  </a:lnTo>
                  <a:lnTo>
                    <a:pt x="52" y="52"/>
                  </a:lnTo>
                  <a:lnTo>
                    <a:pt x="52" y="47"/>
                  </a:lnTo>
                  <a:lnTo>
                    <a:pt x="57" y="49"/>
                  </a:lnTo>
                  <a:lnTo>
                    <a:pt x="70" y="59"/>
                  </a:lnTo>
                  <a:lnTo>
                    <a:pt x="87" y="76"/>
                  </a:lnTo>
                  <a:lnTo>
                    <a:pt x="104" y="93"/>
                  </a:lnTo>
                  <a:lnTo>
                    <a:pt x="105" y="96"/>
                  </a:lnTo>
                  <a:lnTo>
                    <a:pt x="104" y="97"/>
                  </a:lnTo>
                  <a:lnTo>
                    <a:pt x="98" y="99"/>
                  </a:lnTo>
                  <a:lnTo>
                    <a:pt x="90" y="102"/>
                  </a:lnTo>
                  <a:lnTo>
                    <a:pt x="89" y="99"/>
                  </a:lnTo>
                  <a:lnTo>
                    <a:pt x="75" y="94"/>
                  </a:lnTo>
                  <a:lnTo>
                    <a:pt x="65" y="83"/>
                  </a:lnTo>
                  <a:lnTo>
                    <a:pt x="60" y="77"/>
                  </a:lnTo>
                  <a:lnTo>
                    <a:pt x="51" y="72"/>
                  </a:lnTo>
                  <a:lnTo>
                    <a:pt x="42" y="70"/>
                  </a:lnTo>
                  <a:lnTo>
                    <a:pt x="33" y="71"/>
                  </a:lnTo>
                  <a:lnTo>
                    <a:pt x="24" y="63"/>
                  </a:lnTo>
                  <a:lnTo>
                    <a:pt x="22" y="77"/>
                  </a:lnTo>
                  <a:lnTo>
                    <a:pt x="15" y="71"/>
                  </a:lnTo>
                  <a:lnTo>
                    <a:pt x="8" y="79"/>
                  </a:lnTo>
                  <a:lnTo>
                    <a:pt x="0" y="7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9" name="Freeform 100"/>
            <p:cNvSpPr/>
            <p:nvPr/>
          </p:nvSpPr>
          <p:spPr bwMode="auto">
            <a:xfrm>
              <a:off x="3111" y="2415"/>
              <a:ext cx="262" cy="218"/>
            </a:xfrm>
            <a:custGeom>
              <a:avLst/>
              <a:gdLst/>
              <a:ahLst/>
              <a:cxnLst>
                <a:cxn ang="0">
                  <a:pos x="80" y="193"/>
                </a:cxn>
                <a:cxn ang="0">
                  <a:pos x="61" y="180"/>
                </a:cxn>
                <a:cxn ang="0">
                  <a:pos x="48" y="177"/>
                </a:cxn>
                <a:cxn ang="0">
                  <a:pos x="43" y="163"/>
                </a:cxn>
                <a:cxn ang="0">
                  <a:pos x="34" y="159"/>
                </a:cxn>
                <a:cxn ang="0">
                  <a:pos x="28" y="147"/>
                </a:cxn>
                <a:cxn ang="0">
                  <a:pos x="22" y="135"/>
                </a:cxn>
                <a:cxn ang="0">
                  <a:pos x="6" y="121"/>
                </a:cxn>
                <a:cxn ang="0">
                  <a:pos x="0" y="116"/>
                </a:cxn>
                <a:cxn ang="0">
                  <a:pos x="6" y="109"/>
                </a:cxn>
                <a:cxn ang="0">
                  <a:pos x="18" y="106"/>
                </a:cxn>
                <a:cxn ang="0">
                  <a:pos x="19" y="86"/>
                </a:cxn>
                <a:cxn ang="0">
                  <a:pos x="22" y="67"/>
                </a:cxn>
                <a:cxn ang="0">
                  <a:pos x="30" y="64"/>
                </a:cxn>
                <a:cxn ang="0">
                  <a:pos x="34" y="45"/>
                </a:cxn>
                <a:cxn ang="0">
                  <a:pos x="50" y="15"/>
                </a:cxn>
                <a:cxn ang="0">
                  <a:pos x="58" y="16"/>
                </a:cxn>
                <a:cxn ang="0">
                  <a:pos x="65" y="8"/>
                </a:cxn>
                <a:cxn ang="0">
                  <a:pos x="72" y="14"/>
                </a:cxn>
                <a:cxn ang="0">
                  <a:pos x="74" y="0"/>
                </a:cxn>
                <a:cxn ang="0">
                  <a:pos x="83" y="8"/>
                </a:cxn>
                <a:cxn ang="0">
                  <a:pos x="92" y="7"/>
                </a:cxn>
                <a:cxn ang="0">
                  <a:pos x="101" y="9"/>
                </a:cxn>
                <a:cxn ang="0">
                  <a:pos x="110" y="14"/>
                </a:cxn>
                <a:cxn ang="0">
                  <a:pos x="115" y="20"/>
                </a:cxn>
                <a:cxn ang="0">
                  <a:pos x="125" y="31"/>
                </a:cxn>
                <a:cxn ang="0">
                  <a:pos x="139" y="36"/>
                </a:cxn>
                <a:cxn ang="0">
                  <a:pos x="140" y="39"/>
                </a:cxn>
                <a:cxn ang="0">
                  <a:pos x="148" y="36"/>
                </a:cxn>
                <a:cxn ang="0">
                  <a:pos x="138" y="62"/>
                </a:cxn>
                <a:cxn ang="0">
                  <a:pos x="156" y="62"/>
                </a:cxn>
                <a:cxn ang="0">
                  <a:pos x="154" y="73"/>
                </a:cxn>
                <a:cxn ang="0">
                  <a:pos x="163" y="85"/>
                </a:cxn>
                <a:cxn ang="0">
                  <a:pos x="174" y="98"/>
                </a:cxn>
                <a:cxn ang="0">
                  <a:pos x="186" y="103"/>
                </a:cxn>
                <a:cxn ang="0">
                  <a:pos x="198" y="108"/>
                </a:cxn>
                <a:cxn ang="0">
                  <a:pos x="210" y="112"/>
                </a:cxn>
                <a:cxn ang="0">
                  <a:pos x="221" y="116"/>
                </a:cxn>
                <a:cxn ang="0">
                  <a:pos x="236" y="116"/>
                </a:cxn>
                <a:cxn ang="0">
                  <a:pos x="226" y="130"/>
                </a:cxn>
                <a:cxn ang="0">
                  <a:pos x="214" y="144"/>
                </a:cxn>
                <a:cxn ang="0">
                  <a:pos x="202" y="158"/>
                </a:cxn>
                <a:cxn ang="0">
                  <a:pos x="191" y="172"/>
                </a:cxn>
                <a:cxn ang="0">
                  <a:pos x="178" y="174"/>
                </a:cxn>
                <a:cxn ang="0">
                  <a:pos x="166" y="175"/>
                </a:cxn>
                <a:cxn ang="0">
                  <a:pos x="150" y="184"/>
                </a:cxn>
                <a:cxn ang="0">
                  <a:pos x="143" y="189"/>
                </a:cxn>
                <a:cxn ang="0">
                  <a:pos x="126" y="186"/>
                </a:cxn>
                <a:cxn ang="0">
                  <a:pos x="110" y="190"/>
                </a:cxn>
                <a:cxn ang="0">
                  <a:pos x="102" y="198"/>
                </a:cxn>
                <a:cxn ang="0">
                  <a:pos x="80" y="193"/>
                </a:cxn>
              </a:cxnLst>
              <a:rect l="0" t="0" r="r" b="b"/>
              <a:pathLst>
                <a:path w="236" h="198">
                  <a:moveTo>
                    <a:pt x="80" y="193"/>
                  </a:moveTo>
                  <a:lnTo>
                    <a:pt x="61" y="180"/>
                  </a:lnTo>
                  <a:lnTo>
                    <a:pt x="48" y="177"/>
                  </a:lnTo>
                  <a:lnTo>
                    <a:pt x="43" y="163"/>
                  </a:lnTo>
                  <a:lnTo>
                    <a:pt x="34" y="159"/>
                  </a:lnTo>
                  <a:lnTo>
                    <a:pt x="28" y="147"/>
                  </a:lnTo>
                  <a:lnTo>
                    <a:pt x="22" y="135"/>
                  </a:lnTo>
                  <a:lnTo>
                    <a:pt x="6" y="121"/>
                  </a:lnTo>
                  <a:lnTo>
                    <a:pt x="0" y="116"/>
                  </a:lnTo>
                  <a:lnTo>
                    <a:pt x="6" y="109"/>
                  </a:lnTo>
                  <a:lnTo>
                    <a:pt x="18" y="106"/>
                  </a:lnTo>
                  <a:lnTo>
                    <a:pt x="19" y="86"/>
                  </a:lnTo>
                  <a:lnTo>
                    <a:pt x="22" y="67"/>
                  </a:lnTo>
                  <a:lnTo>
                    <a:pt x="30" y="64"/>
                  </a:lnTo>
                  <a:lnTo>
                    <a:pt x="34" y="45"/>
                  </a:lnTo>
                  <a:lnTo>
                    <a:pt x="50" y="15"/>
                  </a:lnTo>
                  <a:lnTo>
                    <a:pt x="58" y="16"/>
                  </a:lnTo>
                  <a:lnTo>
                    <a:pt x="65" y="8"/>
                  </a:lnTo>
                  <a:lnTo>
                    <a:pt x="72" y="14"/>
                  </a:lnTo>
                  <a:lnTo>
                    <a:pt x="74" y="0"/>
                  </a:lnTo>
                  <a:lnTo>
                    <a:pt x="83" y="8"/>
                  </a:lnTo>
                  <a:lnTo>
                    <a:pt x="92" y="7"/>
                  </a:lnTo>
                  <a:lnTo>
                    <a:pt x="101" y="9"/>
                  </a:lnTo>
                  <a:lnTo>
                    <a:pt x="110" y="14"/>
                  </a:lnTo>
                  <a:lnTo>
                    <a:pt x="115" y="20"/>
                  </a:lnTo>
                  <a:lnTo>
                    <a:pt x="125" y="31"/>
                  </a:lnTo>
                  <a:lnTo>
                    <a:pt x="139" y="36"/>
                  </a:lnTo>
                  <a:lnTo>
                    <a:pt x="140" y="39"/>
                  </a:lnTo>
                  <a:lnTo>
                    <a:pt x="148" y="36"/>
                  </a:lnTo>
                  <a:lnTo>
                    <a:pt x="138" y="62"/>
                  </a:lnTo>
                  <a:lnTo>
                    <a:pt x="156" y="62"/>
                  </a:lnTo>
                  <a:lnTo>
                    <a:pt x="154" y="73"/>
                  </a:lnTo>
                  <a:lnTo>
                    <a:pt x="163" y="85"/>
                  </a:lnTo>
                  <a:lnTo>
                    <a:pt x="174" y="98"/>
                  </a:lnTo>
                  <a:lnTo>
                    <a:pt x="186" y="103"/>
                  </a:lnTo>
                  <a:lnTo>
                    <a:pt x="198" y="108"/>
                  </a:lnTo>
                  <a:lnTo>
                    <a:pt x="210" y="112"/>
                  </a:lnTo>
                  <a:lnTo>
                    <a:pt x="221" y="116"/>
                  </a:lnTo>
                  <a:lnTo>
                    <a:pt x="236" y="116"/>
                  </a:lnTo>
                  <a:lnTo>
                    <a:pt x="226" y="130"/>
                  </a:lnTo>
                  <a:lnTo>
                    <a:pt x="214" y="144"/>
                  </a:lnTo>
                  <a:lnTo>
                    <a:pt x="202" y="158"/>
                  </a:lnTo>
                  <a:lnTo>
                    <a:pt x="191" y="172"/>
                  </a:lnTo>
                  <a:lnTo>
                    <a:pt x="178" y="174"/>
                  </a:lnTo>
                  <a:lnTo>
                    <a:pt x="166" y="175"/>
                  </a:lnTo>
                  <a:lnTo>
                    <a:pt x="150" y="184"/>
                  </a:lnTo>
                  <a:lnTo>
                    <a:pt x="143" y="189"/>
                  </a:lnTo>
                  <a:lnTo>
                    <a:pt x="126" y="186"/>
                  </a:lnTo>
                  <a:lnTo>
                    <a:pt x="110" y="190"/>
                  </a:lnTo>
                  <a:lnTo>
                    <a:pt x="102" y="198"/>
                  </a:lnTo>
                  <a:lnTo>
                    <a:pt x="80" y="19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0" name="Freeform 101"/>
            <p:cNvSpPr/>
            <p:nvPr/>
          </p:nvSpPr>
          <p:spPr bwMode="auto">
            <a:xfrm>
              <a:off x="3253" y="2467"/>
              <a:ext cx="176" cy="270"/>
            </a:xfrm>
            <a:custGeom>
              <a:avLst/>
              <a:gdLst/>
              <a:ahLst/>
              <a:cxnLst>
                <a:cxn ang="0">
                  <a:pos x="154" y="34"/>
                </a:cxn>
                <a:cxn ang="0">
                  <a:pos x="149" y="54"/>
                </a:cxn>
                <a:cxn ang="0">
                  <a:pos x="138" y="76"/>
                </a:cxn>
                <a:cxn ang="0">
                  <a:pos x="128" y="96"/>
                </a:cxn>
                <a:cxn ang="0">
                  <a:pos x="117" y="118"/>
                </a:cxn>
                <a:cxn ang="0">
                  <a:pos x="106" y="139"/>
                </a:cxn>
                <a:cxn ang="0">
                  <a:pos x="96" y="150"/>
                </a:cxn>
                <a:cxn ang="0">
                  <a:pos x="87" y="160"/>
                </a:cxn>
                <a:cxn ang="0">
                  <a:pos x="77" y="169"/>
                </a:cxn>
                <a:cxn ang="0">
                  <a:pos x="69" y="179"/>
                </a:cxn>
                <a:cxn ang="0">
                  <a:pos x="57" y="190"/>
                </a:cxn>
                <a:cxn ang="0">
                  <a:pos x="46" y="201"/>
                </a:cxn>
                <a:cxn ang="0">
                  <a:pos x="35" y="211"/>
                </a:cxn>
                <a:cxn ang="0">
                  <a:pos x="24" y="222"/>
                </a:cxn>
                <a:cxn ang="0">
                  <a:pos x="16" y="234"/>
                </a:cxn>
                <a:cxn ang="0">
                  <a:pos x="9" y="245"/>
                </a:cxn>
                <a:cxn ang="0">
                  <a:pos x="0" y="231"/>
                </a:cxn>
                <a:cxn ang="0">
                  <a:pos x="0" y="214"/>
                </a:cxn>
                <a:cxn ang="0">
                  <a:pos x="0" y="197"/>
                </a:cxn>
                <a:cxn ang="0">
                  <a:pos x="0" y="180"/>
                </a:cxn>
                <a:cxn ang="0">
                  <a:pos x="0" y="165"/>
                </a:cxn>
                <a:cxn ang="0">
                  <a:pos x="8" y="154"/>
                </a:cxn>
                <a:cxn ang="0">
                  <a:pos x="15" y="144"/>
                </a:cxn>
                <a:cxn ang="0">
                  <a:pos x="22" y="139"/>
                </a:cxn>
                <a:cxn ang="0">
                  <a:pos x="38" y="130"/>
                </a:cxn>
                <a:cxn ang="0">
                  <a:pos x="50" y="129"/>
                </a:cxn>
                <a:cxn ang="0">
                  <a:pos x="63" y="127"/>
                </a:cxn>
                <a:cxn ang="0">
                  <a:pos x="74" y="113"/>
                </a:cxn>
                <a:cxn ang="0">
                  <a:pos x="86" y="99"/>
                </a:cxn>
                <a:cxn ang="0">
                  <a:pos x="98" y="85"/>
                </a:cxn>
                <a:cxn ang="0">
                  <a:pos x="108" y="71"/>
                </a:cxn>
                <a:cxn ang="0">
                  <a:pos x="93" y="71"/>
                </a:cxn>
                <a:cxn ang="0">
                  <a:pos x="82" y="67"/>
                </a:cxn>
                <a:cxn ang="0">
                  <a:pos x="70" y="63"/>
                </a:cxn>
                <a:cxn ang="0">
                  <a:pos x="58" y="58"/>
                </a:cxn>
                <a:cxn ang="0">
                  <a:pos x="46" y="53"/>
                </a:cxn>
                <a:cxn ang="0">
                  <a:pos x="35" y="40"/>
                </a:cxn>
                <a:cxn ang="0">
                  <a:pos x="26" y="28"/>
                </a:cxn>
                <a:cxn ang="0">
                  <a:pos x="28" y="17"/>
                </a:cxn>
                <a:cxn ang="0">
                  <a:pos x="32" y="9"/>
                </a:cxn>
                <a:cxn ang="0">
                  <a:pos x="42" y="18"/>
                </a:cxn>
                <a:cxn ang="0">
                  <a:pos x="52" y="28"/>
                </a:cxn>
                <a:cxn ang="0">
                  <a:pos x="71" y="21"/>
                </a:cxn>
                <a:cxn ang="0">
                  <a:pos x="87" y="22"/>
                </a:cxn>
                <a:cxn ang="0">
                  <a:pos x="101" y="15"/>
                </a:cxn>
                <a:cxn ang="0">
                  <a:pos x="123" y="10"/>
                </a:cxn>
                <a:cxn ang="0">
                  <a:pos x="146" y="5"/>
                </a:cxn>
                <a:cxn ang="0">
                  <a:pos x="153" y="0"/>
                </a:cxn>
                <a:cxn ang="0">
                  <a:pos x="158" y="5"/>
                </a:cxn>
                <a:cxn ang="0">
                  <a:pos x="156" y="28"/>
                </a:cxn>
                <a:cxn ang="0">
                  <a:pos x="159" y="28"/>
                </a:cxn>
                <a:cxn ang="0">
                  <a:pos x="154" y="34"/>
                </a:cxn>
              </a:cxnLst>
              <a:rect l="0" t="0" r="r" b="b"/>
              <a:pathLst>
                <a:path w="159" h="245">
                  <a:moveTo>
                    <a:pt x="154" y="34"/>
                  </a:moveTo>
                  <a:lnTo>
                    <a:pt x="149" y="54"/>
                  </a:lnTo>
                  <a:lnTo>
                    <a:pt x="138" y="76"/>
                  </a:lnTo>
                  <a:lnTo>
                    <a:pt x="128" y="96"/>
                  </a:lnTo>
                  <a:lnTo>
                    <a:pt x="117" y="118"/>
                  </a:lnTo>
                  <a:lnTo>
                    <a:pt x="106" y="139"/>
                  </a:lnTo>
                  <a:lnTo>
                    <a:pt x="96" y="150"/>
                  </a:lnTo>
                  <a:lnTo>
                    <a:pt x="87" y="160"/>
                  </a:lnTo>
                  <a:lnTo>
                    <a:pt x="77" y="169"/>
                  </a:lnTo>
                  <a:lnTo>
                    <a:pt x="69" y="179"/>
                  </a:lnTo>
                  <a:lnTo>
                    <a:pt x="57" y="190"/>
                  </a:lnTo>
                  <a:lnTo>
                    <a:pt x="46" y="201"/>
                  </a:lnTo>
                  <a:lnTo>
                    <a:pt x="35" y="211"/>
                  </a:lnTo>
                  <a:lnTo>
                    <a:pt x="24" y="222"/>
                  </a:lnTo>
                  <a:lnTo>
                    <a:pt x="16" y="234"/>
                  </a:lnTo>
                  <a:lnTo>
                    <a:pt x="9" y="245"/>
                  </a:lnTo>
                  <a:lnTo>
                    <a:pt x="0" y="231"/>
                  </a:lnTo>
                  <a:lnTo>
                    <a:pt x="0" y="214"/>
                  </a:lnTo>
                  <a:lnTo>
                    <a:pt x="0" y="197"/>
                  </a:lnTo>
                  <a:lnTo>
                    <a:pt x="0" y="180"/>
                  </a:lnTo>
                  <a:lnTo>
                    <a:pt x="0" y="165"/>
                  </a:lnTo>
                  <a:lnTo>
                    <a:pt x="8" y="154"/>
                  </a:lnTo>
                  <a:lnTo>
                    <a:pt x="15" y="144"/>
                  </a:lnTo>
                  <a:lnTo>
                    <a:pt x="22" y="139"/>
                  </a:lnTo>
                  <a:lnTo>
                    <a:pt x="38" y="130"/>
                  </a:lnTo>
                  <a:lnTo>
                    <a:pt x="50" y="129"/>
                  </a:lnTo>
                  <a:lnTo>
                    <a:pt x="63" y="127"/>
                  </a:lnTo>
                  <a:lnTo>
                    <a:pt x="74" y="113"/>
                  </a:lnTo>
                  <a:lnTo>
                    <a:pt x="86" y="99"/>
                  </a:lnTo>
                  <a:lnTo>
                    <a:pt x="98" y="85"/>
                  </a:lnTo>
                  <a:lnTo>
                    <a:pt x="108" y="71"/>
                  </a:lnTo>
                  <a:lnTo>
                    <a:pt x="93" y="71"/>
                  </a:lnTo>
                  <a:lnTo>
                    <a:pt x="82" y="67"/>
                  </a:lnTo>
                  <a:lnTo>
                    <a:pt x="70" y="63"/>
                  </a:lnTo>
                  <a:lnTo>
                    <a:pt x="58" y="58"/>
                  </a:lnTo>
                  <a:lnTo>
                    <a:pt x="46" y="53"/>
                  </a:lnTo>
                  <a:lnTo>
                    <a:pt x="35" y="40"/>
                  </a:lnTo>
                  <a:lnTo>
                    <a:pt x="26" y="28"/>
                  </a:lnTo>
                  <a:lnTo>
                    <a:pt x="28" y="17"/>
                  </a:lnTo>
                  <a:lnTo>
                    <a:pt x="32" y="9"/>
                  </a:lnTo>
                  <a:lnTo>
                    <a:pt x="42" y="18"/>
                  </a:lnTo>
                  <a:lnTo>
                    <a:pt x="52" y="28"/>
                  </a:lnTo>
                  <a:lnTo>
                    <a:pt x="71" y="21"/>
                  </a:lnTo>
                  <a:lnTo>
                    <a:pt x="87" y="22"/>
                  </a:lnTo>
                  <a:lnTo>
                    <a:pt x="101" y="15"/>
                  </a:lnTo>
                  <a:lnTo>
                    <a:pt x="123" y="10"/>
                  </a:lnTo>
                  <a:lnTo>
                    <a:pt x="146" y="5"/>
                  </a:lnTo>
                  <a:lnTo>
                    <a:pt x="153" y="0"/>
                  </a:lnTo>
                  <a:lnTo>
                    <a:pt x="158" y="5"/>
                  </a:lnTo>
                  <a:lnTo>
                    <a:pt x="156" y="28"/>
                  </a:lnTo>
                  <a:lnTo>
                    <a:pt x="159" y="28"/>
                  </a:lnTo>
                  <a:lnTo>
                    <a:pt x="154" y="3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1" name="Freeform 102"/>
            <p:cNvSpPr/>
            <p:nvPr/>
          </p:nvSpPr>
          <p:spPr bwMode="auto">
            <a:xfrm>
              <a:off x="2913" y="2243"/>
              <a:ext cx="287" cy="393"/>
            </a:xfrm>
            <a:custGeom>
              <a:avLst/>
              <a:gdLst/>
              <a:ahLst/>
              <a:cxnLst>
                <a:cxn ang="0">
                  <a:pos x="30" y="56"/>
                </a:cxn>
                <a:cxn ang="0">
                  <a:pos x="45" y="38"/>
                </a:cxn>
                <a:cxn ang="0">
                  <a:pos x="57" y="20"/>
                </a:cxn>
                <a:cxn ang="0">
                  <a:pos x="81" y="20"/>
                </a:cxn>
                <a:cxn ang="0">
                  <a:pos x="105" y="20"/>
                </a:cxn>
                <a:cxn ang="0">
                  <a:pos x="130" y="20"/>
                </a:cxn>
                <a:cxn ang="0">
                  <a:pos x="143" y="15"/>
                </a:cxn>
                <a:cxn ang="0">
                  <a:pos x="164" y="23"/>
                </a:cxn>
                <a:cxn ang="0">
                  <a:pos x="186" y="17"/>
                </a:cxn>
                <a:cxn ang="0">
                  <a:pos x="198" y="5"/>
                </a:cxn>
                <a:cxn ang="0">
                  <a:pos x="208" y="0"/>
                </a:cxn>
                <a:cxn ang="0">
                  <a:pos x="228" y="23"/>
                </a:cxn>
                <a:cxn ang="0">
                  <a:pos x="238" y="57"/>
                </a:cxn>
                <a:cxn ang="0">
                  <a:pos x="257" y="95"/>
                </a:cxn>
                <a:cxn ang="0">
                  <a:pos x="238" y="109"/>
                </a:cxn>
                <a:cxn ang="0">
                  <a:pos x="230" y="157"/>
                </a:cxn>
                <a:cxn ang="0">
                  <a:pos x="212" y="200"/>
                </a:cxn>
                <a:cxn ang="0">
                  <a:pos x="200" y="222"/>
                </a:cxn>
                <a:cxn ang="0">
                  <a:pos x="196" y="261"/>
                </a:cxn>
                <a:cxn ang="0">
                  <a:pos x="178" y="271"/>
                </a:cxn>
                <a:cxn ang="0">
                  <a:pos x="200" y="290"/>
                </a:cxn>
                <a:cxn ang="0">
                  <a:pos x="212" y="314"/>
                </a:cxn>
                <a:cxn ang="0">
                  <a:pos x="226" y="332"/>
                </a:cxn>
                <a:cxn ang="0">
                  <a:pos x="201" y="332"/>
                </a:cxn>
                <a:cxn ang="0">
                  <a:pos x="188" y="348"/>
                </a:cxn>
                <a:cxn ang="0">
                  <a:pos x="162" y="350"/>
                </a:cxn>
                <a:cxn ang="0">
                  <a:pos x="147" y="349"/>
                </a:cxn>
                <a:cxn ang="0">
                  <a:pos x="134" y="342"/>
                </a:cxn>
                <a:cxn ang="0">
                  <a:pos x="117" y="336"/>
                </a:cxn>
                <a:cxn ang="0">
                  <a:pos x="95" y="329"/>
                </a:cxn>
                <a:cxn ang="0">
                  <a:pos x="89" y="319"/>
                </a:cxn>
                <a:cxn ang="0">
                  <a:pos x="74" y="297"/>
                </a:cxn>
                <a:cxn ang="0">
                  <a:pos x="57" y="277"/>
                </a:cxn>
                <a:cxn ang="0">
                  <a:pos x="39" y="261"/>
                </a:cxn>
                <a:cxn ang="0">
                  <a:pos x="30" y="241"/>
                </a:cxn>
                <a:cxn ang="0">
                  <a:pos x="17" y="219"/>
                </a:cxn>
                <a:cxn ang="0">
                  <a:pos x="12" y="199"/>
                </a:cxn>
                <a:cxn ang="0">
                  <a:pos x="0" y="185"/>
                </a:cxn>
                <a:cxn ang="0">
                  <a:pos x="8" y="163"/>
                </a:cxn>
                <a:cxn ang="0">
                  <a:pos x="9" y="152"/>
                </a:cxn>
                <a:cxn ang="0">
                  <a:pos x="22" y="133"/>
                </a:cxn>
                <a:cxn ang="0">
                  <a:pos x="32" y="116"/>
                </a:cxn>
                <a:cxn ang="0">
                  <a:pos x="30" y="81"/>
                </a:cxn>
              </a:cxnLst>
              <a:rect l="0" t="0" r="r" b="b"/>
              <a:pathLst>
                <a:path w="257" h="353">
                  <a:moveTo>
                    <a:pt x="30" y="65"/>
                  </a:moveTo>
                  <a:lnTo>
                    <a:pt x="30" y="56"/>
                  </a:lnTo>
                  <a:lnTo>
                    <a:pt x="46" y="56"/>
                  </a:lnTo>
                  <a:lnTo>
                    <a:pt x="45" y="38"/>
                  </a:lnTo>
                  <a:lnTo>
                    <a:pt x="45" y="20"/>
                  </a:lnTo>
                  <a:lnTo>
                    <a:pt x="57" y="20"/>
                  </a:lnTo>
                  <a:lnTo>
                    <a:pt x="69" y="20"/>
                  </a:lnTo>
                  <a:lnTo>
                    <a:pt x="81" y="20"/>
                  </a:lnTo>
                  <a:lnTo>
                    <a:pt x="93" y="20"/>
                  </a:lnTo>
                  <a:lnTo>
                    <a:pt x="105" y="20"/>
                  </a:lnTo>
                  <a:lnTo>
                    <a:pt x="117" y="20"/>
                  </a:lnTo>
                  <a:lnTo>
                    <a:pt x="130" y="20"/>
                  </a:lnTo>
                  <a:lnTo>
                    <a:pt x="142" y="20"/>
                  </a:lnTo>
                  <a:lnTo>
                    <a:pt x="143" y="15"/>
                  </a:lnTo>
                  <a:lnTo>
                    <a:pt x="144" y="20"/>
                  </a:lnTo>
                  <a:lnTo>
                    <a:pt x="164" y="23"/>
                  </a:lnTo>
                  <a:lnTo>
                    <a:pt x="183" y="24"/>
                  </a:lnTo>
                  <a:lnTo>
                    <a:pt x="186" y="17"/>
                  </a:lnTo>
                  <a:lnTo>
                    <a:pt x="195" y="14"/>
                  </a:lnTo>
                  <a:lnTo>
                    <a:pt x="198" y="5"/>
                  </a:lnTo>
                  <a:lnTo>
                    <a:pt x="202" y="6"/>
                  </a:lnTo>
                  <a:lnTo>
                    <a:pt x="208" y="0"/>
                  </a:lnTo>
                  <a:lnTo>
                    <a:pt x="219" y="11"/>
                  </a:lnTo>
                  <a:lnTo>
                    <a:pt x="228" y="23"/>
                  </a:lnTo>
                  <a:lnTo>
                    <a:pt x="234" y="36"/>
                  </a:lnTo>
                  <a:lnTo>
                    <a:pt x="238" y="57"/>
                  </a:lnTo>
                  <a:lnTo>
                    <a:pt x="243" y="78"/>
                  </a:lnTo>
                  <a:lnTo>
                    <a:pt x="257" y="95"/>
                  </a:lnTo>
                  <a:lnTo>
                    <a:pt x="248" y="102"/>
                  </a:lnTo>
                  <a:lnTo>
                    <a:pt x="238" y="109"/>
                  </a:lnTo>
                  <a:lnTo>
                    <a:pt x="232" y="132"/>
                  </a:lnTo>
                  <a:lnTo>
                    <a:pt x="230" y="157"/>
                  </a:lnTo>
                  <a:lnTo>
                    <a:pt x="228" y="170"/>
                  </a:lnTo>
                  <a:lnTo>
                    <a:pt x="212" y="200"/>
                  </a:lnTo>
                  <a:lnTo>
                    <a:pt x="208" y="219"/>
                  </a:lnTo>
                  <a:lnTo>
                    <a:pt x="200" y="222"/>
                  </a:lnTo>
                  <a:lnTo>
                    <a:pt x="197" y="241"/>
                  </a:lnTo>
                  <a:lnTo>
                    <a:pt x="196" y="261"/>
                  </a:lnTo>
                  <a:lnTo>
                    <a:pt x="184" y="264"/>
                  </a:lnTo>
                  <a:lnTo>
                    <a:pt x="178" y="271"/>
                  </a:lnTo>
                  <a:lnTo>
                    <a:pt x="184" y="276"/>
                  </a:lnTo>
                  <a:lnTo>
                    <a:pt x="200" y="290"/>
                  </a:lnTo>
                  <a:lnTo>
                    <a:pt x="206" y="302"/>
                  </a:lnTo>
                  <a:lnTo>
                    <a:pt x="212" y="314"/>
                  </a:lnTo>
                  <a:lnTo>
                    <a:pt x="221" y="318"/>
                  </a:lnTo>
                  <a:lnTo>
                    <a:pt x="226" y="332"/>
                  </a:lnTo>
                  <a:lnTo>
                    <a:pt x="213" y="332"/>
                  </a:lnTo>
                  <a:lnTo>
                    <a:pt x="201" y="332"/>
                  </a:lnTo>
                  <a:lnTo>
                    <a:pt x="195" y="339"/>
                  </a:lnTo>
                  <a:lnTo>
                    <a:pt x="188" y="348"/>
                  </a:lnTo>
                  <a:lnTo>
                    <a:pt x="170" y="348"/>
                  </a:lnTo>
                  <a:lnTo>
                    <a:pt x="162" y="350"/>
                  </a:lnTo>
                  <a:lnTo>
                    <a:pt x="159" y="348"/>
                  </a:lnTo>
                  <a:lnTo>
                    <a:pt x="147" y="349"/>
                  </a:lnTo>
                  <a:lnTo>
                    <a:pt x="146" y="353"/>
                  </a:lnTo>
                  <a:lnTo>
                    <a:pt x="134" y="342"/>
                  </a:lnTo>
                  <a:lnTo>
                    <a:pt x="123" y="331"/>
                  </a:lnTo>
                  <a:lnTo>
                    <a:pt x="117" y="336"/>
                  </a:lnTo>
                  <a:lnTo>
                    <a:pt x="107" y="337"/>
                  </a:lnTo>
                  <a:lnTo>
                    <a:pt x="95" y="329"/>
                  </a:lnTo>
                  <a:lnTo>
                    <a:pt x="92" y="325"/>
                  </a:lnTo>
                  <a:lnTo>
                    <a:pt x="89" y="319"/>
                  </a:lnTo>
                  <a:lnTo>
                    <a:pt x="80" y="307"/>
                  </a:lnTo>
                  <a:lnTo>
                    <a:pt x="74" y="297"/>
                  </a:lnTo>
                  <a:lnTo>
                    <a:pt x="59" y="284"/>
                  </a:lnTo>
                  <a:lnTo>
                    <a:pt x="57" y="277"/>
                  </a:lnTo>
                  <a:lnTo>
                    <a:pt x="42" y="266"/>
                  </a:lnTo>
                  <a:lnTo>
                    <a:pt x="39" y="261"/>
                  </a:lnTo>
                  <a:lnTo>
                    <a:pt x="28" y="259"/>
                  </a:lnTo>
                  <a:lnTo>
                    <a:pt x="30" y="241"/>
                  </a:lnTo>
                  <a:lnTo>
                    <a:pt x="23" y="230"/>
                  </a:lnTo>
                  <a:lnTo>
                    <a:pt x="17" y="219"/>
                  </a:lnTo>
                  <a:lnTo>
                    <a:pt x="16" y="209"/>
                  </a:lnTo>
                  <a:lnTo>
                    <a:pt x="12" y="199"/>
                  </a:lnTo>
                  <a:lnTo>
                    <a:pt x="6" y="186"/>
                  </a:lnTo>
                  <a:lnTo>
                    <a:pt x="0" y="185"/>
                  </a:lnTo>
                  <a:lnTo>
                    <a:pt x="5" y="171"/>
                  </a:lnTo>
                  <a:lnTo>
                    <a:pt x="8" y="163"/>
                  </a:lnTo>
                  <a:lnTo>
                    <a:pt x="9" y="158"/>
                  </a:lnTo>
                  <a:lnTo>
                    <a:pt x="9" y="152"/>
                  </a:lnTo>
                  <a:lnTo>
                    <a:pt x="17" y="138"/>
                  </a:lnTo>
                  <a:lnTo>
                    <a:pt x="22" y="133"/>
                  </a:lnTo>
                  <a:lnTo>
                    <a:pt x="33" y="133"/>
                  </a:lnTo>
                  <a:lnTo>
                    <a:pt x="32" y="116"/>
                  </a:lnTo>
                  <a:lnTo>
                    <a:pt x="32" y="99"/>
                  </a:lnTo>
                  <a:lnTo>
                    <a:pt x="30" y="81"/>
                  </a:lnTo>
                  <a:lnTo>
                    <a:pt x="30" y="6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2" name="Freeform 103"/>
            <p:cNvSpPr/>
            <p:nvPr/>
          </p:nvSpPr>
          <p:spPr bwMode="auto">
            <a:xfrm>
              <a:off x="3043" y="2752"/>
              <a:ext cx="32" cy="42"/>
            </a:xfrm>
            <a:custGeom>
              <a:avLst/>
              <a:gdLst/>
              <a:ahLst/>
              <a:cxnLst>
                <a:cxn ang="0">
                  <a:pos x="25" y="10"/>
                </a:cxn>
                <a:cxn ang="0">
                  <a:pos x="25" y="1"/>
                </a:cxn>
                <a:cxn ang="0">
                  <a:pos x="16" y="0"/>
                </a:cxn>
                <a:cxn ang="0">
                  <a:pos x="14" y="6"/>
                </a:cxn>
                <a:cxn ang="0">
                  <a:pos x="1" y="6"/>
                </a:cxn>
                <a:cxn ang="0">
                  <a:pos x="0" y="7"/>
                </a:cxn>
                <a:cxn ang="0">
                  <a:pos x="1" y="8"/>
                </a:cxn>
                <a:cxn ang="0">
                  <a:pos x="3" y="23"/>
                </a:cxn>
                <a:cxn ang="0">
                  <a:pos x="7" y="38"/>
                </a:cxn>
                <a:cxn ang="0">
                  <a:pos x="10" y="38"/>
                </a:cxn>
                <a:cxn ang="0">
                  <a:pos x="19" y="26"/>
                </a:cxn>
                <a:cxn ang="0">
                  <a:pos x="28" y="16"/>
                </a:cxn>
                <a:cxn ang="0">
                  <a:pos x="25" y="10"/>
                </a:cxn>
              </a:cxnLst>
              <a:rect l="0" t="0" r="r" b="b"/>
              <a:pathLst>
                <a:path w="28" h="38">
                  <a:moveTo>
                    <a:pt x="25" y="10"/>
                  </a:moveTo>
                  <a:lnTo>
                    <a:pt x="25" y="1"/>
                  </a:lnTo>
                  <a:lnTo>
                    <a:pt x="16" y="0"/>
                  </a:lnTo>
                  <a:lnTo>
                    <a:pt x="14" y="6"/>
                  </a:lnTo>
                  <a:lnTo>
                    <a:pt x="1" y="6"/>
                  </a:lnTo>
                  <a:lnTo>
                    <a:pt x="0" y="7"/>
                  </a:lnTo>
                  <a:lnTo>
                    <a:pt x="1" y="8"/>
                  </a:lnTo>
                  <a:lnTo>
                    <a:pt x="3" y="23"/>
                  </a:lnTo>
                  <a:lnTo>
                    <a:pt x="7" y="38"/>
                  </a:lnTo>
                  <a:lnTo>
                    <a:pt x="10" y="38"/>
                  </a:lnTo>
                  <a:lnTo>
                    <a:pt x="19" y="26"/>
                  </a:lnTo>
                  <a:lnTo>
                    <a:pt x="28" y="16"/>
                  </a:lnTo>
                  <a:lnTo>
                    <a:pt x="25" y="1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3" name="Freeform 104"/>
            <p:cNvSpPr/>
            <p:nvPr/>
          </p:nvSpPr>
          <p:spPr bwMode="auto">
            <a:xfrm>
              <a:off x="2729" y="2633"/>
              <a:ext cx="131" cy="172"/>
            </a:xfrm>
            <a:custGeom>
              <a:avLst/>
              <a:gdLst/>
              <a:ahLst/>
              <a:cxnLst>
                <a:cxn ang="0">
                  <a:pos x="20" y="108"/>
                </a:cxn>
                <a:cxn ang="0">
                  <a:pos x="6" y="109"/>
                </a:cxn>
                <a:cxn ang="0">
                  <a:pos x="7" y="115"/>
                </a:cxn>
                <a:cxn ang="0">
                  <a:pos x="8" y="120"/>
                </a:cxn>
                <a:cxn ang="0">
                  <a:pos x="12" y="127"/>
                </a:cxn>
                <a:cxn ang="0">
                  <a:pos x="8" y="131"/>
                </a:cxn>
                <a:cxn ang="0">
                  <a:pos x="4" y="129"/>
                </a:cxn>
                <a:cxn ang="0">
                  <a:pos x="0" y="136"/>
                </a:cxn>
                <a:cxn ang="0">
                  <a:pos x="13" y="155"/>
                </a:cxn>
                <a:cxn ang="0">
                  <a:pos x="24" y="145"/>
                </a:cxn>
                <a:cxn ang="0">
                  <a:pos x="30" y="148"/>
                </a:cxn>
                <a:cxn ang="0">
                  <a:pos x="38" y="151"/>
                </a:cxn>
                <a:cxn ang="0">
                  <a:pos x="42" y="145"/>
                </a:cxn>
                <a:cxn ang="0">
                  <a:pos x="51" y="144"/>
                </a:cxn>
                <a:cxn ang="0">
                  <a:pos x="54" y="153"/>
                </a:cxn>
                <a:cxn ang="0">
                  <a:pos x="66" y="141"/>
                </a:cxn>
                <a:cxn ang="0">
                  <a:pos x="78" y="129"/>
                </a:cxn>
                <a:cxn ang="0">
                  <a:pos x="80" y="115"/>
                </a:cxn>
                <a:cxn ang="0">
                  <a:pos x="81" y="101"/>
                </a:cxn>
                <a:cxn ang="0">
                  <a:pos x="93" y="87"/>
                </a:cxn>
                <a:cxn ang="0">
                  <a:pos x="104" y="72"/>
                </a:cxn>
                <a:cxn ang="0">
                  <a:pos x="106" y="59"/>
                </a:cxn>
                <a:cxn ang="0">
                  <a:pos x="109" y="45"/>
                </a:cxn>
                <a:cxn ang="0">
                  <a:pos x="111" y="31"/>
                </a:cxn>
                <a:cxn ang="0">
                  <a:pos x="114" y="18"/>
                </a:cxn>
                <a:cxn ang="0">
                  <a:pos x="117" y="3"/>
                </a:cxn>
                <a:cxn ang="0">
                  <a:pos x="105" y="1"/>
                </a:cxn>
                <a:cxn ang="0">
                  <a:pos x="93" y="0"/>
                </a:cxn>
                <a:cxn ang="0">
                  <a:pos x="85" y="6"/>
                </a:cxn>
                <a:cxn ang="0">
                  <a:pos x="79" y="25"/>
                </a:cxn>
                <a:cxn ang="0">
                  <a:pos x="76" y="34"/>
                </a:cxn>
                <a:cxn ang="0">
                  <a:pos x="62" y="30"/>
                </a:cxn>
                <a:cxn ang="0">
                  <a:pos x="49" y="27"/>
                </a:cxn>
                <a:cxn ang="0">
                  <a:pos x="33" y="27"/>
                </a:cxn>
                <a:cxn ang="0">
                  <a:pos x="32" y="43"/>
                </a:cxn>
                <a:cxn ang="0">
                  <a:pos x="49" y="42"/>
                </a:cxn>
                <a:cxn ang="0">
                  <a:pos x="50" y="54"/>
                </a:cxn>
                <a:cxn ang="0">
                  <a:pos x="43" y="64"/>
                </a:cxn>
                <a:cxn ang="0">
                  <a:pos x="52" y="79"/>
                </a:cxn>
                <a:cxn ang="0">
                  <a:pos x="48" y="105"/>
                </a:cxn>
                <a:cxn ang="0">
                  <a:pos x="43" y="109"/>
                </a:cxn>
                <a:cxn ang="0">
                  <a:pos x="40" y="105"/>
                </a:cxn>
                <a:cxn ang="0">
                  <a:pos x="31" y="108"/>
                </a:cxn>
                <a:cxn ang="0">
                  <a:pos x="21" y="97"/>
                </a:cxn>
                <a:cxn ang="0">
                  <a:pos x="20" y="108"/>
                </a:cxn>
              </a:cxnLst>
              <a:rect l="0" t="0" r="r" b="b"/>
              <a:pathLst>
                <a:path w="117" h="155">
                  <a:moveTo>
                    <a:pt x="20" y="108"/>
                  </a:moveTo>
                  <a:lnTo>
                    <a:pt x="6" y="109"/>
                  </a:lnTo>
                  <a:lnTo>
                    <a:pt x="7" y="115"/>
                  </a:lnTo>
                  <a:lnTo>
                    <a:pt x="8" y="120"/>
                  </a:lnTo>
                  <a:lnTo>
                    <a:pt x="12" y="127"/>
                  </a:lnTo>
                  <a:lnTo>
                    <a:pt x="8" y="131"/>
                  </a:lnTo>
                  <a:lnTo>
                    <a:pt x="4" y="129"/>
                  </a:lnTo>
                  <a:lnTo>
                    <a:pt x="0" y="136"/>
                  </a:lnTo>
                  <a:lnTo>
                    <a:pt x="13" y="155"/>
                  </a:lnTo>
                  <a:lnTo>
                    <a:pt x="24" y="145"/>
                  </a:lnTo>
                  <a:lnTo>
                    <a:pt x="30" y="148"/>
                  </a:lnTo>
                  <a:lnTo>
                    <a:pt x="38" y="151"/>
                  </a:lnTo>
                  <a:lnTo>
                    <a:pt x="42" y="145"/>
                  </a:lnTo>
                  <a:lnTo>
                    <a:pt x="51" y="144"/>
                  </a:lnTo>
                  <a:lnTo>
                    <a:pt x="54" y="153"/>
                  </a:lnTo>
                  <a:lnTo>
                    <a:pt x="66" y="141"/>
                  </a:lnTo>
                  <a:lnTo>
                    <a:pt x="78" y="129"/>
                  </a:lnTo>
                  <a:lnTo>
                    <a:pt x="80" y="115"/>
                  </a:lnTo>
                  <a:lnTo>
                    <a:pt x="81" y="101"/>
                  </a:lnTo>
                  <a:lnTo>
                    <a:pt x="93" y="87"/>
                  </a:lnTo>
                  <a:lnTo>
                    <a:pt x="104" y="72"/>
                  </a:lnTo>
                  <a:lnTo>
                    <a:pt x="106" y="59"/>
                  </a:lnTo>
                  <a:lnTo>
                    <a:pt x="109" y="45"/>
                  </a:lnTo>
                  <a:lnTo>
                    <a:pt x="111" y="31"/>
                  </a:lnTo>
                  <a:lnTo>
                    <a:pt x="114" y="18"/>
                  </a:lnTo>
                  <a:lnTo>
                    <a:pt x="117" y="3"/>
                  </a:lnTo>
                  <a:lnTo>
                    <a:pt x="105" y="1"/>
                  </a:lnTo>
                  <a:lnTo>
                    <a:pt x="93" y="0"/>
                  </a:lnTo>
                  <a:lnTo>
                    <a:pt x="85" y="6"/>
                  </a:lnTo>
                  <a:lnTo>
                    <a:pt x="79" y="25"/>
                  </a:lnTo>
                  <a:lnTo>
                    <a:pt x="76" y="34"/>
                  </a:lnTo>
                  <a:lnTo>
                    <a:pt x="62" y="30"/>
                  </a:lnTo>
                  <a:lnTo>
                    <a:pt x="49" y="27"/>
                  </a:lnTo>
                  <a:lnTo>
                    <a:pt x="33" y="27"/>
                  </a:lnTo>
                  <a:lnTo>
                    <a:pt x="32" y="43"/>
                  </a:lnTo>
                  <a:lnTo>
                    <a:pt x="49" y="42"/>
                  </a:lnTo>
                  <a:lnTo>
                    <a:pt x="50" y="54"/>
                  </a:lnTo>
                  <a:lnTo>
                    <a:pt x="43" y="64"/>
                  </a:lnTo>
                  <a:lnTo>
                    <a:pt x="52" y="79"/>
                  </a:lnTo>
                  <a:lnTo>
                    <a:pt x="48" y="105"/>
                  </a:lnTo>
                  <a:lnTo>
                    <a:pt x="43" y="109"/>
                  </a:lnTo>
                  <a:lnTo>
                    <a:pt x="40" y="105"/>
                  </a:lnTo>
                  <a:lnTo>
                    <a:pt x="31" y="108"/>
                  </a:lnTo>
                  <a:lnTo>
                    <a:pt x="21" y="97"/>
                  </a:lnTo>
                  <a:lnTo>
                    <a:pt x="20" y="10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4" name="Freeform 105"/>
            <p:cNvSpPr/>
            <p:nvPr/>
          </p:nvSpPr>
          <p:spPr bwMode="auto">
            <a:xfrm>
              <a:off x="3129" y="2614"/>
              <a:ext cx="140" cy="187"/>
            </a:xfrm>
            <a:custGeom>
              <a:avLst/>
              <a:gdLst/>
              <a:ahLst/>
              <a:cxnLst>
                <a:cxn ang="0">
                  <a:pos x="58" y="137"/>
                </a:cxn>
                <a:cxn ang="0">
                  <a:pos x="44" y="127"/>
                </a:cxn>
                <a:cxn ang="0">
                  <a:pos x="30" y="119"/>
                </a:cxn>
                <a:cxn ang="0">
                  <a:pos x="15" y="109"/>
                </a:cxn>
                <a:cxn ang="0">
                  <a:pos x="0" y="101"/>
                </a:cxn>
                <a:cxn ang="0">
                  <a:pos x="0" y="82"/>
                </a:cxn>
                <a:cxn ang="0">
                  <a:pos x="10" y="64"/>
                </a:cxn>
                <a:cxn ang="0">
                  <a:pos x="18" y="49"/>
                </a:cxn>
                <a:cxn ang="0">
                  <a:pos x="13" y="35"/>
                </a:cxn>
                <a:cxn ang="0">
                  <a:pos x="8" y="22"/>
                </a:cxn>
                <a:cxn ang="0">
                  <a:pos x="1" y="7"/>
                </a:cxn>
                <a:cxn ang="0">
                  <a:pos x="7" y="0"/>
                </a:cxn>
                <a:cxn ang="0">
                  <a:pos x="19" y="0"/>
                </a:cxn>
                <a:cxn ang="0">
                  <a:pos x="32" y="0"/>
                </a:cxn>
                <a:cxn ang="0">
                  <a:pos x="45" y="3"/>
                </a:cxn>
                <a:cxn ang="0">
                  <a:pos x="64" y="16"/>
                </a:cxn>
                <a:cxn ang="0">
                  <a:pos x="86" y="21"/>
                </a:cxn>
                <a:cxn ang="0">
                  <a:pos x="94" y="13"/>
                </a:cxn>
                <a:cxn ang="0">
                  <a:pos x="110" y="9"/>
                </a:cxn>
                <a:cxn ang="0">
                  <a:pos x="127" y="12"/>
                </a:cxn>
                <a:cxn ang="0">
                  <a:pos x="120" y="22"/>
                </a:cxn>
                <a:cxn ang="0">
                  <a:pos x="112" y="33"/>
                </a:cxn>
                <a:cxn ang="0">
                  <a:pos x="112" y="48"/>
                </a:cxn>
                <a:cxn ang="0">
                  <a:pos x="112" y="65"/>
                </a:cxn>
                <a:cxn ang="0">
                  <a:pos x="112" y="82"/>
                </a:cxn>
                <a:cxn ang="0">
                  <a:pos x="112" y="99"/>
                </a:cxn>
                <a:cxn ang="0">
                  <a:pos x="121" y="113"/>
                </a:cxn>
                <a:cxn ang="0">
                  <a:pos x="112" y="118"/>
                </a:cxn>
                <a:cxn ang="0">
                  <a:pos x="106" y="129"/>
                </a:cxn>
                <a:cxn ang="0">
                  <a:pos x="99" y="136"/>
                </a:cxn>
                <a:cxn ang="0">
                  <a:pos x="92" y="150"/>
                </a:cxn>
                <a:cxn ang="0">
                  <a:pos x="85" y="166"/>
                </a:cxn>
                <a:cxn ang="0">
                  <a:pos x="84" y="167"/>
                </a:cxn>
                <a:cxn ang="0">
                  <a:pos x="72" y="155"/>
                </a:cxn>
                <a:cxn ang="0">
                  <a:pos x="60" y="143"/>
                </a:cxn>
                <a:cxn ang="0">
                  <a:pos x="58" y="137"/>
                </a:cxn>
              </a:cxnLst>
              <a:rect l="0" t="0" r="r" b="b"/>
              <a:pathLst>
                <a:path w="127" h="167">
                  <a:moveTo>
                    <a:pt x="58" y="137"/>
                  </a:moveTo>
                  <a:lnTo>
                    <a:pt x="44" y="127"/>
                  </a:lnTo>
                  <a:lnTo>
                    <a:pt x="30" y="119"/>
                  </a:lnTo>
                  <a:lnTo>
                    <a:pt x="15" y="109"/>
                  </a:lnTo>
                  <a:lnTo>
                    <a:pt x="0" y="101"/>
                  </a:lnTo>
                  <a:lnTo>
                    <a:pt x="0" y="82"/>
                  </a:lnTo>
                  <a:lnTo>
                    <a:pt x="10" y="64"/>
                  </a:lnTo>
                  <a:lnTo>
                    <a:pt x="18" y="49"/>
                  </a:lnTo>
                  <a:lnTo>
                    <a:pt x="13" y="35"/>
                  </a:lnTo>
                  <a:lnTo>
                    <a:pt x="8" y="22"/>
                  </a:lnTo>
                  <a:lnTo>
                    <a:pt x="1" y="7"/>
                  </a:lnTo>
                  <a:lnTo>
                    <a:pt x="7" y="0"/>
                  </a:lnTo>
                  <a:lnTo>
                    <a:pt x="19" y="0"/>
                  </a:lnTo>
                  <a:lnTo>
                    <a:pt x="32" y="0"/>
                  </a:lnTo>
                  <a:lnTo>
                    <a:pt x="45" y="3"/>
                  </a:lnTo>
                  <a:lnTo>
                    <a:pt x="64" y="16"/>
                  </a:lnTo>
                  <a:lnTo>
                    <a:pt x="86" y="21"/>
                  </a:lnTo>
                  <a:lnTo>
                    <a:pt x="94" y="13"/>
                  </a:lnTo>
                  <a:lnTo>
                    <a:pt x="110" y="9"/>
                  </a:lnTo>
                  <a:lnTo>
                    <a:pt x="127" y="12"/>
                  </a:lnTo>
                  <a:lnTo>
                    <a:pt x="120" y="22"/>
                  </a:lnTo>
                  <a:lnTo>
                    <a:pt x="112" y="33"/>
                  </a:lnTo>
                  <a:lnTo>
                    <a:pt x="112" y="48"/>
                  </a:lnTo>
                  <a:lnTo>
                    <a:pt x="112" y="65"/>
                  </a:lnTo>
                  <a:lnTo>
                    <a:pt x="112" y="82"/>
                  </a:lnTo>
                  <a:lnTo>
                    <a:pt x="112" y="99"/>
                  </a:lnTo>
                  <a:lnTo>
                    <a:pt x="121" y="113"/>
                  </a:lnTo>
                  <a:lnTo>
                    <a:pt x="112" y="118"/>
                  </a:lnTo>
                  <a:lnTo>
                    <a:pt x="106" y="129"/>
                  </a:lnTo>
                  <a:lnTo>
                    <a:pt x="99" y="136"/>
                  </a:lnTo>
                  <a:lnTo>
                    <a:pt x="92" y="150"/>
                  </a:lnTo>
                  <a:lnTo>
                    <a:pt x="85" y="166"/>
                  </a:lnTo>
                  <a:lnTo>
                    <a:pt x="84" y="167"/>
                  </a:lnTo>
                  <a:lnTo>
                    <a:pt x="72" y="155"/>
                  </a:lnTo>
                  <a:lnTo>
                    <a:pt x="60" y="143"/>
                  </a:lnTo>
                  <a:lnTo>
                    <a:pt x="58" y="13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5" name="Freeform 106"/>
            <p:cNvSpPr/>
            <p:nvPr/>
          </p:nvSpPr>
          <p:spPr bwMode="auto">
            <a:xfrm>
              <a:off x="5573" y="2643"/>
              <a:ext cx="0" cy="1"/>
            </a:xfrm>
            <a:custGeom>
              <a:avLst/>
              <a:gdLst/>
              <a:ahLst/>
              <a:cxnLst>
                <a:cxn ang="0">
                  <a:pos x="3" y="0"/>
                </a:cxn>
                <a:cxn ang="0">
                  <a:pos x="2" y="1"/>
                </a:cxn>
                <a:cxn ang="0">
                  <a:pos x="0" y="1"/>
                </a:cxn>
                <a:cxn ang="0">
                  <a:pos x="2" y="0"/>
                </a:cxn>
                <a:cxn ang="0">
                  <a:pos x="3" y="0"/>
                </a:cxn>
              </a:cxnLst>
              <a:rect l="0" t="0" r="r" b="b"/>
              <a:pathLst>
                <a:path w="3" h="1">
                  <a:moveTo>
                    <a:pt x="3" y="0"/>
                  </a:moveTo>
                  <a:lnTo>
                    <a:pt x="2" y="1"/>
                  </a:lnTo>
                  <a:lnTo>
                    <a:pt x="0" y="1"/>
                  </a:lnTo>
                  <a:lnTo>
                    <a:pt x="2" y="0"/>
                  </a:lnTo>
                  <a:lnTo>
                    <a:pt x="3"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6" name="Freeform 107"/>
            <p:cNvSpPr/>
            <p:nvPr/>
          </p:nvSpPr>
          <p:spPr bwMode="auto">
            <a:xfrm>
              <a:off x="5578" y="2667"/>
              <a:ext cx="4" cy="4"/>
            </a:xfrm>
            <a:custGeom>
              <a:avLst/>
              <a:gdLst/>
              <a:ahLst/>
              <a:cxnLst>
                <a:cxn ang="0">
                  <a:pos x="2" y="4"/>
                </a:cxn>
                <a:cxn ang="0">
                  <a:pos x="1" y="4"/>
                </a:cxn>
                <a:cxn ang="0">
                  <a:pos x="2" y="4"/>
                </a:cxn>
                <a:cxn ang="0">
                  <a:pos x="2" y="3"/>
                </a:cxn>
                <a:cxn ang="0">
                  <a:pos x="0" y="0"/>
                </a:cxn>
                <a:cxn ang="0">
                  <a:pos x="1" y="0"/>
                </a:cxn>
                <a:cxn ang="0">
                  <a:pos x="2" y="3"/>
                </a:cxn>
                <a:cxn ang="0">
                  <a:pos x="2" y="4"/>
                </a:cxn>
              </a:cxnLst>
              <a:rect l="0" t="0" r="r" b="b"/>
              <a:pathLst>
                <a:path w="2" h="4">
                  <a:moveTo>
                    <a:pt x="2" y="4"/>
                  </a:moveTo>
                  <a:lnTo>
                    <a:pt x="1" y="4"/>
                  </a:lnTo>
                  <a:lnTo>
                    <a:pt x="2" y="4"/>
                  </a:lnTo>
                  <a:lnTo>
                    <a:pt x="2" y="3"/>
                  </a:lnTo>
                  <a:lnTo>
                    <a:pt x="0" y="0"/>
                  </a:lnTo>
                  <a:lnTo>
                    <a:pt x="1" y="0"/>
                  </a:lnTo>
                  <a:lnTo>
                    <a:pt x="2" y="3"/>
                  </a:lnTo>
                  <a:lnTo>
                    <a:pt x="2"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7" name="Freeform 108"/>
            <p:cNvSpPr/>
            <p:nvPr/>
          </p:nvSpPr>
          <p:spPr bwMode="auto">
            <a:xfrm>
              <a:off x="5584" y="2667"/>
              <a:ext cx="0" cy="4"/>
            </a:xfrm>
            <a:custGeom>
              <a:avLst/>
              <a:gdLst/>
              <a:ahLst/>
              <a:cxnLst>
                <a:cxn ang="0">
                  <a:pos x="1" y="0"/>
                </a:cxn>
                <a:cxn ang="0">
                  <a:pos x="0" y="0"/>
                </a:cxn>
                <a:cxn ang="0">
                  <a:pos x="1" y="0"/>
                </a:cxn>
              </a:cxnLst>
              <a:rect l="0" t="0" r="r" b="b"/>
              <a:pathLst>
                <a:path w="1">
                  <a:moveTo>
                    <a:pt x="1" y="0"/>
                  </a:moveTo>
                  <a:lnTo>
                    <a:pt x="0" y="0"/>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8" name="Freeform 109"/>
            <p:cNvSpPr/>
            <p:nvPr/>
          </p:nvSpPr>
          <p:spPr bwMode="auto">
            <a:xfrm>
              <a:off x="5580" y="2674"/>
              <a:ext cx="1" cy="1"/>
            </a:xfrm>
            <a:custGeom>
              <a:avLst/>
              <a:gdLst/>
              <a:ahLst/>
              <a:cxnLst>
                <a:cxn ang="0">
                  <a:pos x="0" y="1"/>
                </a:cxn>
                <a:cxn ang="0">
                  <a:pos x="0" y="0"/>
                </a:cxn>
                <a:cxn ang="0">
                  <a:pos x="0" y="1"/>
                </a:cxn>
              </a:cxnLst>
              <a:rect l="0" t="0" r="r" b="b"/>
              <a:pathLst>
                <a:path h="1">
                  <a:moveTo>
                    <a:pt x="0" y="1"/>
                  </a:moveTo>
                  <a:lnTo>
                    <a:pt x="0" y="0"/>
                  </a:lnTo>
                  <a:lnTo>
                    <a:pt x="0"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9" name="Freeform 110"/>
            <p:cNvSpPr/>
            <p:nvPr/>
          </p:nvSpPr>
          <p:spPr bwMode="auto">
            <a:xfrm>
              <a:off x="2579" y="2430"/>
              <a:ext cx="209" cy="188"/>
            </a:xfrm>
            <a:custGeom>
              <a:avLst/>
              <a:gdLst/>
              <a:ahLst/>
              <a:cxnLst>
                <a:cxn ang="0">
                  <a:pos x="124" y="121"/>
                </a:cxn>
                <a:cxn ang="0">
                  <a:pos x="112" y="125"/>
                </a:cxn>
                <a:cxn ang="0">
                  <a:pos x="105" y="135"/>
                </a:cxn>
                <a:cxn ang="0">
                  <a:pos x="99" y="146"/>
                </a:cxn>
                <a:cxn ang="0">
                  <a:pos x="94" y="161"/>
                </a:cxn>
                <a:cxn ang="0">
                  <a:pos x="88" y="159"/>
                </a:cxn>
                <a:cxn ang="0">
                  <a:pos x="89" y="165"/>
                </a:cxn>
                <a:cxn ang="0">
                  <a:pos x="73" y="165"/>
                </a:cxn>
                <a:cxn ang="0">
                  <a:pos x="71" y="164"/>
                </a:cxn>
                <a:cxn ang="0">
                  <a:pos x="69" y="164"/>
                </a:cxn>
                <a:cxn ang="0">
                  <a:pos x="66" y="167"/>
                </a:cxn>
                <a:cxn ang="0">
                  <a:pos x="64" y="162"/>
                </a:cxn>
                <a:cxn ang="0">
                  <a:pos x="64" y="169"/>
                </a:cxn>
                <a:cxn ang="0">
                  <a:pos x="64" y="165"/>
                </a:cxn>
                <a:cxn ang="0">
                  <a:pos x="61" y="167"/>
                </a:cxn>
                <a:cxn ang="0">
                  <a:pos x="57" y="167"/>
                </a:cxn>
                <a:cxn ang="0">
                  <a:pos x="49" y="168"/>
                </a:cxn>
                <a:cxn ang="0">
                  <a:pos x="43" y="151"/>
                </a:cxn>
                <a:cxn ang="0">
                  <a:pos x="45" y="150"/>
                </a:cxn>
                <a:cxn ang="0">
                  <a:pos x="41" y="146"/>
                </a:cxn>
                <a:cxn ang="0">
                  <a:pos x="42" y="146"/>
                </a:cxn>
                <a:cxn ang="0">
                  <a:pos x="39" y="143"/>
                </a:cxn>
                <a:cxn ang="0">
                  <a:pos x="22" y="132"/>
                </a:cxn>
                <a:cxn ang="0">
                  <a:pos x="13" y="131"/>
                </a:cxn>
                <a:cxn ang="0">
                  <a:pos x="16" y="128"/>
                </a:cxn>
                <a:cxn ang="0">
                  <a:pos x="0" y="133"/>
                </a:cxn>
                <a:cxn ang="0">
                  <a:pos x="1" y="108"/>
                </a:cxn>
                <a:cxn ang="0">
                  <a:pos x="3" y="84"/>
                </a:cxn>
                <a:cxn ang="0">
                  <a:pos x="15" y="63"/>
                </a:cxn>
                <a:cxn ang="0">
                  <a:pos x="16" y="48"/>
                </a:cxn>
                <a:cxn ang="0">
                  <a:pos x="13" y="38"/>
                </a:cxn>
                <a:cxn ang="0">
                  <a:pos x="13" y="37"/>
                </a:cxn>
                <a:cxn ang="0">
                  <a:pos x="15" y="30"/>
                </a:cxn>
                <a:cxn ang="0">
                  <a:pos x="19" y="18"/>
                </a:cxn>
                <a:cxn ang="0">
                  <a:pos x="23" y="5"/>
                </a:cxn>
                <a:cxn ang="0">
                  <a:pos x="37" y="0"/>
                </a:cxn>
                <a:cxn ang="0">
                  <a:pos x="53" y="1"/>
                </a:cxn>
                <a:cxn ang="0">
                  <a:pos x="64" y="12"/>
                </a:cxn>
                <a:cxn ang="0">
                  <a:pos x="81" y="7"/>
                </a:cxn>
                <a:cxn ang="0">
                  <a:pos x="93" y="12"/>
                </a:cxn>
                <a:cxn ang="0">
                  <a:pos x="103" y="17"/>
                </a:cxn>
                <a:cxn ang="0">
                  <a:pos x="121" y="8"/>
                </a:cxn>
                <a:cxn ang="0">
                  <a:pos x="138" y="9"/>
                </a:cxn>
                <a:cxn ang="0">
                  <a:pos x="154" y="11"/>
                </a:cxn>
                <a:cxn ang="0">
                  <a:pos x="172" y="1"/>
                </a:cxn>
                <a:cxn ang="0">
                  <a:pos x="179" y="12"/>
                </a:cxn>
                <a:cxn ang="0">
                  <a:pos x="181" y="25"/>
                </a:cxn>
                <a:cxn ang="0">
                  <a:pos x="189" y="32"/>
                </a:cxn>
                <a:cxn ang="0">
                  <a:pos x="184" y="42"/>
                </a:cxn>
                <a:cxn ang="0">
                  <a:pos x="173" y="53"/>
                </a:cxn>
                <a:cxn ang="0">
                  <a:pos x="167" y="65"/>
                </a:cxn>
                <a:cxn ang="0">
                  <a:pos x="162" y="78"/>
                </a:cxn>
                <a:cxn ang="0">
                  <a:pos x="156" y="92"/>
                </a:cxn>
                <a:cxn ang="0">
                  <a:pos x="150" y="102"/>
                </a:cxn>
                <a:cxn ang="0">
                  <a:pos x="144" y="117"/>
                </a:cxn>
                <a:cxn ang="0">
                  <a:pos x="135" y="132"/>
                </a:cxn>
                <a:cxn ang="0">
                  <a:pos x="124" y="121"/>
                </a:cxn>
              </a:cxnLst>
              <a:rect l="0" t="0" r="r" b="b"/>
              <a:pathLst>
                <a:path w="189" h="169">
                  <a:moveTo>
                    <a:pt x="124" y="121"/>
                  </a:moveTo>
                  <a:lnTo>
                    <a:pt x="112" y="125"/>
                  </a:lnTo>
                  <a:lnTo>
                    <a:pt x="105" y="135"/>
                  </a:lnTo>
                  <a:lnTo>
                    <a:pt x="99" y="146"/>
                  </a:lnTo>
                  <a:lnTo>
                    <a:pt x="94" y="161"/>
                  </a:lnTo>
                  <a:lnTo>
                    <a:pt x="88" y="159"/>
                  </a:lnTo>
                  <a:lnTo>
                    <a:pt x="89" y="165"/>
                  </a:lnTo>
                  <a:lnTo>
                    <a:pt x="73" y="165"/>
                  </a:lnTo>
                  <a:lnTo>
                    <a:pt x="71" y="164"/>
                  </a:lnTo>
                  <a:lnTo>
                    <a:pt x="69" y="164"/>
                  </a:lnTo>
                  <a:lnTo>
                    <a:pt x="66" y="167"/>
                  </a:lnTo>
                  <a:lnTo>
                    <a:pt x="64" y="162"/>
                  </a:lnTo>
                  <a:lnTo>
                    <a:pt x="64" y="169"/>
                  </a:lnTo>
                  <a:lnTo>
                    <a:pt x="64" y="165"/>
                  </a:lnTo>
                  <a:lnTo>
                    <a:pt x="61" y="167"/>
                  </a:lnTo>
                  <a:lnTo>
                    <a:pt x="57" y="167"/>
                  </a:lnTo>
                  <a:lnTo>
                    <a:pt x="49" y="168"/>
                  </a:lnTo>
                  <a:lnTo>
                    <a:pt x="43" y="151"/>
                  </a:lnTo>
                  <a:lnTo>
                    <a:pt x="45" y="150"/>
                  </a:lnTo>
                  <a:lnTo>
                    <a:pt x="41" y="146"/>
                  </a:lnTo>
                  <a:lnTo>
                    <a:pt x="42" y="146"/>
                  </a:lnTo>
                  <a:lnTo>
                    <a:pt x="39" y="143"/>
                  </a:lnTo>
                  <a:lnTo>
                    <a:pt x="22" y="132"/>
                  </a:lnTo>
                  <a:lnTo>
                    <a:pt x="13" y="131"/>
                  </a:lnTo>
                  <a:lnTo>
                    <a:pt x="16" y="128"/>
                  </a:lnTo>
                  <a:lnTo>
                    <a:pt x="0" y="133"/>
                  </a:lnTo>
                  <a:lnTo>
                    <a:pt x="1" y="108"/>
                  </a:lnTo>
                  <a:lnTo>
                    <a:pt x="3" y="84"/>
                  </a:lnTo>
                  <a:lnTo>
                    <a:pt x="15" y="63"/>
                  </a:lnTo>
                  <a:lnTo>
                    <a:pt x="16" y="48"/>
                  </a:lnTo>
                  <a:lnTo>
                    <a:pt x="13" y="38"/>
                  </a:lnTo>
                  <a:lnTo>
                    <a:pt x="13" y="37"/>
                  </a:lnTo>
                  <a:lnTo>
                    <a:pt x="15" y="30"/>
                  </a:lnTo>
                  <a:lnTo>
                    <a:pt x="19" y="18"/>
                  </a:lnTo>
                  <a:lnTo>
                    <a:pt x="23" y="5"/>
                  </a:lnTo>
                  <a:lnTo>
                    <a:pt x="37" y="0"/>
                  </a:lnTo>
                  <a:lnTo>
                    <a:pt x="53" y="1"/>
                  </a:lnTo>
                  <a:lnTo>
                    <a:pt x="64" y="12"/>
                  </a:lnTo>
                  <a:lnTo>
                    <a:pt x="81" y="7"/>
                  </a:lnTo>
                  <a:lnTo>
                    <a:pt x="93" y="12"/>
                  </a:lnTo>
                  <a:lnTo>
                    <a:pt x="103" y="17"/>
                  </a:lnTo>
                  <a:lnTo>
                    <a:pt x="121" y="8"/>
                  </a:lnTo>
                  <a:lnTo>
                    <a:pt x="138" y="9"/>
                  </a:lnTo>
                  <a:lnTo>
                    <a:pt x="154" y="11"/>
                  </a:lnTo>
                  <a:lnTo>
                    <a:pt x="172" y="1"/>
                  </a:lnTo>
                  <a:lnTo>
                    <a:pt x="179" y="12"/>
                  </a:lnTo>
                  <a:lnTo>
                    <a:pt x="181" y="25"/>
                  </a:lnTo>
                  <a:lnTo>
                    <a:pt x="189" y="32"/>
                  </a:lnTo>
                  <a:lnTo>
                    <a:pt x="184" y="42"/>
                  </a:lnTo>
                  <a:lnTo>
                    <a:pt x="173" y="53"/>
                  </a:lnTo>
                  <a:lnTo>
                    <a:pt x="167" y="65"/>
                  </a:lnTo>
                  <a:lnTo>
                    <a:pt x="162" y="78"/>
                  </a:lnTo>
                  <a:lnTo>
                    <a:pt x="156" y="92"/>
                  </a:lnTo>
                  <a:lnTo>
                    <a:pt x="150" y="102"/>
                  </a:lnTo>
                  <a:lnTo>
                    <a:pt x="144" y="117"/>
                  </a:lnTo>
                  <a:lnTo>
                    <a:pt x="135" y="132"/>
                  </a:lnTo>
                  <a:lnTo>
                    <a:pt x="124" y="12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0" name="Freeform 111"/>
            <p:cNvSpPr/>
            <p:nvPr/>
          </p:nvSpPr>
          <p:spPr bwMode="auto">
            <a:xfrm>
              <a:off x="2547" y="2459"/>
              <a:ext cx="49" cy="124"/>
            </a:xfrm>
            <a:custGeom>
              <a:avLst/>
              <a:gdLst/>
              <a:ahLst/>
              <a:cxnLst>
                <a:cxn ang="0">
                  <a:pos x="3" y="24"/>
                </a:cxn>
                <a:cxn ang="0">
                  <a:pos x="1" y="24"/>
                </a:cxn>
                <a:cxn ang="0">
                  <a:pos x="0" y="32"/>
                </a:cxn>
                <a:cxn ang="0">
                  <a:pos x="9" y="42"/>
                </a:cxn>
                <a:cxn ang="0">
                  <a:pos x="11" y="56"/>
                </a:cxn>
                <a:cxn ang="0">
                  <a:pos x="11" y="70"/>
                </a:cxn>
                <a:cxn ang="0">
                  <a:pos x="12" y="84"/>
                </a:cxn>
                <a:cxn ang="0">
                  <a:pos x="12" y="97"/>
                </a:cxn>
                <a:cxn ang="0">
                  <a:pos x="13" y="110"/>
                </a:cxn>
                <a:cxn ang="0">
                  <a:pos x="30" y="108"/>
                </a:cxn>
                <a:cxn ang="0">
                  <a:pos x="31" y="83"/>
                </a:cxn>
                <a:cxn ang="0">
                  <a:pos x="33" y="59"/>
                </a:cxn>
                <a:cxn ang="0">
                  <a:pos x="45" y="38"/>
                </a:cxn>
                <a:cxn ang="0">
                  <a:pos x="46" y="23"/>
                </a:cxn>
                <a:cxn ang="0">
                  <a:pos x="43" y="13"/>
                </a:cxn>
                <a:cxn ang="0">
                  <a:pos x="43" y="12"/>
                </a:cxn>
                <a:cxn ang="0">
                  <a:pos x="30" y="0"/>
                </a:cxn>
                <a:cxn ang="0">
                  <a:pos x="25" y="6"/>
                </a:cxn>
                <a:cxn ang="0">
                  <a:pos x="25" y="8"/>
                </a:cxn>
                <a:cxn ang="0">
                  <a:pos x="24" y="11"/>
                </a:cxn>
                <a:cxn ang="0">
                  <a:pos x="12" y="18"/>
                </a:cxn>
                <a:cxn ang="0">
                  <a:pos x="3" y="24"/>
                </a:cxn>
              </a:cxnLst>
              <a:rect l="0" t="0" r="r" b="b"/>
              <a:pathLst>
                <a:path w="46" h="110">
                  <a:moveTo>
                    <a:pt x="3" y="24"/>
                  </a:moveTo>
                  <a:lnTo>
                    <a:pt x="1" y="24"/>
                  </a:lnTo>
                  <a:lnTo>
                    <a:pt x="0" y="32"/>
                  </a:lnTo>
                  <a:lnTo>
                    <a:pt x="9" y="42"/>
                  </a:lnTo>
                  <a:lnTo>
                    <a:pt x="11" y="56"/>
                  </a:lnTo>
                  <a:lnTo>
                    <a:pt x="11" y="70"/>
                  </a:lnTo>
                  <a:lnTo>
                    <a:pt x="12" y="84"/>
                  </a:lnTo>
                  <a:lnTo>
                    <a:pt x="12" y="97"/>
                  </a:lnTo>
                  <a:lnTo>
                    <a:pt x="13" y="110"/>
                  </a:lnTo>
                  <a:lnTo>
                    <a:pt x="30" y="108"/>
                  </a:lnTo>
                  <a:lnTo>
                    <a:pt x="31" y="83"/>
                  </a:lnTo>
                  <a:lnTo>
                    <a:pt x="33" y="59"/>
                  </a:lnTo>
                  <a:lnTo>
                    <a:pt x="45" y="38"/>
                  </a:lnTo>
                  <a:lnTo>
                    <a:pt x="46" y="23"/>
                  </a:lnTo>
                  <a:lnTo>
                    <a:pt x="43" y="13"/>
                  </a:lnTo>
                  <a:lnTo>
                    <a:pt x="43" y="12"/>
                  </a:lnTo>
                  <a:lnTo>
                    <a:pt x="30" y="0"/>
                  </a:lnTo>
                  <a:lnTo>
                    <a:pt x="25" y="6"/>
                  </a:lnTo>
                  <a:lnTo>
                    <a:pt x="25" y="8"/>
                  </a:lnTo>
                  <a:lnTo>
                    <a:pt x="24" y="11"/>
                  </a:lnTo>
                  <a:lnTo>
                    <a:pt x="12" y="18"/>
                  </a:lnTo>
                  <a:lnTo>
                    <a:pt x="3" y="2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1" name="Freeform 112"/>
            <p:cNvSpPr/>
            <p:nvPr/>
          </p:nvSpPr>
          <p:spPr bwMode="auto">
            <a:xfrm>
              <a:off x="2436" y="2403"/>
              <a:ext cx="137" cy="113"/>
            </a:xfrm>
            <a:custGeom>
              <a:avLst/>
              <a:gdLst/>
              <a:ahLst/>
              <a:cxnLst>
                <a:cxn ang="0">
                  <a:pos x="102" y="73"/>
                </a:cxn>
                <a:cxn ang="0">
                  <a:pos x="97" y="73"/>
                </a:cxn>
                <a:cxn ang="0">
                  <a:pos x="84" y="71"/>
                </a:cxn>
                <a:cxn ang="0">
                  <a:pos x="79" y="72"/>
                </a:cxn>
                <a:cxn ang="0">
                  <a:pos x="61" y="73"/>
                </a:cxn>
                <a:cxn ang="0">
                  <a:pos x="42" y="73"/>
                </a:cxn>
                <a:cxn ang="0">
                  <a:pos x="43" y="87"/>
                </a:cxn>
                <a:cxn ang="0">
                  <a:pos x="44" y="101"/>
                </a:cxn>
                <a:cxn ang="0">
                  <a:pos x="30" y="92"/>
                </a:cxn>
                <a:cxn ang="0">
                  <a:pos x="15" y="97"/>
                </a:cxn>
                <a:cxn ang="0">
                  <a:pos x="6" y="86"/>
                </a:cxn>
                <a:cxn ang="0">
                  <a:pos x="0" y="84"/>
                </a:cxn>
                <a:cxn ang="0">
                  <a:pos x="3" y="60"/>
                </a:cxn>
                <a:cxn ang="0">
                  <a:pos x="8" y="56"/>
                </a:cxn>
                <a:cxn ang="0">
                  <a:pos x="16" y="48"/>
                </a:cxn>
                <a:cxn ang="0">
                  <a:pos x="20" y="41"/>
                </a:cxn>
                <a:cxn ang="0">
                  <a:pos x="22" y="30"/>
                </a:cxn>
                <a:cxn ang="0">
                  <a:pos x="32" y="35"/>
                </a:cxn>
                <a:cxn ang="0">
                  <a:pos x="34" y="27"/>
                </a:cxn>
                <a:cxn ang="0">
                  <a:pos x="38" y="26"/>
                </a:cxn>
                <a:cxn ang="0">
                  <a:pos x="44" y="17"/>
                </a:cxn>
                <a:cxn ang="0">
                  <a:pos x="54" y="17"/>
                </a:cxn>
                <a:cxn ang="0">
                  <a:pos x="55" y="9"/>
                </a:cxn>
                <a:cxn ang="0">
                  <a:pos x="75" y="0"/>
                </a:cxn>
                <a:cxn ang="0">
                  <a:pos x="90" y="2"/>
                </a:cxn>
                <a:cxn ang="0">
                  <a:pos x="92" y="17"/>
                </a:cxn>
                <a:cxn ang="0">
                  <a:pos x="104" y="30"/>
                </a:cxn>
                <a:cxn ang="0">
                  <a:pos x="102" y="31"/>
                </a:cxn>
                <a:cxn ang="0">
                  <a:pos x="102" y="37"/>
                </a:cxn>
                <a:cxn ang="0">
                  <a:pos x="111" y="44"/>
                </a:cxn>
                <a:cxn ang="0">
                  <a:pos x="117" y="43"/>
                </a:cxn>
                <a:cxn ang="0">
                  <a:pos x="121" y="48"/>
                </a:cxn>
                <a:cxn ang="0">
                  <a:pos x="124" y="57"/>
                </a:cxn>
                <a:cxn ang="0">
                  <a:pos x="123" y="60"/>
                </a:cxn>
                <a:cxn ang="0">
                  <a:pos x="111" y="67"/>
                </a:cxn>
                <a:cxn ang="0">
                  <a:pos x="102" y="73"/>
                </a:cxn>
              </a:cxnLst>
              <a:rect l="0" t="0" r="r" b="b"/>
              <a:pathLst>
                <a:path w="124" h="101">
                  <a:moveTo>
                    <a:pt x="102" y="73"/>
                  </a:moveTo>
                  <a:lnTo>
                    <a:pt x="97" y="73"/>
                  </a:lnTo>
                  <a:lnTo>
                    <a:pt x="84" y="71"/>
                  </a:lnTo>
                  <a:lnTo>
                    <a:pt x="79" y="72"/>
                  </a:lnTo>
                  <a:lnTo>
                    <a:pt x="61" y="73"/>
                  </a:lnTo>
                  <a:lnTo>
                    <a:pt x="42" y="73"/>
                  </a:lnTo>
                  <a:lnTo>
                    <a:pt x="43" y="87"/>
                  </a:lnTo>
                  <a:lnTo>
                    <a:pt x="44" y="101"/>
                  </a:lnTo>
                  <a:lnTo>
                    <a:pt x="30" y="92"/>
                  </a:lnTo>
                  <a:lnTo>
                    <a:pt x="15" y="97"/>
                  </a:lnTo>
                  <a:lnTo>
                    <a:pt x="6" y="86"/>
                  </a:lnTo>
                  <a:lnTo>
                    <a:pt x="0" y="84"/>
                  </a:lnTo>
                  <a:lnTo>
                    <a:pt x="3" y="60"/>
                  </a:lnTo>
                  <a:lnTo>
                    <a:pt x="8" y="56"/>
                  </a:lnTo>
                  <a:lnTo>
                    <a:pt x="16" y="48"/>
                  </a:lnTo>
                  <a:lnTo>
                    <a:pt x="20" y="41"/>
                  </a:lnTo>
                  <a:lnTo>
                    <a:pt x="22" y="30"/>
                  </a:lnTo>
                  <a:lnTo>
                    <a:pt x="32" y="35"/>
                  </a:lnTo>
                  <a:lnTo>
                    <a:pt x="34" y="27"/>
                  </a:lnTo>
                  <a:lnTo>
                    <a:pt x="38" y="26"/>
                  </a:lnTo>
                  <a:lnTo>
                    <a:pt x="44" y="17"/>
                  </a:lnTo>
                  <a:lnTo>
                    <a:pt x="54" y="17"/>
                  </a:lnTo>
                  <a:lnTo>
                    <a:pt x="55" y="9"/>
                  </a:lnTo>
                  <a:lnTo>
                    <a:pt x="75" y="0"/>
                  </a:lnTo>
                  <a:lnTo>
                    <a:pt x="90" y="2"/>
                  </a:lnTo>
                  <a:lnTo>
                    <a:pt x="92" y="17"/>
                  </a:lnTo>
                  <a:lnTo>
                    <a:pt x="104" y="30"/>
                  </a:lnTo>
                  <a:lnTo>
                    <a:pt x="102" y="31"/>
                  </a:lnTo>
                  <a:lnTo>
                    <a:pt x="102" y="37"/>
                  </a:lnTo>
                  <a:lnTo>
                    <a:pt x="111" y="44"/>
                  </a:lnTo>
                  <a:lnTo>
                    <a:pt x="117" y="43"/>
                  </a:lnTo>
                  <a:lnTo>
                    <a:pt x="121" y="48"/>
                  </a:lnTo>
                  <a:lnTo>
                    <a:pt x="124" y="57"/>
                  </a:lnTo>
                  <a:lnTo>
                    <a:pt x="123" y="60"/>
                  </a:lnTo>
                  <a:lnTo>
                    <a:pt x="111" y="67"/>
                  </a:lnTo>
                  <a:lnTo>
                    <a:pt x="102" y="7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2" name="Freeform 113"/>
            <p:cNvSpPr/>
            <p:nvPr/>
          </p:nvSpPr>
          <p:spPr bwMode="auto">
            <a:xfrm>
              <a:off x="2683" y="2443"/>
              <a:ext cx="134" cy="228"/>
            </a:xfrm>
            <a:custGeom>
              <a:avLst/>
              <a:gdLst/>
              <a:ahLst/>
              <a:cxnLst>
                <a:cxn ang="0">
                  <a:pos x="112" y="56"/>
                </a:cxn>
                <a:cxn ang="0">
                  <a:pos x="93" y="56"/>
                </a:cxn>
                <a:cxn ang="0">
                  <a:pos x="86" y="60"/>
                </a:cxn>
                <a:cxn ang="0">
                  <a:pos x="99" y="77"/>
                </a:cxn>
                <a:cxn ang="0">
                  <a:pos x="109" y="99"/>
                </a:cxn>
                <a:cxn ang="0">
                  <a:pos x="102" y="114"/>
                </a:cxn>
                <a:cxn ang="0">
                  <a:pos x="93" y="128"/>
                </a:cxn>
                <a:cxn ang="0">
                  <a:pos x="99" y="153"/>
                </a:cxn>
                <a:cxn ang="0">
                  <a:pos x="108" y="167"/>
                </a:cxn>
                <a:cxn ang="0">
                  <a:pos x="116" y="179"/>
                </a:cxn>
                <a:cxn ang="0">
                  <a:pos x="121" y="195"/>
                </a:cxn>
                <a:cxn ang="0">
                  <a:pos x="118" y="204"/>
                </a:cxn>
                <a:cxn ang="0">
                  <a:pos x="104" y="200"/>
                </a:cxn>
                <a:cxn ang="0">
                  <a:pos x="91" y="197"/>
                </a:cxn>
                <a:cxn ang="0">
                  <a:pos x="75" y="197"/>
                </a:cxn>
                <a:cxn ang="0">
                  <a:pos x="60" y="197"/>
                </a:cxn>
                <a:cxn ang="0">
                  <a:pos x="44" y="197"/>
                </a:cxn>
                <a:cxn ang="0">
                  <a:pos x="32" y="194"/>
                </a:cxn>
                <a:cxn ang="0">
                  <a:pos x="20" y="193"/>
                </a:cxn>
                <a:cxn ang="0">
                  <a:pos x="20" y="174"/>
                </a:cxn>
                <a:cxn ang="0">
                  <a:pos x="18" y="165"/>
                </a:cxn>
                <a:cxn ang="0">
                  <a:pos x="16" y="163"/>
                </a:cxn>
                <a:cxn ang="0">
                  <a:pos x="7" y="162"/>
                </a:cxn>
                <a:cxn ang="0">
                  <a:pos x="2" y="151"/>
                </a:cxn>
                <a:cxn ang="0">
                  <a:pos x="0" y="152"/>
                </a:cxn>
                <a:cxn ang="0">
                  <a:pos x="1" y="149"/>
                </a:cxn>
                <a:cxn ang="0">
                  <a:pos x="6" y="134"/>
                </a:cxn>
                <a:cxn ang="0">
                  <a:pos x="12" y="123"/>
                </a:cxn>
                <a:cxn ang="0">
                  <a:pos x="19" y="113"/>
                </a:cxn>
                <a:cxn ang="0">
                  <a:pos x="31" y="109"/>
                </a:cxn>
                <a:cxn ang="0">
                  <a:pos x="42" y="120"/>
                </a:cxn>
                <a:cxn ang="0">
                  <a:pos x="51" y="105"/>
                </a:cxn>
                <a:cxn ang="0">
                  <a:pos x="57" y="90"/>
                </a:cxn>
                <a:cxn ang="0">
                  <a:pos x="63" y="80"/>
                </a:cxn>
                <a:cxn ang="0">
                  <a:pos x="69" y="66"/>
                </a:cxn>
                <a:cxn ang="0">
                  <a:pos x="74" y="53"/>
                </a:cxn>
                <a:cxn ang="0">
                  <a:pos x="80" y="41"/>
                </a:cxn>
                <a:cxn ang="0">
                  <a:pos x="91" y="30"/>
                </a:cxn>
                <a:cxn ang="0">
                  <a:pos x="96" y="20"/>
                </a:cxn>
                <a:cxn ang="0">
                  <a:pos x="88" y="13"/>
                </a:cxn>
                <a:cxn ang="0">
                  <a:pos x="86" y="0"/>
                </a:cxn>
                <a:cxn ang="0">
                  <a:pos x="92" y="0"/>
                </a:cxn>
                <a:cxn ang="0">
                  <a:pos x="99" y="18"/>
                </a:cxn>
                <a:cxn ang="0">
                  <a:pos x="102" y="38"/>
                </a:cxn>
                <a:cxn ang="0">
                  <a:pos x="112" y="56"/>
                </a:cxn>
              </a:cxnLst>
              <a:rect l="0" t="0" r="r" b="b"/>
              <a:pathLst>
                <a:path w="121" h="204">
                  <a:moveTo>
                    <a:pt x="112" y="56"/>
                  </a:moveTo>
                  <a:lnTo>
                    <a:pt x="93" y="56"/>
                  </a:lnTo>
                  <a:lnTo>
                    <a:pt x="86" y="60"/>
                  </a:lnTo>
                  <a:lnTo>
                    <a:pt x="99" y="77"/>
                  </a:lnTo>
                  <a:lnTo>
                    <a:pt x="109" y="99"/>
                  </a:lnTo>
                  <a:lnTo>
                    <a:pt x="102" y="114"/>
                  </a:lnTo>
                  <a:lnTo>
                    <a:pt x="93" y="128"/>
                  </a:lnTo>
                  <a:lnTo>
                    <a:pt x="99" y="153"/>
                  </a:lnTo>
                  <a:lnTo>
                    <a:pt x="108" y="167"/>
                  </a:lnTo>
                  <a:lnTo>
                    <a:pt x="116" y="179"/>
                  </a:lnTo>
                  <a:lnTo>
                    <a:pt x="121" y="195"/>
                  </a:lnTo>
                  <a:lnTo>
                    <a:pt x="118" y="204"/>
                  </a:lnTo>
                  <a:lnTo>
                    <a:pt x="104" y="200"/>
                  </a:lnTo>
                  <a:lnTo>
                    <a:pt x="91" y="197"/>
                  </a:lnTo>
                  <a:lnTo>
                    <a:pt x="75" y="197"/>
                  </a:lnTo>
                  <a:lnTo>
                    <a:pt x="60" y="197"/>
                  </a:lnTo>
                  <a:lnTo>
                    <a:pt x="44" y="197"/>
                  </a:lnTo>
                  <a:lnTo>
                    <a:pt x="32" y="194"/>
                  </a:lnTo>
                  <a:lnTo>
                    <a:pt x="20" y="193"/>
                  </a:lnTo>
                  <a:lnTo>
                    <a:pt x="20" y="174"/>
                  </a:lnTo>
                  <a:lnTo>
                    <a:pt x="18" y="165"/>
                  </a:lnTo>
                  <a:lnTo>
                    <a:pt x="16" y="163"/>
                  </a:lnTo>
                  <a:lnTo>
                    <a:pt x="7" y="162"/>
                  </a:lnTo>
                  <a:lnTo>
                    <a:pt x="2" y="151"/>
                  </a:lnTo>
                  <a:lnTo>
                    <a:pt x="0" y="152"/>
                  </a:lnTo>
                  <a:lnTo>
                    <a:pt x="1" y="149"/>
                  </a:lnTo>
                  <a:lnTo>
                    <a:pt x="6" y="134"/>
                  </a:lnTo>
                  <a:lnTo>
                    <a:pt x="12" y="123"/>
                  </a:lnTo>
                  <a:lnTo>
                    <a:pt x="19" y="113"/>
                  </a:lnTo>
                  <a:lnTo>
                    <a:pt x="31" y="109"/>
                  </a:lnTo>
                  <a:lnTo>
                    <a:pt x="42" y="120"/>
                  </a:lnTo>
                  <a:lnTo>
                    <a:pt x="51" y="105"/>
                  </a:lnTo>
                  <a:lnTo>
                    <a:pt x="57" y="90"/>
                  </a:lnTo>
                  <a:lnTo>
                    <a:pt x="63" y="80"/>
                  </a:lnTo>
                  <a:lnTo>
                    <a:pt x="69" y="66"/>
                  </a:lnTo>
                  <a:lnTo>
                    <a:pt x="74" y="53"/>
                  </a:lnTo>
                  <a:lnTo>
                    <a:pt x="80" y="41"/>
                  </a:lnTo>
                  <a:lnTo>
                    <a:pt x="91" y="30"/>
                  </a:lnTo>
                  <a:lnTo>
                    <a:pt x="96" y="20"/>
                  </a:lnTo>
                  <a:lnTo>
                    <a:pt x="88" y="13"/>
                  </a:lnTo>
                  <a:lnTo>
                    <a:pt x="86" y="0"/>
                  </a:lnTo>
                  <a:lnTo>
                    <a:pt x="92" y="0"/>
                  </a:lnTo>
                  <a:lnTo>
                    <a:pt x="99" y="18"/>
                  </a:lnTo>
                  <a:lnTo>
                    <a:pt x="102" y="38"/>
                  </a:lnTo>
                  <a:lnTo>
                    <a:pt x="112" y="5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3" name="Freeform 114"/>
            <p:cNvSpPr/>
            <p:nvPr/>
          </p:nvSpPr>
          <p:spPr bwMode="auto">
            <a:xfrm>
              <a:off x="2787" y="2487"/>
              <a:ext cx="229" cy="172"/>
            </a:xfrm>
            <a:custGeom>
              <a:avLst/>
              <a:gdLst/>
              <a:ahLst/>
              <a:cxnLst>
                <a:cxn ang="0">
                  <a:pos x="72" y="42"/>
                </a:cxn>
                <a:cxn ang="0">
                  <a:pos x="70" y="38"/>
                </a:cxn>
                <a:cxn ang="0">
                  <a:pos x="93" y="33"/>
                </a:cxn>
                <a:cxn ang="0">
                  <a:pos x="105" y="18"/>
                </a:cxn>
                <a:cxn ang="0">
                  <a:pos x="117" y="4"/>
                </a:cxn>
                <a:cxn ang="0">
                  <a:pos x="132" y="0"/>
                </a:cxn>
                <a:cxn ang="0">
                  <a:pos x="138" y="11"/>
                </a:cxn>
                <a:cxn ang="0">
                  <a:pos x="145" y="22"/>
                </a:cxn>
                <a:cxn ang="0">
                  <a:pos x="143" y="40"/>
                </a:cxn>
                <a:cxn ang="0">
                  <a:pos x="154" y="42"/>
                </a:cxn>
                <a:cxn ang="0">
                  <a:pos x="157" y="47"/>
                </a:cxn>
                <a:cxn ang="0">
                  <a:pos x="172" y="58"/>
                </a:cxn>
                <a:cxn ang="0">
                  <a:pos x="174" y="65"/>
                </a:cxn>
                <a:cxn ang="0">
                  <a:pos x="189" y="78"/>
                </a:cxn>
                <a:cxn ang="0">
                  <a:pos x="195" y="88"/>
                </a:cxn>
                <a:cxn ang="0">
                  <a:pos x="204" y="100"/>
                </a:cxn>
                <a:cxn ang="0">
                  <a:pos x="207" y="106"/>
                </a:cxn>
                <a:cxn ang="0">
                  <a:pos x="198" y="104"/>
                </a:cxn>
                <a:cxn ang="0">
                  <a:pos x="185" y="102"/>
                </a:cxn>
                <a:cxn ang="0">
                  <a:pos x="173" y="101"/>
                </a:cxn>
                <a:cxn ang="0">
                  <a:pos x="167" y="106"/>
                </a:cxn>
                <a:cxn ang="0">
                  <a:pos x="155" y="106"/>
                </a:cxn>
                <a:cxn ang="0">
                  <a:pos x="139" y="112"/>
                </a:cxn>
                <a:cxn ang="0">
                  <a:pos x="132" y="111"/>
                </a:cxn>
                <a:cxn ang="0">
                  <a:pos x="125" y="122"/>
                </a:cxn>
                <a:cxn ang="0">
                  <a:pos x="111" y="118"/>
                </a:cxn>
                <a:cxn ang="0">
                  <a:pos x="95" y="113"/>
                </a:cxn>
                <a:cxn ang="0">
                  <a:pos x="78" y="104"/>
                </a:cxn>
                <a:cxn ang="0">
                  <a:pos x="66" y="120"/>
                </a:cxn>
                <a:cxn ang="0">
                  <a:pos x="66" y="134"/>
                </a:cxn>
                <a:cxn ang="0">
                  <a:pos x="54" y="132"/>
                </a:cxn>
                <a:cxn ang="0">
                  <a:pos x="42" y="131"/>
                </a:cxn>
                <a:cxn ang="0">
                  <a:pos x="34" y="137"/>
                </a:cxn>
                <a:cxn ang="0">
                  <a:pos x="28" y="156"/>
                </a:cxn>
                <a:cxn ang="0">
                  <a:pos x="23" y="140"/>
                </a:cxn>
                <a:cxn ang="0">
                  <a:pos x="15" y="128"/>
                </a:cxn>
                <a:cxn ang="0">
                  <a:pos x="6" y="114"/>
                </a:cxn>
                <a:cxn ang="0">
                  <a:pos x="0" y="89"/>
                </a:cxn>
                <a:cxn ang="0">
                  <a:pos x="9" y="75"/>
                </a:cxn>
                <a:cxn ang="0">
                  <a:pos x="16" y="60"/>
                </a:cxn>
                <a:cxn ang="0">
                  <a:pos x="31" y="56"/>
                </a:cxn>
                <a:cxn ang="0">
                  <a:pos x="34" y="58"/>
                </a:cxn>
                <a:cxn ang="0">
                  <a:pos x="43" y="57"/>
                </a:cxn>
                <a:cxn ang="0">
                  <a:pos x="65" y="52"/>
                </a:cxn>
                <a:cxn ang="0">
                  <a:pos x="72" y="42"/>
                </a:cxn>
              </a:cxnLst>
              <a:rect l="0" t="0" r="r" b="b"/>
              <a:pathLst>
                <a:path w="207" h="156">
                  <a:moveTo>
                    <a:pt x="72" y="42"/>
                  </a:moveTo>
                  <a:lnTo>
                    <a:pt x="70" y="38"/>
                  </a:lnTo>
                  <a:lnTo>
                    <a:pt x="93" y="33"/>
                  </a:lnTo>
                  <a:lnTo>
                    <a:pt x="105" y="18"/>
                  </a:lnTo>
                  <a:lnTo>
                    <a:pt x="117" y="4"/>
                  </a:lnTo>
                  <a:lnTo>
                    <a:pt x="132" y="0"/>
                  </a:lnTo>
                  <a:lnTo>
                    <a:pt x="138" y="11"/>
                  </a:lnTo>
                  <a:lnTo>
                    <a:pt x="145" y="22"/>
                  </a:lnTo>
                  <a:lnTo>
                    <a:pt x="143" y="40"/>
                  </a:lnTo>
                  <a:lnTo>
                    <a:pt x="154" y="42"/>
                  </a:lnTo>
                  <a:lnTo>
                    <a:pt x="157" y="47"/>
                  </a:lnTo>
                  <a:lnTo>
                    <a:pt x="172" y="58"/>
                  </a:lnTo>
                  <a:lnTo>
                    <a:pt x="174" y="65"/>
                  </a:lnTo>
                  <a:lnTo>
                    <a:pt x="189" y="78"/>
                  </a:lnTo>
                  <a:lnTo>
                    <a:pt x="195" y="88"/>
                  </a:lnTo>
                  <a:lnTo>
                    <a:pt x="204" y="100"/>
                  </a:lnTo>
                  <a:lnTo>
                    <a:pt x="207" y="106"/>
                  </a:lnTo>
                  <a:lnTo>
                    <a:pt x="198" y="104"/>
                  </a:lnTo>
                  <a:lnTo>
                    <a:pt x="185" y="102"/>
                  </a:lnTo>
                  <a:lnTo>
                    <a:pt x="173" y="101"/>
                  </a:lnTo>
                  <a:lnTo>
                    <a:pt x="167" y="106"/>
                  </a:lnTo>
                  <a:lnTo>
                    <a:pt x="155" y="106"/>
                  </a:lnTo>
                  <a:lnTo>
                    <a:pt x="139" y="112"/>
                  </a:lnTo>
                  <a:lnTo>
                    <a:pt x="132" y="111"/>
                  </a:lnTo>
                  <a:lnTo>
                    <a:pt x="125" y="122"/>
                  </a:lnTo>
                  <a:lnTo>
                    <a:pt x="111" y="118"/>
                  </a:lnTo>
                  <a:lnTo>
                    <a:pt x="95" y="113"/>
                  </a:lnTo>
                  <a:lnTo>
                    <a:pt x="78" y="104"/>
                  </a:lnTo>
                  <a:lnTo>
                    <a:pt x="66" y="120"/>
                  </a:lnTo>
                  <a:lnTo>
                    <a:pt x="66" y="134"/>
                  </a:lnTo>
                  <a:lnTo>
                    <a:pt x="54" y="132"/>
                  </a:lnTo>
                  <a:lnTo>
                    <a:pt x="42" y="131"/>
                  </a:lnTo>
                  <a:lnTo>
                    <a:pt x="34" y="137"/>
                  </a:lnTo>
                  <a:lnTo>
                    <a:pt x="28" y="156"/>
                  </a:lnTo>
                  <a:lnTo>
                    <a:pt x="23" y="140"/>
                  </a:lnTo>
                  <a:lnTo>
                    <a:pt x="15" y="128"/>
                  </a:lnTo>
                  <a:lnTo>
                    <a:pt x="6" y="114"/>
                  </a:lnTo>
                  <a:lnTo>
                    <a:pt x="0" y="89"/>
                  </a:lnTo>
                  <a:lnTo>
                    <a:pt x="9" y="75"/>
                  </a:lnTo>
                  <a:lnTo>
                    <a:pt x="16" y="60"/>
                  </a:lnTo>
                  <a:lnTo>
                    <a:pt x="31" y="56"/>
                  </a:lnTo>
                  <a:lnTo>
                    <a:pt x="34" y="58"/>
                  </a:lnTo>
                  <a:lnTo>
                    <a:pt x="43" y="57"/>
                  </a:lnTo>
                  <a:lnTo>
                    <a:pt x="65" y="52"/>
                  </a:lnTo>
                  <a:lnTo>
                    <a:pt x="72" y="4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4" name="Freeform 115"/>
            <p:cNvSpPr/>
            <p:nvPr/>
          </p:nvSpPr>
          <p:spPr bwMode="auto">
            <a:xfrm>
              <a:off x="2238" y="2430"/>
              <a:ext cx="53" cy="11"/>
            </a:xfrm>
            <a:custGeom>
              <a:avLst/>
              <a:gdLst/>
              <a:ahLst/>
              <a:cxnLst>
                <a:cxn ang="0">
                  <a:pos x="2" y="5"/>
                </a:cxn>
                <a:cxn ang="0">
                  <a:pos x="0" y="12"/>
                </a:cxn>
                <a:cxn ang="0">
                  <a:pos x="13" y="8"/>
                </a:cxn>
                <a:cxn ang="0">
                  <a:pos x="25" y="3"/>
                </a:cxn>
                <a:cxn ang="0">
                  <a:pos x="46" y="8"/>
                </a:cxn>
                <a:cxn ang="0">
                  <a:pos x="42" y="3"/>
                </a:cxn>
                <a:cxn ang="0">
                  <a:pos x="23" y="0"/>
                </a:cxn>
                <a:cxn ang="0">
                  <a:pos x="20" y="3"/>
                </a:cxn>
                <a:cxn ang="0">
                  <a:pos x="4" y="3"/>
                </a:cxn>
                <a:cxn ang="0">
                  <a:pos x="4" y="5"/>
                </a:cxn>
                <a:cxn ang="0">
                  <a:pos x="18" y="5"/>
                </a:cxn>
                <a:cxn ang="0">
                  <a:pos x="10" y="8"/>
                </a:cxn>
                <a:cxn ang="0">
                  <a:pos x="2" y="5"/>
                </a:cxn>
              </a:cxnLst>
              <a:rect l="0" t="0" r="r" b="b"/>
              <a:pathLst>
                <a:path w="46" h="12">
                  <a:moveTo>
                    <a:pt x="2" y="5"/>
                  </a:moveTo>
                  <a:lnTo>
                    <a:pt x="0" y="12"/>
                  </a:lnTo>
                  <a:lnTo>
                    <a:pt x="13" y="8"/>
                  </a:lnTo>
                  <a:lnTo>
                    <a:pt x="25" y="3"/>
                  </a:lnTo>
                  <a:lnTo>
                    <a:pt x="46" y="8"/>
                  </a:lnTo>
                  <a:lnTo>
                    <a:pt x="42" y="3"/>
                  </a:lnTo>
                  <a:lnTo>
                    <a:pt x="23" y="0"/>
                  </a:lnTo>
                  <a:lnTo>
                    <a:pt x="20" y="3"/>
                  </a:lnTo>
                  <a:lnTo>
                    <a:pt x="4" y="3"/>
                  </a:lnTo>
                  <a:lnTo>
                    <a:pt x="4" y="5"/>
                  </a:lnTo>
                  <a:lnTo>
                    <a:pt x="18" y="5"/>
                  </a:lnTo>
                  <a:lnTo>
                    <a:pt x="10" y="8"/>
                  </a:lnTo>
                  <a:lnTo>
                    <a:pt x="2"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5" name="Freeform 116"/>
            <p:cNvSpPr/>
            <p:nvPr/>
          </p:nvSpPr>
          <p:spPr bwMode="auto">
            <a:xfrm>
              <a:off x="2476" y="2484"/>
              <a:ext cx="77" cy="126"/>
            </a:xfrm>
            <a:custGeom>
              <a:avLst/>
              <a:gdLst/>
              <a:ahLst/>
              <a:cxnLst>
                <a:cxn ang="0">
                  <a:pos x="61" y="97"/>
                </a:cxn>
                <a:cxn ang="0">
                  <a:pos x="50" y="100"/>
                </a:cxn>
                <a:cxn ang="0">
                  <a:pos x="38" y="105"/>
                </a:cxn>
                <a:cxn ang="0">
                  <a:pos x="27" y="110"/>
                </a:cxn>
                <a:cxn ang="0">
                  <a:pos x="16" y="114"/>
                </a:cxn>
                <a:cxn ang="0">
                  <a:pos x="1" y="109"/>
                </a:cxn>
                <a:cxn ang="0">
                  <a:pos x="6" y="105"/>
                </a:cxn>
                <a:cxn ang="0">
                  <a:pos x="3" y="91"/>
                </a:cxn>
                <a:cxn ang="0">
                  <a:pos x="0" y="78"/>
                </a:cxn>
                <a:cxn ang="0">
                  <a:pos x="6" y="66"/>
                </a:cxn>
                <a:cxn ang="0">
                  <a:pos x="10" y="52"/>
                </a:cxn>
                <a:cxn ang="0">
                  <a:pos x="8" y="30"/>
                </a:cxn>
                <a:cxn ang="0">
                  <a:pos x="7" y="16"/>
                </a:cxn>
                <a:cxn ang="0">
                  <a:pos x="6" y="2"/>
                </a:cxn>
                <a:cxn ang="0">
                  <a:pos x="25" y="2"/>
                </a:cxn>
                <a:cxn ang="0">
                  <a:pos x="43" y="1"/>
                </a:cxn>
                <a:cxn ang="0">
                  <a:pos x="48" y="0"/>
                </a:cxn>
                <a:cxn ang="0">
                  <a:pos x="50" y="6"/>
                </a:cxn>
                <a:cxn ang="0">
                  <a:pos x="56" y="21"/>
                </a:cxn>
                <a:cxn ang="0">
                  <a:pos x="56" y="30"/>
                </a:cxn>
                <a:cxn ang="0">
                  <a:pos x="57" y="42"/>
                </a:cxn>
                <a:cxn ang="0">
                  <a:pos x="60" y="54"/>
                </a:cxn>
                <a:cxn ang="0">
                  <a:pos x="61" y="68"/>
                </a:cxn>
                <a:cxn ang="0">
                  <a:pos x="61" y="81"/>
                </a:cxn>
                <a:cxn ang="0">
                  <a:pos x="69" y="91"/>
                </a:cxn>
                <a:cxn ang="0">
                  <a:pos x="61" y="97"/>
                </a:cxn>
                <a:cxn ang="0">
                  <a:pos x="55" y="92"/>
                </a:cxn>
                <a:cxn ang="0">
                  <a:pos x="61" y="97"/>
                </a:cxn>
              </a:cxnLst>
              <a:rect l="0" t="0" r="r" b="b"/>
              <a:pathLst>
                <a:path w="69" h="114">
                  <a:moveTo>
                    <a:pt x="61" y="97"/>
                  </a:moveTo>
                  <a:lnTo>
                    <a:pt x="50" y="100"/>
                  </a:lnTo>
                  <a:lnTo>
                    <a:pt x="38" y="105"/>
                  </a:lnTo>
                  <a:lnTo>
                    <a:pt x="27" y="110"/>
                  </a:lnTo>
                  <a:lnTo>
                    <a:pt x="16" y="114"/>
                  </a:lnTo>
                  <a:lnTo>
                    <a:pt x="1" y="109"/>
                  </a:lnTo>
                  <a:lnTo>
                    <a:pt x="6" y="105"/>
                  </a:lnTo>
                  <a:lnTo>
                    <a:pt x="3" y="91"/>
                  </a:lnTo>
                  <a:lnTo>
                    <a:pt x="0" y="78"/>
                  </a:lnTo>
                  <a:lnTo>
                    <a:pt x="6" y="66"/>
                  </a:lnTo>
                  <a:lnTo>
                    <a:pt x="10" y="52"/>
                  </a:lnTo>
                  <a:lnTo>
                    <a:pt x="8" y="30"/>
                  </a:lnTo>
                  <a:lnTo>
                    <a:pt x="7" y="16"/>
                  </a:lnTo>
                  <a:lnTo>
                    <a:pt x="6" y="2"/>
                  </a:lnTo>
                  <a:lnTo>
                    <a:pt x="25" y="2"/>
                  </a:lnTo>
                  <a:lnTo>
                    <a:pt x="43" y="1"/>
                  </a:lnTo>
                  <a:lnTo>
                    <a:pt x="48" y="0"/>
                  </a:lnTo>
                  <a:lnTo>
                    <a:pt x="50" y="6"/>
                  </a:lnTo>
                  <a:lnTo>
                    <a:pt x="56" y="21"/>
                  </a:lnTo>
                  <a:lnTo>
                    <a:pt x="56" y="30"/>
                  </a:lnTo>
                  <a:lnTo>
                    <a:pt x="57" y="42"/>
                  </a:lnTo>
                  <a:lnTo>
                    <a:pt x="60" y="54"/>
                  </a:lnTo>
                  <a:lnTo>
                    <a:pt x="61" y="68"/>
                  </a:lnTo>
                  <a:lnTo>
                    <a:pt x="61" y="81"/>
                  </a:lnTo>
                  <a:lnTo>
                    <a:pt x="69" y="91"/>
                  </a:lnTo>
                  <a:lnTo>
                    <a:pt x="61" y="97"/>
                  </a:lnTo>
                  <a:lnTo>
                    <a:pt x="55" y="92"/>
                  </a:lnTo>
                  <a:lnTo>
                    <a:pt x="61" y="9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6" name="Freeform 117"/>
            <p:cNvSpPr/>
            <p:nvPr/>
          </p:nvSpPr>
          <p:spPr bwMode="auto">
            <a:xfrm>
              <a:off x="2267" y="2453"/>
              <a:ext cx="130" cy="109"/>
            </a:xfrm>
            <a:custGeom>
              <a:avLst/>
              <a:gdLst/>
              <a:ahLst/>
              <a:cxnLst>
                <a:cxn ang="0">
                  <a:pos x="105" y="23"/>
                </a:cxn>
                <a:cxn ang="0">
                  <a:pos x="102" y="29"/>
                </a:cxn>
                <a:cxn ang="0">
                  <a:pos x="105" y="29"/>
                </a:cxn>
                <a:cxn ang="0">
                  <a:pos x="112" y="46"/>
                </a:cxn>
                <a:cxn ang="0">
                  <a:pos x="111" y="59"/>
                </a:cxn>
                <a:cxn ang="0">
                  <a:pos x="113" y="62"/>
                </a:cxn>
                <a:cxn ang="0">
                  <a:pos x="114" y="66"/>
                </a:cxn>
                <a:cxn ang="0">
                  <a:pos x="116" y="72"/>
                </a:cxn>
                <a:cxn ang="0">
                  <a:pos x="116" y="77"/>
                </a:cxn>
                <a:cxn ang="0">
                  <a:pos x="108" y="78"/>
                </a:cxn>
                <a:cxn ang="0">
                  <a:pos x="111" y="85"/>
                </a:cxn>
                <a:cxn ang="0">
                  <a:pos x="106" y="91"/>
                </a:cxn>
                <a:cxn ang="0">
                  <a:pos x="105" y="92"/>
                </a:cxn>
                <a:cxn ang="0">
                  <a:pos x="100" y="92"/>
                </a:cxn>
                <a:cxn ang="0">
                  <a:pos x="93" y="97"/>
                </a:cxn>
                <a:cxn ang="0">
                  <a:pos x="89" y="94"/>
                </a:cxn>
                <a:cxn ang="0">
                  <a:pos x="84" y="76"/>
                </a:cxn>
                <a:cxn ang="0">
                  <a:pos x="76" y="76"/>
                </a:cxn>
                <a:cxn ang="0">
                  <a:pos x="70" y="77"/>
                </a:cxn>
                <a:cxn ang="0">
                  <a:pos x="71" y="65"/>
                </a:cxn>
                <a:cxn ang="0">
                  <a:pos x="62" y="48"/>
                </a:cxn>
                <a:cxn ang="0">
                  <a:pos x="40" y="54"/>
                </a:cxn>
                <a:cxn ang="0">
                  <a:pos x="28" y="66"/>
                </a:cxn>
                <a:cxn ang="0">
                  <a:pos x="27" y="60"/>
                </a:cxn>
                <a:cxn ang="0">
                  <a:pos x="23" y="55"/>
                </a:cxn>
                <a:cxn ang="0">
                  <a:pos x="21" y="52"/>
                </a:cxn>
                <a:cxn ang="0">
                  <a:pos x="16" y="47"/>
                </a:cxn>
                <a:cxn ang="0">
                  <a:pos x="8" y="37"/>
                </a:cxn>
                <a:cxn ang="0">
                  <a:pos x="8" y="34"/>
                </a:cxn>
                <a:cxn ang="0">
                  <a:pos x="6" y="35"/>
                </a:cxn>
                <a:cxn ang="0">
                  <a:pos x="5" y="30"/>
                </a:cxn>
                <a:cxn ang="0">
                  <a:pos x="0" y="32"/>
                </a:cxn>
                <a:cxn ang="0">
                  <a:pos x="2" y="31"/>
                </a:cxn>
                <a:cxn ang="0">
                  <a:pos x="5" y="24"/>
                </a:cxn>
                <a:cxn ang="0">
                  <a:pos x="20" y="18"/>
                </a:cxn>
                <a:cxn ang="0">
                  <a:pos x="20" y="8"/>
                </a:cxn>
                <a:cxn ang="0">
                  <a:pos x="22" y="0"/>
                </a:cxn>
                <a:cxn ang="0">
                  <a:pos x="36" y="4"/>
                </a:cxn>
                <a:cxn ang="0">
                  <a:pos x="59" y="5"/>
                </a:cxn>
                <a:cxn ang="0">
                  <a:pos x="57" y="10"/>
                </a:cxn>
                <a:cxn ang="0">
                  <a:pos x="66" y="10"/>
                </a:cxn>
                <a:cxn ang="0">
                  <a:pos x="71" y="12"/>
                </a:cxn>
                <a:cxn ang="0">
                  <a:pos x="81" y="11"/>
                </a:cxn>
                <a:cxn ang="0">
                  <a:pos x="92" y="7"/>
                </a:cxn>
                <a:cxn ang="0">
                  <a:pos x="94" y="4"/>
                </a:cxn>
                <a:cxn ang="0">
                  <a:pos x="99" y="18"/>
                </a:cxn>
                <a:cxn ang="0">
                  <a:pos x="105" y="23"/>
                </a:cxn>
              </a:cxnLst>
              <a:rect l="0" t="0" r="r" b="b"/>
              <a:pathLst>
                <a:path w="116" h="97">
                  <a:moveTo>
                    <a:pt x="105" y="23"/>
                  </a:moveTo>
                  <a:lnTo>
                    <a:pt x="102" y="29"/>
                  </a:lnTo>
                  <a:lnTo>
                    <a:pt x="105" y="29"/>
                  </a:lnTo>
                  <a:lnTo>
                    <a:pt x="112" y="46"/>
                  </a:lnTo>
                  <a:lnTo>
                    <a:pt x="111" y="59"/>
                  </a:lnTo>
                  <a:lnTo>
                    <a:pt x="113" y="62"/>
                  </a:lnTo>
                  <a:lnTo>
                    <a:pt x="114" y="66"/>
                  </a:lnTo>
                  <a:lnTo>
                    <a:pt x="116" y="72"/>
                  </a:lnTo>
                  <a:lnTo>
                    <a:pt x="116" y="77"/>
                  </a:lnTo>
                  <a:lnTo>
                    <a:pt x="108" y="78"/>
                  </a:lnTo>
                  <a:lnTo>
                    <a:pt x="111" y="85"/>
                  </a:lnTo>
                  <a:lnTo>
                    <a:pt x="106" y="91"/>
                  </a:lnTo>
                  <a:lnTo>
                    <a:pt x="105" y="92"/>
                  </a:lnTo>
                  <a:lnTo>
                    <a:pt x="100" y="92"/>
                  </a:lnTo>
                  <a:lnTo>
                    <a:pt x="93" y="97"/>
                  </a:lnTo>
                  <a:lnTo>
                    <a:pt x="89" y="94"/>
                  </a:lnTo>
                  <a:lnTo>
                    <a:pt x="84" y="76"/>
                  </a:lnTo>
                  <a:lnTo>
                    <a:pt x="76" y="76"/>
                  </a:lnTo>
                  <a:lnTo>
                    <a:pt x="70" y="77"/>
                  </a:lnTo>
                  <a:lnTo>
                    <a:pt x="71" y="65"/>
                  </a:lnTo>
                  <a:lnTo>
                    <a:pt x="62" y="48"/>
                  </a:lnTo>
                  <a:lnTo>
                    <a:pt x="40" y="54"/>
                  </a:lnTo>
                  <a:lnTo>
                    <a:pt x="28" y="66"/>
                  </a:lnTo>
                  <a:lnTo>
                    <a:pt x="27" y="60"/>
                  </a:lnTo>
                  <a:lnTo>
                    <a:pt x="23" y="55"/>
                  </a:lnTo>
                  <a:lnTo>
                    <a:pt x="21" y="52"/>
                  </a:lnTo>
                  <a:lnTo>
                    <a:pt x="16" y="47"/>
                  </a:lnTo>
                  <a:lnTo>
                    <a:pt x="8" y="37"/>
                  </a:lnTo>
                  <a:lnTo>
                    <a:pt x="8" y="34"/>
                  </a:lnTo>
                  <a:lnTo>
                    <a:pt x="6" y="35"/>
                  </a:lnTo>
                  <a:lnTo>
                    <a:pt x="5" y="30"/>
                  </a:lnTo>
                  <a:lnTo>
                    <a:pt x="0" y="32"/>
                  </a:lnTo>
                  <a:lnTo>
                    <a:pt x="2" y="31"/>
                  </a:lnTo>
                  <a:lnTo>
                    <a:pt x="5" y="24"/>
                  </a:lnTo>
                  <a:lnTo>
                    <a:pt x="20" y="18"/>
                  </a:lnTo>
                  <a:lnTo>
                    <a:pt x="20" y="8"/>
                  </a:lnTo>
                  <a:lnTo>
                    <a:pt x="22" y="0"/>
                  </a:lnTo>
                  <a:lnTo>
                    <a:pt x="36" y="4"/>
                  </a:lnTo>
                  <a:lnTo>
                    <a:pt x="59" y="5"/>
                  </a:lnTo>
                  <a:lnTo>
                    <a:pt x="57" y="10"/>
                  </a:lnTo>
                  <a:lnTo>
                    <a:pt x="66" y="10"/>
                  </a:lnTo>
                  <a:lnTo>
                    <a:pt x="71" y="12"/>
                  </a:lnTo>
                  <a:lnTo>
                    <a:pt x="81" y="11"/>
                  </a:lnTo>
                  <a:lnTo>
                    <a:pt x="92" y="7"/>
                  </a:lnTo>
                  <a:lnTo>
                    <a:pt x="94" y="4"/>
                  </a:lnTo>
                  <a:lnTo>
                    <a:pt x="99" y="18"/>
                  </a:lnTo>
                  <a:lnTo>
                    <a:pt x="105" y="2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7" name="Freeform 118"/>
            <p:cNvSpPr/>
            <p:nvPr/>
          </p:nvSpPr>
          <p:spPr bwMode="auto">
            <a:xfrm>
              <a:off x="2240" y="2453"/>
              <a:ext cx="50" cy="36"/>
            </a:xfrm>
            <a:custGeom>
              <a:avLst/>
              <a:gdLst/>
              <a:ahLst/>
              <a:cxnLst>
                <a:cxn ang="0">
                  <a:pos x="24" y="19"/>
                </a:cxn>
                <a:cxn ang="0">
                  <a:pos x="22" y="24"/>
                </a:cxn>
                <a:cxn ang="0">
                  <a:pos x="24" y="29"/>
                </a:cxn>
                <a:cxn ang="0">
                  <a:pos x="27" y="31"/>
                </a:cxn>
                <a:cxn ang="0">
                  <a:pos x="30" y="24"/>
                </a:cxn>
                <a:cxn ang="0">
                  <a:pos x="45" y="18"/>
                </a:cxn>
                <a:cxn ang="0">
                  <a:pos x="45" y="8"/>
                </a:cxn>
                <a:cxn ang="0">
                  <a:pos x="47" y="0"/>
                </a:cxn>
                <a:cxn ang="0">
                  <a:pos x="34" y="1"/>
                </a:cxn>
                <a:cxn ang="0">
                  <a:pos x="21" y="2"/>
                </a:cxn>
                <a:cxn ang="0">
                  <a:pos x="0" y="7"/>
                </a:cxn>
                <a:cxn ang="0">
                  <a:pos x="7" y="7"/>
                </a:cxn>
                <a:cxn ang="0">
                  <a:pos x="5" y="11"/>
                </a:cxn>
                <a:cxn ang="0">
                  <a:pos x="13" y="12"/>
                </a:cxn>
                <a:cxn ang="0">
                  <a:pos x="12" y="14"/>
                </a:cxn>
                <a:cxn ang="0">
                  <a:pos x="23" y="14"/>
                </a:cxn>
                <a:cxn ang="0">
                  <a:pos x="27" y="17"/>
                </a:cxn>
                <a:cxn ang="0">
                  <a:pos x="18" y="18"/>
                </a:cxn>
                <a:cxn ang="0">
                  <a:pos x="24" y="19"/>
                </a:cxn>
              </a:cxnLst>
              <a:rect l="0" t="0" r="r" b="b"/>
              <a:pathLst>
                <a:path w="47" h="31">
                  <a:moveTo>
                    <a:pt x="24" y="19"/>
                  </a:moveTo>
                  <a:lnTo>
                    <a:pt x="22" y="24"/>
                  </a:lnTo>
                  <a:lnTo>
                    <a:pt x="24" y="29"/>
                  </a:lnTo>
                  <a:lnTo>
                    <a:pt x="27" y="31"/>
                  </a:lnTo>
                  <a:lnTo>
                    <a:pt x="30" y="24"/>
                  </a:lnTo>
                  <a:lnTo>
                    <a:pt x="45" y="18"/>
                  </a:lnTo>
                  <a:lnTo>
                    <a:pt x="45" y="8"/>
                  </a:lnTo>
                  <a:lnTo>
                    <a:pt x="47" y="0"/>
                  </a:lnTo>
                  <a:lnTo>
                    <a:pt x="34" y="1"/>
                  </a:lnTo>
                  <a:lnTo>
                    <a:pt x="21" y="2"/>
                  </a:lnTo>
                  <a:lnTo>
                    <a:pt x="0" y="7"/>
                  </a:lnTo>
                  <a:lnTo>
                    <a:pt x="7" y="7"/>
                  </a:lnTo>
                  <a:lnTo>
                    <a:pt x="5" y="11"/>
                  </a:lnTo>
                  <a:lnTo>
                    <a:pt x="13" y="12"/>
                  </a:lnTo>
                  <a:lnTo>
                    <a:pt x="12" y="14"/>
                  </a:lnTo>
                  <a:lnTo>
                    <a:pt x="23" y="14"/>
                  </a:lnTo>
                  <a:lnTo>
                    <a:pt x="27" y="17"/>
                  </a:lnTo>
                  <a:lnTo>
                    <a:pt x="18" y="18"/>
                  </a:lnTo>
                  <a:lnTo>
                    <a:pt x="24" y="1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8" name="Freeform 119"/>
            <p:cNvSpPr/>
            <p:nvPr/>
          </p:nvSpPr>
          <p:spPr bwMode="auto">
            <a:xfrm>
              <a:off x="2383" y="2492"/>
              <a:ext cx="106" cy="126"/>
            </a:xfrm>
            <a:custGeom>
              <a:avLst/>
              <a:gdLst/>
              <a:ahLst/>
              <a:cxnLst>
                <a:cxn ang="0">
                  <a:pos x="53" y="7"/>
                </a:cxn>
                <a:cxn ang="0">
                  <a:pos x="47" y="5"/>
                </a:cxn>
                <a:cxn ang="0">
                  <a:pos x="36" y="7"/>
                </a:cxn>
                <a:cxn ang="0">
                  <a:pos x="33" y="0"/>
                </a:cxn>
                <a:cxn ang="0">
                  <a:pos x="27" y="4"/>
                </a:cxn>
                <a:cxn ang="0">
                  <a:pos x="20" y="8"/>
                </a:cxn>
                <a:cxn ang="0">
                  <a:pos x="11" y="6"/>
                </a:cxn>
                <a:cxn ang="0">
                  <a:pos x="7" y="10"/>
                </a:cxn>
                <a:cxn ang="0">
                  <a:pos x="6" y="23"/>
                </a:cxn>
                <a:cxn ang="0">
                  <a:pos x="8" y="26"/>
                </a:cxn>
                <a:cxn ang="0">
                  <a:pos x="9" y="30"/>
                </a:cxn>
                <a:cxn ang="0">
                  <a:pos x="11" y="36"/>
                </a:cxn>
                <a:cxn ang="0">
                  <a:pos x="11" y="41"/>
                </a:cxn>
                <a:cxn ang="0">
                  <a:pos x="3" y="42"/>
                </a:cxn>
                <a:cxn ang="0">
                  <a:pos x="6" y="49"/>
                </a:cxn>
                <a:cxn ang="0">
                  <a:pos x="1" y="55"/>
                </a:cxn>
                <a:cxn ang="0">
                  <a:pos x="0" y="56"/>
                </a:cxn>
                <a:cxn ang="0">
                  <a:pos x="0" y="72"/>
                </a:cxn>
                <a:cxn ang="0">
                  <a:pos x="0" y="76"/>
                </a:cxn>
                <a:cxn ang="0">
                  <a:pos x="9" y="84"/>
                </a:cxn>
                <a:cxn ang="0">
                  <a:pos x="17" y="92"/>
                </a:cxn>
                <a:cxn ang="0">
                  <a:pos x="14" y="114"/>
                </a:cxn>
                <a:cxn ang="0">
                  <a:pos x="35" y="107"/>
                </a:cxn>
                <a:cxn ang="0">
                  <a:pos x="54" y="100"/>
                </a:cxn>
                <a:cxn ang="0">
                  <a:pos x="49" y="100"/>
                </a:cxn>
                <a:cxn ang="0">
                  <a:pos x="69" y="98"/>
                </a:cxn>
                <a:cxn ang="0">
                  <a:pos x="60" y="98"/>
                </a:cxn>
                <a:cxn ang="0">
                  <a:pos x="72" y="97"/>
                </a:cxn>
                <a:cxn ang="0">
                  <a:pos x="81" y="98"/>
                </a:cxn>
                <a:cxn ang="0">
                  <a:pos x="84" y="101"/>
                </a:cxn>
                <a:cxn ang="0">
                  <a:pos x="89" y="97"/>
                </a:cxn>
                <a:cxn ang="0">
                  <a:pos x="86" y="83"/>
                </a:cxn>
                <a:cxn ang="0">
                  <a:pos x="83" y="70"/>
                </a:cxn>
                <a:cxn ang="0">
                  <a:pos x="89" y="58"/>
                </a:cxn>
                <a:cxn ang="0">
                  <a:pos x="93" y="44"/>
                </a:cxn>
                <a:cxn ang="0">
                  <a:pos x="91" y="22"/>
                </a:cxn>
                <a:cxn ang="0">
                  <a:pos x="77" y="13"/>
                </a:cxn>
                <a:cxn ang="0">
                  <a:pos x="62" y="18"/>
                </a:cxn>
                <a:cxn ang="0">
                  <a:pos x="53" y="7"/>
                </a:cxn>
              </a:cxnLst>
              <a:rect l="0" t="0" r="r" b="b"/>
              <a:pathLst>
                <a:path w="93" h="114">
                  <a:moveTo>
                    <a:pt x="53" y="7"/>
                  </a:moveTo>
                  <a:lnTo>
                    <a:pt x="47" y="5"/>
                  </a:lnTo>
                  <a:lnTo>
                    <a:pt x="36" y="7"/>
                  </a:lnTo>
                  <a:lnTo>
                    <a:pt x="33" y="0"/>
                  </a:lnTo>
                  <a:lnTo>
                    <a:pt x="27" y="4"/>
                  </a:lnTo>
                  <a:lnTo>
                    <a:pt x="20" y="8"/>
                  </a:lnTo>
                  <a:lnTo>
                    <a:pt x="11" y="6"/>
                  </a:lnTo>
                  <a:lnTo>
                    <a:pt x="7" y="10"/>
                  </a:lnTo>
                  <a:lnTo>
                    <a:pt x="6" y="23"/>
                  </a:lnTo>
                  <a:lnTo>
                    <a:pt x="8" y="26"/>
                  </a:lnTo>
                  <a:lnTo>
                    <a:pt x="9" y="30"/>
                  </a:lnTo>
                  <a:lnTo>
                    <a:pt x="11" y="36"/>
                  </a:lnTo>
                  <a:lnTo>
                    <a:pt x="11" y="41"/>
                  </a:lnTo>
                  <a:lnTo>
                    <a:pt x="3" y="42"/>
                  </a:lnTo>
                  <a:lnTo>
                    <a:pt x="6" y="49"/>
                  </a:lnTo>
                  <a:lnTo>
                    <a:pt x="1" y="55"/>
                  </a:lnTo>
                  <a:lnTo>
                    <a:pt x="0" y="56"/>
                  </a:lnTo>
                  <a:lnTo>
                    <a:pt x="0" y="72"/>
                  </a:lnTo>
                  <a:lnTo>
                    <a:pt x="0" y="76"/>
                  </a:lnTo>
                  <a:lnTo>
                    <a:pt x="9" y="84"/>
                  </a:lnTo>
                  <a:lnTo>
                    <a:pt x="17" y="92"/>
                  </a:lnTo>
                  <a:lnTo>
                    <a:pt x="14" y="114"/>
                  </a:lnTo>
                  <a:lnTo>
                    <a:pt x="35" y="107"/>
                  </a:lnTo>
                  <a:lnTo>
                    <a:pt x="54" y="100"/>
                  </a:lnTo>
                  <a:lnTo>
                    <a:pt x="49" y="100"/>
                  </a:lnTo>
                  <a:lnTo>
                    <a:pt x="69" y="98"/>
                  </a:lnTo>
                  <a:lnTo>
                    <a:pt x="60" y="98"/>
                  </a:lnTo>
                  <a:lnTo>
                    <a:pt x="72" y="97"/>
                  </a:lnTo>
                  <a:lnTo>
                    <a:pt x="81" y="98"/>
                  </a:lnTo>
                  <a:lnTo>
                    <a:pt x="84" y="101"/>
                  </a:lnTo>
                  <a:lnTo>
                    <a:pt x="89" y="97"/>
                  </a:lnTo>
                  <a:lnTo>
                    <a:pt x="86" y="83"/>
                  </a:lnTo>
                  <a:lnTo>
                    <a:pt x="83" y="70"/>
                  </a:lnTo>
                  <a:lnTo>
                    <a:pt x="89" y="58"/>
                  </a:lnTo>
                  <a:lnTo>
                    <a:pt x="93" y="44"/>
                  </a:lnTo>
                  <a:lnTo>
                    <a:pt x="91" y="22"/>
                  </a:lnTo>
                  <a:lnTo>
                    <a:pt x="77" y="13"/>
                  </a:lnTo>
                  <a:lnTo>
                    <a:pt x="62" y="18"/>
                  </a:lnTo>
                  <a:lnTo>
                    <a:pt x="53" y="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9" name="Freeform 120"/>
            <p:cNvSpPr/>
            <p:nvPr/>
          </p:nvSpPr>
          <p:spPr bwMode="auto">
            <a:xfrm>
              <a:off x="2298" y="2505"/>
              <a:ext cx="53" cy="62"/>
            </a:xfrm>
            <a:custGeom>
              <a:avLst/>
              <a:gdLst/>
              <a:ahLst/>
              <a:cxnLst>
                <a:cxn ang="0">
                  <a:pos x="48" y="28"/>
                </a:cxn>
                <a:cxn ang="0">
                  <a:pos x="41" y="38"/>
                </a:cxn>
                <a:cxn ang="0">
                  <a:pos x="34" y="49"/>
                </a:cxn>
                <a:cxn ang="0">
                  <a:pos x="29" y="55"/>
                </a:cxn>
                <a:cxn ang="0">
                  <a:pos x="12" y="47"/>
                </a:cxn>
                <a:cxn ang="0">
                  <a:pos x="16" y="44"/>
                </a:cxn>
                <a:cxn ang="0">
                  <a:pos x="12" y="42"/>
                </a:cxn>
                <a:cxn ang="0">
                  <a:pos x="1" y="30"/>
                </a:cxn>
                <a:cxn ang="0">
                  <a:pos x="6" y="26"/>
                </a:cxn>
                <a:cxn ang="0">
                  <a:pos x="1" y="24"/>
                </a:cxn>
                <a:cxn ang="0">
                  <a:pos x="5" y="22"/>
                </a:cxn>
                <a:cxn ang="0">
                  <a:pos x="0" y="18"/>
                </a:cxn>
                <a:cxn ang="0">
                  <a:pos x="12" y="6"/>
                </a:cxn>
                <a:cxn ang="0">
                  <a:pos x="34" y="0"/>
                </a:cxn>
                <a:cxn ang="0">
                  <a:pos x="43" y="17"/>
                </a:cxn>
                <a:cxn ang="0">
                  <a:pos x="42" y="29"/>
                </a:cxn>
                <a:cxn ang="0">
                  <a:pos x="48" y="28"/>
                </a:cxn>
              </a:cxnLst>
              <a:rect l="0" t="0" r="r" b="b"/>
              <a:pathLst>
                <a:path w="48" h="55">
                  <a:moveTo>
                    <a:pt x="48" y="28"/>
                  </a:moveTo>
                  <a:lnTo>
                    <a:pt x="41" y="38"/>
                  </a:lnTo>
                  <a:lnTo>
                    <a:pt x="34" y="49"/>
                  </a:lnTo>
                  <a:lnTo>
                    <a:pt x="29" y="55"/>
                  </a:lnTo>
                  <a:lnTo>
                    <a:pt x="12" y="47"/>
                  </a:lnTo>
                  <a:lnTo>
                    <a:pt x="16" y="44"/>
                  </a:lnTo>
                  <a:lnTo>
                    <a:pt x="12" y="42"/>
                  </a:lnTo>
                  <a:lnTo>
                    <a:pt x="1" y="30"/>
                  </a:lnTo>
                  <a:lnTo>
                    <a:pt x="6" y="26"/>
                  </a:lnTo>
                  <a:lnTo>
                    <a:pt x="1" y="24"/>
                  </a:lnTo>
                  <a:lnTo>
                    <a:pt x="5" y="22"/>
                  </a:lnTo>
                  <a:lnTo>
                    <a:pt x="0" y="18"/>
                  </a:lnTo>
                  <a:lnTo>
                    <a:pt x="12" y="6"/>
                  </a:lnTo>
                  <a:lnTo>
                    <a:pt x="34" y="0"/>
                  </a:lnTo>
                  <a:lnTo>
                    <a:pt x="43" y="17"/>
                  </a:lnTo>
                  <a:lnTo>
                    <a:pt x="42" y="29"/>
                  </a:lnTo>
                  <a:lnTo>
                    <a:pt x="48" y="2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0" name="Freeform 121"/>
            <p:cNvSpPr/>
            <p:nvPr/>
          </p:nvSpPr>
          <p:spPr bwMode="auto">
            <a:xfrm>
              <a:off x="2529" y="2484"/>
              <a:ext cx="31" cy="99"/>
            </a:xfrm>
            <a:custGeom>
              <a:avLst/>
              <a:gdLst/>
              <a:ahLst/>
              <a:cxnLst>
                <a:cxn ang="0">
                  <a:pos x="13" y="2"/>
                </a:cxn>
                <a:cxn ang="0">
                  <a:pos x="0" y="0"/>
                </a:cxn>
                <a:cxn ang="0">
                  <a:pos x="2" y="6"/>
                </a:cxn>
                <a:cxn ang="0">
                  <a:pos x="8" y="21"/>
                </a:cxn>
                <a:cxn ang="0">
                  <a:pos x="8" y="30"/>
                </a:cxn>
                <a:cxn ang="0">
                  <a:pos x="9" y="42"/>
                </a:cxn>
                <a:cxn ang="0">
                  <a:pos x="12" y="54"/>
                </a:cxn>
                <a:cxn ang="0">
                  <a:pos x="13" y="68"/>
                </a:cxn>
                <a:cxn ang="0">
                  <a:pos x="13" y="81"/>
                </a:cxn>
                <a:cxn ang="0">
                  <a:pos x="21" y="91"/>
                </a:cxn>
                <a:cxn ang="0">
                  <a:pos x="28" y="88"/>
                </a:cxn>
                <a:cxn ang="0">
                  <a:pos x="27" y="75"/>
                </a:cxn>
                <a:cxn ang="0">
                  <a:pos x="27" y="62"/>
                </a:cxn>
                <a:cxn ang="0">
                  <a:pos x="26" y="48"/>
                </a:cxn>
                <a:cxn ang="0">
                  <a:pos x="26" y="34"/>
                </a:cxn>
                <a:cxn ang="0">
                  <a:pos x="24" y="20"/>
                </a:cxn>
                <a:cxn ang="0">
                  <a:pos x="15" y="10"/>
                </a:cxn>
                <a:cxn ang="0">
                  <a:pos x="16" y="2"/>
                </a:cxn>
                <a:cxn ang="0">
                  <a:pos x="13" y="2"/>
                </a:cxn>
              </a:cxnLst>
              <a:rect l="0" t="0" r="r" b="b"/>
              <a:pathLst>
                <a:path w="28" h="91">
                  <a:moveTo>
                    <a:pt x="13" y="2"/>
                  </a:moveTo>
                  <a:lnTo>
                    <a:pt x="0" y="0"/>
                  </a:lnTo>
                  <a:lnTo>
                    <a:pt x="2" y="6"/>
                  </a:lnTo>
                  <a:lnTo>
                    <a:pt x="8" y="21"/>
                  </a:lnTo>
                  <a:lnTo>
                    <a:pt x="8" y="30"/>
                  </a:lnTo>
                  <a:lnTo>
                    <a:pt x="9" y="42"/>
                  </a:lnTo>
                  <a:lnTo>
                    <a:pt x="12" y="54"/>
                  </a:lnTo>
                  <a:lnTo>
                    <a:pt x="13" y="68"/>
                  </a:lnTo>
                  <a:lnTo>
                    <a:pt x="13" y="81"/>
                  </a:lnTo>
                  <a:lnTo>
                    <a:pt x="21" y="91"/>
                  </a:lnTo>
                  <a:lnTo>
                    <a:pt x="28" y="88"/>
                  </a:lnTo>
                  <a:lnTo>
                    <a:pt x="27" y="75"/>
                  </a:lnTo>
                  <a:lnTo>
                    <a:pt x="27" y="62"/>
                  </a:lnTo>
                  <a:lnTo>
                    <a:pt x="26" y="48"/>
                  </a:lnTo>
                  <a:lnTo>
                    <a:pt x="26" y="34"/>
                  </a:lnTo>
                  <a:lnTo>
                    <a:pt x="24" y="20"/>
                  </a:lnTo>
                  <a:lnTo>
                    <a:pt x="15" y="10"/>
                  </a:lnTo>
                  <a:lnTo>
                    <a:pt x="16" y="2"/>
                  </a:lnTo>
                  <a:lnTo>
                    <a:pt x="13"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1" name="Freeform 122"/>
            <p:cNvSpPr/>
            <p:nvPr/>
          </p:nvSpPr>
          <p:spPr bwMode="auto">
            <a:xfrm>
              <a:off x="2383" y="1969"/>
              <a:ext cx="356" cy="353"/>
            </a:xfrm>
            <a:custGeom>
              <a:avLst/>
              <a:gdLst/>
              <a:ahLst/>
              <a:cxnLst>
                <a:cxn ang="0">
                  <a:pos x="0" y="165"/>
                </a:cxn>
                <a:cxn ang="0">
                  <a:pos x="15" y="182"/>
                </a:cxn>
                <a:cxn ang="0">
                  <a:pos x="44" y="202"/>
                </a:cxn>
                <a:cxn ang="0">
                  <a:pos x="71" y="222"/>
                </a:cxn>
                <a:cxn ang="0">
                  <a:pos x="93" y="240"/>
                </a:cxn>
                <a:cxn ang="0">
                  <a:pos x="116" y="256"/>
                </a:cxn>
                <a:cxn ang="0">
                  <a:pos x="140" y="274"/>
                </a:cxn>
                <a:cxn ang="0">
                  <a:pos x="151" y="289"/>
                </a:cxn>
                <a:cxn ang="0">
                  <a:pos x="181" y="304"/>
                </a:cxn>
                <a:cxn ang="0">
                  <a:pos x="199" y="318"/>
                </a:cxn>
                <a:cxn ang="0">
                  <a:pos x="224" y="313"/>
                </a:cxn>
                <a:cxn ang="0">
                  <a:pos x="249" y="288"/>
                </a:cxn>
                <a:cxn ang="0">
                  <a:pos x="284" y="264"/>
                </a:cxn>
                <a:cxn ang="0">
                  <a:pos x="319" y="240"/>
                </a:cxn>
                <a:cxn ang="0">
                  <a:pos x="294" y="223"/>
                </a:cxn>
                <a:cxn ang="0">
                  <a:pos x="278" y="193"/>
                </a:cxn>
                <a:cxn ang="0">
                  <a:pos x="284" y="165"/>
                </a:cxn>
                <a:cxn ang="0">
                  <a:pos x="277" y="123"/>
                </a:cxn>
                <a:cxn ang="0">
                  <a:pos x="275" y="103"/>
                </a:cxn>
                <a:cxn ang="0">
                  <a:pos x="258" y="73"/>
                </a:cxn>
                <a:cxn ang="0">
                  <a:pos x="253" y="42"/>
                </a:cxn>
                <a:cxn ang="0">
                  <a:pos x="258" y="4"/>
                </a:cxn>
                <a:cxn ang="0">
                  <a:pos x="237" y="0"/>
                </a:cxn>
                <a:cxn ang="0">
                  <a:pos x="209" y="2"/>
                </a:cxn>
                <a:cxn ang="0">
                  <a:pos x="175" y="2"/>
                </a:cxn>
                <a:cxn ang="0">
                  <a:pos x="137" y="14"/>
                </a:cxn>
                <a:cxn ang="0">
                  <a:pos x="114" y="25"/>
                </a:cxn>
                <a:cxn ang="0">
                  <a:pos x="104" y="36"/>
                </a:cxn>
                <a:cxn ang="0">
                  <a:pos x="108" y="62"/>
                </a:cxn>
                <a:cxn ang="0">
                  <a:pos x="114" y="84"/>
                </a:cxn>
                <a:cxn ang="0">
                  <a:pos x="78" y="92"/>
                </a:cxn>
                <a:cxn ang="0">
                  <a:pos x="67" y="111"/>
                </a:cxn>
                <a:cxn ang="0">
                  <a:pos x="42" y="124"/>
                </a:cxn>
                <a:cxn ang="0">
                  <a:pos x="17" y="138"/>
                </a:cxn>
              </a:cxnLst>
              <a:rect l="0" t="0" r="r" b="b"/>
              <a:pathLst>
                <a:path w="319" h="318">
                  <a:moveTo>
                    <a:pt x="3" y="144"/>
                  </a:moveTo>
                  <a:lnTo>
                    <a:pt x="0" y="165"/>
                  </a:lnTo>
                  <a:lnTo>
                    <a:pt x="0" y="172"/>
                  </a:lnTo>
                  <a:lnTo>
                    <a:pt x="15" y="182"/>
                  </a:lnTo>
                  <a:lnTo>
                    <a:pt x="30" y="193"/>
                  </a:lnTo>
                  <a:lnTo>
                    <a:pt x="44" y="202"/>
                  </a:lnTo>
                  <a:lnTo>
                    <a:pt x="59" y="213"/>
                  </a:lnTo>
                  <a:lnTo>
                    <a:pt x="71" y="222"/>
                  </a:lnTo>
                  <a:lnTo>
                    <a:pt x="81" y="230"/>
                  </a:lnTo>
                  <a:lnTo>
                    <a:pt x="93" y="240"/>
                  </a:lnTo>
                  <a:lnTo>
                    <a:pt x="105" y="248"/>
                  </a:lnTo>
                  <a:lnTo>
                    <a:pt x="116" y="256"/>
                  </a:lnTo>
                  <a:lnTo>
                    <a:pt x="128" y="266"/>
                  </a:lnTo>
                  <a:lnTo>
                    <a:pt x="140" y="274"/>
                  </a:lnTo>
                  <a:lnTo>
                    <a:pt x="151" y="283"/>
                  </a:lnTo>
                  <a:lnTo>
                    <a:pt x="151" y="289"/>
                  </a:lnTo>
                  <a:lnTo>
                    <a:pt x="159" y="295"/>
                  </a:lnTo>
                  <a:lnTo>
                    <a:pt x="181" y="304"/>
                  </a:lnTo>
                  <a:lnTo>
                    <a:pt x="182" y="318"/>
                  </a:lnTo>
                  <a:lnTo>
                    <a:pt x="199" y="318"/>
                  </a:lnTo>
                  <a:lnTo>
                    <a:pt x="212" y="315"/>
                  </a:lnTo>
                  <a:lnTo>
                    <a:pt x="224" y="313"/>
                  </a:lnTo>
                  <a:lnTo>
                    <a:pt x="236" y="300"/>
                  </a:lnTo>
                  <a:lnTo>
                    <a:pt x="249" y="288"/>
                  </a:lnTo>
                  <a:lnTo>
                    <a:pt x="266" y="276"/>
                  </a:lnTo>
                  <a:lnTo>
                    <a:pt x="284" y="264"/>
                  </a:lnTo>
                  <a:lnTo>
                    <a:pt x="301" y="252"/>
                  </a:lnTo>
                  <a:lnTo>
                    <a:pt x="319" y="240"/>
                  </a:lnTo>
                  <a:lnTo>
                    <a:pt x="312" y="225"/>
                  </a:lnTo>
                  <a:lnTo>
                    <a:pt x="294" y="223"/>
                  </a:lnTo>
                  <a:lnTo>
                    <a:pt x="288" y="207"/>
                  </a:lnTo>
                  <a:lnTo>
                    <a:pt x="278" y="193"/>
                  </a:lnTo>
                  <a:lnTo>
                    <a:pt x="285" y="186"/>
                  </a:lnTo>
                  <a:lnTo>
                    <a:pt x="284" y="165"/>
                  </a:lnTo>
                  <a:lnTo>
                    <a:pt x="284" y="145"/>
                  </a:lnTo>
                  <a:lnTo>
                    <a:pt x="277" y="123"/>
                  </a:lnTo>
                  <a:lnTo>
                    <a:pt x="278" y="120"/>
                  </a:lnTo>
                  <a:lnTo>
                    <a:pt x="275" y="103"/>
                  </a:lnTo>
                  <a:lnTo>
                    <a:pt x="270" y="86"/>
                  </a:lnTo>
                  <a:lnTo>
                    <a:pt x="258" y="73"/>
                  </a:lnTo>
                  <a:lnTo>
                    <a:pt x="246" y="55"/>
                  </a:lnTo>
                  <a:lnTo>
                    <a:pt x="253" y="42"/>
                  </a:lnTo>
                  <a:lnTo>
                    <a:pt x="259" y="28"/>
                  </a:lnTo>
                  <a:lnTo>
                    <a:pt x="258" y="4"/>
                  </a:lnTo>
                  <a:lnTo>
                    <a:pt x="261" y="0"/>
                  </a:lnTo>
                  <a:lnTo>
                    <a:pt x="237" y="0"/>
                  </a:lnTo>
                  <a:lnTo>
                    <a:pt x="225" y="0"/>
                  </a:lnTo>
                  <a:lnTo>
                    <a:pt x="209" y="2"/>
                  </a:lnTo>
                  <a:lnTo>
                    <a:pt x="192" y="2"/>
                  </a:lnTo>
                  <a:lnTo>
                    <a:pt x="175" y="2"/>
                  </a:lnTo>
                  <a:lnTo>
                    <a:pt x="156" y="8"/>
                  </a:lnTo>
                  <a:lnTo>
                    <a:pt x="137" y="14"/>
                  </a:lnTo>
                  <a:lnTo>
                    <a:pt x="128" y="18"/>
                  </a:lnTo>
                  <a:lnTo>
                    <a:pt x="114" y="25"/>
                  </a:lnTo>
                  <a:lnTo>
                    <a:pt x="101" y="32"/>
                  </a:lnTo>
                  <a:lnTo>
                    <a:pt x="104" y="36"/>
                  </a:lnTo>
                  <a:lnTo>
                    <a:pt x="105" y="49"/>
                  </a:lnTo>
                  <a:lnTo>
                    <a:pt x="108" y="62"/>
                  </a:lnTo>
                  <a:lnTo>
                    <a:pt x="117" y="79"/>
                  </a:lnTo>
                  <a:lnTo>
                    <a:pt x="114" y="84"/>
                  </a:lnTo>
                  <a:lnTo>
                    <a:pt x="98" y="85"/>
                  </a:lnTo>
                  <a:lnTo>
                    <a:pt x="78" y="92"/>
                  </a:lnTo>
                  <a:lnTo>
                    <a:pt x="78" y="103"/>
                  </a:lnTo>
                  <a:lnTo>
                    <a:pt x="67" y="111"/>
                  </a:lnTo>
                  <a:lnTo>
                    <a:pt x="56" y="118"/>
                  </a:lnTo>
                  <a:lnTo>
                    <a:pt x="42" y="124"/>
                  </a:lnTo>
                  <a:lnTo>
                    <a:pt x="29" y="130"/>
                  </a:lnTo>
                  <a:lnTo>
                    <a:pt x="17" y="138"/>
                  </a:lnTo>
                  <a:lnTo>
                    <a:pt x="3" y="14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2" name="Freeform 123"/>
            <p:cNvSpPr/>
            <p:nvPr/>
          </p:nvSpPr>
          <p:spPr bwMode="auto">
            <a:xfrm>
              <a:off x="2289" y="2131"/>
              <a:ext cx="11" cy="10"/>
            </a:xfrm>
            <a:custGeom>
              <a:avLst/>
              <a:gdLst/>
              <a:ahLst/>
              <a:cxnLst>
                <a:cxn ang="0">
                  <a:pos x="9" y="0"/>
                </a:cxn>
                <a:cxn ang="0">
                  <a:pos x="8" y="7"/>
                </a:cxn>
                <a:cxn ang="0">
                  <a:pos x="0" y="9"/>
                </a:cxn>
                <a:cxn ang="0">
                  <a:pos x="9" y="0"/>
                </a:cxn>
              </a:cxnLst>
              <a:rect l="0" t="0" r="r" b="b"/>
              <a:pathLst>
                <a:path w="9" h="9">
                  <a:moveTo>
                    <a:pt x="9" y="0"/>
                  </a:moveTo>
                  <a:lnTo>
                    <a:pt x="8" y="7"/>
                  </a:lnTo>
                  <a:lnTo>
                    <a:pt x="0" y="9"/>
                  </a:lnTo>
                  <a:lnTo>
                    <a:pt x="9"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3" name="Freeform 124"/>
            <p:cNvSpPr/>
            <p:nvPr/>
          </p:nvSpPr>
          <p:spPr bwMode="auto">
            <a:xfrm>
              <a:off x="2247" y="2135"/>
              <a:ext cx="8" cy="10"/>
            </a:xfrm>
            <a:custGeom>
              <a:avLst/>
              <a:gdLst/>
              <a:ahLst/>
              <a:cxnLst>
                <a:cxn ang="0">
                  <a:pos x="8" y="0"/>
                </a:cxn>
                <a:cxn ang="0">
                  <a:pos x="0" y="7"/>
                </a:cxn>
                <a:cxn ang="0">
                  <a:pos x="0" y="1"/>
                </a:cxn>
                <a:cxn ang="0">
                  <a:pos x="8" y="0"/>
                </a:cxn>
              </a:cxnLst>
              <a:rect l="0" t="0" r="r" b="b"/>
              <a:pathLst>
                <a:path w="8" h="7">
                  <a:moveTo>
                    <a:pt x="8" y="0"/>
                  </a:moveTo>
                  <a:lnTo>
                    <a:pt x="0" y="7"/>
                  </a:lnTo>
                  <a:lnTo>
                    <a:pt x="0" y="1"/>
                  </a:lnTo>
                  <a:lnTo>
                    <a:pt x="8"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4" name="Freeform 125"/>
            <p:cNvSpPr/>
            <p:nvPr/>
          </p:nvSpPr>
          <p:spPr bwMode="auto">
            <a:xfrm>
              <a:off x="2263" y="2147"/>
              <a:ext cx="7" cy="5"/>
            </a:xfrm>
            <a:custGeom>
              <a:avLst/>
              <a:gdLst/>
              <a:ahLst/>
              <a:cxnLst>
                <a:cxn ang="0">
                  <a:pos x="6" y="0"/>
                </a:cxn>
                <a:cxn ang="0">
                  <a:pos x="5" y="4"/>
                </a:cxn>
                <a:cxn ang="0">
                  <a:pos x="0" y="0"/>
                </a:cxn>
                <a:cxn ang="0">
                  <a:pos x="6" y="0"/>
                </a:cxn>
              </a:cxnLst>
              <a:rect l="0" t="0" r="r" b="b"/>
              <a:pathLst>
                <a:path w="6" h="4">
                  <a:moveTo>
                    <a:pt x="6" y="0"/>
                  </a:moveTo>
                  <a:lnTo>
                    <a:pt x="5" y="4"/>
                  </a:lnTo>
                  <a:lnTo>
                    <a:pt x="0" y="0"/>
                  </a:lnTo>
                  <a:lnTo>
                    <a:pt x="6"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5" name="Freeform 126"/>
            <p:cNvSpPr/>
            <p:nvPr/>
          </p:nvSpPr>
          <p:spPr bwMode="auto">
            <a:xfrm>
              <a:off x="2300" y="2121"/>
              <a:ext cx="7" cy="2"/>
            </a:xfrm>
            <a:custGeom>
              <a:avLst/>
              <a:gdLst/>
              <a:ahLst/>
              <a:cxnLst>
                <a:cxn ang="0">
                  <a:pos x="4" y="3"/>
                </a:cxn>
                <a:cxn ang="0">
                  <a:pos x="6" y="0"/>
                </a:cxn>
                <a:cxn ang="0">
                  <a:pos x="0" y="3"/>
                </a:cxn>
                <a:cxn ang="0">
                  <a:pos x="4" y="3"/>
                </a:cxn>
              </a:cxnLst>
              <a:rect l="0" t="0" r="r" b="b"/>
              <a:pathLst>
                <a:path w="6" h="3">
                  <a:moveTo>
                    <a:pt x="4" y="3"/>
                  </a:moveTo>
                  <a:lnTo>
                    <a:pt x="6" y="0"/>
                  </a:lnTo>
                  <a:lnTo>
                    <a:pt x="0" y="3"/>
                  </a:lnTo>
                  <a:lnTo>
                    <a:pt x="4"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72" name="Freeform 127"/>
            <p:cNvSpPr/>
            <p:nvPr/>
          </p:nvSpPr>
          <p:spPr bwMode="auto">
            <a:xfrm>
              <a:off x="2109" y="2375"/>
              <a:ext cx="4" cy="1"/>
            </a:xfrm>
            <a:custGeom>
              <a:avLst/>
              <a:gdLst/>
              <a:ahLst/>
              <a:cxnLst>
                <a:cxn ang="0">
                  <a:pos x="3" y="1"/>
                </a:cxn>
                <a:cxn ang="0">
                  <a:pos x="1" y="1"/>
                </a:cxn>
                <a:cxn ang="0">
                  <a:pos x="0" y="0"/>
                </a:cxn>
                <a:cxn ang="0">
                  <a:pos x="3" y="1"/>
                </a:cxn>
              </a:cxnLst>
              <a:rect l="0" t="0" r="r" b="b"/>
              <a:pathLst>
                <a:path w="3" h="1">
                  <a:moveTo>
                    <a:pt x="3" y="1"/>
                  </a:moveTo>
                  <a:lnTo>
                    <a:pt x="1" y="1"/>
                  </a:lnTo>
                  <a:lnTo>
                    <a:pt x="0" y="0"/>
                  </a:lnTo>
                  <a:lnTo>
                    <a:pt x="3"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73" name="Rectangle 128"/>
            <p:cNvSpPr>
              <a:spLocks noChangeArrowheads="1"/>
            </p:cNvSpPr>
            <p:nvPr/>
          </p:nvSpPr>
          <p:spPr bwMode="auto">
            <a:xfrm>
              <a:off x="2443" y="1983"/>
              <a:ext cx="0" cy="2"/>
            </a:xfrm>
            <a:prstGeom prst="rect">
              <a:avLst/>
            </a:prstGeom>
          </p:spPr>
          <p:style>
            <a:lnRef idx="1">
              <a:schemeClr val="accent3"/>
            </a:lnRef>
            <a:fillRef idx="3">
              <a:schemeClr val="accent3"/>
            </a:fillRef>
            <a:effectRef idx="2">
              <a:schemeClr val="accent3"/>
            </a:effectRef>
            <a:fontRef idx="minor">
              <a:schemeClr val="lt1"/>
            </a:fontRef>
          </p:style>
          <p:txBody>
            <a:bodyPr/>
            <a:lstStyle/>
            <a:p>
              <a:pPr>
                <a:lnSpc>
                  <a:spcPct val="90000"/>
                </a:lnSpc>
                <a:defRPr/>
              </a:pPr>
              <a:endParaRPr lang="en-US" sz="1400"/>
            </a:p>
          </p:txBody>
        </p:sp>
        <p:sp>
          <p:nvSpPr>
            <p:cNvPr id="3075" name="Freeform 129"/>
            <p:cNvSpPr/>
            <p:nvPr/>
          </p:nvSpPr>
          <p:spPr bwMode="auto">
            <a:xfrm>
              <a:off x="2691" y="2043"/>
              <a:ext cx="273" cy="275"/>
            </a:xfrm>
            <a:custGeom>
              <a:avLst/>
              <a:gdLst/>
              <a:ahLst/>
              <a:cxnLst>
                <a:cxn ang="0">
                  <a:pos x="230" y="245"/>
                </a:cxn>
                <a:cxn ang="0">
                  <a:pos x="230" y="236"/>
                </a:cxn>
                <a:cxn ang="0">
                  <a:pos x="246" y="236"/>
                </a:cxn>
                <a:cxn ang="0">
                  <a:pos x="245" y="218"/>
                </a:cxn>
                <a:cxn ang="0">
                  <a:pos x="245" y="200"/>
                </a:cxn>
                <a:cxn ang="0">
                  <a:pos x="244" y="183"/>
                </a:cxn>
                <a:cxn ang="0">
                  <a:pos x="242" y="167"/>
                </a:cxn>
                <a:cxn ang="0">
                  <a:pos x="241" y="150"/>
                </a:cxn>
                <a:cxn ang="0">
                  <a:pos x="240" y="133"/>
                </a:cxn>
                <a:cxn ang="0">
                  <a:pos x="239" y="116"/>
                </a:cxn>
                <a:cxn ang="0">
                  <a:pos x="238" y="99"/>
                </a:cxn>
                <a:cxn ang="0">
                  <a:pos x="236" y="83"/>
                </a:cxn>
                <a:cxn ang="0">
                  <a:pos x="235" y="65"/>
                </a:cxn>
                <a:cxn ang="0">
                  <a:pos x="235" y="51"/>
                </a:cxn>
                <a:cxn ang="0">
                  <a:pos x="234" y="38"/>
                </a:cxn>
                <a:cxn ang="0">
                  <a:pos x="236" y="26"/>
                </a:cxn>
                <a:cxn ang="0">
                  <a:pos x="228" y="20"/>
                </a:cxn>
                <a:cxn ang="0">
                  <a:pos x="205" y="14"/>
                </a:cxn>
                <a:cxn ang="0">
                  <a:pos x="202" y="8"/>
                </a:cxn>
                <a:cxn ang="0">
                  <a:pos x="182" y="3"/>
                </a:cxn>
                <a:cxn ang="0">
                  <a:pos x="170" y="11"/>
                </a:cxn>
                <a:cxn ang="0">
                  <a:pos x="160" y="18"/>
                </a:cxn>
                <a:cxn ang="0">
                  <a:pos x="161" y="42"/>
                </a:cxn>
                <a:cxn ang="0">
                  <a:pos x="145" y="51"/>
                </a:cxn>
                <a:cxn ang="0">
                  <a:pos x="127" y="43"/>
                </a:cxn>
                <a:cxn ang="0">
                  <a:pos x="110" y="35"/>
                </a:cxn>
                <a:cxn ang="0">
                  <a:pos x="92" y="30"/>
                </a:cxn>
                <a:cxn ang="0">
                  <a:pos x="85" y="13"/>
                </a:cxn>
                <a:cxn ang="0">
                  <a:pos x="68" y="9"/>
                </a:cxn>
                <a:cxn ang="0">
                  <a:pos x="52" y="5"/>
                </a:cxn>
                <a:cxn ang="0">
                  <a:pos x="30" y="0"/>
                </a:cxn>
                <a:cxn ang="0">
                  <a:pos x="29" y="14"/>
                </a:cxn>
                <a:cxn ang="0">
                  <a:pos x="19" y="23"/>
                </a:cxn>
                <a:cxn ang="0">
                  <a:pos x="10" y="31"/>
                </a:cxn>
                <a:cxn ang="0">
                  <a:pos x="10" y="45"/>
                </a:cxn>
                <a:cxn ang="0">
                  <a:pos x="1" y="53"/>
                </a:cxn>
                <a:cxn ang="0">
                  <a:pos x="0" y="56"/>
                </a:cxn>
                <a:cxn ang="0">
                  <a:pos x="7" y="78"/>
                </a:cxn>
                <a:cxn ang="0">
                  <a:pos x="7" y="98"/>
                </a:cxn>
                <a:cxn ang="0">
                  <a:pos x="8" y="119"/>
                </a:cxn>
                <a:cxn ang="0">
                  <a:pos x="1" y="126"/>
                </a:cxn>
                <a:cxn ang="0">
                  <a:pos x="11" y="140"/>
                </a:cxn>
                <a:cxn ang="0">
                  <a:pos x="17" y="156"/>
                </a:cxn>
                <a:cxn ang="0">
                  <a:pos x="35" y="158"/>
                </a:cxn>
                <a:cxn ang="0">
                  <a:pos x="42" y="173"/>
                </a:cxn>
                <a:cxn ang="0">
                  <a:pos x="64" y="179"/>
                </a:cxn>
                <a:cxn ang="0">
                  <a:pos x="77" y="189"/>
                </a:cxn>
                <a:cxn ang="0">
                  <a:pos x="88" y="182"/>
                </a:cxn>
                <a:cxn ang="0">
                  <a:pos x="104" y="173"/>
                </a:cxn>
                <a:cxn ang="0">
                  <a:pos x="120" y="182"/>
                </a:cxn>
                <a:cxn ang="0">
                  <a:pos x="136" y="191"/>
                </a:cxn>
                <a:cxn ang="0">
                  <a:pos x="151" y="200"/>
                </a:cxn>
                <a:cxn ang="0">
                  <a:pos x="167" y="209"/>
                </a:cxn>
                <a:cxn ang="0">
                  <a:pos x="182" y="218"/>
                </a:cxn>
                <a:cxn ang="0">
                  <a:pos x="199" y="227"/>
                </a:cxn>
                <a:cxn ang="0">
                  <a:pos x="215" y="236"/>
                </a:cxn>
                <a:cxn ang="0">
                  <a:pos x="230" y="245"/>
                </a:cxn>
              </a:cxnLst>
              <a:rect l="0" t="0" r="r" b="b"/>
              <a:pathLst>
                <a:path w="246" h="245">
                  <a:moveTo>
                    <a:pt x="230" y="245"/>
                  </a:moveTo>
                  <a:lnTo>
                    <a:pt x="230" y="236"/>
                  </a:lnTo>
                  <a:lnTo>
                    <a:pt x="246" y="236"/>
                  </a:lnTo>
                  <a:lnTo>
                    <a:pt x="245" y="218"/>
                  </a:lnTo>
                  <a:lnTo>
                    <a:pt x="245" y="200"/>
                  </a:lnTo>
                  <a:lnTo>
                    <a:pt x="244" y="183"/>
                  </a:lnTo>
                  <a:lnTo>
                    <a:pt x="242" y="167"/>
                  </a:lnTo>
                  <a:lnTo>
                    <a:pt x="241" y="150"/>
                  </a:lnTo>
                  <a:lnTo>
                    <a:pt x="240" y="133"/>
                  </a:lnTo>
                  <a:lnTo>
                    <a:pt x="239" y="116"/>
                  </a:lnTo>
                  <a:lnTo>
                    <a:pt x="238" y="99"/>
                  </a:lnTo>
                  <a:lnTo>
                    <a:pt x="236" y="83"/>
                  </a:lnTo>
                  <a:lnTo>
                    <a:pt x="235" y="65"/>
                  </a:lnTo>
                  <a:lnTo>
                    <a:pt x="235" y="51"/>
                  </a:lnTo>
                  <a:lnTo>
                    <a:pt x="234" y="38"/>
                  </a:lnTo>
                  <a:lnTo>
                    <a:pt x="236" y="26"/>
                  </a:lnTo>
                  <a:lnTo>
                    <a:pt x="228" y="20"/>
                  </a:lnTo>
                  <a:lnTo>
                    <a:pt x="205" y="14"/>
                  </a:lnTo>
                  <a:lnTo>
                    <a:pt x="202" y="8"/>
                  </a:lnTo>
                  <a:lnTo>
                    <a:pt x="182" y="3"/>
                  </a:lnTo>
                  <a:lnTo>
                    <a:pt x="170" y="11"/>
                  </a:lnTo>
                  <a:lnTo>
                    <a:pt x="160" y="18"/>
                  </a:lnTo>
                  <a:lnTo>
                    <a:pt x="161" y="42"/>
                  </a:lnTo>
                  <a:lnTo>
                    <a:pt x="145" y="51"/>
                  </a:lnTo>
                  <a:lnTo>
                    <a:pt x="127" y="43"/>
                  </a:lnTo>
                  <a:lnTo>
                    <a:pt x="110" y="35"/>
                  </a:lnTo>
                  <a:lnTo>
                    <a:pt x="92" y="30"/>
                  </a:lnTo>
                  <a:lnTo>
                    <a:pt x="85" y="13"/>
                  </a:lnTo>
                  <a:lnTo>
                    <a:pt x="68" y="9"/>
                  </a:lnTo>
                  <a:lnTo>
                    <a:pt x="52" y="5"/>
                  </a:lnTo>
                  <a:lnTo>
                    <a:pt x="30" y="0"/>
                  </a:lnTo>
                  <a:lnTo>
                    <a:pt x="29" y="14"/>
                  </a:lnTo>
                  <a:lnTo>
                    <a:pt x="19" y="23"/>
                  </a:lnTo>
                  <a:lnTo>
                    <a:pt x="10" y="31"/>
                  </a:lnTo>
                  <a:lnTo>
                    <a:pt x="10" y="45"/>
                  </a:lnTo>
                  <a:lnTo>
                    <a:pt x="1" y="53"/>
                  </a:lnTo>
                  <a:lnTo>
                    <a:pt x="0" y="56"/>
                  </a:lnTo>
                  <a:lnTo>
                    <a:pt x="7" y="78"/>
                  </a:lnTo>
                  <a:lnTo>
                    <a:pt x="7" y="98"/>
                  </a:lnTo>
                  <a:lnTo>
                    <a:pt x="8" y="119"/>
                  </a:lnTo>
                  <a:lnTo>
                    <a:pt x="1" y="126"/>
                  </a:lnTo>
                  <a:lnTo>
                    <a:pt x="11" y="140"/>
                  </a:lnTo>
                  <a:lnTo>
                    <a:pt x="17" y="156"/>
                  </a:lnTo>
                  <a:lnTo>
                    <a:pt x="35" y="158"/>
                  </a:lnTo>
                  <a:lnTo>
                    <a:pt x="42" y="173"/>
                  </a:lnTo>
                  <a:lnTo>
                    <a:pt x="64" y="179"/>
                  </a:lnTo>
                  <a:lnTo>
                    <a:pt x="77" y="189"/>
                  </a:lnTo>
                  <a:lnTo>
                    <a:pt x="88" y="182"/>
                  </a:lnTo>
                  <a:lnTo>
                    <a:pt x="104" y="173"/>
                  </a:lnTo>
                  <a:lnTo>
                    <a:pt x="120" y="182"/>
                  </a:lnTo>
                  <a:lnTo>
                    <a:pt x="136" y="191"/>
                  </a:lnTo>
                  <a:lnTo>
                    <a:pt x="151" y="200"/>
                  </a:lnTo>
                  <a:lnTo>
                    <a:pt x="167" y="209"/>
                  </a:lnTo>
                  <a:lnTo>
                    <a:pt x="182" y="218"/>
                  </a:lnTo>
                  <a:lnTo>
                    <a:pt x="199" y="227"/>
                  </a:lnTo>
                  <a:lnTo>
                    <a:pt x="215" y="236"/>
                  </a:lnTo>
                  <a:lnTo>
                    <a:pt x="230" y="24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76" name="Freeform 130"/>
            <p:cNvSpPr/>
            <p:nvPr/>
          </p:nvSpPr>
          <p:spPr bwMode="auto">
            <a:xfrm>
              <a:off x="2318" y="2207"/>
              <a:ext cx="286" cy="296"/>
            </a:xfrm>
            <a:custGeom>
              <a:avLst/>
              <a:gdLst/>
              <a:ahLst/>
              <a:cxnLst>
                <a:cxn ang="0">
                  <a:pos x="56" y="250"/>
                </a:cxn>
                <a:cxn ang="0">
                  <a:pos x="66" y="267"/>
                </a:cxn>
                <a:cxn ang="0">
                  <a:pos x="79" y="265"/>
                </a:cxn>
                <a:cxn ang="0">
                  <a:pos x="92" y="257"/>
                </a:cxn>
                <a:cxn ang="0">
                  <a:pos x="106" y="262"/>
                </a:cxn>
                <a:cxn ang="0">
                  <a:pos x="114" y="234"/>
                </a:cxn>
                <a:cxn ang="0">
                  <a:pos x="126" y="219"/>
                </a:cxn>
                <a:cxn ang="0">
                  <a:pos x="138" y="213"/>
                </a:cxn>
                <a:cxn ang="0">
                  <a:pos x="144" y="204"/>
                </a:cxn>
                <a:cxn ang="0">
                  <a:pos x="160" y="195"/>
                </a:cxn>
                <a:cxn ang="0">
                  <a:pos x="181" y="178"/>
                </a:cxn>
                <a:cxn ang="0">
                  <a:pos x="198" y="180"/>
                </a:cxn>
                <a:cxn ang="0">
                  <a:pos x="230" y="174"/>
                </a:cxn>
                <a:cxn ang="0">
                  <a:pos x="256" y="157"/>
                </a:cxn>
                <a:cxn ang="0">
                  <a:pos x="257" y="131"/>
                </a:cxn>
                <a:cxn ang="0">
                  <a:pos x="258" y="105"/>
                </a:cxn>
                <a:cxn ang="0">
                  <a:pos x="240" y="91"/>
                </a:cxn>
                <a:cxn ang="0">
                  <a:pos x="210" y="76"/>
                </a:cxn>
                <a:cxn ang="0">
                  <a:pos x="199" y="61"/>
                </a:cxn>
                <a:cxn ang="0">
                  <a:pos x="175" y="43"/>
                </a:cxn>
                <a:cxn ang="0">
                  <a:pos x="152" y="27"/>
                </a:cxn>
                <a:cxn ang="0">
                  <a:pos x="130" y="9"/>
                </a:cxn>
                <a:cxn ang="0">
                  <a:pos x="104" y="0"/>
                </a:cxn>
                <a:cxn ang="0">
                  <a:pos x="92" y="19"/>
                </a:cxn>
                <a:cxn ang="0">
                  <a:pos x="96" y="58"/>
                </a:cxn>
                <a:cxn ang="0">
                  <a:pos x="100" y="95"/>
                </a:cxn>
                <a:cxn ang="0">
                  <a:pos x="102" y="133"/>
                </a:cxn>
                <a:cxn ang="0">
                  <a:pos x="108" y="156"/>
                </a:cxn>
                <a:cxn ang="0">
                  <a:pos x="91" y="171"/>
                </a:cxn>
                <a:cxn ang="0">
                  <a:pos x="61" y="171"/>
                </a:cxn>
                <a:cxn ang="0">
                  <a:pos x="44" y="169"/>
                </a:cxn>
                <a:cxn ang="0">
                  <a:pos x="19" y="175"/>
                </a:cxn>
                <a:cxn ang="0">
                  <a:pos x="2" y="185"/>
                </a:cxn>
                <a:cxn ang="0">
                  <a:pos x="4" y="202"/>
                </a:cxn>
                <a:cxn ang="0">
                  <a:pos x="13" y="226"/>
                </a:cxn>
                <a:cxn ang="0">
                  <a:pos x="20" y="231"/>
                </a:cxn>
                <a:cxn ang="0">
                  <a:pos x="35" y="232"/>
                </a:cxn>
                <a:cxn ang="0">
                  <a:pos x="48" y="225"/>
                </a:cxn>
                <a:cxn ang="0">
                  <a:pos x="59" y="244"/>
                </a:cxn>
              </a:cxnLst>
              <a:rect l="0" t="0" r="r" b="b"/>
              <a:pathLst>
                <a:path w="258" h="267">
                  <a:moveTo>
                    <a:pt x="59" y="244"/>
                  </a:moveTo>
                  <a:lnTo>
                    <a:pt x="56" y="250"/>
                  </a:lnTo>
                  <a:lnTo>
                    <a:pt x="59" y="250"/>
                  </a:lnTo>
                  <a:lnTo>
                    <a:pt x="66" y="267"/>
                  </a:lnTo>
                  <a:lnTo>
                    <a:pt x="70" y="263"/>
                  </a:lnTo>
                  <a:lnTo>
                    <a:pt x="79" y="265"/>
                  </a:lnTo>
                  <a:lnTo>
                    <a:pt x="86" y="261"/>
                  </a:lnTo>
                  <a:lnTo>
                    <a:pt x="92" y="257"/>
                  </a:lnTo>
                  <a:lnTo>
                    <a:pt x="95" y="264"/>
                  </a:lnTo>
                  <a:lnTo>
                    <a:pt x="106" y="262"/>
                  </a:lnTo>
                  <a:lnTo>
                    <a:pt x="109" y="238"/>
                  </a:lnTo>
                  <a:lnTo>
                    <a:pt x="114" y="234"/>
                  </a:lnTo>
                  <a:lnTo>
                    <a:pt x="122" y="226"/>
                  </a:lnTo>
                  <a:lnTo>
                    <a:pt x="126" y="219"/>
                  </a:lnTo>
                  <a:lnTo>
                    <a:pt x="128" y="208"/>
                  </a:lnTo>
                  <a:lnTo>
                    <a:pt x="138" y="213"/>
                  </a:lnTo>
                  <a:lnTo>
                    <a:pt x="140" y="205"/>
                  </a:lnTo>
                  <a:lnTo>
                    <a:pt x="144" y="204"/>
                  </a:lnTo>
                  <a:lnTo>
                    <a:pt x="150" y="195"/>
                  </a:lnTo>
                  <a:lnTo>
                    <a:pt x="160" y="195"/>
                  </a:lnTo>
                  <a:lnTo>
                    <a:pt x="161" y="187"/>
                  </a:lnTo>
                  <a:lnTo>
                    <a:pt x="181" y="178"/>
                  </a:lnTo>
                  <a:lnTo>
                    <a:pt x="196" y="180"/>
                  </a:lnTo>
                  <a:lnTo>
                    <a:pt x="198" y="180"/>
                  </a:lnTo>
                  <a:lnTo>
                    <a:pt x="212" y="174"/>
                  </a:lnTo>
                  <a:lnTo>
                    <a:pt x="230" y="174"/>
                  </a:lnTo>
                  <a:lnTo>
                    <a:pt x="247" y="173"/>
                  </a:lnTo>
                  <a:lnTo>
                    <a:pt x="256" y="157"/>
                  </a:lnTo>
                  <a:lnTo>
                    <a:pt x="257" y="144"/>
                  </a:lnTo>
                  <a:lnTo>
                    <a:pt x="257" y="131"/>
                  </a:lnTo>
                  <a:lnTo>
                    <a:pt x="258" y="118"/>
                  </a:lnTo>
                  <a:lnTo>
                    <a:pt x="258" y="105"/>
                  </a:lnTo>
                  <a:lnTo>
                    <a:pt x="241" y="105"/>
                  </a:lnTo>
                  <a:lnTo>
                    <a:pt x="240" y="91"/>
                  </a:lnTo>
                  <a:lnTo>
                    <a:pt x="218" y="82"/>
                  </a:lnTo>
                  <a:lnTo>
                    <a:pt x="210" y="76"/>
                  </a:lnTo>
                  <a:lnTo>
                    <a:pt x="210" y="70"/>
                  </a:lnTo>
                  <a:lnTo>
                    <a:pt x="199" y="61"/>
                  </a:lnTo>
                  <a:lnTo>
                    <a:pt x="187" y="53"/>
                  </a:lnTo>
                  <a:lnTo>
                    <a:pt x="175" y="43"/>
                  </a:lnTo>
                  <a:lnTo>
                    <a:pt x="164" y="35"/>
                  </a:lnTo>
                  <a:lnTo>
                    <a:pt x="152" y="27"/>
                  </a:lnTo>
                  <a:lnTo>
                    <a:pt x="140" y="17"/>
                  </a:lnTo>
                  <a:lnTo>
                    <a:pt x="130" y="9"/>
                  </a:lnTo>
                  <a:lnTo>
                    <a:pt x="118" y="0"/>
                  </a:lnTo>
                  <a:lnTo>
                    <a:pt x="104" y="0"/>
                  </a:lnTo>
                  <a:lnTo>
                    <a:pt x="90" y="0"/>
                  </a:lnTo>
                  <a:lnTo>
                    <a:pt x="92" y="19"/>
                  </a:lnTo>
                  <a:lnTo>
                    <a:pt x="94" y="39"/>
                  </a:lnTo>
                  <a:lnTo>
                    <a:pt x="96" y="58"/>
                  </a:lnTo>
                  <a:lnTo>
                    <a:pt x="97" y="76"/>
                  </a:lnTo>
                  <a:lnTo>
                    <a:pt x="100" y="95"/>
                  </a:lnTo>
                  <a:lnTo>
                    <a:pt x="101" y="114"/>
                  </a:lnTo>
                  <a:lnTo>
                    <a:pt x="102" y="133"/>
                  </a:lnTo>
                  <a:lnTo>
                    <a:pt x="104" y="153"/>
                  </a:lnTo>
                  <a:lnTo>
                    <a:pt x="108" y="156"/>
                  </a:lnTo>
                  <a:lnTo>
                    <a:pt x="106" y="171"/>
                  </a:lnTo>
                  <a:lnTo>
                    <a:pt x="91" y="171"/>
                  </a:lnTo>
                  <a:lnTo>
                    <a:pt x="76" y="171"/>
                  </a:lnTo>
                  <a:lnTo>
                    <a:pt x="61" y="171"/>
                  </a:lnTo>
                  <a:lnTo>
                    <a:pt x="46" y="171"/>
                  </a:lnTo>
                  <a:lnTo>
                    <a:pt x="44" y="169"/>
                  </a:lnTo>
                  <a:lnTo>
                    <a:pt x="22" y="174"/>
                  </a:lnTo>
                  <a:lnTo>
                    <a:pt x="19" y="175"/>
                  </a:lnTo>
                  <a:lnTo>
                    <a:pt x="10" y="169"/>
                  </a:lnTo>
                  <a:lnTo>
                    <a:pt x="2" y="185"/>
                  </a:lnTo>
                  <a:lnTo>
                    <a:pt x="0" y="184"/>
                  </a:lnTo>
                  <a:lnTo>
                    <a:pt x="4" y="202"/>
                  </a:lnTo>
                  <a:lnTo>
                    <a:pt x="8" y="209"/>
                  </a:lnTo>
                  <a:lnTo>
                    <a:pt x="13" y="226"/>
                  </a:lnTo>
                  <a:lnTo>
                    <a:pt x="11" y="231"/>
                  </a:lnTo>
                  <a:lnTo>
                    <a:pt x="20" y="231"/>
                  </a:lnTo>
                  <a:lnTo>
                    <a:pt x="25" y="233"/>
                  </a:lnTo>
                  <a:lnTo>
                    <a:pt x="35" y="232"/>
                  </a:lnTo>
                  <a:lnTo>
                    <a:pt x="46" y="228"/>
                  </a:lnTo>
                  <a:lnTo>
                    <a:pt x="48" y="225"/>
                  </a:lnTo>
                  <a:lnTo>
                    <a:pt x="53" y="239"/>
                  </a:lnTo>
                  <a:lnTo>
                    <a:pt x="59" y="24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77" name="Freeform 131"/>
            <p:cNvSpPr/>
            <p:nvPr/>
          </p:nvSpPr>
          <p:spPr bwMode="auto">
            <a:xfrm>
              <a:off x="2769" y="1987"/>
              <a:ext cx="4" cy="4"/>
            </a:xfrm>
            <a:custGeom>
              <a:avLst/>
              <a:gdLst/>
              <a:ahLst/>
              <a:cxnLst>
                <a:cxn ang="0">
                  <a:pos x="3" y="2"/>
                </a:cxn>
                <a:cxn ang="0">
                  <a:pos x="2" y="3"/>
                </a:cxn>
                <a:cxn ang="0">
                  <a:pos x="0" y="0"/>
                </a:cxn>
                <a:cxn ang="0">
                  <a:pos x="3" y="2"/>
                </a:cxn>
              </a:cxnLst>
              <a:rect l="0" t="0" r="r" b="b"/>
              <a:pathLst>
                <a:path w="3" h="3">
                  <a:moveTo>
                    <a:pt x="3" y="2"/>
                  </a:moveTo>
                  <a:lnTo>
                    <a:pt x="2" y="3"/>
                  </a:lnTo>
                  <a:lnTo>
                    <a:pt x="0" y="0"/>
                  </a:lnTo>
                  <a:lnTo>
                    <a:pt x="3"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78" name="Freeform 132"/>
            <p:cNvSpPr/>
            <p:nvPr/>
          </p:nvSpPr>
          <p:spPr bwMode="auto">
            <a:xfrm>
              <a:off x="2236" y="2161"/>
              <a:ext cx="213" cy="249"/>
            </a:xfrm>
            <a:custGeom>
              <a:avLst/>
              <a:gdLst/>
              <a:ahLst/>
              <a:cxnLst>
                <a:cxn ang="0">
                  <a:pos x="9" y="195"/>
                </a:cxn>
                <a:cxn ang="0">
                  <a:pos x="6" y="202"/>
                </a:cxn>
                <a:cxn ang="0">
                  <a:pos x="11" y="180"/>
                </a:cxn>
                <a:cxn ang="0">
                  <a:pos x="14" y="159"/>
                </a:cxn>
                <a:cxn ang="0">
                  <a:pos x="9" y="142"/>
                </a:cxn>
                <a:cxn ang="0">
                  <a:pos x="11" y="123"/>
                </a:cxn>
                <a:cxn ang="0">
                  <a:pos x="1" y="112"/>
                </a:cxn>
                <a:cxn ang="0">
                  <a:pos x="0" y="117"/>
                </a:cxn>
                <a:cxn ang="0">
                  <a:pos x="2" y="107"/>
                </a:cxn>
                <a:cxn ang="0">
                  <a:pos x="17" y="107"/>
                </a:cxn>
                <a:cxn ang="0">
                  <a:pos x="32" y="107"/>
                </a:cxn>
                <a:cxn ang="0">
                  <a:pos x="48" y="107"/>
                </a:cxn>
                <a:cxn ang="0">
                  <a:pos x="63" y="107"/>
                </a:cxn>
                <a:cxn ang="0">
                  <a:pos x="63" y="92"/>
                </a:cxn>
                <a:cxn ang="0">
                  <a:pos x="63" y="77"/>
                </a:cxn>
                <a:cxn ang="0">
                  <a:pos x="79" y="69"/>
                </a:cxn>
                <a:cxn ang="0">
                  <a:pos x="80" y="46"/>
                </a:cxn>
                <a:cxn ang="0">
                  <a:pos x="80" y="23"/>
                </a:cxn>
                <a:cxn ang="0">
                  <a:pos x="93" y="23"/>
                </a:cxn>
                <a:cxn ang="0">
                  <a:pos x="107" y="23"/>
                </a:cxn>
                <a:cxn ang="0">
                  <a:pos x="119" y="23"/>
                </a:cxn>
                <a:cxn ang="0">
                  <a:pos x="132" y="23"/>
                </a:cxn>
                <a:cxn ang="0">
                  <a:pos x="132" y="0"/>
                </a:cxn>
                <a:cxn ang="0">
                  <a:pos x="147" y="10"/>
                </a:cxn>
                <a:cxn ang="0">
                  <a:pos x="162" y="21"/>
                </a:cxn>
                <a:cxn ang="0">
                  <a:pos x="176" y="30"/>
                </a:cxn>
                <a:cxn ang="0">
                  <a:pos x="191" y="41"/>
                </a:cxn>
                <a:cxn ang="0">
                  <a:pos x="177" y="41"/>
                </a:cxn>
                <a:cxn ang="0">
                  <a:pos x="163" y="41"/>
                </a:cxn>
                <a:cxn ang="0">
                  <a:pos x="165" y="60"/>
                </a:cxn>
                <a:cxn ang="0">
                  <a:pos x="167" y="80"/>
                </a:cxn>
                <a:cxn ang="0">
                  <a:pos x="169" y="99"/>
                </a:cxn>
                <a:cxn ang="0">
                  <a:pos x="170" y="117"/>
                </a:cxn>
                <a:cxn ang="0">
                  <a:pos x="173" y="136"/>
                </a:cxn>
                <a:cxn ang="0">
                  <a:pos x="174" y="155"/>
                </a:cxn>
                <a:cxn ang="0">
                  <a:pos x="175" y="174"/>
                </a:cxn>
                <a:cxn ang="0">
                  <a:pos x="177" y="194"/>
                </a:cxn>
                <a:cxn ang="0">
                  <a:pos x="181" y="197"/>
                </a:cxn>
                <a:cxn ang="0">
                  <a:pos x="179" y="212"/>
                </a:cxn>
                <a:cxn ang="0">
                  <a:pos x="164" y="212"/>
                </a:cxn>
                <a:cxn ang="0">
                  <a:pos x="149" y="212"/>
                </a:cxn>
                <a:cxn ang="0">
                  <a:pos x="134" y="212"/>
                </a:cxn>
                <a:cxn ang="0">
                  <a:pos x="119" y="212"/>
                </a:cxn>
                <a:cxn ang="0">
                  <a:pos x="117" y="210"/>
                </a:cxn>
                <a:cxn ang="0">
                  <a:pos x="95" y="215"/>
                </a:cxn>
                <a:cxn ang="0">
                  <a:pos x="92" y="216"/>
                </a:cxn>
                <a:cxn ang="0">
                  <a:pos x="83" y="210"/>
                </a:cxn>
                <a:cxn ang="0">
                  <a:pos x="75" y="226"/>
                </a:cxn>
                <a:cxn ang="0">
                  <a:pos x="73" y="225"/>
                </a:cxn>
                <a:cxn ang="0">
                  <a:pos x="61" y="213"/>
                </a:cxn>
                <a:cxn ang="0">
                  <a:pos x="49" y="200"/>
                </a:cxn>
                <a:cxn ang="0">
                  <a:pos x="35" y="191"/>
                </a:cxn>
                <a:cxn ang="0">
                  <a:pos x="23" y="192"/>
                </a:cxn>
                <a:cxn ang="0">
                  <a:pos x="9" y="195"/>
                </a:cxn>
              </a:cxnLst>
              <a:rect l="0" t="0" r="r" b="b"/>
              <a:pathLst>
                <a:path w="191" h="226">
                  <a:moveTo>
                    <a:pt x="9" y="195"/>
                  </a:moveTo>
                  <a:lnTo>
                    <a:pt x="6" y="202"/>
                  </a:lnTo>
                  <a:lnTo>
                    <a:pt x="11" y="180"/>
                  </a:lnTo>
                  <a:lnTo>
                    <a:pt x="14" y="159"/>
                  </a:lnTo>
                  <a:lnTo>
                    <a:pt x="9" y="142"/>
                  </a:lnTo>
                  <a:lnTo>
                    <a:pt x="11" y="123"/>
                  </a:lnTo>
                  <a:lnTo>
                    <a:pt x="1" y="112"/>
                  </a:lnTo>
                  <a:lnTo>
                    <a:pt x="0" y="117"/>
                  </a:lnTo>
                  <a:lnTo>
                    <a:pt x="2" y="107"/>
                  </a:lnTo>
                  <a:lnTo>
                    <a:pt x="17" y="107"/>
                  </a:lnTo>
                  <a:lnTo>
                    <a:pt x="32" y="107"/>
                  </a:lnTo>
                  <a:lnTo>
                    <a:pt x="48" y="107"/>
                  </a:lnTo>
                  <a:lnTo>
                    <a:pt x="63" y="107"/>
                  </a:lnTo>
                  <a:lnTo>
                    <a:pt x="63" y="92"/>
                  </a:lnTo>
                  <a:lnTo>
                    <a:pt x="63" y="77"/>
                  </a:lnTo>
                  <a:lnTo>
                    <a:pt x="79" y="69"/>
                  </a:lnTo>
                  <a:lnTo>
                    <a:pt x="80" y="46"/>
                  </a:lnTo>
                  <a:lnTo>
                    <a:pt x="80" y="23"/>
                  </a:lnTo>
                  <a:lnTo>
                    <a:pt x="93" y="23"/>
                  </a:lnTo>
                  <a:lnTo>
                    <a:pt x="107" y="23"/>
                  </a:lnTo>
                  <a:lnTo>
                    <a:pt x="119" y="23"/>
                  </a:lnTo>
                  <a:lnTo>
                    <a:pt x="132" y="23"/>
                  </a:lnTo>
                  <a:lnTo>
                    <a:pt x="132" y="0"/>
                  </a:lnTo>
                  <a:lnTo>
                    <a:pt x="147" y="10"/>
                  </a:lnTo>
                  <a:lnTo>
                    <a:pt x="162" y="21"/>
                  </a:lnTo>
                  <a:lnTo>
                    <a:pt x="176" y="30"/>
                  </a:lnTo>
                  <a:lnTo>
                    <a:pt x="191" y="41"/>
                  </a:lnTo>
                  <a:lnTo>
                    <a:pt x="177" y="41"/>
                  </a:lnTo>
                  <a:lnTo>
                    <a:pt x="163" y="41"/>
                  </a:lnTo>
                  <a:lnTo>
                    <a:pt x="165" y="60"/>
                  </a:lnTo>
                  <a:lnTo>
                    <a:pt x="167" y="80"/>
                  </a:lnTo>
                  <a:lnTo>
                    <a:pt x="169" y="99"/>
                  </a:lnTo>
                  <a:lnTo>
                    <a:pt x="170" y="117"/>
                  </a:lnTo>
                  <a:lnTo>
                    <a:pt x="173" y="136"/>
                  </a:lnTo>
                  <a:lnTo>
                    <a:pt x="174" y="155"/>
                  </a:lnTo>
                  <a:lnTo>
                    <a:pt x="175" y="174"/>
                  </a:lnTo>
                  <a:lnTo>
                    <a:pt x="177" y="194"/>
                  </a:lnTo>
                  <a:lnTo>
                    <a:pt x="181" y="197"/>
                  </a:lnTo>
                  <a:lnTo>
                    <a:pt x="179" y="212"/>
                  </a:lnTo>
                  <a:lnTo>
                    <a:pt x="164" y="212"/>
                  </a:lnTo>
                  <a:lnTo>
                    <a:pt x="149" y="212"/>
                  </a:lnTo>
                  <a:lnTo>
                    <a:pt x="134" y="212"/>
                  </a:lnTo>
                  <a:lnTo>
                    <a:pt x="119" y="212"/>
                  </a:lnTo>
                  <a:lnTo>
                    <a:pt x="117" y="210"/>
                  </a:lnTo>
                  <a:lnTo>
                    <a:pt x="95" y="215"/>
                  </a:lnTo>
                  <a:lnTo>
                    <a:pt x="92" y="216"/>
                  </a:lnTo>
                  <a:lnTo>
                    <a:pt x="83" y="210"/>
                  </a:lnTo>
                  <a:lnTo>
                    <a:pt x="75" y="226"/>
                  </a:lnTo>
                  <a:lnTo>
                    <a:pt x="73" y="225"/>
                  </a:lnTo>
                  <a:lnTo>
                    <a:pt x="61" y="213"/>
                  </a:lnTo>
                  <a:lnTo>
                    <a:pt x="49" y="200"/>
                  </a:lnTo>
                  <a:lnTo>
                    <a:pt x="35" y="191"/>
                  </a:lnTo>
                  <a:lnTo>
                    <a:pt x="23" y="192"/>
                  </a:lnTo>
                  <a:lnTo>
                    <a:pt x="9" y="19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79" name="Freeform 133"/>
            <p:cNvSpPr/>
            <p:nvPr/>
          </p:nvSpPr>
          <p:spPr bwMode="auto">
            <a:xfrm>
              <a:off x="2307" y="1991"/>
              <a:ext cx="205" cy="163"/>
            </a:xfrm>
            <a:custGeom>
              <a:avLst/>
              <a:gdLst/>
              <a:ahLst/>
              <a:cxnLst>
                <a:cxn ang="0">
                  <a:pos x="96" y="36"/>
                </a:cxn>
                <a:cxn ang="0">
                  <a:pos x="82" y="45"/>
                </a:cxn>
                <a:cxn ang="0">
                  <a:pos x="69" y="54"/>
                </a:cxn>
                <a:cxn ang="0">
                  <a:pos x="60" y="68"/>
                </a:cxn>
                <a:cxn ang="0">
                  <a:pos x="53" y="81"/>
                </a:cxn>
                <a:cxn ang="0">
                  <a:pos x="56" y="98"/>
                </a:cxn>
                <a:cxn ang="0">
                  <a:pos x="48" y="110"/>
                </a:cxn>
                <a:cxn ang="0">
                  <a:pos x="41" y="123"/>
                </a:cxn>
                <a:cxn ang="0">
                  <a:pos x="29" y="132"/>
                </a:cxn>
                <a:cxn ang="0">
                  <a:pos x="17" y="140"/>
                </a:cxn>
                <a:cxn ang="0">
                  <a:pos x="0" y="147"/>
                </a:cxn>
                <a:cxn ang="0">
                  <a:pos x="17" y="147"/>
                </a:cxn>
                <a:cxn ang="0">
                  <a:pos x="35" y="147"/>
                </a:cxn>
                <a:cxn ang="0">
                  <a:pos x="52" y="147"/>
                </a:cxn>
                <a:cxn ang="0">
                  <a:pos x="69" y="147"/>
                </a:cxn>
                <a:cxn ang="0">
                  <a:pos x="72" y="126"/>
                </a:cxn>
                <a:cxn ang="0">
                  <a:pos x="86" y="120"/>
                </a:cxn>
                <a:cxn ang="0">
                  <a:pos x="98" y="112"/>
                </a:cxn>
                <a:cxn ang="0">
                  <a:pos x="111" y="106"/>
                </a:cxn>
                <a:cxn ang="0">
                  <a:pos x="125" y="100"/>
                </a:cxn>
                <a:cxn ang="0">
                  <a:pos x="136" y="93"/>
                </a:cxn>
                <a:cxn ang="0">
                  <a:pos x="147" y="85"/>
                </a:cxn>
                <a:cxn ang="0">
                  <a:pos x="147" y="74"/>
                </a:cxn>
                <a:cxn ang="0">
                  <a:pos x="167" y="67"/>
                </a:cxn>
                <a:cxn ang="0">
                  <a:pos x="183" y="66"/>
                </a:cxn>
                <a:cxn ang="0">
                  <a:pos x="186" y="61"/>
                </a:cxn>
                <a:cxn ang="0">
                  <a:pos x="177" y="44"/>
                </a:cxn>
                <a:cxn ang="0">
                  <a:pos x="174" y="31"/>
                </a:cxn>
                <a:cxn ang="0">
                  <a:pos x="173" y="18"/>
                </a:cxn>
                <a:cxn ang="0">
                  <a:pos x="170" y="14"/>
                </a:cxn>
                <a:cxn ang="0">
                  <a:pos x="159" y="10"/>
                </a:cxn>
                <a:cxn ang="0">
                  <a:pos x="154" y="12"/>
                </a:cxn>
                <a:cxn ang="0">
                  <a:pos x="129" y="9"/>
                </a:cxn>
                <a:cxn ang="0">
                  <a:pos x="120" y="0"/>
                </a:cxn>
                <a:cxn ang="0">
                  <a:pos x="112" y="7"/>
                </a:cxn>
                <a:cxn ang="0">
                  <a:pos x="105" y="21"/>
                </a:cxn>
                <a:cxn ang="0">
                  <a:pos x="96" y="36"/>
                </a:cxn>
              </a:cxnLst>
              <a:rect l="0" t="0" r="r" b="b"/>
              <a:pathLst>
                <a:path w="186" h="147">
                  <a:moveTo>
                    <a:pt x="96" y="36"/>
                  </a:moveTo>
                  <a:lnTo>
                    <a:pt x="82" y="45"/>
                  </a:lnTo>
                  <a:lnTo>
                    <a:pt x="69" y="54"/>
                  </a:lnTo>
                  <a:lnTo>
                    <a:pt x="60" y="68"/>
                  </a:lnTo>
                  <a:lnTo>
                    <a:pt x="53" y="81"/>
                  </a:lnTo>
                  <a:lnTo>
                    <a:pt x="56" y="98"/>
                  </a:lnTo>
                  <a:lnTo>
                    <a:pt x="48" y="110"/>
                  </a:lnTo>
                  <a:lnTo>
                    <a:pt x="41" y="123"/>
                  </a:lnTo>
                  <a:lnTo>
                    <a:pt x="29" y="132"/>
                  </a:lnTo>
                  <a:lnTo>
                    <a:pt x="17" y="140"/>
                  </a:lnTo>
                  <a:lnTo>
                    <a:pt x="0" y="147"/>
                  </a:lnTo>
                  <a:lnTo>
                    <a:pt x="17" y="147"/>
                  </a:lnTo>
                  <a:lnTo>
                    <a:pt x="35" y="147"/>
                  </a:lnTo>
                  <a:lnTo>
                    <a:pt x="52" y="147"/>
                  </a:lnTo>
                  <a:lnTo>
                    <a:pt x="69" y="147"/>
                  </a:lnTo>
                  <a:lnTo>
                    <a:pt x="72" y="126"/>
                  </a:lnTo>
                  <a:lnTo>
                    <a:pt x="86" y="120"/>
                  </a:lnTo>
                  <a:lnTo>
                    <a:pt x="98" y="112"/>
                  </a:lnTo>
                  <a:lnTo>
                    <a:pt x="111" y="106"/>
                  </a:lnTo>
                  <a:lnTo>
                    <a:pt x="125" y="100"/>
                  </a:lnTo>
                  <a:lnTo>
                    <a:pt x="136" y="93"/>
                  </a:lnTo>
                  <a:lnTo>
                    <a:pt x="147" y="85"/>
                  </a:lnTo>
                  <a:lnTo>
                    <a:pt x="147" y="74"/>
                  </a:lnTo>
                  <a:lnTo>
                    <a:pt x="167" y="67"/>
                  </a:lnTo>
                  <a:lnTo>
                    <a:pt x="183" y="66"/>
                  </a:lnTo>
                  <a:lnTo>
                    <a:pt x="186" y="61"/>
                  </a:lnTo>
                  <a:lnTo>
                    <a:pt x="177" y="44"/>
                  </a:lnTo>
                  <a:lnTo>
                    <a:pt x="174" y="31"/>
                  </a:lnTo>
                  <a:lnTo>
                    <a:pt x="173" y="18"/>
                  </a:lnTo>
                  <a:lnTo>
                    <a:pt x="170" y="14"/>
                  </a:lnTo>
                  <a:lnTo>
                    <a:pt x="159" y="10"/>
                  </a:lnTo>
                  <a:lnTo>
                    <a:pt x="154" y="12"/>
                  </a:lnTo>
                  <a:lnTo>
                    <a:pt x="129" y="9"/>
                  </a:lnTo>
                  <a:lnTo>
                    <a:pt x="120" y="0"/>
                  </a:lnTo>
                  <a:lnTo>
                    <a:pt x="112" y="7"/>
                  </a:lnTo>
                  <a:lnTo>
                    <a:pt x="105" y="21"/>
                  </a:lnTo>
                  <a:lnTo>
                    <a:pt x="96" y="3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0" name="Freeform 134"/>
            <p:cNvSpPr/>
            <p:nvPr/>
          </p:nvSpPr>
          <p:spPr bwMode="auto">
            <a:xfrm>
              <a:off x="2536" y="2236"/>
              <a:ext cx="273" cy="238"/>
            </a:xfrm>
            <a:custGeom>
              <a:avLst/>
              <a:gdLst/>
              <a:ahLst/>
              <a:cxnLst>
                <a:cxn ang="0">
                  <a:pos x="27" y="194"/>
                </a:cxn>
                <a:cxn ang="0">
                  <a:pos x="21" y="195"/>
                </a:cxn>
                <a:cxn ang="0">
                  <a:pos x="12" y="188"/>
                </a:cxn>
                <a:cxn ang="0">
                  <a:pos x="12" y="182"/>
                </a:cxn>
                <a:cxn ang="0">
                  <a:pos x="14" y="181"/>
                </a:cxn>
                <a:cxn ang="0">
                  <a:pos x="2" y="168"/>
                </a:cxn>
                <a:cxn ang="0">
                  <a:pos x="0" y="153"/>
                </a:cxn>
                <a:cxn ang="0">
                  <a:pos x="2" y="153"/>
                </a:cxn>
                <a:cxn ang="0">
                  <a:pos x="16" y="147"/>
                </a:cxn>
                <a:cxn ang="0">
                  <a:pos x="34" y="147"/>
                </a:cxn>
                <a:cxn ang="0">
                  <a:pos x="51" y="146"/>
                </a:cxn>
                <a:cxn ang="0">
                  <a:pos x="60" y="130"/>
                </a:cxn>
                <a:cxn ang="0">
                  <a:pos x="61" y="117"/>
                </a:cxn>
                <a:cxn ang="0">
                  <a:pos x="61" y="104"/>
                </a:cxn>
                <a:cxn ang="0">
                  <a:pos x="62" y="91"/>
                </a:cxn>
                <a:cxn ang="0">
                  <a:pos x="62" y="78"/>
                </a:cxn>
                <a:cxn ang="0">
                  <a:pos x="75" y="75"/>
                </a:cxn>
                <a:cxn ang="0">
                  <a:pos x="87" y="73"/>
                </a:cxn>
                <a:cxn ang="0">
                  <a:pos x="99" y="60"/>
                </a:cxn>
                <a:cxn ang="0">
                  <a:pos x="112" y="48"/>
                </a:cxn>
                <a:cxn ang="0">
                  <a:pos x="129" y="36"/>
                </a:cxn>
                <a:cxn ang="0">
                  <a:pos x="147" y="24"/>
                </a:cxn>
                <a:cxn ang="0">
                  <a:pos x="164" y="12"/>
                </a:cxn>
                <a:cxn ang="0">
                  <a:pos x="182" y="0"/>
                </a:cxn>
                <a:cxn ang="0">
                  <a:pos x="204" y="6"/>
                </a:cxn>
                <a:cxn ang="0">
                  <a:pos x="217" y="16"/>
                </a:cxn>
                <a:cxn ang="0">
                  <a:pos x="228" y="9"/>
                </a:cxn>
                <a:cxn ang="0">
                  <a:pos x="229" y="9"/>
                </a:cxn>
                <a:cxn ang="0">
                  <a:pos x="230" y="22"/>
                </a:cxn>
                <a:cxn ang="0">
                  <a:pos x="232" y="36"/>
                </a:cxn>
                <a:cxn ang="0">
                  <a:pos x="246" y="56"/>
                </a:cxn>
                <a:cxn ang="0">
                  <a:pos x="242" y="64"/>
                </a:cxn>
                <a:cxn ang="0">
                  <a:pos x="241" y="78"/>
                </a:cxn>
                <a:cxn ang="0">
                  <a:pos x="240" y="91"/>
                </a:cxn>
                <a:cxn ang="0">
                  <a:pos x="240" y="105"/>
                </a:cxn>
                <a:cxn ang="0">
                  <a:pos x="238" y="118"/>
                </a:cxn>
                <a:cxn ang="0">
                  <a:pos x="231" y="129"/>
                </a:cxn>
                <a:cxn ang="0">
                  <a:pos x="224" y="140"/>
                </a:cxn>
                <a:cxn ang="0">
                  <a:pos x="217" y="151"/>
                </a:cxn>
                <a:cxn ang="0">
                  <a:pos x="210" y="162"/>
                </a:cxn>
                <a:cxn ang="0">
                  <a:pos x="211" y="176"/>
                </a:cxn>
                <a:cxn ang="0">
                  <a:pos x="193" y="186"/>
                </a:cxn>
                <a:cxn ang="0">
                  <a:pos x="177" y="184"/>
                </a:cxn>
                <a:cxn ang="0">
                  <a:pos x="160" y="183"/>
                </a:cxn>
                <a:cxn ang="0">
                  <a:pos x="142" y="192"/>
                </a:cxn>
                <a:cxn ang="0">
                  <a:pos x="132" y="187"/>
                </a:cxn>
                <a:cxn ang="0">
                  <a:pos x="120" y="182"/>
                </a:cxn>
                <a:cxn ang="0">
                  <a:pos x="103" y="187"/>
                </a:cxn>
                <a:cxn ang="0">
                  <a:pos x="92" y="176"/>
                </a:cxn>
                <a:cxn ang="0">
                  <a:pos x="76" y="175"/>
                </a:cxn>
                <a:cxn ang="0">
                  <a:pos x="62" y="180"/>
                </a:cxn>
                <a:cxn ang="0">
                  <a:pos x="58" y="193"/>
                </a:cxn>
                <a:cxn ang="0">
                  <a:pos x="54" y="205"/>
                </a:cxn>
                <a:cxn ang="0">
                  <a:pos x="52" y="212"/>
                </a:cxn>
                <a:cxn ang="0">
                  <a:pos x="39" y="200"/>
                </a:cxn>
                <a:cxn ang="0">
                  <a:pos x="34" y="206"/>
                </a:cxn>
                <a:cxn ang="0">
                  <a:pos x="34" y="208"/>
                </a:cxn>
                <a:cxn ang="0">
                  <a:pos x="31" y="199"/>
                </a:cxn>
                <a:cxn ang="0">
                  <a:pos x="27" y="194"/>
                </a:cxn>
              </a:cxnLst>
              <a:rect l="0" t="0" r="r" b="b"/>
              <a:pathLst>
                <a:path w="246" h="212">
                  <a:moveTo>
                    <a:pt x="27" y="194"/>
                  </a:moveTo>
                  <a:lnTo>
                    <a:pt x="21" y="195"/>
                  </a:lnTo>
                  <a:lnTo>
                    <a:pt x="12" y="188"/>
                  </a:lnTo>
                  <a:lnTo>
                    <a:pt x="12" y="182"/>
                  </a:lnTo>
                  <a:lnTo>
                    <a:pt x="14" y="181"/>
                  </a:lnTo>
                  <a:lnTo>
                    <a:pt x="2" y="168"/>
                  </a:lnTo>
                  <a:lnTo>
                    <a:pt x="0" y="153"/>
                  </a:lnTo>
                  <a:lnTo>
                    <a:pt x="2" y="153"/>
                  </a:lnTo>
                  <a:lnTo>
                    <a:pt x="16" y="147"/>
                  </a:lnTo>
                  <a:lnTo>
                    <a:pt x="34" y="147"/>
                  </a:lnTo>
                  <a:lnTo>
                    <a:pt x="51" y="146"/>
                  </a:lnTo>
                  <a:lnTo>
                    <a:pt x="60" y="130"/>
                  </a:lnTo>
                  <a:lnTo>
                    <a:pt x="61" y="117"/>
                  </a:lnTo>
                  <a:lnTo>
                    <a:pt x="61" y="104"/>
                  </a:lnTo>
                  <a:lnTo>
                    <a:pt x="62" y="91"/>
                  </a:lnTo>
                  <a:lnTo>
                    <a:pt x="62" y="78"/>
                  </a:lnTo>
                  <a:lnTo>
                    <a:pt x="75" y="75"/>
                  </a:lnTo>
                  <a:lnTo>
                    <a:pt x="87" y="73"/>
                  </a:lnTo>
                  <a:lnTo>
                    <a:pt x="99" y="60"/>
                  </a:lnTo>
                  <a:lnTo>
                    <a:pt x="112" y="48"/>
                  </a:lnTo>
                  <a:lnTo>
                    <a:pt x="129" y="36"/>
                  </a:lnTo>
                  <a:lnTo>
                    <a:pt x="147" y="24"/>
                  </a:lnTo>
                  <a:lnTo>
                    <a:pt x="164" y="12"/>
                  </a:lnTo>
                  <a:lnTo>
                    <a:pt x="182" y="0"/>
                  </a:lnTo>
                  <a:lnTo>
                    <a:pt x="204" y="6"/>
                  </a:lnTo>
                  <a:lnTo>
                    <a:pt x="217" y="16"/>
                  </a:lnTo>
                  <a:lnTo>
                    <a:pt x="228" y="9"/>
                  </a:lnTo>
                  <a:lnTo>
                    <a:pt x="229" y="9"/>
                  </a:lnTo>
                  <a:lnTo>
                    <a:pt x="230" y="22"/>
                  </a:lnTo>
                  <a:lnTo>
                    <a:pt x="232" y="36"/>
                  </a:lnTo>
                  <a:lnTo>
                    <a:pt x="246" y="56"/>
                  </a:lnTo>
                  <a:lnTo>
                    <a:pt x="242" y="64"/>
                  </a:lnTo>
                  <a:lnTo>
                    <a:pt x="241" y="78"/>
                  </a:lnTo>
                  <a:lnTo>
                    <a:pt x="240" y="91"/>
                  </a:lnTo>
                  <a:lnTo>
                    <a:pt x="240" y="105"/>
                  </a:lnTo>
                  <a:lnTo>
                    <a:pt x="238" y="118"/>
                  </a:lnTo>
                  <a:lnTo>
                    <a:pt x="231" y="129"/>
                  </a:lnTo>
                  <a:lnTo>
                    <a:pt x="224" y="140"/>
                  </a:lnTo>
                  <a:lnTo>
                    <a:pt x="217" y="151"/>
                  </a:lnTo>
                  <a:lnTo>
                    <a:pt x="210" y="162"/>
                  </a:lnTo>
                  <a:lnTo>
                    <a:pt x="211" y="176"/>
                  </a:lnTo>
                  <a:lnTo>
                    <a:pt x="193" y="186"/>
                  </a:lnTo>
                  <a:lnTo>
                    <a:pt x="177" y="184"/>
                  </a:lnTo>
                  <a:lnTo>
                    <a:pt x="160" y="183"/>
                  </a:lnTo>
                  <a:lnTo>
                    <a:pt x="142" y="192"/>
                  </a:lnTo>
                  <a:lnTo>
                    <a:pt x="132" y="187"/>
                  </a:lnTo>
                  <a:lnTo>
                    <a:pt x="120" y="182"/>
                  </a:lnTo>
                  <a:lnTo>
                    <a:pt x="103" y="187"/>
                  </a:lnTo>
                  <a:lnTo>
                    <a:pt x="92" y="176"/>
                  </a:lnTo>
                  <a:lnTo>
                    <a:pt x="76" y="175"/>
                  </a:lnTo>
                  <a:lnTo>
                    <a:pt x="62" y="180"/>
                  </a:lnTo>
                  <a:lnTo>
                    <a:pt x="58" y="193"/>
                  </a:lnTo>
                  <a:lnTo>
                    <a:pt x="54" y="205"/>
                  </a:lnTo>
                  <a:lnTo>
                    <a:pt x="52" y="212"/>
                  </a:lnTo>
                  <a:lnTo>
                    <a:pt x="39" y="200"/>
                  </a:lnTo>
                  <a:lnTo>
                    <a:pt x="34" y="206"/>
                  </a:lnTo>
                  <a:lnTo>
                    <a:pt x="34" y="208"/>
                  </a:lnTo>
                  <a:lnTo>
                    <a:pt x="31" y="199"/>
                  </a:lnTo>
                  <a:lnTo>
                    <a:pt x="27" y="19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1" name="Freeform 135"/>
            <p:cNvSpPr/>
            <p:nvPr/>
          </p:nvSpPr>
          <p:spPr bwMode="auto">
            <a:xfrm>
              <a:off x="2226" y="2375"/>
              <a:ext cx="106" cy="88"/>
            </a:xfrm>
            <a:custGeom>
              <a:avLst/>
              <a:gdLst/>
              <a:ahLst/>
              <a:cxnLst>
                <a:cxn ang="0">
                  <a:pos x="18" y="4"/>
                </a:cxn>
                <a:cxn ang="0">
                  <a:pos x="15" y="11"/>
                </a:cxn>
                <a:cxn ang="0">
                  <a:pos x="8" y="23"/>
                </a:cxn>
                <a:cxn ang="0">
                  <a:pos x="0" y="35"/>
                </a:cxn>
                <a:cxn ang="0">
                  <a:pos x="10" y="48"/>
                </a:cxn>
                <a:cxn ang="0">
                  <a:pos x="15" y="45"/>
                </a:cxn>
                <a:cxn ang="0">
                  <a:pos x="11" y="48"/>
                </a:cxn>
                <a:cxn ang="0">
                  <a:pos x="14" y="49"/>
                </a:cxn>
                <a:cxn ang="0">
                  <a:pos x="14" y="55"/>
                </a:cxn>
                <a:cxn ang="0">
                  <a:pos x="30" y="55"/>
                </a:cxn>
                <a:cxn ang="0">
                  <a:pos x="33" y="52"/>
                </a:cxn>
                <a:cxn ang="0">
                  <a:pos x="52" y="55"/>
                </a:cxn>
                <a:cxn ang="0">
                  <a:pos x="56" y="60"/>
                </a:cxn>
                <a:cxn ang="0">
                  <a:pos x="35" y="55"/>
                </a:cxn>
                <a:cxn ang="0">
                  <a:pos x="23" y="60"/>
                </a:cxn>
                <a:cxn ang="0">
                  <a:pos x="10" y="64"/>
                </a:cxn>
                <a:cxn ang="0">
                  <a:pos x="12" y="72"/>
                </a:cxn>
                <a:cxn ang="0">
                  <a:pos x="23" y="71"/>
                </a:cxn>
                <a:cxn ang="0">
                  <a:pos x="29" y="69"/>
                </a:cxn>
                <a:cxn ang="0">
                  <a:pos x="29" y="71"/>
                </a:cxn>
                <a:cxn ang="0">
                  <a:pos x="15" y="72"/>
                </a:cxn>
                <a:cxn ang="0">
                  <a:pos x="11" y="78"/>
                </a:cxn>
                <a:cxn ang="0">
                  <a:pos x="32" y="73"/>
                </a:cxn>
                <a:cxn ang="0">
                  <a:pos x="45" y="72"/>
                </a:cxn>
                <a:cxn ang="0">
                  <a:pos x="58" y="71"/>
                </a:cxn>
                <a:cxn ang="0">
                  <a:pos x="72" y="75"/>
                </a:cxn>
                <a:cxn ang="0">
                  <a:pos x="95" y="76"/>
                </a:cxn>
                <a:cxn ang="0">
                  <a:pos x="90" y="59"/>
                </a:cxn>
                <a:cxn ang="0">
                  <a:pos x="86" y="52"/>
                </a:cxn>
                <a:cxn ang="0">
                  <a:pos x="82" y="34"/>
                </a:cxn>
                <a:cxn ang="0">
                  <a:pos x="70" y="22"/>
                </a:cxn>
                <a:cxn ang="0">
                  <a:pos x="58" y="9"/>
                </a:cxn>
                <a:cxn ang="0">
                  <a:pos x="44" y="0"/>
                </a:cxn>
                <a:cxn ang="0">
                  <a:pos x="32" y="1"/>
                </a:cxn>
                <a:cxn ang="0">
                  <a:pos x="18" y="4"/>
                </a:cxn>
              </a:cxnLst>
              <a:rect l="0" t="0" r="r" b="b"/>
              <a:pathLst>
                <a:path w="95" h="78">
                  <a:moveTo>
                    <a:pt x="18" y="4"/>
                  </a:moveTo>
                  <a:lnTo>
                    <a:pt x="15" y="11"/>
                  </a:lnTo>
                  <a:lnTo>
                    <a:pt x="8" y="23"/>
                  </a:lnTo>
                  <a:lnTo>
                    <a:pt x="0" y="35"/>
                  </a:lnTo>
                  <a:lnTo>
                    <a:pt x="10" y="48"/>
                  </a:lnTo>
                  <a:lnTo>
                    <a:pt x="15" y="45"/>
                  </a:lnTo>
                  <a:lnTo>
                    <a:pt x="11" y="48"/>
                  </a:lnTo>
                  <a:lnTo>
                    <a:pt x="14" y="49"/>
                  </a:lnTo>
                  <a:lnTo>
                    <a:pt x="14" y="55"/>
                  </a:lnTo>
                  <a:lnTo>
                    <a:pt x="30" y="55"/>
                  </a:lnTo>
                  <a:lnTo>
                    <a:pt x="33" y="52"/>
                  </a:lnTo>
                  <a:lnTo>
                    <a:pt x="52" y="55"/>
                  </a:lnTo>
                  <a:lnTo>
                    <a:pt x="56" y="60"/>
                  </a:lnTo>
                  <a:lnTo>
                    <a:pt x="35" y="55"/>
                  </a:lnTo>
                  <a:lnTo>
                    <a:pt x="23" y="60"/>
                  </a:lnTo>
                  <a:lnTo>
                    <a:pt x="10" y="64"/>
                  </a:lnTo>
                  <a:lnTo>
                    <a:pt x="12" y="72"/>
                  </a:lnTo>
                  <a:lnTo>
                    <a:pt x="23" y="71"/>
                  </a:lnTo>
                  <a:lnTo>
                    <a:pt x="29" y="69"/>
                  </a:lnTo>
                  <a:lnTo>
                    <a:pt x="29" y="71"/>
                  </a:lnTo>
                  <a:lnTo>
                    <a:pt x="15" y="72"/>
                  </a:lnTo>
                  <a:lnTo>
                    <a:pt x="11" y="78"/>
                  </a:lnTo>
                  <a:lnTo>
                    <a:pt x="32" y="73"/>
                  </a:lnTo>
                  <a:lnTo>
                    <a:pt x="45" y="72"/>
                  </a:lnTo>
                  <a:lnTo>
                    <a:pt x="58" y="71"/>
                  </a:lnTo>
                  <a:lnTo>
                    <a:pt x="72" y="75"/>
                  </a:lnTo>
                  <a:lnTo>
                    <a:pt x="95" y="76"/>
                  </a:lnTo>
                  <a:lnTo>
                    <a:pt x="90" y="59"/>
                  </a:lnTo>
                  <a:lnTo>
                    <a:pt x="86" y="52"/>
                  </a:lnTo>
                  <a:lnTo>
                    <a:pt x="82" y="34"/>
                  </a:lnTo>
                  <a:lnTo>
                    <a:pt x="70" y="22"/>
                  </a:lnTo>
                  <a:lnTo>
                    <a:pt x="58" y="9"/>
                  </a:lnTo>
                  <a:lnTo>
                    <a:pt x="44" y="0"/>
                  </a:lnTo>
                  <a:lnTo>
                    <a:pt x="32" y="1"/>
                  </a:lnTo>
                  <a:lnTo>
                    <a:pt x="18"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2" name="Freeform 136"/>
            <p:cNvSpPr/>
            <p:nvPr/>
          </p:nvSpPr>
          <p:spPr bwMode="auto">
            <a:xfrm>
              <a:off x="2656" y="1963"/>
              <a:ext cx="68" cy="140"/>
            </a:xfrm>
            <a:custGeom>
              <a:avLst/>
              <a:gdLst/>
              <a:ahLst/>
              <a:cxnLst>
                <a:cxn ang="0">
                  <a:pos x="41" y="118"/>
                </a:cxn>
                <a:cxn ang="0">
                  <a:pos x="32" y="126"/>
                </a:cxn>
                <a:cxn ang="0">
                  <a:pos x="29" y="109"/>
                </a:cxn>
                <a:cxn ang="0">
                  <a:pos x="24" y="92"/>
                </a:cxn>
                <a:cxn ang="0">
                  <a:pos x="12" y="79"/>
                </a:cxn>
                <a:cxn ang="0">
                  <a:pos x="0" y="61"/>
                </a:cxn>
                <a:cxn ang="0">
                  <a:pos x="7" y="48"/>
                </a:cxn>
                <a:cxn ang="0">
                  <a:pos x="13" y="34"/>
                </a:cxn>
                <a:cxn ang="0">
                  <a:pos x="12" y="10"/>
                </a:cxn>
                <a:cxn ang="0">
                  <a:pos x="15" y="6"/>
                </a:cxn>
                <a:cxn ang="0">
                  <a:pos x="32" y="0"/>
                </a:cxn>
                <a:cxn ang="0">
                  <a:pos x="38" y="3"/>
                </a:cxn>
                <a:cxn ang="0">
                  <a:pos x="42" y="9"/>
                </a:cxn>
                <a:cxn ang="0">
                  <a:pos x="51" y="3"/>
                </a:cxn>
                <a:cxn ang="0">
                  <a:pos x="44" y="22"/>
                </a:cxn>
                <a:cxn ang="0">
                  <a:pos x="54" y="36"/>
                </a:cxn>
                <a:cxn ang="0">
                  <a:pos x="45" y="46"/>
                </a:cxn>
                <a:cxn ang="0">
                  <a:pos x="38" y="57"/>
                </a:cxn>
                <a:cxn ang="0">
                  <a:pos x="51" y="66"/>
                </a:cxn>
                <a:cxn ang="0">
                  <a:pos x="61" y="73"/>
                </a:cxn>
                <a:cxn ang="0">
                  <a:pos x="60" y="87"/>
                </a:cxn>
                <a:cxn ang="0">
                  <a:pos x="50" y="96"/>
                </a:cxn>
                <a:cxn ang="0">
                  <a:pos x="41" y="104"/>
                </a:cxn>
                <a:cxn ang="0">
                  <a:pos x="41" y="118"/>
                </a:cxn>
              </a:cxnLst>
              <a:rect l="0" t="0" r="r" b="b"/>
              <a:pathLst>
                <a:path w="61" h="126">
                  <a:moveTo>
                    <a:pt x="41" y="118"/>
                  </a:moveTo>
                  <a:lnTo>
                    <a:pt x="32" y="126"/>
                  </a:lnTo>
                  <a:lnTo>
                    <a:pt x="29" y="109"/>
                  </a:lnTo>
                  <a:lnTo>
                    <a:pt x="24" y="92"/>
                  </a:lnTo>
                  <a:lnTo>
                    <a:pt x="12" y="79"/>
                  </a:lnTo>
                  <a:lnTo>
                    <a:pt x="0" y="61"/>
                  </a:lnTo>
                  <a:lnTo>
                    <a:pt x="7" y="48"/>
                  </a:lnTo>
                  <a:lnTo>
                    <a:pt x="13" y="34"/>
                  </a:lnTo>
                  <a:lnTo>
                    <a:pt x="12" y="10"/>
                  </a:lnTo>
                  <a:lnTo>
                    <a:pt x="15" y="6"/>
                  </a:lnTo>
                  <a:lnTo>
                    <a:pt x="32" y="0"/>
                  </a:lnTo>
                  <a:lnTo>
                    <a:pt x="38" y="3"/>
                  </a:lnTo>
                  <a:lnTo>
                    <a:pt x="42" y="9"/>
                  </a:lnTo>
                  <a:lnTo>
                    <a:pt x="51" y="3"/>
                  </a:lnTo>
                  <a:lnTo>
                    <a:pt x="44" y="22"/>
                  </a:lnTo>
                  <a:lnTo>
                    <a:pt x="54" y="36"/>
                  </a:lnTo>
                  <a:lnTo>
                    <a:pt x="45" y="46"/>
                  </a:lnTo>
                  <a:lnTo>
                    <a:pt x="38" y="57"/>
                  </a:lnTo>
                  <a:lnTo>
                    <a:pt x="51" y="66"/>
                  </a:lnTo>
                  <a:lnTo>
                    <a:pt x="61" y="73"/>
                  </a:lnTo>
                  <a:lnTo>
                    <a:pt x="60" y="87"/>
                  </a:lnTo>
                  <a:lnTo>
                    <a:pt x="50" y="96"/>
                  </a:lnTo>
                  <a:lnTo>
                    <a:pt x="41" y="104"/>
                  </a:lnTo>
                  <a:lnTo>
                    <a:pt x="41" y="11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3" name="Freeform 137"/>
            <p:cNvSpPr/>
            <p:nvPr/>
          </p:nvSpPr>
          <p:spPr bwMode="auto">
            <a:xfrm>
              <a:off x="2330" y="2536"/>
              <a:ext cx="74" cy="83"/>
            </a:xfrm>
            <a:custGeom>
              <a:avLst/>
              <a:gdLst/>
              <a:ahLst/>
              <a:cxnLst>
                <a:cxn ang="0">
                  <a:pos x="62" y="74"/>
                </a:cxn>
                <a:cxn ang="0">
                  <a:pos x="45" y="63"/>
                </a:cxn>
                <a:cxn ang="0">
                  <a:pos x="29" y="54"/>
                </a:cxn>
                <a:cxn ang="0">
                  <a:pos x="14" y="40"/>
                </a:cxn>
                <a:cxn ang="0">
                  <a:pos x="0" y="27"/>
                </a:cxn>
                <a:cxn ang="0">
                  <a:pos x="5" y="21"/>
                </a:cxn>
                <a:cxn ang="0">
                  <a:pos x="12" y="10"/>
                </a:cxn>
                <a:cxn ang="0">
                  <a:pos x="19" y="0"/>
                </a:cxn>
                <a:cxn ang="0">
                  <a:pos x="27" y="0"/>
                </a:cxn>
                <a:cxn ang="0">
                  <a:pos x="32" y="18"/>
                </a:cxn>
                <a:cxn ang="0">
                  <a:pos x="36" y="21"/>
                </a:cxn>
                <a:cxn ang="0">
                  <a:pos x="43" y="16"/>
                </a:cxn>
                <a:cxn ang="0">
                  <a:pos x="48" y="16"/>
                </a:cxn>
                <a:cxn ang="0">
                  <a:pos x="48" y="32"/>
                </a:cxn>
                <a:cxn ang="0">
                  <a:pos x="48" y="36"/>
                </a:cxn>
                <a:cxn ang="0">
                  <a:pos x="57" y="44"/>
                </a:cxn>
                <a:cxn ang="0">
                  <a:pos x="65" y="52"/>
                </a:cxn>
                <a:cxn ang="0">
                  <a:pos x="62" y="74"/>
                </a:cxn>
              </a:cxnLst>
              <a:rect l="0" t="0" r="r" b="b"/>
              <a:pathLst>
                <a:path w="65" h="74">
                  <a:moveTo>
                    <a:pt x="62" y="74"/>
                  </a:moveTo>
                  <a:lnTo>
                    <a:pt x="45" y="63"/>
                  </a:lnTo>
                  <a:lnTo>
                    <a:pt x="29" y="54"/>
                  </a:lnTo>
                  <a:lnTo>
                    <a:pt x="14" y="40"/>
                  </a:lnTo>
                  <a:lnTo>
                    <a:pt x="0" y="27"/>
                  </a:lnTo>
                  <a:lnTo>
                    <a:pt x="5" y="21"/>
                  </a:lnTo>
                  <a:lnTo>
                    <a:pt x="12" y="10"/>
                  </a:lnTo>
                  <a:lnTo>
                    <a:pt x="19" y="0"/>
                  </a:lnTo>
                  <a:lnTo>
                    <a:pt x="27" y="0"/>
                  </a:lnTo>
                  <a:lnTo>
                    <a:pt x="32" y="18"/>
                  </a:lnTo>
                  <a:lnTo>
                    <a:pt x="36" y="21"/>
                  </a:lnTo>
                  <a:lnTo>
                    <a:pt x="43" y="16"/>
                  </a:lnTo>
                  <a:lnTo>
                    <a:pt x="48" y="16"/>
                  </a:lnTo>
                  <a:lnTo>
                    <a:pt x="48" y="32"/>
                  </a:lnTo>
                  <a:lnTo>
                    <a:pt x="48" y="36"/>
                  </a:lnTo>
                  <a:lnTo>
                    <a:pt x="57" y="44"/>
                  </a:lnTo>
                  <a:lnTo>
                    <a:pt x="65" y="52"/>
                  </a:lnTo>
                  <a:lnTo>
                    <a:pt x="62" y="7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4" name="Freeform 138"/>
            <p:cNvSpPr/>
            <p:nvPr/>
          </p:nvSpPr>
          <p:spPr bwMode="auto">
            <a:xfrm>
              <a:off x="1075" y="2514"/>
              <a:ext cx="56" cy="47"/>
            </a:xfrm>
            <a:custGeom>
              <a:avLst/>
              <a:gdLst/>
              <a:ahLst/>
              <a:cxnLst>
                <a:cxn ang="0">
                  <a:pos x="0" y="28"/>
                </a:cxn>
                <a:cxn ang="0">
                  <a:pos x="1" y="14"/>
                </a:cxn>
                <a:cxn ang="0">
                  <a:pos x="0" y="2"/>
                </a:cxn>
                <a:cxn ang="0">
                  <a:pos x="6" y="0"/>
                </a:cxn>
                <a:cxn ang="0">
                  <a:pos x="10" y="8"/>
                </a:cxn>
                <a:cxn ang="0">
                  <a:pos x="18" y="10"/>
                </a:cxn>
                <a:cxn ang="0">
                  <a:pos x="22" y="15"/>
                </a:cxn>
                <a:cxn ang="0">
                  <a:pos x="44" y="6"/>
                </a:cxn>
                <a:cxn ang="0">
                  <a:pos x="46" y="9"/>
                </a:cxn>
                <a:cxn ang="0">
                  <a:pos x="50" y="14"/>
                </a:cxn>
                <a:cxn ang="0">
                  <a:pos x="38" y="24"/>
                </a:cxn>
                <a:cxn ang="0">
                  <a:pos x="45" y="36"/>
                </a:cxn>
                <a:cxn ang="0">
                  <a:pos x="31" y="42"/>
                </a:cxn>
                <a:cxn ang="0">
                  <a:pos x="28" y="32"/>
                </a:cxn>
                <a:cxn ang="0">
                  <a:pos x="26" y="35"/>
                </a:cxn>
                <a:cxn ang="0">
                  <a:pos x="19" y="28"/>
                </a:cxn>
                <a:cxn ang="0">
                  <a:pos x="3" y="23"/>
                </a:cxn>
                <a:cxn ang="0">
                  <a:pos x="0" y="28"/>
                </a:cxn>
              </a:cxnLst>
              <a:rect l="0" t="0" r="r" b="b"/>
              <a:pathLst>
                <a:path w="50" h="42">
                  <a:moveTo>
                    <a:pt x="0" y="28"/>
                  </a:moveTo>
                  <a:lnTo>
                    <a:pt x="1" y="14"/>
                  </a:lnTo>
                  <a:lnTo>
                    <a:pt x="0" y="2"/>
                  </a:lnTo>
                  <a:lnTo>
                    <a:pt x="6" y="0"/>
                  </a:lnTo>
                  <a:lnTo>
                    <a:pt x="10" y="8"/>
                  </a:lnTo>
                  <a:lnTo>
                    <a:pt x="18" y="10"/>
                  </a:lnTo>
                  <a:lnTo>
                    <a:pt x="22" y="15"/>
                  </a:lnTo>
                  <a:lnTo>
                    <a:pt x="44" y="6"/>
                  </a:lnTo>
                  <a:lnTo>
                    <a:pt x="46" y="9"/>
                  </a:lnTo>
                  <a:lnTo>
                    <a:pt x="50" y="14"/>
                  </a:lnTo>
                  <a:lnTo>
                    <a:pt x="38" y="24"/>
                  </a:lnTo>
                  <a:lnTo>
                    <a:pt x="45" y="36"/>
                  </a:lnTo>
                  <a:lnTo>
                    <a:pt x="31" y="42"/>
                  </a:lnTo>
                  <a:lnTo>
                    <a:pt x="28" y="32"/>
                  </a:lnTo>
                  <a:lnTo>
                    <a:pt x="26" y="35"/>
                  </a:lnTo>
                  <a:lnTo>
                    <a:pt x="19" y="28"/>
                  </a:lnTo>
                  <a:lnTo>
                    <a:pt x="3" y="23"/>
                  </a:lnTo>
                  <a:lnTo>
                    <a:pt x="0" y="2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5" name="Freeform 139"/>
            <p:cNvSpPr/>
            <p:nvPr/>
          </p:nvSpPr>
          <p:spPr bwMode="auto">
            <a:xfrm>
              <a:off x="1067" y="2243"/>
              <a:ext cx="181" cy="63"/>
            </a:xfrm>
            <a:custGeom>
              <a:avLst/>
              <a:gdLst/>
              <a:ahLst/>
              <a:cxnLst>
                <a:cxn ang="0">
                  <a:pos x="116" y="23"/>
                </a:cxn>
                <a:cxn ang="0">
                  <a:pos x="116" y="24"/>
                </a:cxn>
                <a:cxn ang="0">
                  <a:pos x="100" y="17"/>
                </a:cxn>
                <a:cxn ang="0">
                  <a:pos x="83" y="8"/>
                </a:cxn>
                <a:cxn ang="0">
                  <a:pos x="71" y="3"/>
                </a:cxn>
                <a:cxn ang="0">
                  <a:pos x="60" y="0"/>
                </a:cxn>
                <a:cxn ang="0">
                  <a:pos x="54" y="0"/>
                </a:cxn>
                <a:cxn ang="0">
                  <a:pos x="35" y="3"/>
                </a:cxn>
                <a:cxn ang="0">
                  <a:pos x="17" y="7"/>
                </a:cxn>
                <a:cxn ang="0">
                  <a:pos x="9" y="18"/>
                </a:cxn>
                <a:cxn ang="0">
                  <a:pos x="0" y="23"/>
                </a:cxn>
                <a:cxn ang="0">
                  <a:pos x="6" y="21"/>
                </a:cxn>
                <a:cxn ang="0">
                  <a:pos x="20" y="15"/>
                </a:cxn>
                <a:cxn ang="0">
                  <a:pos x="32" y="9"/>
                </a:cxn>
                <a:cxn ang="0">
                  <a:pos x="52" y="9"/>
                </a:cxn>
                <a:cxn ang="0">
                  <a:pos x="45" y="12"/>
                </a:cxn>
                <a:cxn ang="0">
                  <a:pos x="58" y="17"/>
                </a:cxn>
                <a:cxn ang="0">
                  <a:pos x="66" y="19"/>
                </a:cxn>
                <a:cxn ang="0">
                  <a:pos x="71" y="21"/>
                </a:cxn>
                <a:cxn ang="0">
                  <a:pos x="93" y="26"/>
                </a:cxn>
                <a:cxn ang="0">
                  <a:pos x="98" y="37"/>
                </a:cxn>
                <a:cxn ang="0">
                  <a:pos x="117" y="47"/>
                </a:cxn>
                <a:cxn ang="0">
                  <a:pos x="107" y="57"/>
                </a:cxn>
                <a:cxn ang="0">
                  <a:pos x="123" y="57"/>
                </a:cxn>
                <a:cxn ang="0">
                  <a:pos x="138" y="56"/>
                </a:cxn>
                <a:cxn ang="0">
                  <a:pos x="150" y="55"/>
                </a:cxn>
                <a:cxn ang="0">
                  <a:pos x="164" y="53"/>
                </a:cxn>
                <a:cxn ang="0">
                  <a:pos x="152" y="47"/>
                </a:cxn>
                <a:cxn ang="0">
                  <a:pos x="141" y="41"/>
                </a:cxn>
                <a:cxn ang="0">
                  <a:pos x="140" y="36"/>
                </a:cxn>
                <a:cxn ang="0">
                  <a:pos x="129" y="31"/>
                </a:cxn>
                <a:cxn ang="0">
                  <a:pos x="117" y="27"/>
                </a:cxn>
                <a:cxn ang="0">
                  <a:pos x="116" y="23"/>
                </a:cxn>
              </a:cxnLst>
              <a:rect l="0" t="0" r="r" b="b"/>
              <a:pathLst>
                <a:path w="164" h="57">
                  <a:moveTo>
                    <a:pt x="116" y="23"/>
                  </a:moveTo>
                  <a:lnTo>
                    <a:pt x="116" y="24"/>
                  </a:lnTo>
                  <a:lnTo>
                    <a:pt x="100" y="17"/>
                  </a:lnTo>
                  <a:lnTo>
                    <a:pt x="83" y="8"/>
                  </a:lnTo>
                  <a:lnTo>
                    <a:pt x="71" y="3"/>
                  </a:lnTo>
                  <a:lnTo>
                    <a:pt x="60" y="0"/>
                  </a:lnTo>
                  <a:lnTo>
                    <a:pt x="54" y="0"/>
                  </a:lnTo>
                  <a:lnTo>
                    <a:pt x="35" y="3"/>
                  </a:lnTo>
                  <a:lnTo>
                    <a:pt x="17" y="7"/>
                  </a:lnTo>
                  <a:lnTo>
                    <a:pt x="9" y="18"/>
                  </a:lnTo>
                  <a:lnTo>
                    <a:pt x="0" y="23"/>
                  </a:lnTo>
                  <a:lnTo>
                    <a:pt x="6" y="21"/>
                  </a:lnTo>
                  <a:lnTo>
                    <a:pt x="20" y="15"/>
                  </a:lnTo>
                  <a:lnTo>
                    <a:pt x="32" y="9"/>
                  </a:lnTo>
                  <a:lnTo>
                    <a:pt x="52" y="9"/>
                  </a:lnTo>
                  <a:lnTo>
                    <a:pt x="45" y="12"/>
                  </a:lnTo>
                  <a:lnTo>
                    <a:pt x="58" y="17"/>
                  </a:lnTo>
                  <a:lnTo>
                    <a:pt x="66" y="19"/>
                  </a:lnTo>
                  <a:lnTo>
                    <a:pt x="71" y="21"/>
                  </a:lnTo>
                  <a:lnTo>
                    <a:pt x="93" y="26"/>
                  </a:lnTo>
                  <a:lnTo>
                    <a:pt x="98" y="37"/>
                  </a:lnTo>
                  <a:lnTo>
                    <a:pt x="117" y="47"/>
                  </a:lnTo>
                  <a:lnTo>
                    <a:pt x="107" y="57"/>
                  </a:lnTo>
                  <a:lnTo>
                    <a:pt x="123" y="57"/>
                  </a:lnTo>
                  <a:lnTo>
                    <a:pt x="138" y="56"/>
                  </a:lnTo>
                  <a:lnTo>
                    <a:pt x="150" y="55"/>
                  </a:lnTo>
                  <a:lnTo>
                    <a:pt x="164" y="53"/>
                  </a:lnTo>
                  <a:lnTo>
                    <a:pt x="152" y="47"/>
                  </a:lnTo>
                  <a:lnTo>
                    <a:pt x="141" y="41"/>
                  </a:lnTo>
                  <a:lnTo>
                    <a:pt x="140" y="36"/>
                  </a:lnTo>
                  <a:lnTo>
                    <a:pt x="129" y="31"/>
                  </a:lnTo>
                  <a:lnTo>
                    <a:pt x="117" y="27"/>
                  </a:lnTo>
                  <a:lnTo>
                    <a:pt x="116" y="2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6" name="Freeform 140"/>
            <p:cNvSpPr/>
            <p:nvPr/>
          </p:nvSpPr>
          <p:spPr bwMode="auto">
            <a:xfrm>
              <a:off x="1096" y="2267"/>
              <a:ext cx="11" cy="9"/>
            </a:xfrm>
            <a:custGeom>
              <a:avLst/>
              <a:gdLst/>
              <a:ahLst/>
              <a:cxnLst>
                <a:cxn ang="0">
                  <a:pos x="0" y="9"/>
                </a:cxn>
                <a:cxn ang="0">
                  <a:pos x="8" y="7"/>
                </a:cxn>
                <a:cxn ang="0">
                  <a:pos x="2" y="0"/>
                </a:cxn>
                <a:cxn ang="0">
                  <a:pos x="0" y="9"/>
                </a:cxn>
              </a:cxnLst>
              <a:rect l="0" t="0" r="r" b="b"/>
              <a:pathLst>
                <a:path w="8" h="9">
                  <a:moveTo>
                    <a:pt x="0" y="9"/>
                  </a:moveTo>
                  <a:lnTo>
                    <a:pt x="8" y="7"/>
                  </a:lnTo>
                  <a:lnTo>
                    <a:pt x="2" y="0"/>
                  </a:lnTo>
                  <a:lnTo>
                    <a:pt x="0" y="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7" name="Freeform 141"/>
            <p:cNvSpPr/>
            <p:nvPr/>
          </p:nvSpPr>
          <p:spPr bwMode="auto">
            <a:xfrm>
              <a:off x="1120" y="2319"/>
              <a:ext cx="7" cy="2"/>
            </a:xfrm>
            <a:custGeom>
              <a:avLst/>
              <a:gdLst/>
              <a:ahLst/>
              <a:cxnLst>
                <a:cxn ang="0">
                  <a:pos x="5" y="1"/>
                </a:cxn>
                <a:cxn ang="0">
                  <a:pos x="5" y="0"/>
                </a:cxn>
                <a:cxn ang="0">
                  <a:pos x="4" y="0"/>
                </a:cxn>
                <a:cxn ang="0">
                  <a:pos x="3" y="0"/>
                </a:cxn>
                <a:cxn ang="0">
                  <a:pos x="2" y="0"/>
                </a:cxn>
                <a:cxn ang="0">
                  <a:pos x="3" y="0"/>
                </a:cxn>
                <a:cxn ang="0">
                  <a:pos x="3" y="1"/>
                </a:cxn>
                <a:cxn ang="0">
                  <a:pos x="2" y="1"/>
                </a:cxn>
                <a:cxn ang="0">
                  <a:pos x="0" y="1"/>
                </a:cxn>
                <a:cxn ang="0">
                  <a:pos x="0" y="0"/>
                </a:cxn>
                <a:cxn ang="0">
                  <a:pos x="0" y="1"/>
                </a:cxn>
                <a:cxn ang="0">
                  <a:pos x="0" y="2"/>
                </a:cxn>
                <a:cxn ang="0">
                  <a:pos x="0" y="1"/>
                </a:cxn>
                <a:cxn ang="0">
                  <a:pos x="2" y="1"/>
                </a:cxn>
                <a:cxn ang="0">
                  <a:pos x="2" y="2"/>
                </a:cxn>
                <a:cxn ang="0">
                  <a:pos x="3" y="2"/>
                </a:cxn>
                <a:cxn ang="0">
                  <a:pos x="3" y="1"/>
                </a:cxn>
                <a:cxn ang="0">
                  <a:pos x="4" y="1"/>
                </a:cxn>
                <a:cxn ang="0">
                  <a:pos x="5" y="1"/>
                </a:cxn>
              </a:cxnLst>
              <a:rect l="0" t="0" r="r" b="b"/>
              <a:pathLst>
                <a:path w="5" h="2">
                  <a:moveTo>
                    <a:pt x="5" y="1"/>
                  </a:moveTo>
                  <a:lnTo>
                    <a:pt x="5" y="0"/>
                  </a:lnTo>
                  <a:lnTo>
                    <a:pt x="4" y="0"/>
                  </a:lnTo>
                  <a:lnTo>
                    <a:pt x="3" y="0"/>
                  </a:lnTo>
                  <a:lnTo>
                    <a:pt x="2" y="0"/>
                  </a:lnTo>
                  <a:lnTo>
                    <a:pt x="3" y="0"/>
                  </a:lnTo>
                  <a:lnTo>
                    <a:pt x="3" y="1"/>
                  </a:lnTo>
                  <a:lnTo>
                    <a:pt x="2" y="1"/>
                  </a:lnTo>
                  <a:lnTo>
                    <a:pt x="0" y="1"/>
                  </a:lnTo>
                  <a:lnTo>
                    <a:pt x="0" y="0"/>
                  </a:lnTo>
                  <a:lnTo>
                    <a:pt x="0" y="1"/>
                  </a:lnTo>
                  <a:lnTo>
                    <a:pt x="0" y="2"/>
                  </a:lnTo>
                  <a:lnTo>
                    <a:pt x="0" y="1"/>
                  </a:lnTo>
                  <a:lnTo>
                    <a:pt x="2" y="1"/>
                  </a:lnTo>
                  <a:lnTo>
                    <a:pt x="2" y="2"/>
                  </a:lnTo>
                  <a:lnTo>
                    <a:pt x="3" y="2"/>
                  </a:lnTo>
                  <a:lnTo>
                    <a:pt x="3" y="1"/>
                  </a:lnTo>
                  <a:lnTo>
                    <a:pt x="4" y="1"/>
                  </a:lnTo>
                  <a:lnTo>
                    <a:pt x="5"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8" name="Freeform 142"/>
            <p:cNvSpPr/>
            <p:nvPr/>
          </p:nvSpPr>
          <p:spPr bwMode="auto">
            <a:xfrm>
              <a:off x="1147" y="2310"/>
              <a:ext cx="3" cy="2"/>
            </a:xfrm>
            <a:custGeom>
              <a:avLst/>
              <a:gdLst/>
              <a:ahLst/>
              <a:cxnLst>
                <a:cxn ang="0">
                  <a:pos x="3" y="0"/>
                </a:cxn>
                <a:cxn ang="0">
                  <a:pos x="2" y="1"/>
                </a:cxn>
                <a:cxn ang="0">
                  <a:pos x="0" y="1"/>
                </a:cxn>
                <a:cxn ang="0">
                  <a:pos x="2" y="1"/>
                </a:cxn>
                <a:cxn ang="0">
                  <a:pos x="3" y="1"/>
                </a:cxn>
                <a:cxn ang="0">
                  <a:pos x="3" y="0"/>
                </a:cxn>
              </a:cxnLst>
              <a:rect l="0" t="0" r="r" b="b"/>
              <a:pathLst>
                <a:path w="3" h="1">
                  <a:moveTo>
                    <a:pt x="3" y="0"/>
                  </a:moveTo>
                  <a:lnTo>
                    <a:pt x="2" y="1"/>
                  </a:lnTo>
                  <a:lnTo>
                    <a:pt x="0" y="1"/>
                  </a:lnTo>
                  <a:lnTo>
                    <a:pt x="2" y="1"/>
                  </a:lnTo>
                  <a:lnTo>
                    <a:pt x="3" y="1"/>
                  </a:lnTo>
                  <a:lnTo>
                    <a:pt x="3"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9" name="Freeform 143"/>
            <p:cNvSpPr/>
            <p:nvPr/>
          </p:nvSpPr>
          <p:spPr bwMode="auto">
            <a:xfrm>
              <a:off x="1142" y="2313"/>
              <a:ext cx="4" cy="1"/>
            </a:xfrm>
            <a:custGeom>
              <a:avLst/>
              <a:gdLst/>
              <a:ahLst/>
              <a:cxnLst>
                <a:cxn ang="0">
                  <a:pos x="2" y="0"/>
                </a:cxn>
                <a:cxn ang="0">
                  <a:pos x="1" y="0"/>
                </a:cxn>
                <a:cxn ang="0">
                  <a:pos x="0" y="0"/>
                </a:cxn>
                <a:cxn ang="0">
                  <a:pos x="0" y="1"/>
                </a:cxn>
                <a:cxn ang="0">
                  <a:pos x="1" y="1"/>
                </a:cxn>
                <a:cxn ang="0">
                  <a:pos x="1" y="0"/>
                </a:cxn>
                <a:cxn ang="0">
                  <a:pos x="2" y="0"/>
                </a:cxn>
              </a:cxnLst>
              <a:rect l="0" t="0" r="r" b="b"/>
              <a:pathLst>
                <a:path w="2" h="1">
                  <a:moveTo>
                    <a:pt x="2" y="0"/>
                  </a:moveTo>
                  <a:lnTo>
                    <a:pt x="1" y="0"/>
                  </a:lnTo>
                  <a:lnTo>
                    <a:pt x="0" y="0"/>
                  </a:lnTo>
                  <a:lnTo>
                    <a:pt x="0" y="1"/>
                  </a:lnTo>
                  <a:lnTo>
                    <a:pt x="1" y="1"/>
                  </a:lnTo>
                  <a:lnTo>
                    <a:pt x="1" y="0"/>
                  </a:lnTo>
                  <a:lnTo>
                    <a:pt x="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0" name="Freeform 144"/>
            <p:cNvSpPr/>
            <p:nvPr/>
          </p:nvSpPr>
          <p:spPr bwMode="auto">
            <a:xfrm>
              <a:off x="1409" y="2336"/>
              <a:ext cx="3" cy="2"/>
            </a:xfrm>
            <a:custGeom>
              <a:avLst/>
              <a:gdLst/>
              <a:ahLst/>
              <a:cxnLst>
                <a:cxn ang="0">
                  <a:pos x="2" y="0"/>
                </a:cxn>
                <a:cxn ang="0">
                  <a:pos x="1" y="0"/>
                </a:cxn>
                <a:cxn ang="0">
                  <a:pos x="0" y="0"/>
                </a:cxn>
                <a:cxn ang="0">
                  <a:pos x="0" y="1"/>
                </a:cxn>
                <a:cxn ang="0">
                  <a:pos x="1" y="1"/>
                </a:cxn>
                <a:cxn ang="0">
                  <a:pos x="1" y="0"/>
                </a:cxn>
                <a:cxn ang="0">
                  <a:pos x="2" y="0"/>
                </a:cxn>
              </a:cxnLst>
              <a:rect l="0" t="0" r="r" b="b"/>
              <a:pathLst>
                <a:path w="2" h="1">
                  <a:moveTo>
                    <a:pt x="2" y="0"/>
                  </a:moveTo>
                  <a:lnTo>
                    <a:pt x="1" y="0"/>
                  </a:lnTo>
                  <a:lnTo>
                    <a:pt x="0" y="0"/>
                  </a:lnTo>
                  <a:lnTo>
                    <a:pt x="0" y="1"/>
                  </a:lnTo>
                  <a:lnTo>
                    <a:pt x="1" y="1"/>
                  </a:lnTo>
                  <a:lnTo>
                    <a:pt x="1" y="0"/>
                  </a:lnTo>
                  <a:lnTo>
                    <a:pt x="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1" name="Freeform 145"/>
            <p:cNvSpPr/>
            <p:nvPr/>
          </p:nvSpPr>
          <p:spPr bwMode="auto">
            <a:xfrm>
              <a:off x="1414" y="2330"/>
              <a:ext cx="0" cy="2"/>
            </a:xfrm>
            <a:custGeom>
              <a:avLst/>
              <a:gdLst/>
              <a:ahLst/>
              <a:cxnLst>
                <a:cxn ang="0">
                  <a:pos x="3" y="1"/>
                </a:cxn>
                <a:cxn ang="0">
                  <a:pos x="2" y="1"/>
                </a:cxn>
                <a:cxn ang="0">
                  <a:pos x="2" y="0"/>
                </a:cxn>
                <a:cxn ang="0">
                  <a:pos x="0" y="0"/>
                </a:cxn>
                <a:cxn ang="0">
                  <a:pos x="0" y="1"/>
                </a:cxn>
                <a:cxn ang="0">
                  <a:pos x="0" y="0"/>
                </a:cxn>
                <a:cxn ang="0">
                  <a:pos x="0" y="1"/>
                </a:cxn>
                <a:cxn ang="0">
                  <a:pos x="2" y="1"/>
                </a:cxn>
                <a:cxn ang="0">
                  <a:pos x="3" y="1"/>
                </a:cxn>
              </a:cxnLst>
              <a:rect l="0" t="0" r="r" b="b"/>
              <a:pathLst>
                <a:path w="3" h="1">
                  <a:moveTo>
                    <a:pt x="3" y="1"/>
                  </a:moveTo>
                  <a:lnTo>
                    <a:pt x="2" y="1"/>
                  </a:lnTo>
                  <a:lnTo>
                    <a:pt x="2" y="0"/>
                  </a:lnTo>
                  <a:lnTo>
                    <a:pt x="0" y="0"/>
                  </a:lnTo>
                  <a:lnTo>
                    <a:pt x="0" y="1"/>
                  </a:lnTo>
                  <a:lnTo>
                    <a:pt x="0" y="0"/>
                  </a:lnTo>
                  <a:lnTo>
                    <a:pt x="0" y="1"/>
                  </a:lnTo>
                  <a:lnTo>
                    <a:pt x="2" y="1"/>
                  </a:lnTo>
                  <a:lnTo>
                    <a:pt x="3"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2" name="Freeform 146"/>
            <p:cNvSpPr/>
            <p:nvPr/>
          </p:nvSpPr>
          <p:spPr bwMode="auto">
            <a:xfrm>
              <a:off x="1414" y="2336"/>
              <a:ext cx="0" cy="2"/>
            </a:xfrm>
            <a:custGeom>
              <a:avLst/>
              <a:gdLst/>
              <a:ahLst/>
              <a:cxnLst>
                <a:cxn ang="0">
                  <a:pos x="3" y="0"/>
                </a:cxn>
                <a:cxn ang="0">
                  <a:pos x="1" y="0"/>
                </a:cxn>
                <a:cxn ang="0">
                  <a:pos x="1" y="1"/>
                </a:cxn>
                <a:cxn ang="0">
                  <a:pos x="0" y="1"/>
                </a:cxn>
                <a:cxn ang="0">
                  <a:pos x="1" y="1"/>
                </a:cxn>
                <a:cxn ang="0">
                  <a:pos x="1" y="0"/>
                </a:cxn>
                <a:cxn ang="0">
                  <a:pos x="3" y="0"/>
                </a:cxn>
              </a:cxnLst>
              <a:rect l="0" t="0" r="r" b="b"/>
              <a:pathLst>
                <a:path w="3" h="1">
                  <a:moveTo>
                    <a:pt x="3" y="0"/>
                  </a:moveTo>
                  <a:lnTo>
                    <a:pt x="1" y="0"/>
                  </a:lnTo>
                  <a:lnTo>
                    <a:pt x="1" y="1"/>
                  </a:lnTo>
                  <a:lnTo>
                    <a:pt x="0" y="1"/>
                  </a:lnTo>
                  <a:lnTo>
                    <a:pt x="1" y="1"/>
                  </a:lnTo>
                  <a:lnTo>
                    <a:pt x="1" y="0"/>
                  </a:lnTo>
                  <a:lnTo>
                    <a:pt x="3"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3" name="Freeform 147"/>
            <p:cNvSpPr/>
            <p:nvPr/>
          </p:nvSpPr>
          <p:spPr bwMode="auto">
            <a:xfrm>
              <a:off x="1409" y="2339"/>
              <a:ext cx="3" cy="2"/>
            </a:xfrm>
            <a:custGeom>
              <a:avLst/>
              <a:gdLst/>
              <a:ahLst/>
              <a:cxnLst>
                <a:cxn ang="0">
                  <a:pos x="1" y="0"/>
                </a:cxn>
                <a:cxn ang="0">
                  <a:pos x="0" y="0"/>
                </a:cxn>
                <a:cxn ang="0">
                  <a:pos x="0" y="1"/>
                </a:cxn>
                <a:cxn ang="0">
                  <a:pos x="0" y="0"/>
                </a:cxn>
                <a:cxn ang="0">
                  <a:pos x="1" y="0"/>
                </a:cxn>
              </a:cxnLst>
              <a:rect l="0" t="0" r="r" b="b"/>
              <a:pathLst>
                <a:path w="1" h="1">
                  <a:moveTo>
                    <a:pt x="1" y="0"/>
                  </a:moveTo>
                  <a:lnTo>
                    <a:pt x="0" y="0"/>
                  </a:lnTo>
                  <a:lnTo>
                    <a:pt x="0" y="1"/>
                  </a:lnTo>
                  <a:lnTo>
                    <a:pt x="0" y="0"/>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4" name="Freeform 148"/>
            <p:cNvSpPr/>
            <p:nvPr/>
          </p:nvSpPr>
          <p:spPr bwMode="auto">
            <a:xfrm>
              <a:off x="1282" y="2310"/>
              <a:ext cx="66" cy="43"/>
            </a:xfrm>
            <a:custGeom>
              <a:avLst/>
              <a:gdLst/>
              <a:ahLst/>
              <a:cxnLst>
                <a:cxn ang="0">
                  <a:pos x="5" y="2"/>
                </a:cxn>
                <a:cxn ang="0">
                  <a:pos x="2" y="15"/>
                </a:cxn>
                <a:cxn ang="0">
                  <a:pos x="0" y="21"/>
                </a:cxn>
                <a:cxn ang="0">
                  <a:pos x="1" y="32"/>
                </a:cxn>
                <a:cxn ang="0">
                  <a:pos x="6" y="40"/>
                </a:cxn>
                <a:cxn ang="0">
                  <a:pos x="13" y="30"/>
                </a:cxn>
                <a:cxn ang="0">
                  <a:pos x="20" y="26"/>
                </a:cxn>
                <a:cxn ang="0">
                  <a:pos x="29" y="27"/>
                </a:cxn>
                <a:cxn ang="0">
                  <a:pos x="49" y="28"/>
                </a:cxn>
                <a:cxn ang="0">
                  <a:pos x="56" y="21"/>
                </a:cxn>
                <a:cxn ang="0">
                  <a:pos x="38" y="13"/>
                </a:cxn>
                <a:cxn ang="0">
                  <a:pos x="42" y="9"/>
                </a:cxn>
                <a:cxn ang="0">
                  <a:pos x="33" y="6"/>
                </a:cxn>
                <a:cxn ang="0">
                  <a:pos x="12" y="0"/>
                </a:cxn>
                <a:cxn ang="0">
                  <a:pos x="5" y="2"/>
                </a:cxn>
              </a:cxnLst>
              <a:rect l="0" t="0" r="r" b="b"/>
              <a:pathLst>
                <a:path w="56" h="40">
                  <a:moveTo>
                    <a:pt x="5" y="2"/>
                  </a:moveTo>
                  <a:lnTo>
                    <a:pt x="2" y="15"/>
                  </a:lnTo>
                  <a:lnTo>
                    <a:pt x="0" y="21"/>
                  </a:lnTo>
                  <a:lnTo>
                    <a:pt x="1" y="32"/>
                  </a:lnTo>
                  <a:lnTo>
                    <a:pt x="6" y="40"/>
                  </a:lnTo>
                  <a:lnTo>
                    <a:pt x="13" y="30"/>
                  </a:lnTo>
                  <a:lnTo>
                    <a:pt x="20" y="26"/>
                  </a:lnTo>
                  <a:lnTo>
                    <a:pt x="29" y="27"/>
                  </a:lnTo>
                  <a:lnTo>
                    <a:pt x="49" y="28"/>
                  </a:lnTo>
                  <a:lnTo>
                    <a:pt x="56" y="21"/>
                  </a:lnTo>
                  <a:lnTo>
                    <a:pt x="38" y="13"/>
                  </a:lnTo>
                  <a:lnTo>
                    <a:pt x="42" y="9"/>
                  </a:lnTo>
                  <a:lnTo>
                    <a:pt x="33" y="6"/>
                  </a:lnTo>
                  <a:lnTo>
                    <a:pt x="12" y="0"/>
                  </a:lnTo>
                  <a:lnTo>
                    <a:pt x="5"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5" name="Freeform 149"/>
            <p:cNvSpPr/>
            <p:nvPr/>
          </p:nvSpPr>
          <p:spPr bwMode="auto">
            <a:xfrm>
              <a:off x="1239" y="2310"/>
              <a:ext cx="50" cy="35"/>
            </a:xfrm>
            <a:custGeom>
              <a:avLst/>
              <a:gdLst/>
              <a:ahLst/>
              <a:cxnLst>
                <a:cxn ang="0">
                  <a:pos x="46" y="2"/>
                </a:cxn>
                <a:cxn ang="0">
                  <a:pos x="43" y="15"/>
                </a:cxn>
                <a:cxn ang="0">
                  <a:pos x="41" y="21"/>
                </a:cxn>
                <a:cxn ang="0">
                  <a:pos x="42" y="32"/>
                </a:cxn>
                <a:cxn ang="0">
                  <a:pos x="26" y="31"/>
                </a:cxn>
                <a:cxn ang="0">
                  <a:pos x="10" y="31"/>
                </a:cxn>
                <a:cxn ang="0">
                  <a:pos x="0" y="25"/>
                </a:cxn>
                <a:cxn ang="0">
                  <a:pos x="8" y="22"/>
                </a:cxn>
                <a:cxn ang="0">
                  <a:pos x="22" y="22"/>
                </a:cxn>
                <a:cxn ang="0">
                  <a:pos x="34" y="24"/>
                </a:cxn>
                <a:cxn ang="0">
                  <a:pos x="29" y="9"/>
                </a:cxn>
                <a:cxn ang="0">
                  <a:pos x="23" y="3"/>
                </a:cxn>
                <a:cxn ang="0">
                  <a:pos x="20" y="0"/>
                </a:cxn>
                <a:cxn ang="0">
                  <a:pos x="36" y="1"/>
                </a:cxn>
                <a:cxn ang="0">
                  <a:pos x="46" y="2"/>
                </a:cxn>
              </a:cxnLst>
              <a:rect l="0" t="0" r="r" b="b"/>
              <a:pathLst>
                <a:path w="46" h="32">
                  <a:moveTo>
                    <a:pt x="46" y="2"/>
                  </a:moveTo>
                  <a:lnTo>
                    <a:pt x="43" y="15"/>
                  </a:lnTo>
                  <a:lnTo>
                    <a:pt x="41" y="21"/>
                  </a:lnTo>
                  <a:lnTo>
                    <a:pt x="42" y="32"/>
                  </a:lnTo>
                  <a:lnTo>
                    <a:pt x="26" y="31"/>
                  </a:lnTo>
                  <a:lnTo>
                    <a:pt x="10" y="31"/>
                  </a:lnTo>
                  <a:lnTo>
                    <a:pt x="0" y="25"/>
                  </a:lnTo>
                  <a:lnTo>
                    <a:pt x="8" y="22"/>
                  </a:lnTo>
                  <a:lnTo>
                    <a:pt x="22" y="22"/>
                  </a:lnTo>
                  <a:lnTo>
                    <a:pt x="34" y="24"/>
                  </a:lnTo>
                  <a:lnTo>
                    <a:pt x="29" y="9"/>
                  </a:lnTo>
                  <a:lnTo>
                    <a:pt x="23" y="3"/>
                  </a:lnTo>
                  <a:lnTo>
                    <a:pt x="20" y="0"/>
                  </a:lnTo>
                  <a:lnTo>
                    <a:pt x="36" y="1"/>
                  </a:lnTo>
                  <a:lnTo>
                    <a:pt x="46"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6" name="Freeform 150"/>
            <p:cNvSpPr/>
            <p:nvPr/>
          </p:nvSpPr>
          <p:spPr bwMode="auto">
            <a:xfrm>
              <a:off x="1282" y="2270"/>
              <a:ext cx="6" cy="0"/>
            </a:xfrm>
            <a:custGeom>
              <a:avLst/>
              <a:gdLst/>
              <a:ahLst/>
              <a:cxnLst>
                <a:cxn ang="0">
                  <a:pos x="2" y="1"/>
                </a:cxn>
                <a:cxn ang="0">
                  <a:pos x="0" y="1"/>
                </a:cxn>
                <a:cxn ang="0">
                  <a:pos x="0" y="0"/>
                </a:cxn>
                <a:cxn ang="0">
                  <a:pos x="3" y="1"/>
                </a:cxn>
                <a:cxn ang="0">
                  <a:pos x="2" y="1"/>
                </a:cxn>
              </a:cxnLst>
              <a:rect l="0" t="0" r="r" b="b"/>
              <a:pathLst>
                <a:path w="3" h="1">
                  <a:moveTo>
                    <a:pt x="2" y="1"/>
                  </a:moveTo>
                  <a:lnTo>
                    <a:pt x="0" y="1"/>
                  </a:lnTo>
                  <a:lnTo>
                    <a:pt x="0" y="0"/>
                  </a:lnTo>
                  <a:lnTo>
                    <a:pt x="3" y="1"/>
                  </a:lnTo>
                  <a:lnTo>
                    <a:pt x="2"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7" name="Freeform 151"/>
            <p:cNvSpPr/>
            <p:nvPr/>
          </p:nvSpPr>
          <p:spPr bwMode="auto">
            <a:xfrm>
              <a:off x="1292" y="2270"/>
              <a:ext cx="4" cy="0"/>
            </a:xfrm>
            <a:custGeom>
              <a:avLst/>
              <a:gdLst/>
              <a:ahLst/>
              <a:cxnLst>
                <a:cxn ang="0">
                  <a:pos x="4" y="1"/>
                </a:cxn>
                <a:cxn ang="0">
                  <a:pos x="0" y="0"/>
                </a:cxn>
                <a:cxn ang="0">
                  <a:pos x="4" y="1"/>
                </a:cxn>
              </a:cxnLst>
              <a:rect l="0" t="0" r="r" b="b"/>
              <a:pathLst>
                <a:path w="4" h="1">
                  <a:moveTo>
                    <a:pt x="4" y="1"/>
                  </a:moveTo>
                  <a:lnTo>
                    <a:pt x="0" y="0"/>
                  </a:lnTo>
                  <a:lnTo>
                    <a:pt x="4"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8" name="Freeform 152"/>
            <p:cNvSpPr/>
            <p:nvPr/>
          </p:nvSpPr>
          <p:spPr bwMode="auto">
            <a:xfrm>
              <a:off x="1465" y="2425"/>
              <a:ext cx="3" cy="6"/>
            </a:xfrm>
            <a:custGeom>
              <a:avLst/>
              <a:gdLst/>
              <a:ahLst/>
              <a:cxnLst>
                <a:cxn ang="0">
                  <a:pos x="1" y="6"/>
                </a:cxn>
                <a:cxn ang="0">
                  <a:pos x="0" y="2"/>
                </a:cxn>
                <a:cxn ang="0">
                  <a:pos x="2" y="0"/>
                </a:cxn>
                <a:cxn ang="0">
                  <a:pos x="1" y="6"/>
                </a:cxn>
              </a:cxnLst>
              <a:rect l="0" t="0" r="r" b="b"/>
              <a:pathLst>
                <a:path w="2" h="6">
                  <a:moveTo>
                    <a:pt x="1" y="6"/>
                  </a:moveTo>
                  <a:lnTo>
                    <a:pt x="0" y="2"/>
                  </a:lnTo>
                  <a:lnTo>
                    <a:pt x="2" y="0"/>
                  </a:lnTo>
                  <a:lnTo>
                    <a:pt x="1"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9" name="Freeform 153"/>
            <p:cNvSpPr/>
            <p:nvPr/>
          </p:nvSpPr>
          <p:spPr bwMode="auto">
            <a:xfrm>
              <a:off x="1025" y="2484"/>
              <a:ext cx="57" cy="62"/>
            </a:xfrm>
            <a:custGeom>
              <a:avLst/>
              <a:gdLst/>
              <a:ahLst/>
              <a:cxnLst>
                <a:cxn ang="0">
                  <a:pos x="12" y="27"/>
                </a:cxn>
                <a:cxn ang="0">
                  <a:pos x="0" y="13"/>
                </a:cxn>
                <a:cxn ang="0">
                  <a:pos x="2" y="5"/>
                </a:cxn>
                <a:cxn ang="0">
                  <a:pos x="2" y="2"/>
                </a:cxn>
                <a:cxn ang="0">
                  <a:pos x="5" y="0"/>
                </a:cxn>
                <a:cxn ang="0">
                  <a:pos x="26" y="5"/>
                </a:cxn>
                <a:cxn ang="0">
                  <a:pos x="36" y="3"/>
                </a:cxn>
                <a:cxn ang="0">
                  <a:pos x="44" y="15"/>
                </a:cxn>
                <a:cxn ang="0">
                  <a:pos x="52" y="27"/>
                </a:cxn>
                <a:cxn ang="0">
                  <a:pos x="46" y="29"/>
                </a:cxn>
                <a:cxn ang="0">
                  <a:pos x="47" y="41"/>
                </a:cxn>
                <a:cxn ang="0">
                  <a:pos x="46" y="55"/>
                </a:cxn>
                <a:cxn ang="0">
                  <a:pos x="37" y="43"/>
                </a:cxn>
                <a:cxn ang="0">
                  <a:pos x="37" y="48"/>
                </a:cxn>
                <a:cxn ang="0">
                  <a:pos x="35" y="42"/>
                </a:cxn>
                <a:cxn ang="0">
                  <a:pos x="30" y="32"/>
                </a:cxn>
                <a:cxn ang="0">
                  <a:pos x="19" y="24"/>
                </a:cxn>
                <a:cxn ang="0">
                  <a:pos x="10" y="15"/>
                </a:cxn>
                <a:cxn ang="0">
                  <a:pos x="13" y="24"/>
                </a:cxn>
                <a:cxn ang="0">
                  <a:pos x="12" y="27"/>
                </a:cxn>
              </a:cxnLst>
              <a:rect l="0" t="0" r="r" b="b"/>
              <a:pathLst>
                <a:path w="52" h="55">
                  <a:moveTo>
                    <a:pt x="12" y="27"/>
                  </a:moveTo>
                  <a:lnTo>
                    <a:pt x="0" y="13"/>
                  </a:lnTo>
                  <a:lnTo>
                    <a:pt x="2" y="5"/>
                  </a:lnTo>
                  <a:lnTo>
                    <a:pt x="2" y="2"/>
                  </a:lnTo>
                  <a:lnTo>
                    <a:pt x="5" y="0"/>
                  </a:lnTo>
                  <a:lnTo>
                    <a:pt x="26" y="5"/>
                  </a:lnTo>
                  <a:lnTo>
                    <a:pt x="36" y="3"/>
                  </a:lnTo>
                  <a:lnTo>
                    <a:pt x="44" y="15"/>
                  </a:lnTo>
                  <a:lnTo>
                    <a:pt x="52" y="27"/>
                  </a:lnTo>
                  <a:lnTo>
                    <a:pt x="46" y="29"/>
                  </a:lnTo>
                  <a:lnTo>
                    <a:pt x="47" y="41"/>
                  </a:lnTo>
                  <a:lnTo>
                    <a:pt x="46" y="55"/>
                  </a:lnTo>
                  <a:lnTo>
                    <a:pt x="37" y="43"/>
                  </a:lnTo>
                  <a:lnTo>
                    <a:pt x="37" y="48"/>
                  </a:lnTo>
                  <a:lnTo>
                    <a:pt x="35" y="42"/>
                  </a:lnTo>
                  <a:lnTo>
                    <a:pt x="30" y="32"/>
                  </a:lnTo>
                  <a:lnTo>
                    <a:pt x="19" y="24"/>
                  </a:lnTo>
                  <a:lnTo>
                    <a:pt x="10" y="15"/>
                  </a:lnTo>
                  <a:lnTo>
                    <a:pt x="13" y="24"/>
                  </a:lnTo>
                  <a:lnTo>
                    <a:pt x="12" y="2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0" name="Freeform 154"/>
            <p:cNvSpPr/>
            <p:nvPr/>
          </p:nvSpPr>
          <p:spPr bwMode="auto">
            <a:xfrm>
              <a:off x="1488" y="2441"/>
              <a:ext cx="6" cy="0"/>
            </a:xfrm>
            <a:custGeom>
              <a:avLst/>
              <a:gdLst/>
              <a:ahLst/>
              <a:cxnLst>
                <a:cxn ang="0">
                  <a:pos x="3" y="4"/>
                </a:cxn>
                <a:cxn ang="0">
                  <a:pos x="1" y="4"/>
                </a:cxn>
                <a:cxn ang="0">
                  <a:pos x="0" y="0"/>
                </a:cxn>
                <a:cxn ang="0">
                  <a:pos x="3" y="3"/>
                </a:cxn>
                <a:cxn ang="0">
                  <a:pos x="3" y="4"/>
                </a:cxn>
              </a:cxnLst>
              <a:rect l="0" t="0" r="r" b="b"/>
              <a:pathLst>
                <a:path w="3" h="4">
                  <a:moveTo>
                    <a:pt x="3" y="4"/>
                  </a:moveTo>
                  <a:lnTo>
                    <a:pt x="1" y="4"/>
                  </a:lnTo>
                  <a:lnTo>
                    <a:pt x="0" y="0"/>
                  </a:lnTo>
                  <a:lnTo>
                    <a:pt x="3" y="3"/>
                  </a:lnTo>
                  <a:lnTo>
                    <a:pt x="3"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1" name="Freeform 155"/>
            <p:cNvSpPr/>
            <p:nvPr/>
          </p:nvSpPr>
          <p:spPr bwMode="auto">
            <a:xfrm>
              <a:off x="1460" y="2394"/>
              <a:ext cx="0" cy="9"/>
            </a:xfrm>
            <a:custGeom>
              <a:avLst/>
              <a:gdLst/>
              <a:ahLst/>
              <a:cxnLst>
                <a:cxn ang="0">
                  <a:pos x="4" y="5"/>
                </a:cxn>
                <a:cxn ang="0">
                  <a:pos x="1" y="8"/>
                </a:cxn>
                <a:cxn ang="0">
                  <a:pos x="0" y="0"/>
                </a:cxn>
                <a:cxn ang="0">
                  <a:pos x="3" y="0"/>
                </a:cxn>
                <a:cxn ang="0">
                  <a:pos x="4" y="5"/>
                </a:cxn>
              </a:cxnLst>
              <a:rect l="0" t="0" r="r" b="b"/>
              <a:pathLst>
                <a:path w="4" h="8">
                  <a:moveTo>
                    <a:pt x="4" y="5"/>
                  </a:moveTo>
                  <a:lnTo>
                    <a:pt x="1" y="8"/>
                  </a:lnTo>
                  <a:lnTo>
                    <a:pt x="0" y="0"/>
                  </a:lnTo>
                  <a:lnTo>
                    <a:pt x="3" y="0"/>
                  </a:lnTo>
                  <a:lnTo>
                    <a:pt x="4"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2" name="Freeform 156"/>
            <p:cNvSpPr/>
            <p:nvPr/>
          </p:nvSpPr>
          <p:spPr bwMode="auto">
            <a:xfrm>
              <a:off x="955" y="2415"/>
              <a:ext cx="39" cy="26"/>
            </a:xfrm>
            <a:custGeom>
              <a:avLst/>
              <a:gdLst/>
              <a:ahLst/>
              <a:cxnLst>
                <a:cxn ang="0">
                  <a:pos x="35" y="18"/>
                </a:cxn>
                <a:cxn ang="0">
                  <a:pos x="31" y="23"/>
                </a:cxn>
                <a:cxn ang="0">
                  <a:pos x="23" y="20"/>
                </a:cxn>
                <a:cxn ang="0">
                  <a:pos x="12" y="17"/>
                </a:cxn>
                <a:cxn ang="0">
                  <a:pos x="0" y="12"/>
                </a:cxn>
                <a:cxn ang="0">
                  <a:pos x="13" y="0"/>
                </a:cxn>
                <a:cxn ang="0">
                  <a:pos x="23" y="7"/>
                </a:cxn>
                <a:cxn ang="0">
                  <a:pos x="36" y="9"/>
                </a:cxn>
                <a:cxn ang="0">
                  <a:pos x="35" y="18"/>
                </a:cxn>
              </a:cxnLst>
              <a:rect l="0" t="0" r="r" b="b"/>
              <a:pathLst>
                <a:path w="36" h="23">
                  <a:moveTo>
                    <a:pt x="35" y="18"/>
                  </a:moveTo>
                  <a:lnTo>
                    <a:pt x="31" y="23"/>
                  </a:lnTo>
                  <a:lnTo>
                    <a:pt x="23" y="20"/>
                  </a:lnTo>
                  <a:lnTo>
                    <a:pt x="12" y="17"/>
                  </a:lnTo>
                  <a:lnTo>
                    <a:pt x="0" y="12"/>
                  </a:lnTo>
                  <a:lnTo>
                    <a:pt x="13" y="0"/>
                  </a:lnTo>
                  <a:lnTo>
                    <a:pt x="23" y="7"/>
                  </a:lnTo>
                  <a:lnTo>
                    <a:pt x="36" y="9"/>
                  </a:lnTo>
                  <a:lnTo>
                    <a:pt x="35" y="1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3" name="Freeform 157"/>
            <p:cNvSpPr/>
            <p:nvPr/>
          </p:nvSpPr>
          <p:spPr bwMode="auto">
            <a:xfrm>
              <a:off x="971" y="2387"/>
              <a:ext cx="109" cy="61"/>
            </a:xfrm>
            <a:custGeom>
              <a:avLst/>
              <a:gdLst/>
              <a:ahLst/>
              <a:cxnLst>
                <a:cxn ang="0">
                  <a:pos x="53" y="36"/>
                </a:cxn>
                <a:cxn ang="0">
                  <a:pos x="47" y="38"/>
                </a:cxn>
                <a:cxn ang="0">
                  <a:pos x="40" y="42"/>
                </a:cxn>
                <a:cxn ang="0">
                  <a:pos x="34" y="53"/>
                </a:cxn>
                <a:cxn ang="0">
                  <a:pos x="30" y="53"/>
                </a:cxn>
                <a:cxn ang="0">
                  <a:pos x="28" y="46"/>
                </a:cxn>
                <a:cxn ang="0">
                  <a:pos x="22" y="45"/>
                </a:cxn>
                <a:cxn ang="0">
                  <a:pos x="23" y="36"/>
                </a:cxn>
                <a:cxn ang="0">
                  <a:pos x="10" y="34"/>
                </a:cxn>
                <a:cxn ang="0">
                  <a:pos x="0" y="27"/>
                </a:cxn>
                <a:cxn ang="0">
                  <a:pos x="10" y="12"/>
                </a:cxn>
                <a:cxn ang="0">
                  <a:pos x="20" y="4"/>
                </a:cxn>
                <a:cxn ang="0">
                  <a:pos x="22" y="4"/>
                </a:cxn>
                <a:cxn ang="0">
                  <a:pos x="37" y="2"/>
                </a:cxn>
                <a:cxn ang="0">
                  <a:pos x="53" y="0"/>
                </a:cxn>
                <a:cxn ang="0">
                  <a:pos x="65" y="2"/>
                </a:cxn>
                <a:cxn ang="0">
                  <a:pos x="78" y="2"/>
                </a:cxn>
                <a:cxn ang="0">
                  <a:pos x="88" y="9"/>
                </a:cxn>
                <a:cxn ang="0">
                  <a:pos x="85" y="8"/>
                </a:cxn>
                <a:cxn ang="0">
                  <a:pos x="86" y="11"/>
                </a:cxn>
                <a:cxn ang="0">
                  <a:pos x="92" y="11"/>
                </a:cxn>
                <a:cxn ang="0">
                  <a:pos x="98" y="17"/>
                </a:cxn>
                <a:cxn ang="0">
                  <a:pos x="85" y="18"/>
                </a:cxn>
                <a:cxn ang="0">
                  <a:pos x="72" y="21"/>
                </a:cxn>
                <a:cxn ang="0">
                  <a:pos x="53" y="36"/>
                </a:cxn>
              </a:cxnLst>
              <a:rect l="0" t="0" r="r" b="b"/>
              <a:pathLst>
                <a:path w="98" h="53">
                  <a:moveTo>
                    <a:pt x="53" y="36"/>
                  </a:moveTo>
                  <a:lnTo>
                    <a:pt x="47" y="38"/>
                  </a:lnTo>
                  <a:lnTo>
                    <a:pt x="40" y="42"/>
                  </a:lnTo>
                  <a:lnTo>
                    <a:pt x="34" y="53"/>
                  </a:lnTo>
                  <a:lnTo>
                    <a:pt x="30" y="53"/>
                  </a:lnTo>
                  <a:lnTo>
                    <a:pt x="28" y="46"/>
                  </a:lnTo>
                  <a:lnTo>
                    <a:pt x="22" y="45"/>
                  </a:lnTo>
                  <a:lnTo>
                    <a:pt x="23" y="36"/>
                  </a:lnTo>
                  <a:lnTo>
                    <a:pt x="10" y="34"/>
                  </a:lnTo>
                  <a:lnTo>
                    <a:pt x="0" y="27"/>
                  </a:lnTo>
                  <a:lnTo>
                    <a:pt x="10" y="12"/>
                  </a:lnTo>
                  <a:lnTo>
                    <a:pt x="20" y="4"/>
                  </a:lnTo>
                  <a:lnTo>
                    <a:pt x="22" y="4"/>
                  </a:lnTo>
                  <a:lnTo>
                    <a:pt x="37" y="2"/>
                  </a:lnTo>
                  <a:lnTo>
                    <a:pt x="53" y="0"/>
                  </a:lnTo>
                  <a:lnTo>
                    <a:pt x="65" y="2"/>
                  </a:lnTo>
                  <a:lnTo>
                    <a:pt x="78" y="2"/>
                  </a:lnTo>
                  <a:lnTo>
                    <a:pt x="88" y="9"/>
                  </a:lnTo>
                  <a:lnTo>
                    <a:pt x="85" y="8"/>
                  </a:lnTo>
                  <a:lnTo>
                    <a:pt x="86" y="11"/>
                  </a:lnTo>
                  <a:lnTo>
                    <a:pt x="92" y="11"/>
                  </a:lnTo>
                  <a:lnTo>
                    <a:pt x="98" y="17"/>
                  </a:lnTo>
                  <a:lnTo>
                    <a:pt x="85" y="18"/>
                  </a:lnTo>
                  <a:lnTo>
                    <a:pt x="72" y="21"/>
                  </a:lnTo>
                  <a:lnTo>
                    <a:pt x="53" y="3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4" name="Freeform 158"/>
            <p:cNvSpPr/>
            <p:nvPr/>
          </p:nvSpPr>
          <p:spPr bwMode="auto">
            <a:xfrm>
              <a:off x="1462" y="2410"/>
              <a:ext cx="7" cy="5"/>
            </a:xfrm>
            <a:custGeom>
              <a:avLst/>
              <a:gdLst/>
              <a:ahLst/>
              <a:cxnLst>
                <a:cxn ang="0">
                  <a:pos x="6" y="6"/>
                </a:cxn>
                <a:cxn ang="0">
                  <a:pos x="0" y="0"/>
                </a:cxn>
                <a:cxn ang="0">
                  <a:pos x="7" y="6"/>
                </a:cxn>
                <a:cxn ang="0">
                  <a:pos x="6" y="6"/>
                </a:cxn>
              </a:cxnLst>
              <a:rect l="0" t="0" r="r" b="b"/>
              <a:pathLst>
                <a:path w="7" h="6">
                  <a:moveTo>
                    <a:pt x="6" y="6"/>
                  </a:moveTo>
                  <a:lnTo>
                    <a:pt x="0" y="0"/>
                  </a:lnTo>
                  <a:lnTo>
                    <a:pt x="7" y="6"/>
                  </a:lnTo>
                  <a:lnTo>
                    <a:pt x="6"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5" name="Freeform 159"/>
            <p:cNvSpPr/>
            <p:nvPr/>
          </p:nvSpPr>
          <p:spPr bwMode="auto">
            <a:xfrm>
              <a:off x="999" y="2407"/>
              <a:ext cx="81" cy="83"/>
            </a:xfrm>
            <a:custGeom>
              <a:avLst/>
              <a:gdLst/>
              <a:ahLst/>
              <a:cxnLst>
                <a:cxn ang="0">
                  <a:pos x="29" y="19"/>
                </a:cxn>
                <a:cxn ang="0">
                  <a:pos x="23" y="21"/>
                </a:cxn>
                <a:cxn ang="0">
                  <a:pos x="16" y="25"/>
                </a:cxn>
                <a:cxn ang="0">
                  <a:pos x="10" y="36"/>
                </a:cxn>
                <a:cxn ang="0">
                  <a:pos x="6" y="36"/>
                </a:cxn>
                <a:cxn ang="0">
                  <a:pos x="0" y="37"/>
                </a:cxn>
                <a:cxn ang="0">
                  <a:pos x="14" y="54"/>
                </a:cxn>
                <a:cxn ang="0">
                  <a:pos x="29" y="70"/>
                </a:cxn>
                <a:cxn ang="0">
                  <a:pos x="50" y="75"/>
                </a:cxn>
                <a:cxn ang="0">
                  <a:pos x="60" y="73"/>
                </a:cxn>
                <a:cxn ang="0">
                  <a:pos x="60" y="61"/>
                </a:cxn>
                <a:cxn ang="0">
                  <a:pos x="61" y="52"/>
                </a:cxn>
                <a:cxn ang="0">
                  <a:pos x="64" y="41"/>
                </a:cxn>
                <a:cxn ang="0">
                  <a:pos x="65" y="45"/>
                </a:cxn>
                <a:cxn ang="0">
                  <a:pos x="67" y="31"/>
                </a:cxn>
                <a:cxn ang="0">
                  <a:pos x="70" y="17"/>
                </a:cxn>
                <a:cxn ang="0">
                  <a:pos x="70" y="3"/>
                </a:cxn>
                <a:cxn ang="0">
                  <a:pos x="74" y="0"/>
                </a:cxn>
                <a:cxn ang="0">
                  <a:pos x="61" y="1"/>
                </a:cxn>
                <a:cxn ang="0">
                  <a:pos x="48" y="4"/>
                </a:cxn>
                <a:cxn ang="0">
                  <a:pos x="29" y="19"/>
                </a:cxn>
              </a:cxnLst>
              <a:rect l="0" t="0" r="r" b="b"/>
              <a:pathLst>
                <a:path w="74" h="75">
                  <a:moveTo>
                    <a:pt x="29" y="19"/>
                  </a:moveTo>
                  <a:lnTo>
                    <a:pt x="23" y="21"/>
                  </a:lnTo>
                  <a:lnTo>
                    <a:pt x="16" y="25"/>
                  </a:lnTo>
                  <a:lnTo>
                    <a:pt x="10" y="36"/>
                  </a:lnTo>
                  <a:lnTo>
                    <a:pt x="6" y="36"/>
                  </a:lnTo>
                  <a:lnTo>
                    <a:pt x="0" y="37"/>
                  </a:lnTo>
                  <a:lnTo>
                    <a:pt x="14" y="54"/>
                  </a:lnTo>
                  <a:lnTo>
                    <a:pt x="29" y="70"/>
                  </a:lnTo>
                  <a:lnTo>
                    <a:pt x="50" y="75"/>
                  </a:lnTo>
                  <a:lnTo>
                    <a:pt x="60" y="73"/>
                  </a:lnTo>
                  <a:lnTo>
                    <a:pt x="60" y="61"/>
                  </a:lnTo>
                  <a:lnTo>
                    <a:pt x="61" y="52"/>
                  </a:lnTo>
                  <a:lnTo>
                    <a:pt x="64" y="41"/>
                  </a:lnTo>
                  <a:lnTo>
                    <a:pt x="65" y="45"/>
                  </a:lnTo>
                  <a:lnTo>
                    <a:pt x="67" y="31"/>
                  </a:lnTo>
                  <a:lnTo>
                    <a:pt x="70" y="17"/>
                  </a:lnTo>
                  <a:lnTo>
                    <a:pt x="70" y="3"/>
                  </a:lnTo>
                  <a:lnTo>
                    <a:pt x="74" y="0"/>
                  </a:lnTo>
                  <a:lnTo>
                    <a:pt x="61" y="1"/>
                  </a:lnTo>
                  <a:lnTo>
                    <a:pt x="48" y="4"/>
                  </a:lnTo>
                  <a:lnTo>
                    <a:pt x="29" y="1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6" name="Freeform 160"/>
            <p:cNvSpPr/>
            <p:nvPr/>
          </p:nvSpPr>
          <p:spPr bwMode="auto">
            <a:xfrm>
              <a:off x="1460" y="2439"/>
              <a:ext cx="0" cy="4"/>
            </a:xfrm>
            <a:custGeom>
              <a:avLst/>
              <a:gdLst/>
              <a:ahLst/>
              <a:cxnLst>
                <a:cxn ang="0">
                  <a:pos x="2" y="4"/>
                </a:cxn>
                <a:cxn ang="0">
                  <a:pos x="2" y="0"/>
                </a:cxn>
                <a:cxn ang="0">
                  <a:pos x="0" y="2"/>
                </a:cxn>
                <a:cxn ang="0">
                  <a:pos x="2" y="4"/>
                </a:cxn>
              </a:cxnLst>
              <a:rect l="0" t="0" r="r" b="b"/>
              <a:pathLst>
                <a:path w="2" h="4">
                  <a:moveTo>
                    <a:pt x="2" y="4"/>
                  </a:moveTo>
                  <a:lnTo>
                    <a:pt x="2" y="0"/>
                  </a:lnTo>
                  <a:lnTo>
                    <a:pt x="0" y="2"/>
                  </a:lnTo>
                  <a:lnTo>
                    <a:pt x="2"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7" name="Freeform 161"/>
            <p:cNvSpPr/>
            <p:nvPr/>
          </p:nvSpPr>
          <p:spPr bwMode="auto">
            <a:xfrm>
              <a:off x="1442" y="2363"/>
              <a:ext cx="3" cy="0"/>
            </a:xfrm>
            <a:custGeom>
              <a:avLst/>
              <a:gdLst/>
              <a:ahLst/>
              <a:cxnLst>
                <a:cxn ang="0">
                  <a:pos x="1" y="1"/>
                </a:cxn>
                <a:cxn ang="0">
                  <a:pos x="0" y="0"/>
                </a:cxn>
                <a:cxn ang="0">
                  <a:pos x="1" y="1"/>
                </a:cxn>
              </a:cxnLst>
              <a:rect l="0" t="0" r="r" b="b"/>
              <a:pathLst>
                <a:path w="1" h="1">
                  <a:moveTo>
                    <a:pt x="1" y="1"/>
                  </a:moveTo>
                  <a:lnTo>
                    <a:pt x="0" y="0"/>
                  </a:lnTo>
                  <a:lnTo>
                    <a:pt x="1"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8" name="Freeform 162"/>
            <p:cNvSpPr/>
            <p:nvPr/>
          </p:nvSpPr>
          <p:spPr bwMode="auto">
            <a:xfrm>
              <a:off x="1438" y="2358"/>
              <a:ext cx="4" cy="0"/>
            </a:xfrm>
            <a:custGeom>
              <a:avLst/>
              <a:gdLst/>
              <a:ahLst/>
              <a:cxnLst>
                <a:cxn ang="0">
                  <a:pos x="4" y="2"/>
                </a:cxn>
                <a:cxn ang="0">
                  <a:pos x="0" y="0"/>
                </a:cxn>
                <a:cxn ang="0">
                  <a:pos x="4" y="2"/>
                </a:cxn>
              </a:cxnLst>
              <a:rect l="0" t="0" r="r" b="b"/>
              <a:pathLst>
                <a:path w="4" h="2">
                  <a:moveTo>
                    <a:pt x="4" y="2"/>
                  </a:moveTo>
                  <a:lnTo>
                    <a:pt x="0" y="0"/>
                  </a:lnTo>
                  <a:lnTo>
                    <a:pt x="4"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9" name="Freeform 163"/>
            <p:cNvSpPr/>
            <p:nvPr/>
          </p:nvSpPr>
          <p:spPr bwMode="auto">
            <a:xfrm>
              <a:off x="1456" y="2381"/>
              <a:ext cx="4" cy="4"/>
            </a:xfrm>
            <a:custGeom>
              <a:avLst/>
              <a:gdLst/>
              <a:ahLst/>
              <a:cxnLst>
                <a:cxn ang="0">
                  <a:pos x="2" y="0"/>
                </a:cxn>
                <a:cxn ang="0">
                  <a:pos x="3" y="1"/>
                </a:cxn>
                <a:cxn ang="0">
                  <a:pos x="0" y="5"/>
                </a:cxn>
                <a:cxn ang="0">
                  <a:pos x="2" y="0"/>
                </a:cxn>
              </a:cxnLst>
              <a:rect l="0" t="0" r="r" b="b"/>
              <a:pathLst>
                <a:path w="3" h="5">
                  <a:moveTo>
                    <a:pt x="2" y="0"/>
                  </a:moveTo>
                  <a:lnTo>
                    <a:pt x="3" y="1"/>
                  </a:lnTo>
                  <a:lnTo>
                    <a:pt x="0" y="5"/>
                  </a:lnTo>
                  <a:lnTo>
                    <a:pt x="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0" name="Freeform 164"/>
            <p:cNvSpPr/>
            <p:nvPr/>
          </p:nvSpPr>
          <p:spPr bwMode="auto">
            <a:xfrm>
              <a:off x="1434" y="2341"/>
              <a:ext cx="4" cy="2"/>
            </a:xfrm>
            <a:custGeom>
              <a:avLst/>
              <a:gdLst/>
              <a:ahLst/>
              <a:cxnLst>
                <a:cxn ang="0">
                  <a:pos x="4" y="1"/>
                </a:cxn>
                <a:cxn ang="0">
                  <a:pos x="4" y="0"/>
                </a:cxn>
                <a:cxn ang="0">
                  <a:pos x="4" y="1"/>
                </a:cxn>
                <a:cxn ang="0">
                  <a:pos x="3" y="1"/>
                </a:cxn>
                <a:cxn ang="0">
                  <a:pos x="2" y="1"/>
                </a:cxn>
                <a:cxn ang="0">
                  <a:pos x="2" y="3"/>
                </a:cxn>
                <a:cxn ang="0">
                  <a:pos x="0" y="3"/>
                </a:cxn>
                <a:cxn ang="0">
                  <a:pos x="2" y="3"/>
                </a:cxn>
                <a:cxn ang="0">
                  <a:pos x="3" y="3"/>
                </a:cxn>
                <a:cxn ang="0">
                  <a:pos x="3" y="1"/>
                </a:cxn>
                <a:cxn ang="0">
                  <a:pos x="4" y="1"/>
                </a:cxn>
              </a:cxnLst>
              <a:rect l="0" t="0" r="r" b="b"/>
              <a:pathLst>
                <a:path w="4" h="3">
                  <a:moveTo>
                    <a:pt x="4" y="1"/>
                  </a:moveTo>
                  <a:lnTo>
                    <a:pt x="4" y="0"/>
                  </a:lnTo>
                  <a:lnTo>
                    <a:pt x="4" y="1"/>
                  </a:lnTo>
                  <a:lnTo>
                    <a:pt x="3" y="1"/>
                  </a:lnTo>
                  <a:lnTo>
                    <a:pt x="2" y="1"/>
                  </a:lnTo>
                  <a:lnTo>
                    <a:pt x="2" y="3"/>
                  </a:lnTo>
                  <a:lnTo>
                    <a:pt x="0" y="3"/>
                  </a:lnTo>
                  <a:lnTo>
                    <a:pt x="2" y="3"/>
                  </a:lnTo>
                  <a:lnTo>
                    <a:pt x="3" y="3"/>
                  </a:lnTo>
                  <a:lnTo>
                    <a:pt x="3" y="1"/>
                  </a:lnTo>
                  <a:lnTo>
                    <a:pt x="4"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1" name="Freeform 165"/>
            <p:cNvSpPr/>
            <p:nvPr/>
          </p:nvSpPr>
          <p:spPr bwMode="auto">
            <a:xfrm>
              <a:off x="1456" y="2363"/>
              <a:ext cx="4" cy="0"/>
            </a:xfrm>
            <a:custGeom>
              <a:avLst/>
              <a:gdLst/>
              <a:ahLst/>
              <a:cxnLst>
                <a:cxn ang="0">
                  <a:pos x="1" y="0"/>
                </a:cxn>
                <a:cxn ang="0">
                  <a:pos x="0" y="1"/>
                </a:cxn>
                <a:cxn ang="0">
                  <a:pos x="0" y="2"/>
                </a:cxn>
                <a:cxn ang="0">
                  <a:pos x="3" y="2"/>
                </a:cxn>
                <a:cxn ang="0">
                  <a:pos x="1" y="0"/>
                </a:cxn>
              </a:cxnLst>
              <a:rect l="0" t="0" r="r" b="b"/>
              <a:pathLst>
                <a:path w="3" h="2">
                  <a:moveTo>
                    <a:pt x="1" y="0"/>
                  </a:moveTo>
                  <a:lnTo>
                    <a:pt x="0" y="1"/>
                  </a:lnTo>
                  <a:lnTo>
                    <a:pt x="0" y="2"/>
                  </a:lnTo>
                  <a:lnTo>
                    <a:pt x="3" y="2"/>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2" name="Freeform 166"/>
            <p:cNvSpPr/>
            <p:nvPr/>
          </p:nvSpPr>
          <p:spPr bwMode="auto">
            <a:xfrm>
              <a:off x="1456" y="2352"/>
              <a:ext cx="1" cy="1"/>
            </a:xfrm>
            <a:custGeom>
              <a:avLst/>
              <a:gdLst/>
              <a:ahLst/>
              <a:cxnLst>
                <a:cxn ang="0">
                  <a:pos x="1" y="2"/>
                </a:cxn>
                <a:cxn ang="0">
                  <a:pos x="0" y="1"/>
                </a:cxn>
                <a:cxn ang="0">
                  <a:pos x="0" y="0"/>
                </a:cxn>
                <a:cxn ang="0">
                  <a:pos x="1" y="1"/>
                </a:cxn>
                <a:cxn ang="0">
                  <a:pos x="1" y="2"/>
                </a:cxn>
              </a:cxnLst>
              <a:rect l="0" t="0" r="r" b="b"/>
              <a:pathLst>
                <a:path w="1" h="2">
                  <a:moveTo>
                    <a:pt x="1" y="2"/>
                  </a:moveTo>
                  <a:lnTo>
                    <a:pt x="0" y="1"/>
                  </a:lnTo>
                  <a:lnTo>
                    <a:pt x="0" y="0"/>
                  </a:lnTo>
                  <a:lnTo>
                    <a:pt x="1" y="1"/>
                  </a:lnTo>
                  <a:lnTo>
                    <a:pt x="1"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3" name="Freeform 167"/>
            <p:cNvSpPr/>
            <p:nvPr/>
          </p:nvSpPr>
          <p:spPr bwMode="auto">
            <a:xfrm>
              <a:off x="976" y="2336"/>
              <a:ext cx="24" cy="51"/>
            </a:xfrm>
            <a:custGeom>
              <a:avLst/>
              <a:gdLst/>
              <a:ahLst/>
              <a:cxnLst>
                <a:cxn ang="0">
                  <a:pos x="13" y="38"/>
                </a:cxn>
                <a:cxn ang="0">
                  <a:pos x="5" y="46"/>
                </a:cxn>
                <a:cxn ang="0">
                  <a:pos x="0" y="46"/>
                </a:cxn>
                <a:cxn ang="0">
                  <a:pos x="2" y="30"/>
                </a:cxn>
                <a:cxn ang="0">
                  <a:pos x="6" y="12"/>
                </a:cxn>
                <a:cxn ang="0">
                  <a:pos x="20" y="0"/>
                </a:cxn>
                <a:cxn ang="0">
                  <a:pos x="21" y="3"/>
                </a:cxn>
                <a:cxn ang="0">
                  <a:pos x="17" y="20"/>
                </a:cxn>
                <a:cxn ang="0">
                  <a:pos x="13" y="38"/>
                </a:cxn>
              </a:cxnLst>
              <a:rect l="0" t="0" r="r" b="b"/>
              <a:pathLst>
                <a:path w="21" h="46">
                  <a:moveTo>
                    <a:pt x="13" y="38"/>
                  </a:moveTo>
                  <a:lnTo>
                    <a:pt x="5" y="46"/>
                  </a:lnTo>
                  <a:lnTo>
                    <a:pt x="0" y="46"/>
                  </a:lnTo>
                  <a:lnTo>
                    <a:pt x="2" y="30"/>
                  </a:lnTo>
                  <a:lnTo>
                    <a:pt x="6" y="12"/>
                  </a:lnTo>
                  <a:lnTo>
                    <a:pt x="20" y="0"/>
                  </a:lnTo>
                  <a:lnTo>
                    <a:pt x="21" y="3"/>
                  </a:lnTo>
                  <a:lnTo>
                    <a:pt x="17" y="20"/>
                  </a:lnTo>
                  <a:lnTo>
                    <a:pt x="13" y="3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4" name="Freeform 168"/>
            <p:cNvSpPr/>
            <p:nvPr/>
          </p:nvSpPr>
          <p:spPr bwMode="auto">
            <a:xfrm>
              <a:off x="921" y="2350"/>
              <a:ext cx="74" cy="82"/>
            </a:xfrm>
            <a:custGeom>
              <a:avLst/>
              <a:gdLst/>
              <a:ahLst/>
              <a:cxnLst>
                <a:cxn ang="0">
                  <a:pos x="6" y="64"/>
                </a:cxn>
                <a:cxn ang="0">
                  <a:pos x="0" y="58"/>
                </a:cxn>
                <a:cxn ang="0">
                  <a:pos x="3" y="46"/>
                </a:cxn>
                <a:cxn ang="0">
                  <a:pos x="11" y="32"/>
                </a:cxn>
                <a:cxn ang="0">
                  <a:pos x="33" y="28"/>
                </a:cxn>
                <a:cxn ang="0">
                  <a:pos x="21" y="12"/>
                </a:cxn>
                <a:cxn ang="0">
                  <a:pos x="26" y="10"/>
                </a:cxn>
                <a:cxn ang="0">
                  <a:pos x="27" y="0"/>
                </a:cxn>
                <a:cxn ang="0">
                  <a:pos x="42" y="0"/>
                </a:cxn>
                <a:cxn ang="0">
                  <a:pos x="57" y="0"/>
                </a:cxn>
                <a:cxn ang="0">
                  <a:pos x="53" y="18"/>
                </a:cxn>
                <a:cxn ang="0">
                  <a:pos x="51" y="34"/>
                </a:cxn>
                <a:cxn ang="0">
                  <a:pos x="56" y="34"/>
                </a:cxn>
                <a:cxn ang="0">
                  <a:pos x="62" y="36"/>
                </a:cxn>
                <a:cxn ang="0">
                  <a:pos x="66" y="38"/>
                </a:cxn>
                <a:cxn ang="0">
                  <a:pos x="56" y="46"/>
                </a:cxn>
                <a:cxn ang="0">
                  <a:pos x="46" y="61"/>
                </a:cxn>
                <a:cxn ang="0">
                  <a:pos x="33" y="73"/>
                </a:cxn>
                <a:cxn ang="0">
                  <a:pos x="20" y="69"/>
                </a:cxn>
                <a:cxn ang="0">
                  <a:pos x="6" y="64"/>
                </a:cxn>
              </a:cxnLst>
              <a:rect l="0" t="0" r="r" b="b"/>
              <a:pathLst>
                <a:path w="66" h="73">
                  <a:moveTo>
                    <a:pt x="6" y="64"/>
                  </a:moveTo>
                  <a:lnTo>
                    <a:pt x="0" y="58"/>
                  </a:lnTo>
                  <a:lnTo>
                    <a:pt x="3" y="46"/>
                  </a:lnTo>
                  <a:lnTo>
                    <a:pt x="11" y="32"/>
                  </a:lnTo>
                  <a:lnTo>
                    <a:pt x="33" y="28"/>
                  </a:lnTo>
                  <a:lnTo>
                    <a:pt x="21" y="12"/>
                  </a:lnTo>
                  <a:lnTo>
                    <a:pt x="26" y="10"/>
                  </a:lnTo>
                  <a:lnTo>
                    <a:pt x="27" y="0"/>
                  </a:lnTo>
                  <a:lnTo>
                    <a:pt x="42" y="0"/>
                  </a:lnTo>
                  <a:lnTo>
                    <a:pt x="57" y="0"/>
                  </a:lnTo>
                  <a:lnTo>
                    <a:pt x="53" y="18"/>
                  </a:lnTo>
                  <a:lnTo>
                    <a:pt x="51" y="34"/>
                  </a:lnTo>
                  <a:lnTo>
                    <a:pt x="56" y="34"/>
                  </a:lnTo>
                  <a:lnTo>
                    <a:pt x="62" y="36"/>
                  </a:lnTo>
                  <a:lnTo>
                    <a:pt x="66" y="38"/>
                  </a:lnTo>
                  <a:lnTo>
                    <a:pt x="56" y="46"/>
                  </a:lnTo>
                  <a:lnTo>
                    <a:pt x="46" y="61"/>
                  </a:lnTo>
                  <a:lnTo>
                    <a:pt x="33" y="73"/>
                  </a:lnTo>
                  <a:lnTo>
                    <a:pt x="20" y="69"/>
                  </a:lnTo>
                  <a:lnTo>
                    <a:pt x="6" y="6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5" name="Freeform 169"/>
            <p:cNvSpPr/>
            <p:nvPr/>
          </p:nvSpPr>
          <p:spPr bwMode="auto">
            <a:xfrm>
              <a:off x="1172" y="2336"/>
              <a:ext cx="35" cy="14"/>
            </a:xfrm>
            <a:custGeom>
              <a:avLst/>
              <a:gdLst/>
              <a:ahLst/>
              <a:cxnLst>
                <a:cxn ang="0">
                  <a:pos x="12" y="0"/>
                </a:cxn>
                <a:cxn ang="0">
                  <a:pos x="0" y="4"/>
                </a:cxn>
                <a:cxn ang="0">
                  <a:pos x="18" y="13"/>
                </a:cxn>
                <a:cxn ang="0">
                  <a:pos x="32" y="10"/>
                </a:cxn>
                <a:cxn ang="0">
                  <a:pos x="12" y="0"/>
                </a:cxn>
              </a:cxnLst>
              <a:rect l="0" t="0" r="r" b="b"/>
              <a:pathLst>
                <a:path w="32" h="13">
                  <a:moveTo>
                    <a:pt x="12" y="0"/>
                  </a:moveTo>
                  <a:lnTo>
                    <a:pt x="0" y="4"/>
                  </a:lnTo>
                  <a:lnTo>
                    <a:pt x="18" y="13"/>
                  </a:lnTo>
                  <a:lnTo>
                    <a:pt x="32" y="10"/>
                  </a:lnTo>
                  <a:lnTo>
                    <a:pt x="1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6" name="Freeform 170"/>
            <p:cNvSpPr/>
            <p:nvPr/>
          </p:nvSpPr>
          <p:spPr bwMode="auto">
            <a:xfrm>
              <a:off x="1366" y="2336"/>
              <a:ext cx="28" cy="11"/>
            </a:xfrm>
            <a:custGeom>
              <a:avLst/>
              <a:gdLst/>
              <a:ahLst/>
              <a:cxnLst>
                <a:cxn ang="0">
                  <a:pos x="25" y="4"/>
                </a:cxn>
                <a:cxn ang="0">
                  <a:pos x="23" y="6"/>
                </a:cxn>
                <a:cxn ang="0">
                  <a:pos x="7" y="9"/>
                </a:cxn>
                <a:cxn ang="0">
                  <a:pos x="0" y="7"/>
                </a:cxn>
                <a:cxn ang="0">
                  <a:pos x="2" y="0"/>
                </a:cxn>
                <a:cxn ang="0">
                  <a:pos x="25" y="4"/>
                </a:cxn>
              </a:cxnLst>
              <a:rect l="0" t="0" r="r" b="b"/>
              <a:pathLst>
                <a:path w="25" h="9">
                  <a:moveTo>
                    <a:pt x="25" y="4"/>
                  </a:moveTo>
                  <a:lnTo>
                    <a:pt x="23" y="6"/>
                  </a:lnTo>
                  <a:lnTo>
                    <a:pt x="7" y="9"/>
                  </a:lnTo>
                  <a:lnTo>
                    <a:pt x="0" y="7"/>
                  </a:lnTo>
                  <a:lnTo>
                    <a:pt x="2" y="0"/>
                  </a:lnTo>
                  <a:lnTo>
                    <a:pt x="25"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7" name="Freeform 171"/>
            <p:cNvSpPr/>
            <p:nvPr/>
          </p:nvSpPr>
          <p:spPr bwMode="auto">
            <a:xfrm>
              <a:off x="1402" y="2350"/>
              <a:ext cx="7" cy="2"/>
            </a:xfrm>
            <a:custGeom>
              <a:avLst/>
              <a:gdLst/>
              <a:ahLst/>
              <a:cxnLst>
                <a:cxn ang="0">
                  <a:pos x="6" y="0"/>
                </a:cxn>
                <a:cxn ang="0">
                  <a:pos x="2" y="0"/>
                </a:cxn>
                <a:cxn ang="0">
                  <a:pos x="0" y="1"/>
                </a:cxn>
                <a:cxn ang="0">
                  <a:pos x="6" y="0"/>
                </a:cxn>
              </a:cxnLst>
              <a:rect l="0" t="0" r="r" b="b"/>
              <a:pathLst>
                <a:path w="6" h="1">
                  <a:moveTo>
                    <a:pt x="6" y="0"/>
                  </a:moveTo>
                  <a:lnTo>
                    <a:pt x="2" y="0"/>
                  </a:lnTo>
                  <a:lnTo>
                    <a:pt x="0" y="1"/>
                  </a:lnTo>
                  <a:lnTo>
                    <a:pt x="6"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8" name="Freeform 172"/>
            <p:cNvSpPr/>
            <p:nvPr/>
          </p:nvSpPr>
          <p:spPr bwMode="auto">
            <a:xfrm>
              <a:off x="568" y="2054"/>
              <a:ext cx="466" cy="360"/>
            </a:xfrm>
            <a:custGeom>
              <a:avLst/>
              <a:gdLst/>
              <a:ahLst/>
              <a:cxnLst>
                <a:cxn ang="0">
                  <a:pos x="53" y="157"/>
                </a:cxn>
                <a:cxn ang="0">
                  <a:pos x="35" y="114"/>
                </a:cxn>
                <a:cxn ang="0">
                  <a:pos x="14" y="95"/>
                </a:cxn>
                <a:cxn ang="0">
                  <a:pos x="22" y="71"/>
                </a:cxn>
                <a:cxn ang="0">
                  <a:pos x="3" y="25"/>
                </a:cxn>
                <a:cxn ang="0">
                  <a:pos x="38" y="0"/>
                </a:cxn>
                <a:cxn ang="0">
                  <a:pos x="72" y="18"/>
                </a:cxn>
                <a:cxn ang="0">
                  <a:pos x="128" y="24"/>
                </a:cxn>
                <a:cxn ang="0">
                  <a:pos x="170" y="34"/>
                </a:cxn>
                <a:cxn ang="0">
                  <a:pos x="192" y="66"/>
                </a:cxn>
                <a:cxn ang="0">
                  <a:pos x="232" y="71"/>
                </a:cxn>
                <a:cxn ang="0">
                  <a:pos x="254" y="118"/>
                </a:cxn>
                <a:cxn ang="0">
                  <a:pos x="254" y="168"/>
                </a:cxn>
                <a:cxn ang="0">
                  <a:pos x="262" y="226"/>
                </a:cxn>
                <a:cxn ang="0">
                  <a:pos x="273" y="250"/>
                </a:cxn>
                <a:cxn ang="0">
                  <a:pos x="321" y="253"/>
                </a:cxn>
                <a:cxn ang="0">
                  <a:pos x="344" y="251"/>
                </a:cxn>
                <a:cxn ang="0">
                  <a:pos x="362" y="213"/>
                </a:cxn>
                <a:cxn ang="0">
                  <a:pos x="408" y="201"/>
                </a:cxn>
                <a:cxn ang="0">
                  <a:pos x="419" y="207"/>
                </a:cxn>
                <a:cxn ang="0">
                  <a:pos x="402" y="238"/>
                </a:cxn>
                <a:cxn ang="0">
                  <a:pos x="392" y="251"/>
                </a:cxn>
                <a:cxn ang="0">
                  <a:pos x="360" y="267"/>
                </a:cxn>
                <a:cxn ang="0">
                  <a:pos x="339" y="279"/>
                </a:cxn>
                <a:cxn ang="0">
                  <a:pos x="321" y="313"/>
                </a:cxn>
                <a:cxn ang="0">
                  <a:pos x="288" y="294"/>
                </a:cxn>
                <a:cxn ang="0">
                  <a:pos x="278" y="295"/>
                </a:cxn>
                <a:cxn ang="0">
                  <a:pos x="250" y="305"/>
                </a:cxn>
                <a:cxn ang="0">
                  <a:pos x="198" y="280"/>
                </a:cxn>
                <a:cxn ang="0">
                  <a:pos x="160" y="259"/>
                </a:cxn>
                <a:cxn ang="0">
                  <a:pos x="126" y="232"/>
                </a:cxn>
                <a:cxn ang="0">
                  <a:pos x="128" y="211"/>
                </a:cxn>
                <a:cxn ang="0">
                  <a:pos x="122" y="173"/>
                </a:cxn>
                <a:cxn ang="0">
                  <a:pos x="107" y="149"/>
                </a:cxn>
                <a:cxn ang="0">
                  <a:pos x="99" y="136"/>
                </a:cxn>
                <a:cxn ang="0">
                  <a:pos x="84" y="125"/>
                </a:cxn>
                <a:cxn ang="0">
                  <a:pos x="72" y="90"/>
                </a:cxn>
                <a:cxn ang="0">
                  <a:pos x="57" y="63"/>
                </a:cxn>
                <a:cxn ang="0">
                  <a:pos x="41" y="22"/>
                </a:cxn>
                <a:cxn ang="0">
                  <a:pos x="26" y="52"/>
                </a:cxn>
                <a:cxn ang="0">
                  <a:pos x="46" y="95"/>
                </a:cxn>
                <a:cxn ang="0">
                  <a:pos x="54" y="126"/>
                </a:cxn>
                <a:cxn ang="0">
                  <a:pos x="70" y="161"/>
                </a:cxn>
              </a:cxnLst>
              <a:rect l="0" t="0" r="r" b="b"/>
              <a:pathLst>
                <a:path w="419" h="325">
                  <a:moveTo>
                    <a:pt x="74" y="169"/>
                  </a:moveTo>
                  <a:lnTo>
                    <a:pt x="63" y="174"/>
                  </a:lnTo>
                  <a:lnTo>
                    <a:pt x="53" y="157"/>
                  </a:lnTo>
                  <a:lnTo>
                    <a:pt x="39" y="142"/>
                  </a:lnTo>
                  <a:lnTo>
                    <a:pt x="40" y="127"/>
                  </a:lnTo>
                  <a:lnTo>
                    <a:pt x="35" y="114"/>
                  </a:lnTo>
                  <a:lnTo>
                    <a:pt x="30" y="105"/>
                  </a:lnTo>
                  <a:lnTo>
                    <a:pt x="21" y="103"/>
                  </a:lnTo>
                  <a:lnTo>
                    <a:pt x="14" y="95"/>
                  </a:lnTo>
                  <a:lnTo>
                    <a:pt x="6" y="87"/>
                  </a:lnTo>
                  <a:lnTo>
                    <a:pt x="18" y="89"/>
                  </a:lnTo>
                  <a:lnTo>
                    <a:pt x="22" y="71"/>
                  </a:lnTo>
                  <a:lnTo>
                    <a:pt x="14" y="59"/>
                  </a:lnTo>
                  <a:lnTo>
                    <a:pt x="5" y="47"/>
                  </a:lnTo>
                  <a:lnTo>
                    <a:pt x="3" y="25"/>
                  </a:lnTo>
                  <a:lnTo>
                    <a:pt x="0" y="3"/>
                  </a:lnTo>
                  <a:lnTo>
                    <a:pt x="18" y="1"/>
                  </a:lnTo>
                  <a:lnTo>
                    <a:pt x="38" y="0"/>
                  </a:lnTo>
                  <a:lnTo>
                    <a:pt x="48" y="6"/>
                  </a:lnTo>
                  <a:lnTo>
                    <a:pt x="60" y="12"/>
                  </a:lnTo>
                  <a:lnTo>
                    <a:pt x="72" y="18"/>
                  </a:lnTo>
                  <a:lnTo>
                    <a:pt x="84" y="24"/>
                  </a:lnTo>
                  <a:lnTo>
                    <a:pt x="106" y="24"/>
                  </a:lnTo>
                  <a:lnTo>
                    <a:pt x="128" y="24"/>
                  </a:lnTo>
                  <a:lnTo>
                    <a:pt x="131" y="16"/>
                  </a:lnTo>
                  <a:lnTo>
                    <a:pt x="156" y="16"/>
                  </a:lnTo>
                  <a:lnTo>
                    <a:pt x="170" y="34"/>
                  </a:lnTo>
                  <a:lnTo>
                    <a:pt x="174" y="52"/>
                  </a:lnTo>
                  <a:lnTo>
                    <a:pt x="183" y="59"/>
                  </a:lnTo>
                  <a:lnTo>
                    <a:pt x="192" y="66"/>
                  </a:lnTo>
                  <a:lnTo>
                    <a:pt x="203" y="53"/>
                  </a:lnTo>
                  <a:lnTo>
                    <a:pt x="225" y="55"/>
                  </a:lnTo>
                  <a:lnTo>
                    <a:pt x="232" y="71"/>
                  </a:lnTo>
                  <a:lnTo>
                    <a:pt x="238" y="88"/>
                  </a:lnTo>
                  <a:lnTo>
                    <a:pt x="244" y="109"/>
                  </a:lnTo>
                  <a:lnTo>
                    <a:pt x="254" y="118"/>
                  </a:lnTo>
                  <a:lnTo>
                    <a:pt x="273" y="120"/>
                  </a:lnTo>
                  <a:lnTo>
                    <a:pt x="263" y="144"/>
                  </a:lnTo>
                  <a:lnTo>
                    <a:pt x="254" y="168"/>
                  </a:lnTo>
                  <a:lnTo>
                    <a:pt x="251" y="192"/>
                  </a:lnTo>
                  <a:lnTo>
                    <a:pt x="256" y="210"/>
                  </a:lnTo>
                  <a:lnTo>
                    <a:pt x="262" y="226"/>
                  </a:lnTo>
                  <a:lnTo>
                    <a:pt x="267" y="238"/>
                  </a:lnTo>
                  <a:lnTo>
                    <a:pt x="272" y="249"/>
                  </a:lnTo>
                  <a:lnTo>
                    <a:pt x="273" y="250"/>
                  </a:lnTo>
                  <a:lnTo>
                    <a:pt x="290" y="258"/>
                  </a:lnTo>
                  <a:lnTo>
                    <a:pt x="304" y="257"/>
                  </a:lnTo>
                  <a:lnTo>
                    <a:pt x="321" y="253"/>
                  </a:lnTo>
                  <a:lnTo>
                    <a:pt x="332" y="253"/>
                  </a:lnTo>
                  <a:lnTo>
                    <a:pt x="339" y="255"/>
                  </a:lnTo>
                  <a:lnTo>
                    <a:pt x="344" y="251"/>
                  </a:lnTo>
                  <a:lnTo>
                    <a:pt x="341" y="247"/>
                  </a:lnTo>
                  <a:lnTo>
                    <a:pt x="354" y="234"/>
                  </a:lnTo>
                  <a:lnTo>
                    <a:pt x="362" y="213"/>
                  </a:lnTo>
                  <a:lnTo>
                    <a:pt x="378" y="204"/>
                  </a:lnTo>
                  <a:lnTo>
                    <a:pt x="393" y="202"/>
                  </a:lnTo>
                  <a:lnTo>
                    <a:pt x="408" y="201"/>
                  </a:lnTo>
                  <a:lnTo>
                    <a:pt x="412" y="201"/>
                  </a:lnTo>
                  <a:lnTo>
                    <a:pt x="418" y="204"/>
                  </a:lnTo>
                  <a:lnTo>
                    <a:pt x="419" y="207"/>
                  </a:lnTo>
                  <a:lnTo>
                    <a:pt x="405" y="229"/>
                  </a:lnTo>
                  <a:lnTo>
                    <a:pt x="402" y="235"/>
                  </a:lnTo>
                  <a:lnTo>
                    <a:pt x="402" y="238"/>
                  </a:lnTo>
                  <a:lnTo>
                    <a:pt x="402" y="240"/>
                  </a:lnTo>
                  <a:lnTo>
                    <a:pt x="395" y="257"/>
                  </a:lnTo>
                  <a:lnTo>
                    <a:pt x="392" y="251"/>
                  </a:lnTo>
                  <a:lnTo>
                    <a:pt x="389" y="255"/>
                  </a:lnTo>
                  <a:lnTo>
                    <a:pt x="375" y="267"/>
                  </a:lnTo>
                  <a:lnTo>
                    <a:pt x="360" y="267"/>
                  </a:lnTo>
                  <a:lnTo>
                    <a:pt x="345" y="267"/>
                  </a:lnTo>
                  <a:lnTo>
                    <a:pt x="344" y="277"/>
                  </a:lnTo>
                  <a:lnTo>
                    <a:pt x="339" y="279"/>
                  </a:lnTo>
                  <a:lnTo>
                    <a:pt x="351" y="295"/>
                  </a:lnTo>
                  <a:lnTo>
                    <a:pt x="329" y="299"/>
                  </a:lnTo>
                  <a:lnTo>
                    <a:pt x="321" y="313"/>
                  </a:lnTo>
                  <a:lnTo>
                    <a:pt x="318" y="325"/>
                  </a:lnTo>
                  <a:lnTo>
                    <a:pt x="303" y="310"/>
                  </a:lnTo>
                  <a:lnTo>
                    <a:pt x="288" y="294"/>
                  </a:lnTo>
                  <a:lnTo>
                    <a:pt x="294" y="300"/>
                  </a:lnTo>
                  <a:lnTo>
                    <a:pt x="286" y="294"/>
                  </a:lnTo>
                  <a:lnTo>
                    <a:pt x="278" y="295"/>
                  </a:lnTo>
                  <a:lnTo>
                    <a:pt x="281" y="295"/>
                  </a:lnTo>
                  <a:lnTo>
                    <a:pt x="266" y="300"/>
                  </a:lnTo>
                  <a:lnTo>
                    <a:pt x="250" y="305"/>
                  </a:lnTo>
                  <a:lnTo>
                    <a:pt x="233" y="297"/>
                  </a:lnTo>
                  <a:lnTo>
                    <a:pt x="215" y="288"/>
                  </a:lnTo>
                  <a:lnTo>
                    <a:pt x="198" y="280"/>
                  </a:lnTo>
                  <a:lnTo>
                    <a:pt x="180" y="273"/>
                  </a:lnTo>
                  <a:lnTo>
                    <a:pt x="171" y="265"/>
                  </a:lnTo>
                  <a:lnTo>
                    <a:pt x="160" y="259"/>
                  </a:lnTo>
                  <a:lnTo>
                    <a:pt x="148" y="253"/>
                  </a:lnTo>
                  <a:lnTo>
                    <a:pt x="137" y="243"/>
                  </a:lnTo>
                  <a:lnTo>
                    <a:pt x="126" y="232"/>
                  </a:lnTo>
                  <a:lnTo>
                    <a:pt x="124" y="219"/>
                  </a:lnTo>
                  <a:lnTo>
                    <a:pt x="130" y="216"/>
                  </a:lnTo>
                  <a:lnTo>
                    <a:pt x="128" y="211"/>
                  </a:lnTo>
                  <a:lnTo>
                    <a:pt x="132" y="201"/>
                  </a:lnTo>
                  <a:lnTo>
                    <a:pt x="126" y="186"/>
                  </a:lnTo>
                  <a:lnTo>
                    <a:pt x="122" y="173"/>
                  </a:lnTo>
                  <a:lnTo>
                    <a:pt x="112" y="160"/>
                  </a:lnTo>
                  <a:lnTo>
                    <a:pt x="102" y="148"/>
                  </a:lnTo>
                  <a:lnTo>
                    <a:pt x="107" y="149"/>
                  </a:lnTo>
                  <a:lnTo>
                    <a:pt x="100" y="139"/>
                  </a:lnTo>
                  <a:lnTo>
                    <a:pt x="98" y="137"/>
                  </a:lnTo>
                  <a:lnTo>
                    <a:pt x="99" y="136"/>
                  </a:lnTo>
                  <a:lnTo>
                    <a:pt x="88" y="130"/>
                  </a:lnTo>
                  <a:lnTo>
                    <a:pt x="90" y="125"/>
                  </a:lnTo>
                  <a:lnTo>
                    <a:pt x="84" y="125"/>
                  </a:lnTo>
                  <a:lnTo>
                    <a:pt x="89" y="114"/>
                  </a:lnTo>
                  <a:lnTo>
                    <a:pt x="83" y="108"/>
                  </a:lnTo>
                  <a:lnTo>
                    <a:pt x="72" y="90"/>
                  </a:lnTo>
                  <a:lnTo>
                    <a:pt x="72" y="85"/>
                  </a:lnTo>
                  <a:lnTo>
                    <a:pt x="63" y="78"/>
                  </a:lnTo>
                  <a:lnTo>
                    <a:pt x="57" y="63"/>
                  </a:lnTo>
                  <a:lnTo>
                    <a:pt x="51" y="47"/>
                  </a:lnTo>
                  <a:lnTo>
                    <a:pt x="51" y="27"/>
                  </a:lnTo>
                  <a:lnTo>
                    <a:pt x="41" y="22"/>
                  </a:lnTo>
                  <a:lnTo>
                    <a:pt x="29" y="15"/>
                  </a:lnTo>
                  <a:lnTo>
                    <a:pt x="27" y="33"/>
                  </a:lnTo>
                  <a:lnTo>
                    <a:pt x="26" y="52"/>
                  </a:lnTo>
                  <a:lnTo>
                    <a:pt x="33" y="66"/>
                  </a:lnTo>
                  <a:lnTo>
                    <a:pt x="41" y="82"/>
                  </a:lnTo>
                  <a:lnTo>
                    <a:pt x="46" y="95"/>
                  </a:lnTo>
                  <a:lnTo>
                    <a:pt x="50" y="107"/>
                  </a:lnTo>
                  <a:lnTo>
                    <a:pt x="52" y="106"/>
                  </a:lnTo>
                  <a:lnTo>
                    <a:pt x="54" y="126"/>
                  </a:lnTo>
                  <a:lnTo>
                    <a:pt x="58" y="148"/>
                  </a:lnTo>
                  <a:lnTo>
                    <a:pt x="63" y="151"/>
                  </a:lnTo>
                  <a:lnTo>
                    <a:pt x="70" y="161"/>
                  </a:lnTo>
                  <a:lnTo>
                    <a:pt x="74" y="16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9" name="Freeform 173"/>
            <p:cNvSpPr/>
            <p:nvPr/>
          </p:nvSpPr>
          <p:spPr bwMode="auto">
            <a:xfrm>
              <a:off x="1187" y="2204"/>
              <a:ext cx="8" cy="15"/>
            </a:xfrm>
            <a:custGeom>
              <a:avLst/>
              <a:gdLst/>
              <a:ahLst/>
              <a:cxnLst>
                <a:cxn ang="0">
                  <a:pos x="9" y="13"/>
                </a:cxn>
                <a:cxn ang="0">
                  <a:pos x="6" y="0"/>
                </a:cxn>
                <a:cxn ang="0">
                  <a:pos x="0" y="10"/>
                </a:cxn>
                <a:cxn ang="0">
                  <a:pos x="3" y="14"/>
                </a:cxn>
                <a:cxn ang="0">
                  <a:pos x="9" y="13"/>
                </a:cxn>
              </a:cxnLst>
              <a:rect l="0" t="0" r="r" b="b"/>
              <a:pathLst>
                <a:path w="9" h="14">
                  <a:moveTo>
                    <a:pt x="9" y="13"/>
                  </a:moveTo>
                  <a:lnTo>
                    <a:pt x="6" y="0"/>
                  </a:lnTo>
                  <a:lnTo>
                    <a:pt x="0" y="10"/>
                  </a:lnTo>
                  <a:lnTo>
                    <a:pt x="3" y="14"/>
                  </a:lnTo>
                  <a:lnTo>
                    <a:pt x="9" y="1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0" name="Freeform 174"/>
            <p:cNvSpPr/>
            <p:nvPr/>
          </p:nvSpPr>
          <p:spPr bwMode="auto">
            <a:xfrm>
              <a:off x="1202" y="2166"/>
              <a:ext cx="14" cy="21"/>
            </a:xfrm>
            <a:custGeom>
              <a:avLst/>
              <a:gdLst/>
              <a:ahLst/>
              <a:cxnLst>
                <a:cxn ang="0">
                  <a:pos x="5" y="17"/>
                </a:cxn>
                <a:cxn ang="0">
                  <a:pos x="7" y="10"/>
                </a:cxn>
                <a:cxn ang="0">
                  <a:pos x="0" y="0"/>
                </a:cxn>
                <a:cxn ang="0">
                  <a:pos x="11" y="11"/>
                </a:cxn>
                <a:cxn ang="0">
                  <a:pos x="5" y="17"/>
                </a:cxn>
              </a:cxnLst>
              <a:rect l="0" t="0" r="r" b="b"/>
              <a:pathLst>
                <a:path w="11" h="17">
                  <a:moveTo>
                    <a:pt x="5" y="17"/>
                  </a:moveTo>
                  <a:lnTo>
                    <a:pt x="7" y="10"/>
                  </a:lnTo>
                  <a:lnTo>
                    <a:pt x="0" y="0"/>
                  </a:lnTo>
                  <a:lnTo>
                    <a:pt x="11" y="11"/>
                  </a:lnTo>
                  <a:lnTo>
                    <a:pt x="5" y="1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1" name="Freeform 175"/>
            <p:cNvSpPr/>
            <p:nvPr/>
          </p:nvSpPr>
          <p:spPr bwMode="auto">
            <a:xfrm>
              <a:off x="1218" y="2196"/>
              <a:ext cx="10" cy="16"/>
            </a:xfrm>
            <a:custGeom>
              <a:avLst/>
              <a:gdLst/>
              <a:ahLst/>
              <a:cxnLst>
                <a:cxn ang="0">
                  <a:pos x="5" y="13"/>
                </a:cxn>
                <a:cxn ang="0">
                  <a:pos x="7" y="7"/>
                </a:cxn>
                <a:cxn ang="0">
                  <a:pos x="0" y="0"/>
                </a:cxn>
                <a:cxn ang="0">
                  <a:pos x="4" y="5"/>
                </a:cxn>
                <a:cxn ang="0">
                  <a:pos x="6" y="7"/>
                </a:cxn>
                <a:cxn ang="0">
                  <a:pos x="4" y="12"/>
                </a:cxn>
                <a:cxn ang="0">
                  <a:pos x="5" y="13"/>
                </a:cxn>
              </a:cxnLst>
              <a:rect l="0" t="0" r="r" b="b"/>
              <a:pathLst>
                <a:path w="7" h="13">
                  <a:moveTo>
                    <a:pt x="5" y="13"/>
                  </a:moveTo>
                  <a:lnTo>
                    <a:pt x="7" y="7"/>
                  </a:lnTo>
                  <a:lnTo>
                    <a:pt x="0" y="0"/>
                  </a:lnTo>
                  <a:lnTo>
                    <a:pt x="4" y="5"/>
                  </a:lnTo>
                  <a:lnTo>
                    <a:pt x="6" y="7"/>
                  </a:lnTo>
                  <a:lnTo>
                    <a:pt x="4" y="12"/>
                  </a:lnTo>
                  <a:lnTo>
                    <a:pt x="5" y="1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2" name="Freeform 176"/>
            <p:cNvSpPr/>
            <p:nvPr/>
          </p:nvSpPr>
          <p:spPr bwMode="auto">
            <a:xfrm>
              <a:off x="1260" y="2280"/>
              <a:ext cx="10" cy="6"/>
            </a:xfrm>
            <a:custGeom>
              <a:avLst/>
              <a:gdLst/>
              <a:ahLst/>
              <a:cxnLst>
                <a:cxn ang="0">
                  <a:pos x="10" y="0"/>
                </a:cxn>
                <a:cxn ang="0">
                  <a:pos x="10" y="3"/>
                </a:cxn>
                <a:cxn ang="0">
                  <a:pos x="0" y="6"/>
                </a:cxn>
                <a:cxn ang="0">
                  <a:pos x="10" y="0"/>
                </a:cxn>
              </a:cxnLst>
              <a:rect l="0" t="0" r="r" b="b"/>
              <a:pathLst>
                <a:path w="10" h="6">
                  <a:moveTo>
                    <a:pt x="10" y="0"/>
                  </a:moveTo>
                  <a:lnTo>
                    <a:pt x="10" y="3"/>
                  </a:lnTo>
                  <a:lnTo>
                    <a:pt x="0" y="6"/>
                  </a:lnTo>
                  <a:lnTo>
                    <a:pt x="1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3" name="Freeform 177"/>
            <p:cNvSpPr/>
            <p:nvPr/>
          </p:nvSpPr>
          <p:spPr bwMode="auto">
            <a:xfrm>
              <a:off x="1254" y="2254"/>
              <a:ext cx="6" cy="6"/>
            </a:xfrm>
            <a:custGeom>
              <a:avLst/>
              <a:gdLst/>
              <a:ahLst/>
              <a:cxnLst>
                <a:cxn ang="0">
                  <a:pos x="6" y="2"/>
                </a:cxn>
                <a:cxn ang="0">
                  <a:pos x="4" y="0"/>
                </a:cxn>
                <a:cxn ang="0">
                  <a:pos x="0" y="5"/>
                </a:cxn>
                <a:cxn ang="0">
                  <a:pos x="6" y="2"/>
                </a:cxn>
              </a:cxnLst>
              <a:rect l="0" t="0" r="r" b="b"/>
              <a:pathLst>
                <a:path w="6" h="5">
                  <a:moveTo>
                    <a:pt x="6" y="2"/>
                  </a:moveTo>
                  <a:lnTo>
                    <a:pt x="4" y="0"/>
                  </a:lnTo>
                  <a:lnTo>
                    <a:pt x="0" y="5"/>
                  </a:lnTo>
                  <a:lnTo>
                    <a:pt x="6"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4" name="Freeform 178"/>
            <p:cNvSpPr/>
            <p:nvPr/>
          </p:nvSpPr>
          <p:spPr bwMode="auto">
            <a:xfrm>
              <a:off x="1181" y="2174"/>
              <a:ext cx="18" cy="2"/>
            </a:xfrm>
            <a:custGeom>
              <a:avLst/>
              <a:gdLst/>
              <a:ahLst/>
              <a:cxnLst>
                <a:cxn ang="0">
                  <a:pos x="5" y="0"/>
                </a:cxn>
                <a:cxn ang="0">
                  <a:pos x="15" y="0"/>
                </a:cxn>
                <a:cxn ang="0">
                  <a:pos x="9" y="1"/>
                </a:cxn>
                <a:cxn ang="0">
                  <a:pos x="0" y="0"/>
                </a:cxn>
                <a:cxn ang="0">
                  <a:pos x="5" y="0"/>
                </a:cxn>
              </a:cxnLst>
              <a:rect l="0" t="0" r="r" b="b"/>
              <a:pathLst>
                <a:path w="15" h="1">
                  <a:moveTo>
                    <a:pt x="5" y="0"/>
                  </a:moveTo>
                  <a:lnTo>
                    <a:pt x="15" y="0"/>
                  </a:lnTo>
                  <a:lnTo>
                    <a:pt x="9" y="1"/>
                  </a:lnTo>
                  <a:lnTo>
                    <a:pt x="0" y="0"/>
                  </a:lnTo>
                  <a:lnTo>
                    <a:pt x="5"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5" name="Freeform 179"/>
            <p:cNvSpPr/>
            <p:nvPr/>
          </p:nvSpPr>
          <p:spPr bwMode="auto">
            <a:xfrm>
              <a:off x="1194" y="2223"/>
              <a:ext cx="6" cy="6"/>
            </a:xfrm>
            <a:custGeom>
              <a:avLst/>
              <a:gdLst/>
              <a:ahLst/>
              <a:cxnLst>
                <a:cxn ang="0">
                  <a:pos x="5" y="4"/>
                </a:cxn>
                <a:cxn ang="0">
                  <a:pos x="3" y="1"/>
                </a:cxn>
                <a:cxn ang="0">
                  <a:pos x="0" y="0"/>
                </a:cxn>
                <a:cxn ang="0">
                  <a:pos x="3" y="6"/>
                </a:cxn>
                <a:cxn ang="0">
                  <a:pos x="5" y="4"/>
                </a:cxn>
              </a:cxnLst>
              <a:rect l="0" t="0" r="r" b="b"/>
              <a:pathLst>
                <a:path w="5" h="6">
                  <a:moveTo>
                    <a:pt x="5" y="4"/>
                  </a:moveTo>
                  <a:lnTo>
                    <a:pt x="3" y="1"/>
                  </a:lnTo>
                  <a:lnTo>
                    <a:pt x="0" y="0"/>
                  </a:lnTo>
                  <a:lnTo>
                    <a:pt x="3" y="6"/>
                  </a:lnTo>
                  <a:lnTo>
                    <a:pt x="5"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6" name="Freeform 180"/>
            <p:cNvSpPr/>
            <p:nvPr/>
          </p:nvSpPr>
          <p:spPr bwMode="auto">
            <a:xfrm>
              <a:off x="4449" y="2921"/>
              <a:ext cx="700" cy="562"/>
            </a:xfrm>
            <a:custGeom>
              <a:avLst/>
              <a:gdLst/>
              <a:ahLst/>
              <a:cxnLst>
                <a:cxn ang="0">
                  <a:pos x="356" y="12"/>
                </a:cxn>
                <a:cxn ang="0">
                  <a:pos x="361" y="25"/>
                </a:cxn>
                <a:cxn ang="0">
                  <a:pos x="333" y="34"/>
                </a:cxn>
                <a:cxn ang="0">
                  <a:pos x="320" y="48"/>
                </a:cxn>
                <a:cxn ang="0">
                  <a:pos x="314" y="72"/>
                </a:cxn>
                <a:cxn ang="0">
                  <a:pos x="301" y="78"/>
                </a:cxn>
                <a:cxn ang="0">
                  <a:pos x="282" y="85"/>
                </a:cxn>
                <a:cxn ang="0">
                  <a:pos x="269" y="58"/>
                </a:cxn>
                <a:cxn ang="0">
                  <a:pos x="254" y="60"/>
                </a:cxn>
                <a:cxn ang="0">
                  <a:pos x="241" y="79"/>
                </a:cxn>
                <a:cxn ang="0">
                  <a:pos x="225" y="90"/>
                </a:cxn>
                <a:cxn ang="0">
                  <a:pos x="224" y="100"/>
                </a:cxn>
                <a:cxn ang="0">
                  <a:pos x="212" y="100"/>
                </a:cxn>
                <a:cxn ang="0">
                  <a:pos x="209" y="129"/>
                </a:cxn>
                <a:cxn ang="0">
                  <a:pos x="183" y="121"/>
                </a:cxn>
                <a:cxn ang="0">
                  <a:pos x="144" y="165"/>
                </a:cxn>
                <a:cxn ang="0">
                  <a:pos x="92" y="175"/>
                </a:cxn>
                <a:cxn ang="0">
                  <a:pos x="44" y="199"/>
                </a:cxn>
                <a:cxn ang="0">
                  <a:pos x="29" y="264"/>
                </a:cxn>
                <a:cxn ang="0">
                  <a:pos x="21" y="267"/>
                </a:cxn>
                <a:cxn ang="0">
                  <a:pos x="19" y="293"/>
                </a:cxn>
                <a:cxn ang="0">
                  <a:pos x="24" y="354"/>
                </a:cxn>
                <a:cxn ang="0">
                  <a:pos x="8" y="411"/>
                </a:cxn>
                <a:cxn ang="0">
                  <a:pos x="21" y="437"/>
                </a:cxn>
                <a:cxn ang="0">
                  <a:pos x="72" y="418"/>
                </a:cxn>
                <a:cxn ang="0">
                  <a:pos x="141" y="402"/>
                </a:cxn>
                <a:cxn ang="0">
                  <a:pos x="219" y="379"/>
                </a:cxn>
                <a:cxn ang="0">
                  <a:pos x="290" y="385"/>
                </a:cxn>
                <a:cxn ang="0">
                  <a:pos x="300" y="414"/>
                </a:cxn>
                <a:cxn ang="0">
                  <a:pos x="308" y="431"/>
                </a:cxn>
                <a:cxn ang="0">
                  <a:pos x="348" y="406"/>
                </a:cxn>
                <a:cxn ang="0">
                  <a:pos x="330" y="439"/>
                </a:cxn>
                <a:cxn ang="0">
                  <a:pos x="343" y="445"/>
                </a:cxn>
                <a:cxn ang="0">
                  <a:pos x="345" y="489"/>
                </a:cxn>
                <a:cxn ang="0">
                  <a:pos x="403" y="495"/>
                </a:cxn>
                <a:cxn ang="0">
                  <a:pos x="410" y="497"/>
                </a:cxn>
                <a:cxn ang="0">
                  <a:pos x="426" y="502"/>
                </a:cxn>
                <a:cxn ang="0">
                  <a:pos x="495" y="471"/>
                </a:cxn>
                <a:cxn ang="0">
                  <a:pos x="549" y="409"/>
                </a:cxn>
                <a:cxn ang="0">
                  <a:pos x="599" y="358"/>
                </a:cxn>
                <a:cxn ang="0">
                  <a:pos x="621" y="299"/>
                </a:cxn>
                <a:cxn ang="0">
                  <a:pos x="623" y="250"/>
                </a:cxn>
                <a:cxn ang="0">
                  <a:pos x="608" y="213"/>
                </a:cxn>
                <a:cxn ang="0">
                  <a:pos x="594" y="193"/>
                </a:cxn>
                <a:cxn ang="0">
                  <a:pos x="575" y="157"/>
                </a:cxn>
                <a:cxn ang="0">
                  <a:pos x="553" y="97"/>
                </a:cxn>
                <a:cxn ang="0">
                  <a:pos x="533" y="65"/>
                </a:cxn>
                <a:cxn ang="0">
                  <a:pos x="525" y="13"/>
                </a:cxn>
                <a:cxn ang="0">
                  <a:pos x="509" y="23"/>
                </a:cxn>
                <a:cxn ang="0">
                  <a:pos x="503" y="43"/>
                </a:cxn>
                <a:cxn ang="0">
                  <a:pos x="497" y="81"/>
                </a:cxn>
                <a:cxn ang="0">
                  <a:pos x="451" y="114"/>
                </a:cxn>
                <a:cxn ang="0">
                  <a:pos x="401" y="72"/>
                </a:cxn>
                <a:cxn ang="0">
                  <a:pos x="422" y="40"/>
                </a:cxn>
                <a:cxn ang="0">
                  <a:pos x="415" y="27"/>
                </a:cxn>
                <a:cxn ang="0">
                  <a:pos x="387" y="24"/>
                </a:cxn>
              </a:cxnLst>
              <a:rect l="0" t="0" r="r" b="b"/>
              <a:pathLst>
                <a:path w="630" h="508">
                  <a:moveTo>
                    <a:pt x="369" y="12"/>
                  </a:moveTo>
                  <a:lnTo>
                    <a:pt x="362" y="11"/>
                  </a:lnTo>
                  <a:lnTo>
                    <a:pt x="357" y="10"/>
                  </a:lnTo>
                  <a:lnTo>
                    <a:pt x="356" y="12"/>
                  </a:lnTo>
                  <a:lnTo>
                    <a:pt x="351" y="10"/>
                  </a:lnTo>
                  <a:lnTo>
                    <a:pt x="357" y="13"/>
                  </a:lnTo>
                  <a:lnTo>
                    <a:pt x="365" y="18"/>
                  </a:lnTo>
                  <a:lnTo>
                    <a:pt x="361" y="25"/>
                  </a:lnTo>
                  <a:lnTo>
                    <a:pt x="356" y="28"/>
                  </a:lnTo>
                  <a:lnTo>
                    <a:pt x="343" y="25"/>
                  </a:lnTo>
                  <a:lnTo>
                    <a:pt x="337" y="28"/>
                  </a:lnTo>
                  <a:lnTo>
                    <a:pt x="333" y="34"/>
                  </a:lnTo>
                  <a:lnTo>
                    <a:pt x="330" y="31"/>
                  </a:lnTo>
                  <a:lnTo>
                    <a:pt x="327" y="35"/>
                  </a:lnTo>
                  <a:lnTo>
                    <a:pt x="321" y="45"/>
                  </a:lnTo>
                  <a:lnTo>
                    <a:pt x="320" y="48"/>
                  </a:lnTo>
                  <a:lnTo>
                    <a:pt x="314" y="54"/>
                  </a:lnTo>
                  <a:lnTo>
                    <a:pt x="307" y="67"/>
                  </a:lnTo>
                  <a:lnTo>
                    <a:pt x="312" y="70"/>
                  </a:lnTo>
                  <a:lnTo>
                    <a:pt x="314" y="72"/>
                  </a:lnTo>
                  <a:lnTo>
                    <a:pt x="309" y="78"/>
                  </a:lnTo>
                  <a:lnTo>
                    <a:pt x="315" y="84"/>
                  </a:lnTo>
                  <a:lnTo>
                    <a:pt x="303" y="75"/>
                  </a:lnTo>
                  <a:lnTo>
                    <a:pt x="301" y="78"/>
                  </a:lnTo>
                  <a:lnTo>
                    <a:pt x="290" y="73"/>
                  </a:lnTo>
                  <a:lnTo>
                    <a:pt x="288" y="82"/>
                  </a:lnTo>
                  <a:lnTo>
                    <a:pt x="284" y="82"/>
                  </a:lnTo>
                  <a:lnTo>
                    <a:pt x="282" y="85"/>
                  </a:lnTo>
                  <a:lnTo>
                    <a:pt x="282" y="81"/>
                  </a:lnTo>
                  <a:lnTo>
                    <a:pt x="285" y="70"/>
                  </a:lnTo>
                  <a:lnTo>
                    <a:pt x="270" y="54"/>
                  </a:lnTo>
                  <a:lnTo>
                    <a:pt x="269" y="58"/>
                  </a:lnTo>
                  <a:lnTo>
                    <a:pt x="261" y="60"/>
                  </a:lnTo>
                  <a:lnTo>
                    <a:pt x="260" y="58"/>
                  </a:lnTo>
                  <a:lnTo>
                    <a:pt x="258" y="60"/>
                  </a:lnTo>
                  <a:lnTo>
                    <a:pt x="254" y="60"/>
                  </a:lnTo>
                  <a:lnTo>
                    <a:pt x="251" y="70"/>
                  </a:lnTo>
                  <a:lnTo>
                    <a:pt x="248" y="65"/>
                  </a:lnTo>
                  <a:lnTo>
                    <a:pt x="240" y="73"/>
                  </a:lnTo>
                  <a:lnTo>
                    <a:pt x="241" y="79"/>
                  </a:lnTo>
                  <a:lnTo>
                    <a:pt x="235" y="78"/>
                  </a:lnTo>
                  <a:lnTo>
                    <a:pt x="237" y="87"/>
                  </a:lnTo>
                  <a:lnTo>
                    <a:pt x="230" y="83"/>
                  </a:lnTo>
                  <a:lnTo>
                    <a:pt x="225" y="90"/>
                  </a:lnTo>
                  <a:lnTo>
                    <a:pt x="227" y="91"/>
                  </a:lnTo>
                  <a:lnTo>
                    <a:pt x="229" y="91"/>
                  </a:lnTo>
                  <a:lnTo>
                    <a:pt x="224" y="95"/>
                  </a:lnTo>
                  <a:lnTo>
                    <a:pt x="224" y="100"/>
                  </a:lnTo>
                  <a:lnTo>
                    <a:pt x="228" y="101"/>
                  </a:lnTo>
                  <a:lnTo>
                    <a:pt x="219" y="101"/>
                  </a:lnTo>
                  <a:lnTo>
                    <a:pt x="216" y="101"/>
                  </a:lnTo>
                  <a:lnTo>
                    <a:pt x="212" y="100"/>
                  </a:lnTo>
                  <a:lnTo>
                    <a:pt x="210" y="103"/>
                  </a:lnTo>
                  <a:lnTo>
                    <a:pt x="212" y="112"/>
                  </a:lnTo>
                  <a:lnTo>
                    <a:pt x="209" y="114"/>
                  </a:lnTo>
                  <a:lnTo>
                    <a:pt x="209" y="129"/>
                  </a:lnTo>
                  <a:lnTo>
                    <a:pt x="204" y="115"/>
                  </a:lnTo>
                  <a:lnTo>
                    <a:pt x="199" y="102"/>
                  </a:lnTo>
                  <a:lnTo>
                    <a:pt x="194" y="107"/>
                  </a:lnTo>
                  <a:lnTo>
                    <a:pt x="183" y="121"/>
                  </a:lnTo>
                  <a:lnTo>
                    <a:pt x="183" y="133"/>
                  </a:lnTo>
                  <a:lnTo>
                    <a:pt x="168" y="150"/>
                  </a:lnTo>
                  <a:lnTo>
                    <a:pt x="156" y="157"/>
                  </a:lnTo>
                  <a:lnTo>
                    <a:pt x="144" y="165"/>
                  </a:lnTo>
                  <a:lnTo>
                    <a:pt x="126" y="168"/>
                  </a:lnTo>
                  <a:lnTo>
                    <a:pt x="111" y="173"/>
                  </a:lnTo>
                  <a:lnTo>
                    <a:pt x="97" y="178"/>
                  </a:lnTo>
                  <a:lnTo>
                    <a:pt x="92" y="175"/>
                  </a:lnTo>
                  <a:lnTo>
                    <a:pt x="71" y="190"/>
                  </a:lnTo>
                  <a:lnTo>
                    <a:pt x="50" y="204"/>
                  </a:lnTo>
                  <a:lnTo>
                    <a:pt x="43" y="210"/>
                  </a:lnTo>
                  <a:lnTo>
                    <a:pt x="44" y="199"/>
                  </a:lnTo>
                  <a:lnTo>
                    <a:pt x="37" y="216"/>
                  </a:lnTo>
                  <a:lnTo>
                    <a:pt x="29" y="235"/>
                  </a:lnTo>
                  <a:lnTo>
                    <a:pt x="27" y="251"/>
                  </a:lnTo>
                  <a:lnTo>
                    <a:pt x="29" y="264"/>
                  </a:lnTo>
                  <a:lnTo>
                    <a:pt x="30" y="276"/>
                  </a:lnTo>
                  <a:lnTo>
                    <a:pt x="26" y="280"/>
                  </a:lnTo>
                  <a:lnTo>
                    <a:pt x="26" y="275"/>
                  </a:lnTo>
                  <a:lnTo>
                    <a:pt x="21" y="267"/>
                  </a:lnTo>
                  <a:lnTo>
                    <a:pt x="21" y="285"/>
                  </a:lnTo>
                  <a:lnTo>
                    <a:pt x="18" y="277"/>
                  </a:lnTo>
                  <a:lnTo>
                    <a:pt x="17" y="276"/>
                  </a:lnTo>
                  <a:lnTo>
                    <a:pt x="19" y="293"/>
                  </a:lnTo>
                  <a:lnTo>
                    <a:pt x="21" y="310"/>
                  </a:lnTo>
                  <a:lnTo>
                    <a:pt x="23" y="325"/>
                  </a:lnTo>
                  <a:lnTo>
                    <a:pt x="25" y="341"/>
                  </a:lnTo>
                  <a:lnTo>
                    <a:pt x="24" y="354"/>
                  </a:lnTo>
                  <a:lnTo>
                    <a:pt x="23" y="367"/>
                  </a:lnTo>
                  <a:lnTo>
                    <a:pt x="20" y="381"/>
                  </a:lnTo>
                  <a:lnTo>
                    <a:pt x="19" y="393"/>
                  </a:lnTo>
                  <a:lnTo>
                    <a:pt x="8" y="411"/>
                  </a:lnTo>
                  <a:lnTo>
                    <a:pt x="1" y="413"/>
                  </a:lnTo>
                  <a:lnTo>
                    <a:pt x="0" y="424"/>
                  </a:lnTo>
                  <a:lnTo>
                    <a:pt x="11" y="430"/>
                  </a:lnTo>
                  <a:lnTo>
                    <a:pt x="21" y="437"/>
                  </a:lnTo>
                  <a:lnTo>
                    <a:pt x="41" y="435"/>
                  </a:lnTo>
                  <a:lnTo>
                    <a:pt x="60" y="427"/>
                  </a:lnTo>
                  <a:lnTo>
                    <a:pt x="62" y="425"/>
                  </a:lnTo>
                  <a:lnTo>
                    <a:pt x="72" y="418"/>
                  </a:lnTo>
                  <a:lnTo>
                    <a:pt x="89" y="418"/>
                  </a:lnTo>
                  <a:lnTo>
                    <a:pt x="105" y="418"/>
                  </a:lnTo>
                  <a:lnTo>
                    <a:pt x="127" y="417"/>
                  </a:lnTo>
                  <a:lnTo>
                    <a:pt x="141" y="402"/>
                  </a:lnTo>
                  <a:lnTo>
                    <a:pt x="162" y="395"/>
                  </a:lnTo>
                  <a:lnTo>
                    <a:pt x="181" y="387"/>
                  </a:lnTo>
                  <a:lnTo>
                    <a:pt x="200" y="383"/>
                  </a:lnTo>
                  <a:lnTo>
                    <a:pt x="219" y="379"/>
                  </a:lnTo>
                  <a:lnTo>
                    <a:pt x="239" y="377"/>
                  </a:lnTo>
                  <a:lnTo>
                    <a:pt x="258" y="373"/>
                  </a:lnTo>
                  <a:lnTo>
                    <a:pt x="269" y="377"/>
                  </a:lnTo>
                  <a:lnTo>
                    <a:pt x="290" y="385"/>
                  </a:lnTo>
                  <a:lnTo>
                    <a:pt x="294" y="390"/>
                  </a:lnTo>
                  <a:lnTo>
                    <a:pt x="296" y="395"/>
                  </a:lnTo>
                  <a:lnTo>
                    <a:pt x="299" y="402"/>
                  </a:lnTo>
                  <a:lnTo>
                    <a:pt x="300" y="414"/>
                  </a:lnTo>
                  <a:lnTo>
                    <a:pt x="301" y="426"/>
                  </a:lnTo>
                  <a:lnTo>
                    <a:pt x="299" y="426"/>
                  </a:lnTo>
                  <a:lnTo>
                    <a:pt x="306" y="433"/>
                  </a:lnTo>
                  <a:lnTo>
                    <a:pt x="308" y="431"/>
                  </a:lnTo>
                  <a:lnTo>
                    <a:pt x="326" y="415"/>
                  </a:lnTo>
                  <a:lnTo>
                    <a:pt x="344" y="401"/>
                  </a:lnTo>
                  <a:lnTo>
                    <a:pt x="351" y="393"/>
                  </a:lnTo>
                  <a:lnTo>
                    <a:pt x="348" y="406"/>
                  </a:lnTo>
                  <a:lnTo>
                    <a:pt x="337" y="420"/>
                  </a:lnTo>
                  <a:lnTo>
                    <a:pt x="326" y="435"/>
                  </a:lnTo>
                  <a:lnTo>
                    <a:pt x="319" y="439"/>
                  </a:lnTo>
                  <a:lnTo>
                    <a:pt x="330" y="439"/>
                  </a:lnTo>
                  <a:lnTo>
                    <a:pt x="343" y="423"/>
                  </a:lnTo>
                  <a:lnTo>
                    <a:pt x="347" y="431"/>
                  </a:lnTo>
                  <a:lnTo>
                    <a:pt x="335" y="445"/>
                  </a:lnTo>
                  <a:lnTo>
                    <a:pt x="343" y="445"/>
                  </a:lnTo>
                  <a:lnTo>
                    <a:pt x="347" y="447"/>
                  </a:lnTo>
                  <a:lnTo>
                    <a:pt x="350" y="454"/>
                  </a:lnTo>
                  <a:lnTo>
                    <a:pt x="344" y="471"/>
                  </a:lnTo>
                  <a:lnTo>
                    <a:pt x="345" y="489"/>
                  </a:lnTo>
                  <a:lnTo>
                    <a:pt x="360" y="495"/>
                  </a:lnTo>
                  <a:lnTo>
                    <a:pt x="371" y="499"/>
                  </a:lnTo>
                  <a:lnTo>
                    <a:pt x="381" y="503"/>
                  </a:lnTo>
                  <a:lnTo>
                    <a:pt x="403" y="495"/>
                  </a:lnTo>
                  <a:lnTo>
                    <a:pt x="403" y="492"/>
                  </a:lnTo>
                  <a:lnTo>
                    <a:pt x="413" y="489"/>
                  </a:lnTo>
                  <a:lnTo>
                    <a:pt x="407" y="496"/>
                  </a:lnTo>
                  <a:lnTo>
                    <a:pt x="410" y="497"/>
                  </a:lnTo>
                  <a:lnTo>
                    <a:pt x="416" y="497"/>
                  </a:lnTo>
                  <a:lnTo>
                    <a:pt x="419" y="505"/>
                  </a:lnTo>
                  <a:lnTo>
                    <a:pt x="422" y="508"/>
                  </a:lnTo>
                  <a:lnTo>
                    <a:pt x="426" y="502"/>
                  </a:lnTo>
                  <a:lnTo>
                    <a:pt x="455" y="487"/>
                  </a:lnTo>
                  <a:lnTo>
                    <a:pt x="469" y="486"/>
                  </a:lnTo>
                  <a:lnTo>
                    <a:pt x="488" y="480"/>
                  </a:lnTo>
                  <a:lnTo>
                    <a:pt x="495" y="471"/>
                  </a:lnTo>
                  <a:lnTo>
                    <a:pt x="512" y="453"/>
                  </a:lnTo>
                  <a:lnTo>
                    <a:pt x="529" y="435"/>
                  </a:lnTo>
                  <a:lnTo>
                    <a:pt x="543" y="415"/>
                  </a:lnTo>
                  <a:lnTo>
                    <a:pt x="549" y="409"/>
                  </a:lnTo>
                  <a:lnTo>
                    <a:pt x="567" y="395"/>
                  </a:lnTo>
                  <a:lnTo>
                    <a:pt x="573" y="390"/>
                  </a:lnTo>
                  <a:lnTo>
                    <a:pt x="587" y="375"/>
                  </a:lnTo>
                  <a:lnTo>
                    <a:pt x="599" y="358"/>
                  </a:lnTo>
                  <a:lnTo>
                    <a:pt x="611" y="341"/>
                  </a:lnTo>
                  <a:lnTo>
                    <a:pt x="620" y="324"/>
                  </a:lnTo>
                  <a:lnTo>
                    <a:pt x="621" y="311"/>
                  </a:lnTo>
                  <a:lnTo>
                    <a:pt x="621" y="299"/>
                  </a:lnTo>
                  <a:lnTo>
                    <a:pt x="626" y="285"/>
                  </a:lnTo>
                  <a:lnTo>
                    <a:pt x="630" y="270"/>
                  </a:lnTo>
                  <a:lnTo>
                    <a:pt x="629" y="259"/>
                  </a:lnTo>
                  <a:lnTo>
                    <a:pt x="623" y="250"/>
                  </a:lnTo>
                  <a:lnTo>
                    <a:pt x="617" y="240"/>
                  </a:lnTo>
                  <a:lnTo>
                    <a:pt x="607" y="229"/>
                  </a:lnTo>
                  <a:lnTo>
                    <a:pt x="611" y="208"/>
                  </a:lnTo>
                  <a:lnTo>
                    <a:pt x="608" y="213"/>
                  </a:lnTo>
                  <a:lnTo>
                    <a:pt x="601" y="205"/>
                  </a:lnTo>
                  <a:lnTo>
                    <a:pt x="599" y="213"/>
                  </a:lnTo>
                  <a:lnTo>
                    <a:pt x="594" y="208"/>
                  </a:lnTo>
                  <a:lnTo>
                    <a:pt x="594" y="193"/>
                  </a:lnTo>
                  <a:lnTo>
                    <a:pt x="588" y="179"/>
                  </a:lnTo>
                  <a:lnTo>
                    <a:pt x="590" y="174"/>
                  </a:lnTo>
                  <a:lnTo>
                    <a:pt x="585" y="169"/>
                  </a:lnTo>
                  <a:lnTo>
                    <a:pt x="575" y="157"/>
                  </a:lnTo>
                  <a:lnTo>
                    <a:pt x="557" y="144"/>
                  </a:lnTo>
                  <a:lnTo>
                    <a:pt x="557" y="127"/>
                  </a:lnTo>
                  <a:lnTo>
                    <a:pt x="557" y="111"/>
                  </a:lnTo>
                  <a:lnTo>
                    <a:pt x="553" y="97"/>
                  </a:lnTo>
                  <a:lnTo>
                    <a:pt x="555" y="81"/>
                  </a:lnTo>
                  <a:lnTo>
                    <a:pt x="552" y="73"/>
                  </a:lnTo>
                  <a:lnTo>
                    <a:pt x="543" y="64"/>
                  </a:lnTo>
                  <a:lnTo>
                    <a:pt x="533" y="65"/>
                  </a:lnTo>
                  <a:lnTo>
                    <a:pt x="531" y="53"/>
                  </a:lnTo>
                  <a:lnTo>
                    <a:pt x="530" y="40"/>
                  </a:lnTo>
                  <a:lnTo>
                    <a:pt x="529" y="24"/>
                  </a:lnTo>
                  <a:lnTo>
                    <a:pt x="525" y="13"/>
                  </a:lnTo>
                  <a:lnTo>
                    <a:pt x="522" y="5"/>
                  </a:lnTo>
                  <a:lnTo>
                    <a:pt x="521" y="0"/>
                  </a:lnTo>
                  <a:lnTo>
                    <a:pt x="512" y="16"/>
                  </a:lnTo>
                  <a:lnTo>
                    <a:pt x="509" y="23"/>
                  </a:lnTo>
                  <a:lnTo>
                    <a:pt x="505" y="33"/>
                  </a:lnTo>
                  <a:lnTo>
                    <a:pt x="507" y="34"/>
                  </a:lnTo>
                  <a:lnTo>
                    <a:pt x="507" y="36"/>
                  </a:lnTo>
                  <a:lnTo>
                    <a:pt x="503" y="43"/>
                  </a:lnTo>
                  <a:lnTo>
                    <a:pt x="501" y="51"/>
                  </a:lnTo>
                  <a:lnTo>
                    <a:pt x="499" y="51"/>
                  </a:lnTo>
                  <a:lnTo>
                    <a:pt x="498" y="66"/>
                  </a:lnTo>
                  <a:lnTo>
                    <a:pt x="497" y="81"/>
                  </a:lnTo>
                  <a:lnTo>
                    <a:pt x="485" y="101"/>
                  </a:lnTo>
                  <a:lnTo>
                    <a:pt x="474" y="121"/>
                  </a:lnTo>
                  <a:lnTo>
                    <a:pt x="462" y="124"/>
                  </a:lnTo>
                  <a:lnTo>
                    <a:pt x="451" y="114"/>
                  </a:lnTo>
                  <a:lnTo>
                    <a:pt x="435" y="103"/>
                  </a:lnTo>
                  <a:lnTo>
                    <a:pt x="419" y="93"/>
                  </a:lnTo>
                  <a:lnTo>
                    <a:pt x="410" y="82"/>
                  </a:lnTo>
                  <a:lnTo>
                    <a:pt x="401" y="72"/>
                  </a:lnTo>
                  <a:lnTo>
                    <a:pt x="411" y="54"/>
                  </a:lnTo>
                  <a:lnTo>
                    <a:pt x="416" y="43"/>
                  </a:lnTo>
                  <a:lnTo>
                    <a:pt x="419" y="46"/>
                  </a:lnTo>
                  <a:lnTo>
                    <a:pt x="422" y="40"/>
                  </a:lnTo>
                  <a:lnTo>
                    <a:pt x="429" y="29"/>
                  </a:lnTo>
                  <a:lnTo>
                    <a:pt x="422" y="23"/>
                  </a:lnTo>
                  <a:lnTo>
                    <a:pt x="416" y="31"/>
                  </a:lnTo>
                  <a:lnTo>
                    <a:pt x="415" y="27"/>
                  </a:lnTo>
                  <a:lnTo>
                    <a:pt x="410" y="27"/>
                  </a:lnTo>
                  <a:lnTo>
                    <a:pt x="413" y="23"/>
                  </a:lnTo>
                  <a:lnTo>
                    <a:pt x="398" y="27"/>
                  </a:lnTo>
                  <a:lnTo>
                    <a:pt x="387" y="24"/>
                  </a:lnTo>
                  <a:lnTo>
                    <a:pt x="380" y="19"/>
                  </a:lnTo>
                  <a:lnTo>
                    <a:pt x="369"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7" name="Freeform 181"/>
            <p:cNvSpPr/>
            <p:nvPr/>
          </p:nvSpPr>
          <p:spPr bwMode="auto">
            <a:xfrm>
              <a:off x="4860" y="3518"/>
              <a:ext cx="67" cy="56"/>
            </a:xfrm>
            <a:custGeom>
              <a:avLst/>
              <a:gdLst/>
              <a:ahLst/>
              <a:cxnLst>
                <a:cxn ang="0">
                  <a:pos x="25" y="38"/>
                </a:cxn>
                <a:cxn ang="0">
                  <a:pos x="7" y="50"/>
                </a:cxn>
                <a:cxn ang="0">
                  <a:pos x="0" y="46"/>
                </a:cxn>
                <a:cxn ang="0">
                  <a:pos x="1" y="44"/>
                </a:cxn>
                <a:cxn ang="0">
                  <a:pos x="1" y="29"/>
                </a:cxn>
                <a:cxn ang="0">
                  <a:pos x="4" y="26"/>
                </a:cxn>
                <a:cxn ang="0">
                  <a:pos x="5" y="28"/>
                </a:cxn>
                <a:cxn ang="0">
                  <a:pos x="7" y="16"/>
                </a:cxn>
                <a:cxn ang="0">
                  <a:pos x="9" y="2"/>
                </a:cxn>
                <a:cxn ang="0">
                  <a:pos x="13" y="0"/>
                </a:cxn>
                <a:cxn ang="0">
                  <a:pos x="27" y="5"/>
                </a:cxn>
                <a:cxn ang="0">
                  <a:pos x="40" y="11"/>
                </a:cxn>
                <a:cxn ang="0">
                  <a:pos x="43" y="4"/>
                </a:cxn>
                <a:cxn ang="0">
                  <a:pos x="63" y="2"/>
                </a:cxn>
                <a:cxn ang="0">
                  <a:pos x="48" y="25"/>
                </a:cxn>
                <a:cxn ang="0">
                  <a:pos x="46" y="24"/>
                </a:cxn>
                <a:cxn ang="0">
                  <a:pos x="28" y="43"/>
                </a:cxn>
                <a:cxn ang="0">
                  <a:pos x="30" y="40"/>
                </a:cxn>
                <a:cxn ang="0">
                  <a:pos x="27" y="40"/>
                </a:cxn>
                <a:cxn ang="0">
                  <a:pos x="25" y="38"/>
                </a:cxn>
              </a:cxnLst>
              <a:rect l="0" t="0" r="r" b="b"/>
              <a:pathLst>
                <a:path w="63" h="50">
                  <a:moveTo>
                    <a:pt x="25" y="38"/>
                  </a:moveTo>
                  <a:lnTo>
                    <a:pt x="7" y="50"/>
                  </a:lnTo>
                  <a:lnTo>
                    <a:pt x="0" y="46"/>
                  </a:lnTo>
                  <a:lnTo>
                    <a:pt x="1" y="44"/>
                  </a:lnTo>
                  <a:lnTo>
                    <a:pt x="1" y="29"/>
                  </a:lnTo>
                  <a:lnTo>
                    <a:pt x="4" y="26"/>
                  </a:lnTo>
                  <a:lnTo>
                    <a:pt x="5" y="28"/>
                  </a:lnTo>
                  <a:lnTo>
                    <a:pt x="7" y="16"/>
                  </a:lnTo>
                  <a:lnTo>
                    <a:pt x="9" y="2"/>
                  </a:lnTo>
                  <a:lnTo>
                    <a:pt x="13" y="0"/>
                  </a:lnTo>
                  <a:lnTo>
                    <a:pt x="27" y="5"/>
                  </a:lnTo>
                  <a:lnTo>
                    <a:pt x="40" y="11"/>
                  </a:lnTo>
                  <a:lnTo>
                    <a:pt x="43" y="4"/>
                  </a:lnTo>
                  <a:lnTo>
                    <a:pt x="63" y="2"/>
                  </a:lnTo>
                  <a:lnTo>
                    <a:pt x="48" y="25"/>
                  </a:lnTo>
                  <a:lnTo>
                    <a:pt x="46" y="24"/>
                  </a:lnTo>
                  <a:lnTo>
                    <a:pt x="28" y="43"/>
                  </a:lnTo>
                  <a:lnTo>
                    <a:pt x="30" y="40"/>
                  </a:lnTo>
                  <a:lnTo>
                    <a:pt x="27" y="40"/>
                  </a:lnTo>
                  <a:lnTo>
                    <a:pt x="25" y="3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8" name="Freeform 182"/>
            <p:cNvSpPr/>
            <p:nvPr/>
          </p:nvSpPr>
          <p:spPr bwMode="auto">
            <a:xfrm>
              <a:off x="5612" y="3052"/>
              <a:ext cx="21" cy="15"/>
            </a:xfrm>
            <a:custGeom>
              <a:avLst/>
              <a:gdLst/>
              <a:ahLst/>
              <a:cxnLst>
                <a:cxn ang="0">
                  <a:pos x="21" y="13"/>
                </a:cxn>
                <a:cxn ang="0">
                  <a:pos x="0" y="14"/>
                </a:cxn>
                <a:cxn ang="0">
                  <a:pos x="1" y="7"/>
                </a:cxn>
                <a:cxn ang="0">
                  <a:pos x="16" y="0"/>
                </a:cxn>
                <a:cxn ang="0">
                  <a:pos x="21" y="12"/>
                </a:cxn>
                <a:cxn ang="0">
                  <a:pos x="21" y="13"/>
                </a:cxn>
              </a:cxnLst>
              <a:rect l="0" t="0" r="r" b="b"/>
              <a:pathLst>
                <a:path w="21" h="14">
                  <a:moveTo>
                    <a:pt x="21" y="13"/>
                  </a:moveTo>
                  <a:lnTo>
                    <a:pt x="0" y="14"/>
                  </a:lnTo>
                  <a:lnTo>
                    <a:pt x="1" y="7"/>
                  </a:lnTo>
                  <a:lnTo>
                    <a:pt x="16" y="0"/>
                  </a:lnTo>
                  <a:lnTo>
                    <a:pt x="21" y="12"/>
                  </a:lnTo>
                  <a:lnTo>
                    <a:pt x="21" y="1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9" name="Freeform 183"/>
            <p:cNvSpPr/>
            <p:nvPr/>
          </p:nvSpPr>
          <p:spPr bwMode="auto">
            <a:xfrm>
              <a:off x="5640" y="3030"/>
              <a:ext cx="24" cy="14"/>
            </a:xfrm>
            <a:custGeom>
              <a:avLst/>
              <a:gdLst/>
              <a:ahLst/>
              <a:cxnLst>
                <a:cxn ang="0">
                  <a:pos x="16" y="8"/>
                </a:cxn>
                <a:cxn ang="0">
                  <a:pos x="22" y="0"/>
                </a:cxn>
                <a:cxn ang="0">
                  <a:pos x="0" y="7"/>
                </a:cxn>
                <a:cxn ang="0">
                  <a:pos x="0" y="12"/>
                </a:cxn>
                <a:cxn ang="0">
                  <a:pos x="16" y="8"/>
                </a:cxn>
              </a:cxnLst>
              <a:rect l="0" t="0" r="r" b="b"/>
              <a:pathLst>
                <a:path w="22" h="12">
                  <a:moveTo>
                    <a:pt x="16" y="8"/>
                  </a:moveTo>
                  <a:lnTo>
                    <a:pt x="22" y="0"/>
                  </a:lnTo>
                  <a:lnTo>
                    <a:pt x="0" y="7"/>
                  </a:lnTo>
                  <a:lnTo>
                    <a:pt x="0" y="12"/>
                  </a:lnTo>
                  <a:lnTo>
                    <a:pt x="16" y="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30" name="Freeform 184"/>
            <p:cNvSpPr/>
            <p:nvPr/>
          </p:nvSpPr>
          <p:spPr bwMode="auto">
            <a:xfrm>
              <a:off x="5372" y="3107"/>
              <a:ext cx="39" cy="43"/>
            </a:xfrm>
            <a:custGeom>
              <a:avLst/>
              <a:gdLst/>
              <a:ahLst/>
              <a:cxnLst>
                <a:cxn ang="0">
                  <a:pos x="35" y="38"/>
                </a:cxn>
                <a:cxn ang="0">
                  <a:pos x="27" y="36"/>
                </a:cxn>
                <a:cxn ang="0">
                  <a:pos x="13" y="24"/>
                </a:cxn>
                <a:cxn ang="0">
                  <a:pos x="1" y="11"/>
                </a:cxn>
                <a:cxn ang="0">
                  <a:pos x="0" y="0"/>
                </a:cxn>
                <a:cxn ang="0">
                  <a:pos x="9" y="10"/>
                </a:cxn>
                <a:cxn ang="0">
                  <a:pos x="18" y="18"/>
                </a:cxn>
                <a:cxn ang="0">
                  <a:pos x="27" y="28"/>
                </a:cxn>
                <a:cxn ang="0">
                  <a:pos x="35" y="38"/>
                </a:cxn>
              </a:cxnLst>
              <a:rect l="0" t="0" r="r" b="b"/>
              <a:pathLst>
                <a:path w="35" h="38">
                  <a:moveTo>
                    <a:pt x="35" y="38"/>
                  </a:moveTo>
                  <a:lnTo>
                    <a:pt x="27" y="36"/>
                  </a:lnTo>
                  <a:lnTo>
                    <a:pt x="13" y="24"/>
                  </a:lnTo>
                  <a:lnTo>
                    <a:pt x="1" y="11"/>
                  </a:lnTo>
                  <a:lnTo>
                    <a:pt x="0" y="0"/>
                  </a:lnTo>
                  <a:lnTo>
                    <a:pt x="9" y="10"/>
                  </a:lnTo>
                  <a:lnTo>
                    <a:pt x="18" y="18"/>
                  </a:lnTo>
                  <a:lnTo>
                    <a:pt x="27" y="28"/>
                  </a:lnTo>
                  <a:lnTo>
                    <a:pt x="35" y="3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31" name="Freeform 185"/>
            <p:cNvSpPr/>
            <p:nvPr/>
          </p:nvSpPr>
          <p:spPr bwMode="auto">
            <a:xfrm>
              <a:off x="5146" y="3514"/>
              <a:ext cx="198" cy="120"/>
            </a:xfrm>
            <a:custGeom>
              <a:avLst/>
              <a:gdLst/>
              <a:ahLst/>
              <a:cxnLst>
                <a:cxn ang="0">
                  <a:pos x="117" y="59"/>
                </a:cxn>
                <a:cxn ang="0">
                  <a:pos x="111" y="48"/>
                </a:cxn>
                <a:cxn ang="0">
                  <a:pos x="109" y="48"/>
                </a:cxn>
                <a:cxn ang="0">
                  <a:pos x="105" y="51"/>
                </a:cxn>
                <a:cxn ang="0">
                  <a:pos x="111" y="60"/>
                </a:cxn>
                <a:cxn ang="0">
                  <a:pos x="99" y="64"/>
                </a:cxn>
                <a:cxn ang="0">
                  <a:pos x="90" y="65"/>
                </a:cxn>
                <a:cxn ang="0">
                  <a:pos x="88" y="72"/>
                </a:cxn>
                <a:cxn ang="0">
                  <a:pos x="82" y="78"/>
                </a:cxn>
                <a:cxn ang="0">
                  <a:pos x="82" y="79"/>
                </a:cxn>
                <a:cxn ang="0">
                  <a:pos x="61" y="95"/>
                </a:cxn>
                <a:cxn ang="0">
                  <a:pos x="27" y="109"/>
                </a:cxn>
                <a:cxn ang="0">
                  <a:pos x="19" y="106"/>
                </a:cxn>
                <a:cxn ang="0">
                  <a:pos x="6" y="102"/>
                </a:cxn>
                <a:cxn ang="0">
                  <a:pos x="1" y="100"/>
                </a:cxn>
                <a:cxn ang="0">
                  <a:pos x="3" y="99"/>
                </a:cxn>
                <a:cxn ang="0">
                  <a:pos x="0" y="97"/>
                </a:cxn>
                <a:cxn ang="0">
                  <a:pos x="9" y="91"/>
                </a:cxn>
                <a:cxn ang="0">
                  <a:pos x="12" y="89"/>
                </a:cxn>
                <a:cxn ang="0">
                  <a:pos x="17" y="85"/>
                </a:cxn>
                <a:cxn ang="0">
                  <a:pos x="18" y="87"/>
                </a:cxn>
                <a:cxn ang="0">
                  <a:pos x="24" y="79"/>
                </a:cxn>
                <a:cxn ang="0">
                  <a:pos x="30" y="77"/>
                </a:cxn>
                <a:cxn ang="0">
                  <a:pos x="40" y="73"/>
                </a:cxn>
                <a:cxn ang="0">
                  <a:pos x="59" y="63"/>
                </a:cxn>
                <a:cxn ang="0">
                  <a:pos x="67" y="60"/>
                </a:cxn>
                <a:cxn ang="0">
                  <a:pos x="95" y="47"/>
                </a:cxn>
                <a:cxn ang="0">
                  <a:pos x="108" y="41"/>
                </a:cxn>
                <a:cxn ang="0">
                  <a:pos x="125" y="31"/>
                </a:cxn>
                <a:cxn ang="0">
                  <a:pos x="120" y="31"/>
                </a:cxn>
                <a:cxn ang="0">
                  <a:pos x="132" y="23"/>
                </a:cxn>
                <a:cxn ang="0">
                  <a:pos x="162" y="3"/>
                </a:cxn>
                <a:cxn ang="0">
                  <a:pos x="169" y="0"/>
                </a:cxn>
                <a:cxn ang="0">
                  <a:pos x="162" y="4"/>
                </a:cxn>
                <a:cxn ang="0">
                  <a:pos x="161" y="12"/>
                </a:cxn>
                <a:cxn ang="0">
                  <a:pos x="175" y="7"/>
                </a:cxn>
                <a:cxn ang="0">
                  <a:pos x="173" y="11"/>
                </a:cxn>
                <a:cxn ang="0">
                  <a:pos x="175" y="12"/>
                </a:cxn>
                <a:cxn ang="0">
                  <a:pos x="174" y="13"/>
                </a:cxn>
                <a:cxn ang="0">
                  <a:pos x="179" y="12"/>
                </a:cxn>
                <a:cxn ang="0">
                  <a:pos x="171" y="21"/>
                </a:cxn>
                <a:cxn ang="0">
                  <a:pos x="151" y="34"/>
                </a:cxn>
                <a:cxn ang="0">
                  <a:pos x="132" y="46"/>
                </a:cxn>
                <a:cxn ang="0">
                  <a:pos x="124" y="49"/>
                </a:cxn>
                <a:cxn ang="0">
                  <a:pos x="123" y="52"/>
                </a:cxn>
                <a:cxn ang="0">
                  <a:pos x="117" y="52"/>
                </a:cxn>
                <a:cxn ang="0">
                  <a:pos x="123" y="55"/>
                </a:cxn>
                <a:cxn ang="0">
                  <a:pos x="124" y="60"/>
                </a:cxn>
                <a:cxn ang="0">
                  <a:pos x="117" y="59"/>
                </a:cxn>
              </a:cxnLst>
              <a:rect l="0" t="0" r="r" b="b"/>
              <a:pathLst>
                <a:path w="179" h="109">
                  <a:moveTo>
                    <a:pt x="117" y="59"/>
                  </a:moveTo>
                  <a:lnTo>
                    <a:pt x="111" y="48"/>
                  </a:lnTo>
                  <a:lnTo>
                    <a:pt x="109" y="48"/>
                  </a:lnTo>
                  <a:lnTo>
                    <a:pt x="105" y="51"/>
                  </a:lnTo>
                  <a:lnTo>
                    <a:pt x="111" y="60"/>
                  </a:lnTo>
                  <a:lnTo>
                    <a:pt x="99" y="64"/>
                  </a:lnTo>
                  <a:lnTo>
                    <a:pt x="90" y="65"/>
                  </a:lnTo>
                  <a:lnTo>
                    <a:pt x="88" y="72"/>
                  </a:lnTo>
                  <a:lnTo>
                    <a:pt x="82" y="78"/>
                  </a:lnTo>
                  <a:lnTo>
                    <a:pt x="82" y="79"/>
                  </a:lnTo>
                  <a:lnTo>
                    <a:pt x="61" y="95"/>
                  </a:lnTo>
                  <a:lnTo>
                    <a:pt x="27" y="109"/>
                  </a:lnTo>
                  <a:lnTo>
                    <a:pt x="19" y="106"/>
                  </a:lnTo>
                  <a:lnTo>
                    <a:pt x="6" y="102"/>
                  </a:lnTo>
                  <a:lnTo>
                    <a:pt x="1" y="100"/>
                  </a:lnTo>
                  <a:lnTo>
                    <a:pt x="3" y="99"/>
                  </a:lnTo>
                  <a:lnTo>
                    <a:pt x="0" y="97"/>
                  </a:lnTo>
                  <a:lnTo>
                    <a:pt x="9" y="91"/>
                  </a:lnTo>
                  <a:lnTo>
                    <a:pt x="12" y="89"/>
                  </a:lnTo>
                  <a:lnTo>
                    <a:pt x="17" y="85"/>
                  </a:lnTo>
                  <a:lnTo>
                    <a:pt x="18" y="87"/>
                  </a:lnTo>
                  <a:lnTo>
                    <a:pt x="24" y="79"/>
                  </a:lnTo>
                  <a:lnTo>
                    <a:pt x="30" y="77"/>
                  </a:lnTo>
                  <a:lnTo>
                    <a:pt x="40" y="73"/>
                  </a:lnTo>
                  <a:lnTo>
                    <a:pt x="59" y="63"/>
                  </a:lnTo>
                  <a:lnTo>
                    <a:pt x="67" y="60"/>
                  </a:lnTo>
                  <a:lnTo>
                    <a:pt x="95" y="47"/>
                  </a:lnTo>
                  <a:lnTo>
                    <a:pt x="108" y="41"/>
                  </a:lnTo>
                  <a:lnTo>
                    <a:pt x="125" y="31"/>
                  </a:lnTo>
                  <a:lnTo>
                    <a:pt x="120" y="31"/>
                  </a:lnTo>
                  <a:lnTo>
                    <a:pt x="132" y="23"/>
                  </a:lnTo>
                  <a:lnTo>
                    <a:pt x="162" y="3"/>
                  </a:lnTo>
                  <a:lnTo>
                    <a:pt x="169" y="0"/>
                  </a:lnTo>
                  <a:lnTo>
                    <a:pt x="162" y="4"/>
                  </a:lnTo>
                  <a:lnTo>
                    <a:pt x="161" y="12"/>
                  </a:lnTo>
                  <a:lnTo>
                    <a:pt x="175" y="7"/>
                  </a:lnTo>
                  <a:lnTo>
                    <a:pt x="173" y="11"/>
                  </a:lnTo>
                  <a:lnTo>
                    <a:pt x="175" y="12"/>
                  </a:lnTo>
                  <a:lnTo>
                    <a:pt x="174" y="13"/>
                  </a:lnTo>
                  <a:lnTo>
                    <a:pt x="179" y="12"/>
                  </a:lnTo>
                  <a:lnTo>
                    <a:pt x="171" y="21"/>
                  </a:lnTo>
                  <a:lnTo>
                    <a:pt x="151" y="34"/>
                  </a:lnTo>
                  <a:lnTo>
                    <a:pt x="132" y="46"/>
                  </a:lnTo>
                  <a:lnTo>
                    <a:pt x="124" y="49"/>
                  </a:lnTo>
                  <a:lnTo>
                    <a:pt x="123" y="52"/>
                  </a:lnTo>
                  <a:lnTo>
                    <a:pt x="117" y="52"/>
                  </a:lnTo>
                  <a:lnTo>
                    <a:pt x="123" y="55"/>
                  </a:lnTo>
                  <a:lnTo>
                    <a:pt x="124" y="60"/>
                  </a:lnTo>
                  <a:lnTo>
                    <a:pt x="117" y="5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32" name="Freeform 186"/>
            <p:cNvSpPr/>
            <p:nvPr/>
          </p:nvSpPr>
          <p:spPr bwMode="auto">
            <a:xfrm>
              <a:off x="5347" y="3394"/>
              <a:ext cx="113" cy="140"/>
            </a:xfrm>
            <a:custGeom>
              <a:avLst/>
              <a:gdLst/>
              <a:ahLst/>
              <a:cxnLst>
                <a:cxn ang="0">
                  <a:pos x="12" y="85"/>
                </a:cxn>
                <a:cxn ang="0">
                  <a:pos x="18" y="94"/>
                </a:cxn>
                <a:cxn ang="0">
                  <a:pos x="23" y="102"/>
                </a:cxn>
                <a:cxn ang="0">
                  <a:pos x="0" y="123"/>
                </a:cxn>
                <a:cxn ang="0">
                  <a:pos x="3" y="127"/>
                </a:cxn>
                <a:cxn ang="0">
                  <a:pos x="25" y="114"/>
                </a:cxn>
                <a:cxn ang="0">
                  <a:pos x="48" y="101"/>
                </a:cxn>
                <a:cxn ang="0">
                  <a:pos x="59" y="88"/>
                </a:cxn>
                <a:cxn ang="0">
                  <a:pos x="74" y="83"/>
                </a:cxn>
                <a:cxn ang="0">
                  <a:pos x="81" y="76"/>
                </a:cxn>
                <a:cxn ang="0">
                  <a:pos x="102" y="58"/>
                </a:cxn>
                <a:cxn ang="0">
                  <a:pos x="99" y="57"/>
                </a:cxn>
                <a:cxn ang="0">
                  <a:pos x="83" y="63"/>
                </a:cxn>
                <a:cxn ang="0">
                  <a:pos x="66" y="54"/>
                </a:cxn>
                <a:cxn ang="0">
                  <a:pos x="71" y="36"/>
                </a:cxn>
                <a:cxn ang="0">
                  <a:pos x="65" y="47"/>
                </a:cxn>
                <a:cxn ang="0">
                  <a:pos x="56" y="42"/>
                </a:cxn>
                <a:cxn ang="0">
                  <a:pos x="59" y="36"/>
                </a:cxn>
                <a:cxn ang="0">
                  <a:pos x="63" y="23"/>
                </a:cxn>
                <a:cxn ang="0">
                  <a:pos x="67" y="16"/>
                </a:cxn>
                <a:cxn ang="0">
                  <a:pos x="65" y="16"/>
                </a:cxn>
                <a:cxn ang="0">
                  <a:pos x="57" y="7"/>
                </a:cxn>
                <a:cxn ang="0">
                  <a:pos x="54" y="1"/>
                </a:cxn>
                <a:cxn ang="0">
                  <a:pos x="54" y="0"/>
                </a:cxn>
                <a:cxn ang="0">
                  <a:pos x="51" y="12"/>
                </a:cxn>
                <a:cxn ang="0">
                  <a:pos x="54" y="17"/>
                </a:cxn>
                <a:cxn ang="0">
                  <a:pos x="50" y="34"/>
                </a:cxn>
                <a:cxn ang="0">
                  <a:pos x="53" y="27"/>
                </a:cxn>
                <a:cxn ang="0">
                  <a:pos x="55" y="30"/>
                </a:cxn>
                <a:cxn ang="0">
                  <a:pos x="55" y="33"/>
                </a:cxn>
                <a:cxn ang="0">
                  <a:pos x="53" y="37"/>
                </a:cxn>
                <a:cxn ang="0">
                  <a:pos x="49" y="46"/>
                </a:cxn>
                <a:cxn ang="0">
                  <a:pos x="55" y="45"/>
                </a:cxn>
                <a:cxn ang="0">
                  <a:pos x="51" y="48"/>
                </a:cxn>
                <a:cxn ang="0">
                  <a:pos x="47" y="57"/>
                </a:cxn>
                <a:cxn ang="0">
                  <a:pos x="32" y="76"/>
                </a:cxn>
                <a:cxn ang="0">
                  <a:pos x="12" y="85"/>
                </a:cxn>
              </a:cxnLst>
              <a:rect l="0" t="0" r="r" b="b"/>
              <a:pathLst>
                <a:path w="102" h="127">
                  <a:moveTo>
                    <a:pt x="12" y="85"/>
                  </a:moveTo>
                  <a:lnTo>
                    <a:pt x="18" y="94"/>
                  </a:lnTo>
                  <a:lnTo>
                    <a:pt x="23" y="102"/>
                  </a:lnTo>
                  <a:lnTo>
                    <a:pt x="0" y="123"/>
                  </a:lnTo>
                  <a:lnTo>
                    <a:pt x="3" y="127"/>
                  </a:lnTo>
                  <a:lnTo>
                    <a:pt x="25" y="114"/>
                  </a:lnTo>
                  <a:lnTo>
                    <a:pt x="48" y="101"/>
                  </a:lnTo>
                  <a:lnTo>
                    <a:pt x="59" y="88"/>
                  </a:lnTo>
                  <a:lnTo>
                    <a:pt x="74" y="83"/>
                  </a:lnTo>
                  <a:lnTo>
                    <a:pt x="81" y="76"/>
                  </a:lnTo>
                  <a:lnTo>
                    <a:pt x="102" y="58"/>
                  </a:lnTo>
                  <a:lnTo>
                    <a:pt x="99" y="57"/>
                  </a:lnTo>
                  <a:lnTo>
                    <a:pt x="83" y="63"/>
                  </a:lnTo>
                  <a:lnTo>
                    <a:pt x="66" y="54"/>
                  </a:lnTo>
                  <a:lnTo>
                    <a:pt x="71" y="36"/>
                  </a:lnTo>
                  <a:lnTo>
                    <a:pt x="65" y="47"/>
                  </a:lnTo>
                  <a:lnTo>
                    <a:pt x="56" y="42"/>
                  </a:lnTo>
                  <a:lnTo>
                    <a:pt x="59" y="36"/>
                  </a:lnTo>
                  <a:lnTo>
                    <a:pt x="63" y="23"/>
                  </a:lnTo>
                  <a:lnTo>
                    <a:pt x="67" y="16"/>
                  </a:lnTo>
                  <a:lnTo>
                    <a:pt x="65" y="16"/>
                  </a:lnTo>
                  <a:lnTo>
                    <a:pt x="57" y="7"/>
                  </a:lnTo>
                  <a:lnTo>
                    <a:pt x="54" y="1"/>
                  </a:lnTo>
                  <a:lnTo>
                    <a:pt x="54" y="0"/>
                  </a:lnTo>
                  <a:lnTo>
                    <a:pt x="51" y="12"/>
                  </a:lnTo>
                  <a:lnTo>
                    <a:pt x="54" y="17"/>
                  </a:lnTo>
                  <a:lnTo>
                    <a:pt x="50" y="34"/>
                  </a:lnTo>
                  <a:lnTo>
                    <a:pt x="53" y="27"/>
                  </a:lnTo>
                  <a:lnTo>
                    <a:pt x="55" y="30"/>
                  </a:lnTo>
                  <a:lnTo>
                    <a:pt x="55" y="33"/>
                  </a:lnTo>
                  <a:lnTo>
                    <a:pt x="53" y="37"/>
                  </a:lnTo>
                  <a:lnTo>
                    <a:pt x="49" y="46"/>
                  </a:lnTo>
                  <a:lnTo>
                    <a:pt x="55" y="45"/>
                  </a:lnTo>
                  <a:lnTo>
                    <a:pt x="51" y="48"/>
                  </a:lnTo>
                  <a:lnTo>
                    <a:pt x="47" y="57"/>
                  </a:lnTo>
                  <a:lnTo>
                    <a:pt x="32" y="76"/>
                  </a:lnTo>
                  <a:lnTo>
                    <a:pt x="12" y="8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33" name="Freeform 187"/>
            <p:cNvSpPr/>
            <p:nvPr/>
          </p:nvSpPr>
          <p:spPr bwMode="auto">
            <a:xfrm>
              <a:off x="5144" y="3635"/>
              <a:ext cx="11" cy="5"/>
            </a:xfrm>
            <a:custGeom>
              <a:avLst/>
              <a:gdLst/>
              <a:ahLst/>
              <a:cxnLst>
                <a:cxn ang="0">
                  <a:pos x="11" y="3"/>
                </a:cxn>
                <a:cxn ang="0">
                  <a:pos x="11" y="1"/>
                </a:cxn>
                <a:cxn ang="0">
                  <a:pos x="6" y="0"/>
                </a:cxn>
                <a:cxn ang="0">
                  <a:pos x="0" y="6"/>
                </a:cxn>
                <a:cxn ang="0">
                  <a:pos x="11" y="3"/>
                </a:cxn>
              </a:cxnLst>
              <a:rect l="0" t="0" r="r" b="b"/>
              <a:pathLst>
                <a:path w="11" h="6">
                  <a:moveTo>
                    <a:pt x="11" y="3"/>
                  </a:moveTo>
                  <a:lnTo>
                    <a:pt x="11" y="1"/>
                  </a:lnTo>
                  <a:lnTo>
                    <a:pt x="6" y="0"/>
                  </a:lnTo>
                  <a:lnTo>
                    <a:pt x="0" y="6"/>
                  </a:lnTo>
                  <a:lnTo>
                    <a:pt x="11"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34" name="Freeform 188"/>
            <p:cNvSpPr/>
            <p:nvPr/>
          </p:nvSpPr>
          <p:spPr bwMode="auto">
            <a:xfrm>
              <a:off x="5333" y="2890"/>
              <a:ext cx="20" cy="14"/>
            </a:xfrm>
            <a:custGeom>
              <a:avLst/>
              <a:gdLst/>
              <a:ahLst/>
              <a:cxnLst>
                <a:cxn ang="0">
                  <a:pos x="17" y="11"/>
                </a:cxn>
                <a:cxn ang="0">
                  <a:pos x="18" y="9"/>
                </a:cxn>
                <a:cxn ang="0">
                  <a:pos x="3" y="0"/>
                </a:cxn>
                <a:cxn ang="0">
                  <a:pos x="0" y="5"/>
                </a:cxn>
                <a:cxn ang="0">
                  <a:pos x="17" y="11"/>
                </a:cxn>
              </a:cxnLst>
              <a:rect l="0" t="0" r="r" b="b"/>
              <a:pathLst>
                <a:path w="18" h="11">
                  <a:moveTo>
                    <a:pt x="17" y="11"/>
                  </a:moveTo>
                  <a:lnTo>
                    <a:pt x="18" y="9"/>
                  </a:lnTo>
                  <a:lnTo>
                    <a:pt x="3" y="0"/>
                  </a:lnTo>
                  <a:lnTo>
                    <a:pt x="0" y="5"/>
                  </a:lnTo>
                  <a:lnTo>
                    <a:pt x="17" y="1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35" name="Freeform 189"/>
            <p:cNvSpPr/>
            <p:nvPr/>
          </p:nvSpPr>
          <p:spPr bwMode="auto">
            <a:xfrm>
              <a:off x="5285" y="2839"/>
              <a:ext cx="15" cy="15"/>
            </a:xfrm>
            <a:custGeom>
              <a:avLst/>
              <a:gdLst/>
              <a:ahLst/>
              <a:cxnLst>
                <a:cxn ang="0">
                  <a:pos x="0" y="0"/>
                </a:cxn>
                <a:cxn ang="0">
                  <a:pos x="14" y="13"/>
                </a:cxn>
                <a:cxn ang="0">
                  <a:pos x="5" y="10"/>
                </a:cxn>
                <a:cxn ang="0">
                  <a:pos x="0" y="0"/>
                </a:cxn>
              </a:cxnLst>
              <a:rect l="0" t="0" r="r" b="b"/>
              <a:pathLst>
                <a:path w="14" h="13">
                  <a:moveTo>
                    <a:pt x="0" y="0"/>
                  </a:moveTo>
                  <a:lnTo>
                    <a:pt x="14" y="13"/>
                  </a:lnTo>
                  <a:lnTo>
                    <a:pt x="5" y="10"/>
                  </a:lnTo>
                  <a:lnTo>
                    <a:pt x="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6" name="Freeform 190"/>
            <p:cNvSpPr/>
            <p:nvPr/>
          </p:nvSpPr>
          <p:spPr bwMode="auto">
            <a:xfrm>
              <a:off x="5363" y="2910"/>
              <a:ext cx="14" cy="11"/>
            </a:xfrm>
            <a:custGeom>
              <a:avLst/>
              <a:gdLst/>
              <a:ahLst/>
              <a:cxnLst>
                <a:cxn ang="0">
                  <a:pos x="13" y="10"/>
                </a:cxn>
                <a:cxn ang="0">
                  <a:pos x="1" y="3"/>
                </a:cxn>
                <a:cxn ang="0">
                  <a:pos x="0" y="0"/>
                </a:cxn>
                <a:cxn ang="0">
                  <a:pos x="13" y="8"/>
                </a:cxn>
                <a:cxn ang="0">
                  <a:pos x="13" y="10"/>
                </a:cxn>
              </a:cxnLst>
              <a:rect l="0" t="0" r="r" b="b"/>
              <a:pathLst>
                <a:path w="13" h="10">
                  <a:moveTo>
                    <a:pt x="13" y="10"/>
                  </a:moveTo>
                  <a:lnTo>
                    <a:pt x="1" y="3"/>
                  </a:lnTo>
                  <a:lnTo>
                    <a:pt x="0" y="0"/>
                  </a:lnTo>
                  <a:lnTo>
                    <a:pt x="13" y="8"/>
                  </a:lnTo>
                  <a:lnTo>
                    <a:pt x="13" y="1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7" name="Freeform 191"/>
            <p:cNvSpPr/>
            <p:nvPr/>
          </p:nvSpPr>
          <p:spPr bwMode="auto">
            <a:xfrm>
              <a:off x="5296" y="2865"/>
              <a:ext cx="8" cy="11"/>
            </a:xfrm>
            <a:custGeom>
              <a:avLst/>
              <a:gdLst/>
              <a:ahLst/>
              <a:cxnLst>
                <a:cxn ang="0">
                  <a:pos x="8" y="10"/>
                </a:cxn>
                <a:cxn ang="0">
                  <a:pos x="4" y="0"/>
                </a:cxn>
                <a:cxn ang="0">
                  <a:pos x="0" y="4"/>
                </a:cxn>
                <a:cxn ang="0">
                  <a:pos x="3" y="4"/>
                </a:cxn>
                <a:cxn ang="0">
                  <a:pos x="8" y="10"/>
                </a:cxn>
              </a:cxnLst>
              <a:rect l="0" t="0" r="r" b="b"/>
              <a:pathLst>
                <a:path w="8" h="10">
                  <a:moveTo>
                    <a:pt x="8" y="10"/>
                  </a:moveTo>
                  <a:lnTo>
                    <a:pt x="4" y="0"/>
                  </a:lnTo>
                  <a:lnTo>
                    <a:pt x="0" y="4"/>
                  </a:lnTo>
                  <a:lnTo>
                    <a:pt x="3" y="4"/>
                  </a:lnTo>
                  <a:lnTo>
                    <a:pt x="8" y="1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8" name="Freeform 192"/>
            <p:cNvSpPr/>
            <p:nvPr/>
          </p:nvSpPr>
          <p:spPr bwMode="auto">
            <a:xfrm>
              <a:off x="5353" y="2870"/>
              <a:ext cx="10" cy="26"/>
            </a:xfrm>
            <a:custGeom>
              <a:avLst/>
              <a:gdLst/>
              <a:ahLst/>
              <a:cxnLst>
                <a:cxn ang="0">
                  <a:pos x="2" y="0"/>
                </a:cxn>
                <a:cxn ang="0">
                  <a:pos x="9" y="23"/>
                </a:cxn>
                <a:cxn ang="0">
                  <a:pos x="0" y="5"/>
                </a:cxn>
                <a:cxn ang="0">
                  <a:pos x="2" y="0"/>
                </a:cxn>
              </a:cxnLst>
              <a:rect l="0" t="0" r="r" b="b"/>
              <a:pathLst>
                <a:path w="9" h="23">
                  <a:moveTo>
                    <a:pt x="2" y="0"/>
                  </a:moveTo>
                  <a:lnTo>
                    <a:pt x="9" y="23"/>
                  </a:lnTo>
                  <a:lnTo>
                    <a:pt x="0" y="5"/>
                  </a:lnTo>
                  <a:lnTo>
                    <a:pt x="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9" name="Freeform 193"/>
            <p:cNvSpPr/>
            <p:nvPr/>
          </p:nvSpPr>
          <p:spPr bwMode="auto">
            <a:xfrm>
              <a:off x="5319" y="2856"/>
              <a:ext cx="21" cy="20"/>
            </a:xfrm>
            <a:custGeom>
              <a:avLst/>
              <a:gdLst/>
              <a:ahLst/>
              <a:cxnLst>
                <a:cxn ang="0">
                  <a:pos x="17" y="18"/>
                </a:cxn>
                <a:cxn ang="0">
                  <a:pos x="19" y="18"/>
                </a:cxn>
                <a:cxn ang="0">
                  <a:pos x="10" y="9"/>
                </a:cxn>
                <a:cxn ang="0">
                  <a:pos x="0" y="0"/>
                </a:cxn>
                <a:cxn ang="0">
                  <a:pos x="9" y="9"/>
                </a:cxn>
                <a:cxn ang="0">
                  <a:pos x="17" y="18"/>
                </a:cxn>
              </a:cxnLst>
              <a:rect l="0" t="0" r="r" b="b"/>
              <a:pathLst>
                <a:path w="19" h="18">
                  <a:moveTo>
                    <a:pt x="17" y="18"/>
                  </a:moveTo>
                  <a:lnTo>
                    <a:pt x="19" y="18"/>
                  </a:lnTo>
                  <a:lnTo>
                    <a:pt x="10" y="9"/>
                  </a:lnTo>
                  <a:lnTo>
                    <a:pt x="0" y="0"/>
                  </a:lnTo>
                  <a:lnTo>
                    <a:pt x="9" y="9"/>
                  </a:lnTo>
                  <a:lnTo>
                    <a:pt x="17" y="1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0" name="Freeform 194"/>
            <p:cNvSpPr/>
            <p:nvPr/>
          </p:nvSpPr>
          <p:spPr bwMode="auto">
            <a:xfrm>
              <a:off x="5628" y="2954"/>
              <a:ext cx="3" cy="1"/>
            </a:xfrm>
            <a:custGeom>
              <a:avLst/>
              <a:gdLst/>
              <a:ahLst/>
              <a:cxnLst>
                <a:cxn ang="0">
                  <a:pos x="2" y="0"/>
                </a:cxn>
                <a:cxn ang="0">
                  <a:pos x="1" y="0"/>
                </a:cxn>
                <a:cxn ang="0">
                  <a:pos x="0" y="0"/>
                </a:cxn>
                <a:cxn ang="0">
                  <a:pos x="2" y="0"/>
                </a:cxn>
              </a:cxnLst>
              <a:rect l="0" t="0" r="r" b="b"/>
              <a:pathLst>
                <a:path w="2">
                  <a:moveTo>
                    <a:pt x="2" y="0"/>
                  </a:moveTo>
                  <a:lnTo>
                    <a:pt x="1" y="0"/>
                  </a:lnTo>
                  <a:lnTo>
                    <a:pt x="0" y="0"/>
                  </a:lnTo>
                  <a:lnTo>
                    <a:pt x="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1" name="Freeform 195"/>
            <p:cNvSpPr/>
            <p:nvPr/>
          </p:nvSpPr>
          <p:spPr bwMode="auto">
            <a:xfrm>
              <a:off x="5437" y="3001"/>
              <a:ext cx="10" cy="11"/>
            </a:xfrm>
            <a:custGeom>
              <a:avLst/>
              <a:gdLst/>
              <a:ahLst/>
              <a:cxnLst>
                <a:cxn ang="0">
                  <a:pos x="7" y="13"/>
                </a:cxn>
                <a:cxn ang="0">
                  <a:pos x="8" y="5"/>
                </a:cxn>
                <a:cxn ang="0">
                  <a:pos x="6" y="6"/>
                </a:cxn>
                <a:cxn ang="0">
                  <a:pos x="2" y="0"/>
                </a:cxn>
                <a:cxn ang="0">
                  <a:pos x="0" y="13"/>
                </a:cxn>
                <a:cxn ang="0">
                  <a:pos x="7" y="13"/>
                </a:cxn>
              </a:cxnLst>
              <a:rect l="0" t="0" r="r" b="b"/>
              <a:pathLst>
                <a:path w="8" h="13">
                  <a:moveTo>
                    <a:pt x="7" y="13"/>
                  </a:moveTo>
                  <a:lnTo>
                    <a:pt x="8" y="5"/>
                  </a:lnTo>
                  <a:lnTo>
                    <a:pt x="6" y="6"/>
                  </a:lnTo>
                  <a:lnTo>
                    <a:pt x="2" y="0"/>
                  </a:lnTo>
                  <a:lnTo>
                    <a:pt x="0" y="13"/>
                  </a:lnTo>
                  <a:lnTo>
                    <a:pt x="7" y="1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2" name="Freeform 196"/>
            <p:cNvSpPr/>
            <p:nvPr/>
          </p:nvSpPr>
          <p:spPr bwMode="auto">
            <a:xfrm>
              <a:off x="5446" y="3021"/>
              <a:ext cx="7" cy="12"/>
            </a:xfrm>
            <a:custGeom>
              <a:avLst/>
              <a:gdLst/>
              <a:ahLst/>
              <a:cxnLst>
                <a:cxn ang="0">
                  <a:pos x="6" y="12"/>
                </a:cxn>
                <a:cxn ang="0">
                  <a:pos x="0" y="11"/>
                </a:cxn>
                <a:cxn ang="0">
                  <a:pos x="0" y="0"/>
                </a:cxn>
                <a:cxn ang="0">
                  <a:pos x="6" y="12"/>
                </a:cxn>
              </a:cxnLst>
              <a:rect l="0" t="0" r="r" b="b"/>
              <a:pathLst>
                <a:path w="6" h="12">
                  <a:moveTo>
                    <a:pt x="6" y="12"/>
                  </a:moveTo>
                  <a:lnTo>
                    <a:pt x="0" y="11"/>
                  </a:lnTo>
                  <a:lnTo>
                    <a:pt x="0" y="0"/>
                  </a:lnTo>
                  <a:lnTo>
                    <a:pt x="6"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3" name="Freeform 197"/>
            <p:cNvSpPr/>
            <p:nvPr/>
          </p:nvSpPr>
          <p:spPr bwMode="auto">
            <a:xfrm>
              <a:off x="5458" y="3027"/>
              <a:ext cx="4" cy="5"/>
            </a:xfrm>
            <a:custGeom>
              <a:avLst/>
              <a:gdLst/>
              <a:ahLst/>
              <a:cxnLst>
                <a:cxn ang="0">
                  <a:pos x="4" y="0"/>
                </a:cxn>
                <a:cxn ang="0">
                  <a:pos x="1" y="5"/>
                </a:cxn>
                <a:cxn ang="0">
                  <a:pos x="0" y="4"/>
                </a:cxn>
                <a:cxn ang="0">
                  <a:pos x="4" y="0"/>
                </a:cxn>
              </a:cxnLst>
              <a:rect l="0" t="0" r="r" b="b"/>
              <a:pathLst>
                <a:path w="4" h="5">
                  <a:moveTo>
                    <a:pt x="4" y="0"/>
                  </a:moveTo>
                  <a:lnTo>
                    <a:pt x="1" y="5"/>
                  </a:lnTo>
                  <a:lnTo>
                    <a:pt x="0" y="4"/>
                  </a:lnTo>
                  <a:lnTo>
                    <a:pt x="4"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4" name="Freeform 198"/>
            <p:cNvSpPr/>
            <p:nvPr/>
          </p:nvSpPr>
          <p:spPr bwMode="auto">
            <a:xfrm>
              <a:off x="5464" y="3079"/>
              <a:ext cx="0" cy="4"/>
            </a:xfrm>
            <a:custGeom>
              <a:avLst/>
              <a:gdLst/>
              <a:ahLst/>
              <a:cxnLst>
                <a:cxn ang="0">
                  <a:pos x="2" y="1"/>
                </a:cxn>
                <a:cxn ang="0">
                  <a:pos x="2" y="0"/>
                </a:cxn>
                <a:cxn ang="0">
                  <a:pos x="0" y="5"/>
                </a:cxn>
                <a:cxn ang="0">
                  <a:pos x="2" y="1"/>
                </a:cxn>
              </a:cxnLst>
              <a:rect l="0" t="0" r="r" b="b"/>
              <a:pathLst>
                <a:path w="2" h="5">
                  <a:moveTo>
                    <a:pt x="2" y="1"/>
                  </a:moveTo>
                  <a:lnTo>
                    <a:pt x="2" y="0"/>
                  </a:lnTo>
                  <a:lnTo>
                    <a:pt x="0" y="5"/>
                  </a:lnTo>
                  <a:lnTo>
                    <a:pt x="2"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5" name="Freeform 199"/>
            <p:cNvSpPr/>
            <p:nvPr/>
          </p:nvSpPr>
          <p:spPr bwMode="auto">
            <a:xfrm>
              <a:off x="2736" y="3043"/>
              <a:ext cx="233" cy="238"/>
            </a:xfrm>
            <a:custGeom>
              <a:avLst/>
              <a:gdLst/>
              <a:ahLst/>
              <a:cxnLst>
                <a:cxn ang="0">
                  <a:pos x="124" y="140"/>
                </a:cxn>
                <a:cxn ang="0">
                  <a:pos x="126" y="115"/>
                </a:cxn>
                <a:cxn ang="0">
                  <a:pos x="127" y="90"/>
                </a:cxn>
                <a:cxn ang="0">
                  <a:pos x="142" y="90"/>
                </a:cxn>
                <a:cxn ang="0">
                  <a:pos x="142" y="73"/>
                </a:cxn>
                <a:cxn ang="0">
                  <a:pos x="144" y="57"/>
                </a:cxn>
                <a:cxn ang="0">
                  <a:pos x="144" y="41"/>
                </a:cxn>
                <a:cxn ang="0">
                  <a:pos x="145" y="24"/>
                </a:cxn>
                <a:cxn ang="0">
                  <a:pos x="163" y="21"/>
                </a:cxn>
                <a:cxn ang="0">
                  <a:pos x="181" y="20"/>
                </a:cxn>
                <a:cxn ang="0">
                  <a:pos x="187" y="26"/>
                </a:cxn>
                <a:cxn ang="0">
                  <a:pos x="199" y="19"/>
                </a:cxn>
                <a:cxn ang="0">
                  <a:pos x="211" y="14"/>
                </a:cxn>
                <a:cxn ang="0">
                  <a:pos x="194" y="9"/>
                </a:cxn>
                <a:cxn ang="0">
                  <a:pos x="183" y="12"/>
                </a:cxn>
                <a:cxn ang="0">
                  <a:pos x="159" y="14"/>
                </a:cxn>
                <a:cxn ang="0">
                  <a:pos x="136" y="18"/>
                </a:cxn>
                <a:cxn ang="0">
                  <a:pos x="121" y="14"/>
                </a:cxn>
                <a:cxn ang="0">
                  <a:pos x="106" y="11"/>
                </a:cxn>
                <a:cxn ang="0">
                  <a:pos x="104" y="7"/>
                </a:cxn>
                <a:cxn ang="0">
                  <a:pos x="86" y="7"/>
                </a:cxn>
                <a:cxn ang="0">
                  <a:pos x="68" y="6"/>
                </a:cxn>
                <a:cxn ang="0">
                  <a:pos x="50" y="6"/>
                </a:cxn>
                <a:cxn ang="0">
                  <a:pos x="31" y="5"/>
                </a:cxn>
                <a:cxn ang="0">
                  <a:pos x="20" y="0"/>
                </a:cxn>
                <a:cxn ang="0">
                  <a:pos x="1" y="5"/>
                </a:cxn>
                <a:cxn ang="0">
                  <a:pos x="0" y="15"/>
                </a:cxn>
                <a:cxn ang="0">
                  <a:pos x="10" y="37"/>
                </a:cxn>
                <a:cxn ang="0">
                  <a:pos x="21" y="59"/>
                </a:cxn>
                <a:cxn ang="0">
                  <a:pos x="31" y="80"/>
                </a:cxn>
                <a:cxn ang="0">
                  <a:pos x="42" y="102"/>
                </a:cxn>
                <a:cxn ang="0">
                  <a:pos x="43" y="111"/>
                </a:cxn>
                <a:cxn ang="0">
                  <a:pos x="40" y="110"/>
                </a:cxn>
                <a:cxn ang="0">
                  <a:pos x="43" y="129"/>
                </a:cxn>
                <a:cxn ang="0">
                  <a:pos x="45" y="147"/>
                </a:cxn>
                <a:cxn ang="0">
                  <a:pos x="48" y="165"/>
                </a:cxn>
                <a:cxn ang="0">
                  <a:pos x="50" y="183"/>
                </a:cxn>
                <a:cxn ang="0">
                  <a:pos x="60" y="197"/>
                </a:cxn>
                <a:cxn ang="0">
                  <a:pos x="68" y="209"/>
                </a:cxn>
                <a:cxn ang="0">
                  <a:pos x="76" y="199"/>
                </a:cxn>
                <a:cxn ang="0">
                  <a:pos x="82" y="210"/>
                </a:cxn>
                <a:cxn ang="0">
                  <a:pos x="105" y="213"/>
                </a:cxn>
                <a:cxn ang="0">
                  <a:pos x="118" y="207"/>
                </a:cxn>
                <a:cxn ang="0">
                  <a:pos x="121" y="191"/>
                </a:cxn>
                <a:cxn ang="0">
                  <a:pos x="122" y="174"/>
                </a:cxn>
                <a:cxn ang="0">
                  <a:pos x="123" y="157"/>
                </a:cxn>
                <a:cxn ang="0">
                  <a:pos x="124" y="140"/>
                </a:cxn>
              </a:cxnLst>
              <a:rect l="0" t="0" r="r" b="b"/>
              <a:pathLst>
                <a:path w="211" h="213">
                  <a:moveTo>
                    <a:pt x="124" y="140"/>
                  </a:moveTo>
                  <a:lnTo>
                    <a:pt x="126" y="115"/>
                  </a:lnTo>
                  <a:lnTo>
                    <a:pt x="127" y="90"/>
                  </a:lnTo>
                  <a:lnTo>
                    <a:pt x="142" y="90"/>
                  </a:lnTo>
                  <a:lnTo>
                    <a:pt x="142" y="73"/>
                  </a:lnTo>
                  <a:lnTo>
                    <a:pt x="144" y="57"/>
                  </a:lnTo>
                  <a:lnTo>
                    <a:pt x="144" y="41"/>
                  </a:lnTo>
                  <a:lnTo>
                    <a:pt x="145" y="24"/>
                  </a:lnTo>
                  <a:lnTo>
                    <a:pt x="163" y="21"/>
                  </a:lnTo>
                  <a:lnTo>
                    <a:pt x="181" y="20"/>
                  </a:lnTo>
                  <a:lnTo>
                    <a:pt x="187" y="26"/>
                  </a:lnTo>
                  <a:lnTo>
                    <a:pt x="199" y="19"/>
                  </a:lnTo>
                  <a:lnTo>
                    <a:pt x="211" y="14"/>
                  </a:lnTo>
                  <a:lnTo>
                    <a:pt x="194" y="9"/>
                  </a:lnTo>
                  <a:lnTo>
                    <a:pt x="183" y="12"/>
                  </a:lnTo>
                  <a:lnTo>
                    <a:pt x="159" y="14"/>
                  </a:lnTo>
                  <a:lnTo>
                    <a:pt x="136" y="18"/>
                  </a:lnTo>
                  <a:lnTo>
                    <a:pt x="121" y="14"/>
                  </a:lnTo>
                  <a:lnTo>
                    <a:pt x="106" y="11"/>
                  </a:lnTo>
                  <a:lnTo>
                    <a:pt x="104" y="7"/>
                  </a:lnTo>
                  <a:lnTo>
                    <a:pt x="86" y="7"/>
                  </a:lnTo>
                  <a:lnTo>
                    <a:pt x="68" y="6"/>
                  </a:lnTo>
                  <a:lnTo>
                    <a:pt x="50" y="6"/>
                  </a:lnTo>
                  <a:lnTo>
                    <a:pt x="31" y="5"/>
                  </a:lnTo>
                  <a:lnTo>
                    <a:pt x="20" y="0"/>
                  </a:lnTo>
                  <a:lnTo>
                    <a:pt x="1" y="5"/>
                  </a:lnTo>
                  <a:lnTo>
                    <a:pt x="0" y="15"/>
                  </a:lnTo>
                  <a:lnTo>
                    <a:pt x="10" y="37"/>
                  </a:lnTo>
                  <a:lnTo>
                    <a:pt x="21" y="59"/>
                  </a:lnTo>
                  <a:lnTo>
                    <a:pt x="31" y="80"/>
                  </a:lnTo>
                  <a:lnTo>
                    <a:pt x="42" y="102"/>
                  </a:lnTo>
                  <a:lnTo>
                    <a:pt x="43" y="111"/>
                  </a:lnTo>
                  <a:lnTo>
                    <a:pt x="40" y="110"/>
                  </a:lnTo>
                  <a:lnTo>
                    <a:pt x="43" y="129"/>
                  </a:lnTo>
                  <a:lnTo>
                    <a:pt x="45" y="147"/>
                  </a:lnTo>
                  <a:lnTo>
                    <a:pt x="48" y="165"/>
                  </a:lnTo>
                  <a:lnTo>
                    <a:pt x="50" y="183"/>
                  </a:lnTo>
                  <a:lnTo>
                    <a:pt x="60" y="197"/>
                  </a:lnTo>
                  <a:lnTo>
                    <a:pt x="68" y="209"/>
                  </a:lnTo>
                  <a:lnTo>
                    <a:pt x="76" y="199"/>
                  </a:lnTo>
                  <a:lnTo>
                    <a:pt x="82" y="210"/>
                  </a:lnTo>
                  <a:lnTo>
                    <a:pt x="105" y="213"/>
                  </a:lnTo>
                  <a:lnTo>
                    <a:pt x="118" y="207"/>
                  </a:lnTo>
                  <a:lnTo>
                    <a:pt x="121" y="191"/>
                  </a:lnTo>
                  <a:lnTo>
                    <a:pt x="122" y="174"/>
                  </a:lnTo>
                  <a:lnTo>
                    <a:pt x="123" y="157"/>
                  </a:lnTo>
                  <a:lnTo>
                    <a:pt x="124" y="14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6" name="Freeform 200"/>
            <p:cNvSpPr/>
            <p:nvPr/>
          </p:nvSpPr>
          <p:spPr bwMode="auto">
            <a:xfrm>
              <a:off x="2872" y="3061"/>
              <a:ext cx="163" cy="181"/>
            </a:xfrm>
            <a:custGeom>
              <a:avLst/>
              <a:gdLst/>
              <a:ahLst/>
              <a:cxnLst>
                <a:cxn ang="0">
                  <a:pos x="0" y="126"/>
                </a:cxn>
                <a:cxn ang="0">
                  <a:pos x="2" y="101"/>
                </a:cxn>
                <a:cxn ang="0">
                  <a:pos x="3" y="76"/>
                </a:cxn>
                <a:cxn ang="0">
                  <a:pos x="18" y="76"/>
                </a:cxn>
                <a:cxn ang="0">
                  <a:pos x="18" y="59"/>
                </a:cxn>
                <a:cxn ang="0">
                  <a:pos x="20" y="43"/>
                </a:cxn>
                <a:cxn ang="0">
                  <a:pos x="20" y="27"/>
                </a:cxn>
                <a:cxn ang="0">
                  <a:pos x="21" y="10"/>
                </a:cxn>
                <a:cxn ang="0">
                  <a:pos x="39" y="7"/>
                </a:cxn>
                <a:cxn ang="0">
                  <a:pos x="57" y="6"/>
                </a:cxn>
                <a:cxn ang="0">
                  <a:pos x="63" y="12"/>
                </a:cxn>
                <a:cxn ang="0">
                  <a:pos x="75" y="5"/>
                </a:cxn>
                <a:cxn ang="0">
                  <a:pos x="87" y="0"/>
                </a:cxn>
                <a:cxn ang="0">
                  <a:pos x="96" y="18"/>
                </a:cxn>
                <a:cxn ang="0">
                  <a:pos x="106" y="36"/>
                </a:cxn>
                <a:cxn ang="0">
                  <a:pos x="117" y="45"/>
                </a:cxn>
                <a:cxn ang="0">
                  <a:pos x="120" y="48"/>
                </a:cxn>
                <a:cxn ang="0">
                  <a:pos x="124" y="54"/>
                </a:cxn>
                <a:cxn ang="0">
                  <a:pos x="129" y="69"/>
                </a:cxn>
                <a:cxn ang="0">
                  <a:pos x="143" y="75"/>
                </a:cxn>
                <a:cxn ang="0">
                  <a:pos x="147" y="78"/>
                </a:cxn>
                <a:cxn ang="0">
                  <a:pos x="146" y="79"/>
                </a:cxn>
                <a:cxn ang="0">
                  <a:pos x="125" y="93"/>
                </a:cxn>
                <a:cxn ang="0">
                  <a:pos x="110" y="107"/>
                </a:cxn>
                <a:cxn ang="0">
                  <a:pos x="101" y="123"/>
                </a:cxn>
                <a:cxn ang="0">
                  <a:pos x="92" y="129"/>
                </a:cxn>
                <a:cxn ang="0">
                  <a:pos x="83" y="143"/>
                </a:cxn>
                <a:cxn ang="0">
                  <a:pos x="59" y="141"/>
                </a:cxn>
                <a:cxn ang="0">
                  <a:pos x="47" y="136"/>
                </a:cxn>
                <a:cxn ang="0">
                  <a:pos x="39" y="148"/>
                </a:cxn>
                <a:cxn ang="0">
                  <a:pos x="32" y="160"/>
                </a:cxn>
                <a:cxn ang="0">
                  <a:pos x="15" y="162"/>
                </a:cxn>
                <a:cxn ang="0">
                  <a:pos x="9" y="160"/>
                </a:cxn>
                <a:cxn ang="0">
                  <a:pos x="11" y="143"/>
                </a:cxn>
                <a:cxn ang="0">
                  <a:pos x="0" y="126"/>
                </a:cxn>
              </a:cxnLst>
              <a:rect l="0" t="0" r="r" b="b"/>
              <a:pathLst>
                <a:path w="147" h="162">
                  <a:moveTo>
                    <a:pt x="0" y="126"/>
                  </a:moveTo>
                  <a:lnTo>
                    <a:pt x="2" y="101"/>
                  </a:lnTo>
                  <a:lnTo>
                    <a:pt x="3" y="76"/>
                  </a:lnTo>
                  <a:lnTo>
                    <a:pt x="18" y="76"/>
                  </a:lnTo>
                  <a:lnTo>
                    <a:pt x="18" y="59"/>
                  </a:lnTo>
                  <a:lnTo>
                    <a:pt x="20" y="43"/>
                  </a:lnTo>
                  <a:lnTo>
                    <a:pt x="20" y="27"/>
                  </a:lnTo>
                  <a:lnTo>
                    <a:pt x="21" y="10"/>
                  </a:lnTo>
                  <a:lnTo>
                    <a:pt x="39" y="7"/>
                  </a:lnTo>
                  <a:lnTo>
                    <a:pt x="57" y="6"/>
                  </a:lnTo>
                  <a:lnTo>
                    <a:pt x="63" y="12"/>
                  </a:lnTo>
                  <a:lnTo>
                    <a:pt x="75" y="5"/>
                  </a:lnTo>
                  <a:lnTo>
                    <a:pt x="87" y="0"/>
                  </a:lnTo>
                  <a:lnTo>
                    <a:pt x="96" y="18"/>
                  </a:lnTo>
                  <a:lnTo>
                    <a:pt x="106" y="36"/>
                  </a:lnTo>
                  <a:lnTo>
                    <a:pt x="117" y="45"/>
                  </a:lnTo>
                  <a:lnTo>
                    <a:pt x="120" y="48"/>
                  </a:lnTo>
                  <a:lnTo>
                    <a:pt x="124" y="54"/>
                  </a:lnTo>
                  <a:lnTo>
                    <a:pt x="129" y="69"/>
                  </a:lnTo>
                  <a:lnTo>
                    <a:pt x="143" y="75"/>
                  </a:lnTo>
                  <a:lnTo>
                    <a:pt x="147" y="78"/>
                  </a:lnTo>
                  <a:lnTo>
                    <a:pt x="146" y="79"/>
                  </a:lnTo>
                  <a:lnTo>
                    <a:pt x="125" y="93"/>
                  </a:lnTo>
                  <a:lnTo>
                    <a:pt x="110" y="107"/>
                  </a:lnTo>
                  <a:lnTo>
                    <a:pt x="101" y="123"/>
                  </a:lnTo>
                  <a:lnTo>
                    <a:pt x="92" y="129"/>
                  </a:lnTo>
                  <a:lnTo>
                    <a:pt x="83" y="143"/>
                  </a:lnTo>
                  <a:lnTo>
                    <a:pt x="59" y="141"/>
                  </a:lnTo>
                  <a:lnTo>
                    <a:pt x="47" y="136"/>
                  </a:lnTo>
                  <a:lnTo>
                    <a:pt x="39" y="148"/>
                  </a:lnTo>
                  <a:lnTo>
                    <a:pt x="32" y="160"/>
                  </a:lnTo>
                  <a:lnTo>
                    <a:pt x="15" y="162"/>
                  </a:lnTo>
                  <a:lnTo>
                    <a:pt x="9" y="160"/>
                  </a:lnTo>
                  <a:lnTo>
                    <a:pt x="11" y="143"/>
                  </a:lnTo>
                  <a:lnTo>
                    <a:pt x="0" y="12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7" name="Freeform 201"/>
            <p:cNvSpPr/>
            <p:nvPr/>
          </p:nvSpPr>
          <p:spPr bwMode="auto">
            <a:xfrm>
              <a:off x="3289" y="2934"/>
              <a:ext cx="4" cy="9"/>
            </a:xfrm>
            <a:custGeom>
              <a:avLst/>
              <a:gdLst/>
              <a:ahLst/>
              <a:cxnLst>
                <a:cxn ang="0">
                  <a:pos x="3" y="9"/>
                </a:cxn>
                <a:cxn ang="0">
                  <a:pos x="3" y="7"/>
                </a:cxn>
                <a:cxn ang="0">
                  <a:pos x="0" y="0"/>
                </a:cxn>
                <a:cxn ang="0">
                  <a:pos x="3" y="9"/>
                </a:cxn>
              </a:cxnLst>
              <a:rect l="0" t="0" r="r" b="b"/>
              <a:pathLst>
                <a:path w="3" h="9">
                  <a:moveTo>
                    <a:pt x="3" y="9"/>
                  </a:moveTo>
                  <a:lnTo>
                    <a:pt x="3" y="7"/>
                  </a:lnTo>
                  <a:lnTo>
                    <a:pt x="0" y="0"/>
                  </a:lnTo>
                  <a:lnTo>
                    <a:pt x="3" y="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8" name="Freeform 202"/>
            <p:cNvSpPr/>
            <p:nvPr/>
          </p:nvSpPr>
          <p:spPr bwMode="auto">
            <a:xfrm>
              <a:off x="2990" y="3276"/>
              <a:ext cx="39" cy="40"/>
            </a:xfrm>
            <a:custGeom>
              <a:avLst/>
              <a:gdLst/>
              <a:ahLst/>
              <a:cxnLst>
                <a:cxn ang="0">
                  <a:pos x="15" y="3"/>
                </a:cxn>
                <a:cxn ang="0">
                  <a:pos x="0" y="19"/>
                </a:cxn>
                <a:cxn ang="0">
                  <a:pos x="11" y="35"/>
                </a:cxn>
                <a:cxn ang="0">
                  <a:pos x="17" y="30"/>
                </a:cxn>
                <a:cxn ang="0">
                  <a:pos x="32" y="19"/>
                </a:cxn>
                <a:cxn ang="0">
                  <a:pos x="35" y="7"/>
                </a:cxn>
                <a:cxn ang="0">
                  <a:pos x="21" y="0"/>
                </a:cxn>
                <a:cxn ang="0">
                  <a:pos x="15" y="3"/>
                </a:cxn>
              </a:cxnLst>
              <a:rect l="0" t="0" r="r" b="b"/>
              <a:pathLst>
                <a:path w="35" h="35">
                  <a:moveTo>
                    <a:pt x="15" y="3"/>
                  </a:moveTo>
                  <a:lnTo>
                    <a:pt x="0" y="19"/>
                  </a:lnTo>
                  <a:lnTo>
                    <a:pt x="11" y="35"/>
                  </a:lnTo>
                  <a:lnTo>
                    <a:pt x="17" y="30"/>
                  </a:lnTo>
                  <a:lnTo>
                    <a:pt x="32" y="19"/>
                  </a:lnTo>
                  <a:lnTo>
                    <a:pt x="35" y="7"/>
                  </a:lnTo>
                  <a:lnTo>
                    <a:pt x="21" y="0"/>
                  </a:lnTo>
                  <a:lnTo>
                    <a:pt x="15"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9" name="Freeform 203"/>
            <p:cNvSpPr/>
            <p:nvPr/>
          </p:nvSpPr>
          <p:spPr bwMode="auto">
            <a:xfrm>
              <a:off x="3278" y="2947"/>
              <a:ext cx="135" cy="269"/>
            </a:xfrm>
            <a:custGeom>
              <a:avLst/>
              <a:gdLst/>
              <a:ahLst/>
              <a:cxnLst>
                <a:cxn ang="0">
                  <a:pos x="44" y="69"/>
                </a:cxn>
                <a:cxn ang="0">
                  <a:pos x="38" y="70"/>
                </a:cxn>
                <a:cxn ang="0">
                  <a:pos x="24" y="77"/>
                </a:cxn>
                <a:cxn ang="0">
                  <a:pos x="20" y="91"/>
                </a:cxn>
                <a:cxn ang="0">
                  <a:pos x="17" y="106"/>
                </a:cxn>
                <a:cxn ang="0">
                  <a:pos x="19" y="124"/>
                </a:cxn>
                <a:cxn ang="0">
                  <a:pos x="22" y="142"/>
                </a:cxn>
                <a:cxn ang="0">
                  <a:pos x="13" y="154"/>
                </a:cxn>
                <a:cxn ang="0">
                  <a:pos x="5" y="166"/>
                </a:cxn>
                <a:cxn ang="0">
                  <a:pos x="0" y="190"/>
                </a:cxn>
                <a:cxn ang="0">
                  <a:pos x="4" y="210"/>
                </a:cxn>
                <a:cxn ang="0">
                  <a:pos x="10" y="233"/>
                </a:cxn>
                <a:cxn ang="0">
                  <a:pos x="30" y="241"/>
                </a:cxn>
                <a:cxn ang="0">
                  <a:pos x="43" y="235"/>
                </a:cxn>
                <a:cxn ang="0">
                  <a:pos x="58" y="228"/>
                </a:cxn>
                <a:cxn ang="0">
                  <a:pos x="62" y="211"/>
                </a:cxn>
                <a:cxn ang="0">
                  <a:pos x="68" y="195"/>
                </a:cxn>
                <a:cxn ang="0">
                  <a:pos x="74" y="179"/>
                </a:cxn>
                <a:cxn ang="0">
                  <a:pos x="80" y="162"/>
                </a:cxn>
                <a:cxn ang="0">
                  <a:pos x="85" y="147"/>
                </a:cxn>
                <a:cxn ang="0">
                  <a:pos x="91" y="130"/>
                </a:cxn>
                <a:cxn ang="0">
                  <a:pos x="97" y="113"/>
                </a:cxn>
                <a:cxn ang="0">
                  <a:pos x="102" y="97"/>
                </a:cxn>
                <a:cxn ang="0">
                  <a:pos x="109" y="85"/>
                </a:cxn>
                <a:cxn ang="0">
                  <a:pos x="108" y="60"/>
                </a:cxn>
                <a:cxn ang="0">
                  <a:pos x="118" y="67"/>
                </a:cxn>
                <a:cxn ang="0">
                  <a:pos x="121" y="58"/>
                </a:cxn>
                <a:cxn ang="0">
                  <a:pos x="116" y="35"/>
                </a:cxn>
                <a:cxn ang="0">
                  <a:pos x="110" y="13"/>
                </a:cxn>
                <a:cxn ang="0">
                  <a:pos x="106" y="0"/>
                </a:cxn>
                <a:cxn ang="0">
                  <a:pos x="102" y="0"/>
                </a:cxn>
                <a:cxn ang="0">
                  <a:pos x="98" y="6"/>
                </a:cxn>
                <a:cxn ang="0">
                  <a:pos x="95" y="24"/>
                </a:cxn>
                <a:cxn ang="0">
                  <a:pos x="89" y="28"/>
                </a:cxn>
                <a:cxn ang="0">
                  <a:pos x="86" y="30"/>
                </a:cxn>
                <a:cxn ang="0">
                  <a:pos x="82" y="28"/>
                </a:cxn>
                <a:cxn ang="0">
                  <a:pos x="83" y="37"/>
                </a:cxn>
                <a:cxn ang="0">
                  <a:pos x="79" y="45"/>
                </a:cxn>
                <a:cxn ang="0">
                  <a:pos x="82" y="47"/>
                </a:cxn>
                <a:cxn ang="0">
                  <a:pos x="73" y="52"/>
                </a:cxn>
                <a:cxn ang="0">
                  <a:pos x="73" y="47"/>
                </a:cxn>
                <a:cxn ang="0">
                  <a:pos x="68" y="59"/>
                </a:cxn>
                <a:cxn ang="0">
                  <a:pos x="66" y="59"/>
                </a:cxn>
                <a:cxn ang="0">
                  <a:pos x="62" y="58"/>
                </a:cxn>
                <a:cxn ang="0">
                  <a:pos x="56" y="67"/>
                </a:cxn>
                <a:cxn ang="0">
                  <a:pos x="44" y="69"/>
                </a:cxn>
              </a:cxnLst>
              <a:rect l="0" t="0" r="r" b="b"/>
              <a:pathLst>
                <a:path w="121" h="241">
                  <a:moveTo>
                    <a:pt x="44" y="69"/>
                  </a:moveTo>
                  <a:lnTo>
                    <a:pt x="38" y="70"/>
                  </a:lnTo>
                  <a:lnTo>
                    <a:pt x="24" y="77"/>
                  </a:lnTo>
                  <a:lnTo>
                    <a:pt x="20" y="91"/>
                  </a:lnTo>
                  <a:lnTo>
                    <a:pt x="17" y="106"/>
                  </a:lnTo>
                  <a:lnTo>
                    <a:pt x="19" y="124"/>
                  </a:lnTo>
                  <a:lnTo>
                    <a:pt x="22" y="142"/>
                  </a:lnTo>
                  <a:lnTo>
                    <a:pt x="13" y="154"/>
                  </a:lnTo>
                  <a:lnTo>
                    <a:pt x="5" y="166"/>
                  </a:lnTo>
                  <a:lnTo>
                    <a:pt x="0" y="190"/>
                  </a:lnTo>
                  <a:lnTo>
                    <a:pt x="4" y="210"/>
                  </a:lnTo>
                  <a:lnTo>
                    <a:pt x="10" y="233"/>
                  </a:lnTo>
                  <a:lnTo>
                    <a:pt x="30" y="241"/>
                  </a:lnTo>
                  <a:lnTo>
                    <a:pt x="43" y="235"/>
                  </a:lnTo>
                  <a:lnTo>
                    <a:pt x="58" y="228"/>
                  </a:lnTo>
                  <a:lnTo>
                    <a:pt x="62" y="211"/>
                  </a:lnTo>
                  <a:lnTo>
                    <a:pt x="68" y="195"/>
                  </a:lnTo>
                  <a:lnTo>
                    <a:pt x="74" y="179"/>
                  </a:lnTo>
                  <a:lnTo>
                    <a:pt x="80" y="162"/>
                  </a:lnTo>
                  <a:lnTo>
                    <a:pt x="85" y="147"/>
                  </a:lnTo>
                  <a:lnTo>
                    <a:pt x="91" y="130"/>
                  </a:lnTo>
                  <a:lnTo>
                    <a:pt x="97" y="113"/>
                  </a:lnTo>
                  <a:lnTo>
                    <a:pt x="102" y="97"/>
                  </a:lnTo>
                  <a:lnTo>
                    <a:pt x="109" y="85"/>
                  </a:lnTo>
                  <a:lnTo>
                    <a:pt x="108" y="60"/>
                  </a:lnTo>
                  <a:lnTo>
                    <a:pt x="118" y="67"/>
                  </a:lnTo>
                  <a:lnTo>
                    <a:pt x="121" y="58"/>
                  </a:lnTo>
                  <a:lnTo>
                    <a:pt x="116" y="35"/>
                  </a:lnTo>
                  <a:lnTo>
                    <a:pt x="110" y="13"/>
                  </a:lnTo>
                  <a:lnTo>
                    <a:pt x="106" y="0"/>
                  </a:lnTo>
                  <a:lnTo>
                    <a:pt x="102" y="0"/>
                  </a:lnTo>
                  <a:lnTo>
                    <a:pt x="98" y="6"/>
                  </a:lnTo>
                  <a:lnTo>
                    <a:pt x="95" y="24"/>
                  </a:lnTo>
                  <a:lnTo>
                    <a:pt x="89" y="28"/>
                  </a:lnTo>
                  <a:lnTo>
                    <a:pt x="86" y="30"/>
                  </a:lnTo>
                  <a:lnTo>
                    <a:pt x="82" y="28"/>
                  </a:lnTo>
                  <a:lnTo>
                    <a:pt x="83" y="37"/>
                  </a:lnTo>
                  <a:lnTo>
                    <a:pt x="79" y="45"/>
                  </a:lnTo>
                  <a:lnTo>
                    <a:pt x="82" y="47"/>
                  </a:lnTo>
                  <a:lnTo>
                    <a:pt x="73" y="52"/>
                  </a:lnTo>
                  <a:lnTo>
                    <a:pt x="73" y="47"/>
                  </a:lnTo>
                  <a:lnTo>
                    <a:pt x="68" y="59"/>
                  </a:lnTo>
                  <a:lnTo>
                    <a:pt x="66" y="59"/>
                  </a:lnTo>
                  <a:lnTo>
                    <a:pt x="62" y="58"/>
                  </a:lnTo>
                  <a:lnTo>
                    <a:pt x="56" y="67"/>
                  </a:lnTo>
                  <a:lnTo>
                    <a:pt x="44" y="6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0" name="Freeform 204"/>
            <p:cNvSpPr/>
            <p:nvPr/>
          </p:nvSpPr>
          <p:spPr bwMode="auto">
            <a:xfrm>
              <a:off x="3103" y="2894"/>
              <a:ext cx="56" cy="156"/>
            </a:xfrm>
            <a:custGeom>
              <a:avLst/>
              <a:gdLst/>
              <a:ahLst/>
              <a:cxnLst>
                <a:cxn ang="0">
                  <a:pos x="29" y="97"/>
                </a:cxn>
                <a:cxn ang="0">
                  <a:pos x="23" y="115"/>
                </a:cxn>
                <a:cxn ang="0">
                  <a:pos x="30" y="127"/>
                </a:cxn>
                <a:cxn ang="0">
                  <a:pos x="37" y="138"/>
                </a:cxn>
                <a:cxn ang="0">
                  <a:pos x="36" y="129"/>
                </a:cxn>
                <a:cxn ang="0">
                  <a:pos x="44" y="120"/>
                </a:cxn>
                <a:cxn ang="0">
                  <a:pos x="47" y="107"/>
                </a:cxn>
                <a:cxn ang="0">
                  <a:pos x="49" y="94"/>
                </a:cxn>
                <a:cxn ang="0">
                  <a:pos x="39" y="84"/>
                </a:cxn>
                <a:cxn ang="0">
                  <a:pos x="30" y="73"/>
                </a:cxn>
                <a:cxn ang="0">
                  <a:pos x="27" y="55"/>
                </a:cxn>
                <a:cxn ang="0">
                  <a:pos x="31" y="42"/>
                </a:cxn>
                <a:cxn ang="0">
                  <a:pos x="36" y="39"/>
                </a:cxn>
                <a:cxn ang="0">
                  <a:pos x="37" y="39"/>
                </a:cxn>
                <a:cxn ang="0">
                  <a:pos x="32" y="24"/>
                </a:cxn>
                <a:cxn ang="0">
                  <a:pos x="27" y="6"/>
                </a:cxn>
                <a:cxn ang="0">
                  <a:pos x="21" y="3"/>
                </a:cxn>
                <a:cxn ang="0">
                  <a:pos x="6" y="0"/>
                </a:cxn>
                <a:cxn ang="0">
                  <a:pos x="7" y="4"/>
                </a:cxn>
                <a:cxn ang="0">
                  <a:pos x="17" y="18"/>
                </a:cxn>
                <a:cxn ang="0">
                  <a:pos x="13" y="25"/>
                </a:cxn>
                <a:cxn ang="0">
                  <a:pos x="12" y="39"/>
                </a:cxn>
                <a:cxn ang="0">
                  <a:pos x="11" y="53"/>
                </a:cxn>
                <a:cxn ang="0">
                  <a:pos x="8" y="58"/>
                </a:cxn>
                <a:cxn ang="0">
                  <a:pos x="0" y="75"/>
                </a:cxn>
                <a:cxn ang="0">
                  <a:pos x="7" y="83"/>
                </a:cxn>
                <a:cxn ang="0">
                  <a:pos x="13" y="90"/>
                </a:cxn>
                <a:cxn ang="0">
                  <a:pos x="23" y="90"/>
                </a:cxn>
                <a:cxn ang="0">
                  <a:pos x="29" y="97"/>
                </a:cxn>
              </a:cxnLst>
              <a:rect l="0" t="0" r="r" b="b"/>
              <a:pathLst>
                <a:path w="49" h="138">
                  <a:moveTo>
                    <a:pt x="29" y="97"/>
                  </a:moveTo>
                  <a:lnTo>
                    <a:pt x="23" y="115"/>
                  </a:lnTo>
                  <a:lnTo>
                    <a:pt x="30" y="127"/>
                  </a:lnTo>
                  <a:lnTo>
                    <a:pt x="37" y="138"/>
                  </a:lnTo>
                  <a:lnTo>
                    <a:pt x="36" y="129"/>
                  </a:lnTo>
                  <a:lnTo>
                    <a:pt x="44" y="120"/>
                  </a:lnTo>
                  <a:lnTo>
                    <a:pt x="47" y="107"/>
                  </a:lnTo>
                  <a:lnTo>
                    <a:pt x="49" y="94"/>
                  </a:lnTo>
                  <a:lnTo>
                    <a:pt x="39" y="84"/>
                  </a:lnTo>
                  <a:lnTo>
                    <a:pt x="30" y="73"/>
                  </a:lnTo>
                  <a:lnTo>
                    <a:pt x="27" y="55"/>
                  </a:lnTo>
                  <a:lnTo>
                    <a:pt x="31" y="42"/>
                  </a:lnTo>
                  <a:lnTo>
                    <a:pt x="36" y="39"/>
                  </a:lnTo>
                  <a:lnTo>
                    <a:pt x="37" y="39"/>
                  </a:lnTo>
                  <a:lnTo>
                    <a:pt x="32" y="24"/>
                  </a:lnTo>
                  <a:lnTo>
                    <a:pt x="27" y="6"/>
                  </a:lnTo>
                  <a:lnTo>
                    <a:pt x="21" y="3"/>
                  </a:lnTo>
                  <a:lnTo>
                    <a:pt x="6" y="0"/>
                  </a:lnTo>
                  <a:lnTo>
                    <a:pt x="7" y="4"/>
                  </a:lnTo>
                  <a:lnTo>
                    <a:pt x="17" y="18"/>
                  </a:lnTo>
                  <a:lnTo>
                    <a:pt x="13" y="25"/>
                  </a:lnTo>
                  <a:lnTo>
                    <a:pt x="12" y="39"/>
                  </a:lnTo>
                  <a:lnTo>
                    <a:pt x="11" y="53"/>
                  </a:lnTo>
                  <a:lnTo>
                    <a:pt x="8" y="58"/>
                  </a:lnTo>
                  <a:lnTo>
                    <a:pt x="0" y="75"/>
                  </a:lnTo>
                  <a:lnTo>
                    <a:pt x="7" y="83"/>
                  </a:lnTo>
                  <a:lnTo>
                    <a:pt x="13" y="90"/>
                  </a:lnTo>
                  <a:lnTo>
                    <a:pt x="23" y="90"/>
                  </a:lnTo>
                  <a:lnTo>
                    <a:pt x="29" y="9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1" name="Freeform 205"/>
            <p:cNvSpPr/>
            <p:nvPr/>
          </p:nvSpPr>
          <p:spPr bwMode="auto">
            <a:xfrm>
              <a:off x="3061" y="2915"/>
              <a:ext cx="181" cy="327"/>
            </a:xfrm>
            <a:custGeom>
              <a:avLst/>
              <a:gdLst/>
              <a:ahLst/>
              <a:cxnLst>
                <a:cxn ang="0">
                  <a:pos x="66" y="172"/>
                </a:cxn>
                <a:cxn ang="0">
                  <a:pos x="72" y="166"/>
                </a:cxn>
                <a:cxn ang="0">
                  <a:pos x="102" y="136"/>
                </a:cxn>
                <a:cxn ang="0">
                  <a:pos x="130" y="119"/>
                </a:cxn>
                <a:cxn ang="0">
                  <a:pos x="162" y="84"/>
                </a:cxn>
                <a:cxn ang="0">
                  <a:pos x="165" y="71"/>
                </a:cxn>
                <a:cxn ang="0">
                  <a:pos x="165" y="38"/>
                </a:cxn>
                <a:cxn ang="0">
                  <a:pos x="165" y="0"/>
                </a:cxn>
                <a:cxn ang="0">
                  <a:pos x="147" y="9"/>
                </a:cxn>
                <a:cxn ang="0">
                  <a:pos x="123" y="17"/>
                </a:cxn>
                <a:cxn ang="0">
                  <a:pos x="93" y="18"/>
                </a:cxn>
                <a:cxn ang="0">
                  <a:pos x="76" y="20"/>
                </a:cxn>
                <a:cxn ang="0">
                  <a:pos x="67" y="36"/>
                </a:cxn>
                <a:cxn ang="0">
                  <a:pos x="79" y="65"/>
                </a:cxn>
                <a:cxn ang="0">
                  <a:pos x="87" y="88"/>
                </a:cxn>
                <a:cxn ang="0">
                  <a:pos x="76" y="110"/>
                </a:cxn>
                <a:cxn ang="0">
                  <a:pos x="70" y="108"/>
                </a:cxn>
                <a:cxn ang="0">
                  <a:pos x="69" y="78"/>
                </a:cxn>
                <a:cxn ang="0">
                  <a:pos x="53" y="71"/>
                </a:cxn>
                <a:cxn ang="0">
                  <a:pos x="35" y="69"/>
                </a:cxn>
                <a:cxn ang="0">
                  <a:pos x="12" y="78"/>
                </a:cxn>
                <a:cxn ang="0">
                  <a:pos x="3" y="93"/>
                </a:cxn>
                <a:cxn ang="0">
                  <a:pos x="10" y="99"/>
                </a:cxn>
                <a:cxn ang="0">
                  <a:pos x="41" y="112"/>
                </a:cxn>
                <a:cxn ang="0">
                  <a:pos x="37" y="149"/>
                </a:cxn>
                <a:cxn ang="0">
                  <a:pos x="34" y="182"/>
                </a:cxn>
                <a:cxn ang="0">
                  <a:pos x="21" y="206"/>
                </a:cxn>
                <a:cxn ang="0">
                  <a:pos x="13" y="227"/>
                </a:cxn>
                <a:cxn ang="0">
                  <a:pos x="17" y="260"/>
                </a:cxn>
                <a:cxn ang="0">
                  <a:pos x="19" y="294"/>
                </a:cxn>
                <a:cxn ang="0">
                  <a:pos x="31" y="282"/>
                </a:cxn>
                <a:cxn ang="0">
                  <a:pos x="46" y="263"/>
                </a:cxn>
                <a:cxn ang="0">
                  <a:pos x="72" y="248"/>
                </a:cxn>
                <a:cxn ang="0">
                  <a:pos x="75" y="225"/>
                </a:cxn>
                <a:cxn ang="0">
                  <a:pos x="73" y="214"/>
                </a:cxn>
                <a:cxn ang="0">
                  <a:pos x="69" y="184"/>
                </a:cxn>
              </a:cxnLst>
              <a:rect l="0" t="0" r="r" b="b"/>
              <a:pathLst>
                <a:path w="166" h="294">
                  <a:moveTo>
                    <a:pt x="69" y="184"/>
                  </a:moveTo>
                  <a:lnTo>
                    <a:pt x="66" y="172"/>
                  </a:lnTo>
                  <a:lnTo>
                    <a:pt x="66" y="166"/>
                  </a:lnTo>
                  <a:lnTo>
                    <a:pt x="72" y="166"/>
                  </a:lnTo>
                  <a:lnTo>
                    <a:pt x="90" y="152"/>
                  </a:lnTo>
                  <a:lnTo>
                    <a:pt x="102" y="136"/>
                  </a:lnTo>
                  <a:lnTo>
                    <a:pt x="115" y="128"/>
                  </a:lnTo>
                  <a:lnTo>
                    <a:pt x="130" y="119"/>
                  </a:lnTo>
                  <a:lnTo>
                    <a:pt x="149" y="107"/>
                  </a:lnTo>
                  <a:lnTo>
                    <a:pt x="162" y="84"/>
                  </a:lnTo>
                  <a:lnTo>
                    <a:pt x="166" y="71"/>
                  </a:lnTo>
                  <a:lnTo>
                    <a:pt x="165" y="71"/>
                  </a:lnTo>
                  <a:lnTo>
                    <a:pt x="162" y="46"/>
                  </a:lnTo>
                  <a:lnTo>
                    <a:pt x="165" y="38"/>
                  </a:lnTo>
                  <a:lnTo>
                    <a:pt x="163" y="12"/>
                  </a:lnTo>
                  <a:lnTo>
                    <a:pt x="165" y="0"/>
                  </a:lnTo>
                  <a:lnTo>
                    <a:pt x="163" y="0"/>
                  </a:lnTo>
                  <a:lnTo>
                    <a:pt x="147" y="9"/>
                  </a:lnTo>
                  <a:lnTo>
                    <a:pt x="131" y="16"/>
                  </a:lnTo>
                  <a:lnTo>
                    <a:pt x="123" y="17"/>
                  </a:lnTo>
                  <a:lnTo>
                    <a:pt x="111" y="22"/>
                  </a:lnTo>
                  <a:lnTo>
                    <a:pt x="93" y="18"/>
                  </a:lnTo>
                  <a:lnTo>
                    <a:pt x="83" y="20"/>
                  </a:lnTo>
                  <a:lnTo>
                    <a:pt x="76" y="20"/>
                  </a:lnTo>
                  <a:lnTo>
                    <a:pt x="71" y="23"/>
                  </a:lnTo>
                  <a:lnTo>
                    <a:pt x="67" y="36"/>
                  </a:lnTo>
                  <a:lnTo>
                    <a:pt x="70" y="54"/>
                  </a:lnTo>
                  <a:lnTo>
                    <a:pt x="79" y="65"/>
                  </a:lnTo>
                  <a:lnTo>
                    <a:pt x="89" y="75"/>
                  </a:lnTo>
                  <a:lnTo>
                    <a:pt x="87" y="88"/>
                  </a:lnTo>
                  <a:lnTo>
                    <a:pt x="84" y="101"/>
                  </a:lnTo>
                  <a:lnTo>
                    <a:pt x="76" y="110"/>
                  </a:lnTo>
                  <a:lnTo>
                    <a:pt x="77" y="119"/>
                  </a:lnTo>
                  <a:lnTo>
                    <a:pt x="70" y="108"/>
                  </a:lnTo>
                  <a:lnTo>
                    <a:pt x="63" y="96"/>
                  </a:lnTo>
                  <a:lnTo>
                    <a:pt x="69" y="78"/>
                  </a:lnTo>
                  <a:lnTo>
                    <a:pt x="63" y="71"/>
                  </a:lnTo>
                  <a:lnTo>
                    <a:pt x="53" y="71"/>
                  </a:lnTo>
                  <a:lnTo>
                    <a:pt x="47" y="64"/>
                  </a:lnTo>
                  <a:lnTo>
                    <a:pt x="35" y="69"/>
                  </a:lnTo>
                  <a:lnTo>
                    <a:pt x="23" y="74"/>
                  </a:lnTo>
                  <a:lnTo>
                    <a:pt x="12" y="78"/>
                  </a:lnTo>
                  <a:lnTo>
                    <a:pt x="0" y="83"/>
                  </a:lnTo>
                  <a:lnTo>
                    <a:pt x="3" y="93"/>
                  </a:lnTo>
                  <a:lnTo>
                    <a:pt x="3" y="100"/>
                  </a:lnTo>
                  <a:lnTo>
                    <a:pt x="10" y="99"/>
                  </a:lnTo>
                  <a:lnTo>
                    <a:pt x="25" y="106"/>
                  </a:lnTo>
                  <a:lnTo>
                    <a:pt x="41" y="112"/>
                  </a:lnTo>
                  <a:lnTo>
                    <a:pt x="41" y="134"/>
                  </a:lnTo>
                  <a:lnTo>
                    <a:pt x="37" y="149"/>
                  </a:lnTo>
                  <a:lnTo>
                    <a:pt x="40" y="166"/>
                  </a:lnTo>
                  <a:lnTo>
                    <a:pt x="34" y="182"/>
                  </a:lnTo>
                  <a:lnTo>
                    <a:pt x="30" y="196"/>
                  </a:lnTo>
                  <a:lnTo>
                    <a:pt x="21" y="206"/>
                  </a:lnTo>
                  <a:lnTo>
                    <a:pt x="11" y="215"/>
                  </a:lnTo>
                  <a:lnTo>
                    <a:pt x="13" y="227"/>
                  </a:lnTo>
                  <a:lnTo>
                    <a:pt x="17" y="240"/>
                  </a:lnTo>
                  <a:lnTo>
                    <a:pt x="17" y="260"/>
                  </a:lnTo>
                  <a:lnTo>
                    <a:pt x="17" y="278"/>
                  </a:lnTo>
                  <a:lnTo>
                    <a:pt x="19" y="294"/>
                  </a:lnTo>
                  <a:lnTo>
                    <a:pt x="30" y="294"/>
                  </a:lnTo>
                  <a:lnTo>
                    <a:pt x="31" y="282"/>
                  </a:lnTo>
                  <a:lnTo>
                    <a:pt x="27" y="279"/>
                  </a:lnTo>
                  <a:lnTo>
                    <a:pt x="46" y="263"/>
                  </a:lnTo>
                  <a:lnTo>
                    <a:pt x="59" y="256"/>
                  </a:lnTo>
                  <a:lnTo>
                    <a:pt x="72" y="248"/>
                  </a:lnTo>
                  <a:lnTo>
                    <a:pt x="72" y="240"/>
                  </a:lnTo>
                  <a:lnTo>
                    <a:pt x="75" y="225"/>
                  </a:lnTo>
                  <a:lnTo>
                    <a:pt x="76" y="209"/>
                  </a:lnTo>
                  <a:lnTo>
                    <a:pt x="73" y="214"/>
                  </a:lnTo>
                  <a:lnTo>
                    <a:pt x="70" y="200"/>
                  </a:lnTo>
                  <a:lnTo>
                    <a:pt x="69" y="18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2" name="Freeform 206"/>
            <p:cNvSpPr/>
            <p:nvPr/>
          </p:nvSpPr>
          <p:spPr bwMode="auto">
            <a:xfrm>
              <a:off x="2811" y="3147"/>
              <a:ext cx="282" cy="249"/>
            </a:xfrm>
            <a:custGeom>
              <a:avLst/>
              <a:gdLst/>
              <a:ahLst/>
              <a:cxnLst>
                <a:cxn ang="0">
                  <a:pos x="55" y="64"/>
                </a:cxn>
                <a:cxn ang="0">
                  <a:pos x="53" y="98"/>
                </a:cxn>
                <a:cxn ang="0">
                  <a:pos x="37" y="120"/>
                </a:cxn>
                <a:cxn ang="0">
                  <a:pos x="8" y="106"/>
                </a:cxn>
                <a:cxn ang="0">
                  <a:pos x="7" y="132"/>
                </a:cxn>
                <a:cxn ang="0">
                  <a:pos x="19" y="165"/>
                </a:cxn>
                <a:cxn ang="0">
                  <a:pos x="19" y="190"/>
                </a:cxn>
                <a:cxn ang="0">
                  <a:pos x="25" y="216"/>
                </a:cxn>
                <a:cxn ang="0">
                  <a:pos x="38" y="221"/>
                </a:cxn>
                <a:cxn ang="0">
                  <a:pos x="64" y="221"/>
                </a:cxn>
                <a:cxn ang="0">
                  <a:pos x="96" y="215"/>
                </a:cxn>
                <a:cxn ang="0">
                  <a:pos x="133" y="212"/>
                </a:cxn>
                <a:cxn ang="0">
                  <a:pos x="160" y="198"/>
                </a:cxn>
                <a:cxn ang="0">
                  <a:pos x="186" y="179"/>
                </a:cxn>
                <a:cxn ang="0">
                  <a:pos x="205" y="158"/>
                </a:cxn>
                <a:cxn ang="0">
                  <a:pos x="227" y="134"/>
                </a:cxn>
                <a:cxn ang="0">
                  <a:pos x="246" y="101"/>
                </a:cxn>
                <a:cxn ang="0">
                  <a:pos x="242" y="84"/>
                </a:cxn>
                <a:cxn ang="0">
                  <a:pos x="223" y="87"/>
                </a:cxn>
                <a:cxn ang="0">
                  <a:pos x="232" y="64"/>
                </a:cxn>
                <a:cxn ang="0">
                  <a:pos x="240" y="50"/>
                </a:cxn>
                <a:cxn ang="0">
                  <a:pos x="236" y="17"/>
                </a:cxn>
                <a:cxn ang="0">
                  <a:pos x="218" y="3"/>
                </a:cxn>
                <a:cxn ang="0">
                  <a:pos x="202" y="0"/>
                </a:cxn>
                <a:cxn ang="0">
                  <a:pos x="166" y="28"/>
                </a:cxn>
                <a:cxn ang="0">
                  <a:pos x="148" y="50"/>
                </a:cxn>
                <a:cxn ang="0">
                  <a:pos x="115" y="62"/>
                </a:cxn>
                <a:cxn ang="0">
                  <a:pos x="95" y="69"/>
                </a:cxn>
                <a:cxn ang="0">
                  <a:pos x="71" y="83"/>
                </a:cxn>
                <a:cxn ang="0">
                  <a:pos x="67" y="64"/>
                </a:cxn>
                <a:cxn ang="0">
                  <a:pos x="176" y="120"/>
                </a:cxn>
                <a:cxn ang="0">
                  <a:pos x="172" y="152"/>
                </a:cxn>
                <a:cxn ang="0">
                  <a:pos x="193" y="136"/>
                </a:cxn>
                <a:cxn ang="0">
                  <a:pos x="182" y="117"/>
                </a:cxn>
                <a:cxn ang="0">
                  <a:pos x="56" y="47"/>
                </a:cxn>
              </a:cxnLst>
              <a:rect l="0" t="0" r="r" b="b"/>
              <a:pathLst>
                <a:path w="253" h="226">
                  <a:moveTo>
                    <a:pt x="56" y="47"/>
                  </a:moveTo>
                  <a:lnTo>
                    <a:pt x="55" y="64"/>
                  </a:lnTo>
                  <a:lnTo>
                    <a:pt x="54" y="81"/>
                  </a:lnTo>
                  <a:lnTo>
                    <a:pt x="53" y="98"/>
                  </a:lnTo>
                  <a:lnTo>
                    <a:pt x="50" y="114"/>
                  </a:lnTo>
                  <a:lnTo>
                    <a:pt x="37" y="120"/>
                  </a:lnTo>
                  <a:lnTo>
                    <a:pt x="14" y="117"/>
                  </a:lnTo>
                  <a:lnTo>
                    <a:pt x="8" y="106"/>
                  </a:lnTo>
                  <a:lnTo>
                    <a:pt x="0" y="116"/>
                  </a:lnTo>
                  <a:lnTo>
                    <a:pt x="7" y="132"/>
                  </a:lnTo>
                  <a:lnTo>
                    <a:pt x="13" y="148"/>
                  </a:lnTo>
                  <a:lnTo>
                    <a:pt x="19" y="165"/>
                  </a:lnTo>
                  <a:lnTo>
                    <a:pt x="25" y="182"/>
                  </a:lnTo>
                  <a:lnTo>
                    <a:pt x="19" y="190"/>
                  </a:lnTo>
                  <a:lnTo>
                    <a:pt x="20" y="198"/>
                  </a:lnTo>
                  <a:lnTo>
                    <a:pt x="25" y="216"/>
                  </a:lnTo>
                  <a:lnTo>
                    <a:pt x="30" y="216"/>
                  </a:lnTo>
                  <a:lnTo>
                    <a:pt x="38" y="221"/>
                  </a:lnTo>
                  <a:lnTo>
                    <a:pt x="48" y="226"/>
                  </a:lnTo>
                  <a:lnTo>
                    <a:pt x="64" y="221"/>
                  </a:lnTo>
                  <a:lnTo>
                    <a:pt x="80" y="215"/>
                  </a:lnTo>
                  <a:lnTo>
                    <a:pt x="96" y="215"/>
                  </a:lnTo>
                  <a:lnTo>
                    <a:pt x="113" y="214"/>
                  </a:lnTo>
                  <a:lnTo>
                    <a:pt x="133" y="212"/>
                  </a:lnTo>
                  <a:lnTo>
                    <a:pt x="143" y="208"/>
                  </a:lnTo>
                  <a:lnTo>
                    <a:pt x="160" y="198"/>
                  </a:lnTo>
                  <a:lnTo>
                    <a:pt x="176" y="189"/>
                  </a:lnTo>
                  <a:lnTo>
                    <a:pt x="186" y="179"/>
                  </a:lnTo>
                  <a:lnTo>
                    <a:pt x="196" y="168"/>
                  </a:lnTo>
                  <a:lnTo>
                    <a:pt x="205" y="158"/>
                  </a:lnTo>
                  <a:lnTo>
                    <a:pt x="216" y="147"/>
                  </a:lnTo>
                  <a:lnTo>
                    <a:pt x="227" y="134"/>
                  </a:lnTo>
                  <a:lnTo>
                    <a:pt x="239" y="119"/>
                  </a:lnTo>
                  <a:lnTo>
                    <a:pt x="246" y="101"/>
                  </a:lnTo>
                  <a:lnTo>
                    <a:pt x="253" y="84"/>
                  </a:lnTo>
                  <a:lnTo>
                    <a:pt x="242" y="84"/>
                  </a:lnTo>
                  <a:lnTo>
                    <a:pt x="239" y="92"/>
                  </a:lnTo>
                  <a:lnTo>
                    <a:pt x="223" y="87"/>
                  </a:lnTo>
                  <a:lnTo>
                    <a:pt x="224" y="74"/>
                  </a:lnTo>
                  <a:lnTo>
                    <a:pt x="232" y="64"/>
                  </a:lnTo>
                  <a:lnTo>
                    <a:pt x="240" y="68"/>
                  </a:lnTo>
                  <a:lnTo>
                    <a:pt x="240" y="50"/>
                  </a:lnTo>
                  <a:lnTo>
                    <a:pt x="240" y="30"/>
                  </a:lnTo>
                  <a:lnTo>
                    <a:pt x="236" y="17"/>
                  </a:lnTo>
                  <a:lnTo>
                    <a:pt x="234" y="5"/>
                  </a:lnTo>
                  <a:lnTo>
                    <a:pt x="218" y="3"/>
                  </a:lnTo>
                  <a:lnTo>
                    <a:pt x="204" y="0"/>
                  </a:lnTo>
                  <a:lnTo>
                    <a:pt x="202" y="0"/>
                  </a:lnTo>
                  <a:lnTo>
                    <a:pt x="181" y="14"/>
                  </a:lnTo>
                  <a:lnTo>
                    <a:pt x="166" y="28"/>
                  </a:lnTo>
                  <a:lnTo>
                    <a:pt x="157" y="44"/>
                  </a:lnTo>
                  <a:lnTo>
                    <a:pt x="148" y="50"/>
                  </a:lnTo>
                  <a:lnTo>
                    <a:pt x="139" y="64"/>
                  </a:lnTo>
                  <a:lnTo>
                    <a:pt x="115" y="62"/>
                  </a:lnTo>
                  <a:lnTo>
                    <a:pt x="103" y="57"/>
                  </a:lnTo>
                  <a:lnTo>
                    <a:pt x="95" y="69"/>
                  </a:lnTo>
                  <a:lnTo>
                    <a:pt x="88" y="81"/>
                  </a:lnTo>
                  <a:lnTo>
                    <a:pt x="71" y="83"/>
                  </a:lnTo>
                  <a:lnTo>
                    <a:pt x="65" y="81"/>
                  </a:lnTo>
                  <a:lnTo>
                    <a:pt x="67" y="64"/>
                  </a:lnTo>
                  <a:lnTo>
                    <a:pt x="56" y="47"/>
                  </a:lnTo>
                  <a:lnTo>
                    <a:pt x="176" y="120"/>
                  </a:lnTo>
                  <a:lnTo>
                    <a:pt x="161" y="136"/>
                  </a:lnTo>
                  <a:lnTo>
                    <a:pt x="172" y="152"/>
                  </a:lnTo>
                  <a:lnTo>
                    <a:pt x="178" y="147"/>
                  </a:lnTo>
                  <a:lnTo>
                    <a:pt x="193" y="136"/>
                  </a:lnTo>
                  <a:lnTo>
                    <a:pt x="196" y="124"/>
                  </a:lnTo>
                  <a:lnTo>
                    <a:pt x="182" y="117"/>
                  </a:lnTo>
                  <a:lnTo>
                    <a:pt x="176" y="120"/>
                  </a:lnTo>
                  <a:lnTo>
                    <a:pt x="56" y="4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3" name="Freeform 207"/>
            <p:cNvSpPr/>
            <p:nvPr/>
          </p:nvSpPr>
          <p:spPr bwMode="auto">
            <a:xfrm>
              <a:off x="2811" y="3147"/>
              <a:ext cx="282" cy="249"/>
            </a:xfrm>
            <a:custGeom>
              <a:avLst/>
              <a:gdLst/>
              <a:ahLst/>
              <a:cxnLst>
                <a:cxn ang="0">
                  <a:pos x="56" y="47"/>
                </a:cxn>
                <a:cxn ang="0">
                  <a:pos x="55" y="64"/>
                </a:cxn>
                <a:cxn ang="0">
                  <a:pos x="54" y="81"/>
                </a:cxn>
                <a:cxn ang="0">
                  <a:pos x="53" y="98"/>
                </a:cxn>
                <a:cxn ang="0">
                  <a:pos x="50" y="114"/>
                </a:cxn>
                <a:cxn ang="0">
                  <a:pos x="37" y="120"/>
                </a:cxn>
                <a:cxn ang="0">
                  <a:pos x="14" y="117"/>
                </a:cxn>
                <a:cxn ang="0">
                  <a:pos x="8" y="106"/>
                </a:cxn>
                <a:cxn ang="0">
                  <a:pos x="0" y="116"/>
                </a:cxn>
                <a:cxn ang="0">
                  <a:pos x="7" y="132"/>
                </a:cxn>
                <a:cxn ang="0">
                  <a:pos x="13" y="148"/>
                </a:cxn>
                <a:cxn ang="0">
                  <a:pos x="19" y="165"/>
                </a:cxn>
                <a:cxn ang="0">
                  <a:pos x="25" y="182"/>
                </a:cxn>
                <a:cxn ang="0">
                  <a:pos x="19" y="190"/>
                </a:cxn>
                <a:cxn ang="0">
                  <a:pos x="20" y="198"/>
                </a:cxn>
                <a:cxn ang="0">
                  <a:pos x="25" y="216"/>
                </a:cxn>
                <a:cxn ang="0">
                  <a:pos x="30" y="216"/>
                </a:cxn>
                <a:cxn ang="0">
                  <a:pos x="38" y="221"/>
                </a:cxn>
                <a:cxn ang="0">
                  <a:pos x="48" y="226"/>
                </a:cxn>
                <a:cxn ang="0">
                  <a:pos x="64" y="221"/>
                </a:cxn>
                <a:cxn ang="0">
                  <a:pos x="80" y="215"/>
                </a:cxn>
                <a:cxn ang="0">
                  <a:pos x="96" y="215"/>
                </a:cxn>
                <a:cxn ang="0">
                  <a:pos x="113" y="214"/>
                </a:cxn>
                <a:cxn ang="0">
                  <a:pos x="133" y="212"/>
                </a:cxn>
                <a:cxn ang="0">
                  <a:pos x="143" y="208"/>
                </a:cxn>
                <a:cxn ang="0">
                  <a:pos x="160" y="198"/>
                </a:cxn>
                <a:cxn ang="0">
                  <a:pos x="176" y="189"/>
                </a:cxn>
                <a:cxn ang="0">
                  <a:pos x="186" y="179"/>
                </a:cxn>
                <a:cxn ang="0">
                  <a:pos x="196" y="168"/>
                </a:cxn>
                <a:cxn ang="0">
                  <a:pos x="205" y="158"/>
                </a:cxn>
                <a:cxn ang="0">
                  <a:pos x="216" y="147"/>
                </a:cxn>
                <a:cxn ang="0">
                  <a:pos x="227" y="134"/>
                </a:cxn>
                <a:cxn ang="0">
                  <a:pos x="239" y="119"/>
                </a:cxn>
                <a:cxn ang="0">
                  <a:pos x="246" y="101"/>
                </a:cxn>
                <a:cxn ang="0">
                  <a:pos x="253" y="84"/>
                </a:cxn>
                <a:cxn ang="0">
                  <a:pos x="242" y="84"/>
                </a:cxn>
                <a:cxn ang="0">
                  <a:pos x="239" y="92"/>
                </a:cxn>
                <a:cxn ang="0">
                  <a:pos x="223" y="87"/>
                </a:cxn>
                <a:cxn ang="0">
                  <a:pos x="224" y="74"/>
                </a:cxn>
                <a:cxn ang="0">
                  <a:pos x="232" y="64"/>
                </a:cxn>
                <a:cxn ang="0">
                  <a:pos x="240" y="68"/>
                </a:cxn>
                <a:cxn ang="0">
                  <a:pos x="240" y="50"/>
                </a:cxn>
                <a:cxn ang="0">
                  <a:pos x="240" y="30"/>
                </a:cxn>
                <a:cxn ang="0">
                  <a:pos x="236" y="17"/>
                </a:cxn>
                <a:cxn ang="0">
                  <a:pos x="234" y="5"/>
                </a:cxn>
                <a:cxn ang="0">
                  <a:pos x="218" y="3"/>
                </a:cxn>
                <a:cxn ang="0">
                  <a:pos x="204" y="0"/>
                </a:cxn>
                <a:cxn ang="0">
                  <a:pos x="202" y="0"/>
                </a:cxn>
                <a:cxn ang="0">
                  <a:pos x="181" y="14"/>
                </a:cxn>
                <a:cxn ang="0">
                  <a:pos x="166" y="28"/>
                </a:cxn>
                <a:cxn ang="0">
                  <a:pos x="157" y="44"/>
                </a:cxn>
                <a:cxn ang="0">
                  <a:pos x="148" y="50"/>
                </a:cxn>
                <a:cxn ang="0">
                  <a:pos x="139" y="64"/>
                </a:cxn>
                <a:cxn ang="0">
                  <a:pos x="115" y="62"/>
                </a:cxn>
                <a:cxn ang="0">
                  <a:pos x="103" y="57"/>
                </a:cxn>
                <a:cxn ang="0">
                  <a:pos x="95" y="69"/>
                </a:cxn>
                <a:cxn ang="0">
                  <a:pos x="88" y="81"/>
                </a:cxn>
                <a:cxn ang="0">
                  <a:pos x="71" y="83"/>
                </a:cxn>
                <a:cxn ang="0">
                  <a:pos x="65" y="81"/>
                </a:cxn>
                <a:cxn ang="0">
                  <a:pos x="67" y="64"/>
                </a:cxn>
                <a:cxn ang="0">
                  <a:pos x="56" y="47"/>
                </a:cxn>
              </a:cxnLst>
              <a:rect l="0" t="0" r="r" b="b"/>
              <a:pathLst>
                <a:path w="253" h="226">
                  <a:moveTo>
                    <a:pt x="56" y="47"/>
                  </a:moveTo>
                  <a:lnTo>
                    <a:pt x="55" y="64"/>
                  </a:lnTo>
                  <a:lnTo>
                    <a:pt x="54" y="81"/>
                  </a:lnTo>
                  <a:lnTo>
                    <a:pt x="53" y="98"/>
                  </a:lnTo>
                  <a:lnTo>
                    <a:pt x="50" y="114"/>
                  </a:lnTo>
                  <a:lnTo>
                    <a:pt x="37" y="120"/>
                  </a:lnTo>
                  <a:lnTo>
                    <a:pt x="14" y="117"/>
                  </a:lnTo>
                  <a:lnTo>
                    <a:pt x="8" y="106"/>
                  </a:lnTo>
                  <a:lnTo>
                    <a:pt x="0" y="116"/>
                  </a:lnTo>
                  <a:lnTo>
                    <a:pt x="7" y="132"/>
                  </a:lnTo>
                  <a:lnTo>
                    <a:pt x="13" y="148"/>
                  </a:lnTo>
                  <a:lnTo>
                    <a:pt x="19" y="165"/>
                  </a:lnTo>
                  <a:lnTo>
                    <a:pt x="25" y="182"/>
                  </a:lnTo>
                  <a:lnTo>
                    <a:pt x="19" y="190"/>
                  </a:lnTo>
                  <a:lnTo>
                    <a:pt x="20" y="198"/>
                  </a:lnTo>
                  <a:lnTo>
                    <a:pt x="25" y="216"/>
                  </a:lnTo>
                  <a:lnTo>
                    <a:pt x="30" y="216"/>
                  </a:lnTo>
                  <a:lnTo>
                    <a:pt x="38" y="221"/>
                  </a:lnTo>
                  <a:lnTo>
                    <a:pt x="48" y="226"/>
                  </a:lnTo>
                  <a:lnTo>
                    <a:pt x="64" y="221"/>
                  </a:lnTo>
                  <a:lnTo>
                    <a:pt x="80" y="215"/>
                  </a:lnTo>
                  <a:lnTo>
                    <a:pt x="96" y="215"/>
                  </a:lnTo>
                  <a:lnTo>
                    <a:pt x="113" y="214"/>
                  </a:lnTo>
                  <a:lnTo>
                    <a:pt x="133" y="212"/>
                  </a:lnTo>
                  <a:lnTo>
                    <a:pt x="143" y="208"/>
                  </a:lnTo>
                  <a:lnTo>
                    <a:pt x="160" y="198"/>
                  </a:lnTo>
                  <a:lnTo>
                    <a:pt x="176" y="189"/>
                  </a:lnTo>
                  <a:lnTo>
                    <a:pt x="186" y="179"/>
                  </a:lnTo>
                  <a:lnTo>
                    <a:pt x="196" y="168"/>
                  </a:lnTo>
                  <a:lnTo>
                    <a:pt x="205" y="158"/>
                  </a:lnTo>
                  <a:lnTo>
                    <a:pt x="216" y="147"/>
                  </a:lnTo>
                  <a:lnTo>
                    <a:pt x="227" y="134"/>
                  </a:lnTo>
                  <a:lnTo>
                    <a:pt x="239" y="119"/>
                  </a:lnTo>
                  <a:lnTo>
                    <a:pt x="246" y="101"/>
                  </a:lnTo>
                  <a:lnTo>
                    <a:pt x="253" y="84"/>
                  </a:lnTo>
                  <a:lnTo>
                    <a:pt x="242" y="84"/>
                  </a:lnTo>
                  <a:lnTo>
                    <a:pt x="239" y="92"/>
                  </a:lnTo>
                  <a:lnTo>
                    <a:pt x="223" y="87"/>
                  </a:lnTo>
                  <a:lnTo>
                    <a:pt x="224" y="74"/>
                  </a:lnTo>
                  <a:lnTo>
                    <a:pt x="232" y="64"/>
                  </a:lnTo>
                  <a:lnTo>
                    <a:pt x="240" y="68"/>
                  </a:lnTo>
                  <a:lnTo>
                    <a:pt x="240" y="50"/>
                  </a:lnTo>
                  <a:lnTo>
                    <a:pt x="240" y="30"/>
                  </a:lnTo>
                  <a:lnTo>
                    <a:pt x="236" y="17"/>
                  </a:lnTo>
                  <a:lnTo>
                    <a:pt x="234" y="5"/>
                  </a:lnTo>
                  <a:lnTo>
                    <a:pt x="218" y="3"/>
                  </a:lnTo>
                  <a:lnTo>
                    <a:pt x="204" y="0"/>
                  </a:lnTo>
                  <a:lnTo>
                    <a:pt x="202" y="0"/>
                  </a:lnTo>
                  <a:lnTo>
                    <a:pt x="181" y="14"/>
                  </a:lnTo>
                  <a:lnTo>
                    <a:pt x="166" y="28"/>
                  </a:lnTo>
                  <a:lnTo>
                    <a:pt x="157" y="44"/>
                  </a:lnTo>
                  <a:lnTo>
                    <a:pt x="148" y="50"/>
                  </a:lnTo>
                  <a:lnTo>
                    <a:pt x="139" y="64"/>
                  </a:lnTo>
                  <a:lnTo>
                    <a:pt x="115" y="62"/>
                  </a:lnTo>
                  <a:lnTo>
                    <a:pt x="103" y="57"/>
                  </a:lnTo>
                  <a:lnTo>
                    <a:pt x="95" y="69"/>
                  </a:lnTo>
                  <a:lnTo>
                    <a:pt x="88" y="81"/>
                  </a:lnTo>
                  <a:lnTo>
                    <a:pt x="71" y="83"/>
                  </a:lnTo>
                  <a:lnTo>
                    <a:pt x="65" y="81"/>
                  </a:lnTo>
                  <a:lnTo>
                    <a:pt x="67" y="64"/>
                  </a:lnTo>
                  <a:lnTo>
                    <a:pt x="56" y="4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4" name="Freeform 208"/>
            <p:cNvSpPr/>
            <p:nvPr/>
          </p:nvSpPr>
          <p:spPr bwMode="auto">
            <a:xfrm>
              <a:off x="2990" y="3276"/>
              <a:ext cx="39" cy="40"/>
            </a:xfrm>
            <a:custGeom>
              <a:avLst/>
              <a:gdLst/>
              <a:ahLst/>
              <a:cxnLst>
                <a:cxn ang="0">
                  <a:pos x="15" y="3"/>
                </a:cxn>
                <a:cxn ang="0">
                  <a:pos x="0" y="19"/>
                </a:cxn>
                <a:cxn ang="0">
                  <a:pos x="11" y="35"/>
                </a:cxn>
                <a:cxn ang="0">
                  <a:pos x="17" y="30"/>
                </a:cxn>
                <a:cxn ang="0">
                  <a:pos x="32" y="19"/>
                </a:cxn>
                <a:cxn ang="0">
                  <a:pos x="35" y="7"/>
                </a:cxn>
                <a:cxn ang="0">
                  <a:pos x="21" y="0"/>
                </a:cxn>
                <a:cxn ang="0">
                  <a:pos x="15" y="3"/>
                </a:cxn>
              </a:cxnLst>
              <a:rect l="0" t="0" r="r" b="b"/>
              <a:pathLst>
                <a:path w="35" h="35">
                  <a:moveTo>
                    <a:pt x="15" y="3"/>
                  </a:moveTo>
                  <a:lnTo>
                    <a:pt x="0" y="19"/>
                  </a:lnTo>
                  <a:lnTo>
                    <a:pt x="11" y="35"/>
                  </a:lnTo>
                  <a:lnTo>
                    <a:pt x="17" y="30"/>
                  </a:lnTo>
                  <a:lnTo>
                    <a:pt x="32" y="19"/>
                  </a:lnTo>
                  <a:lnTo>
                    <a:pt x="35" y="7"/>
                  </a:lnTo>
                  <a:lnTo>
                    <a:pt x="21" y="0"/>
                  </a:lnTo>
                  <a:lnTo>
                    <a:pt x="15"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5" name="Freeform 209"/>
            <p:cNvSpPr/>
            <p:nvPr/>
          </p:nvSpPr>
          <p:spPr bwMode="auto">
            <a:xfrm>
              <a:off x="2780" y="3156"/>
              <a:ext cx="1" cy="11"/>
            </a:xfrm>
            <a:custGeom>
              <a:avLst/>
              <a:gdLst/>
              <a:ahLst/>
              <a:cxnLst>
                <a:cxn ang="0">
                  <a:pos x="3" y="9"/>
                </a:cxn>
                <a:cxn ang="0">
                  <a:pos x="0" y="8"/>
                </a:cxn>
                <a:cxn ang="0">
                  <a:pos x="2" y="0"/>
                </a:cxn>
                <a:cxn ang="0">
                  <a:pos x="3" y="9"/>
                </a:cxn>
              </a:cxnLst>
              <a:rect l="0" t="0" r="r" b="b"/>
              <a:pathLst>
                <a:path w="3" h="9">
                  <a:moveTo>
                    <a:pt x="3" y="9"/>
                  </a:moveTo>
                  <a:lnTo>
                    <a:pt x="0" y="8"/>
                  </a:lnTo>
                  <a:lnTo>
                    <a:pt x="2" y="0"/>
                  </a:lnTo>
                  <a:lnTo>
                    <a:pt x="3" y="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6" name="Freeform 210"/>
            <p:cNvSpPr/>
            <p:nvPr/>
          </p:nvSpPr>
          <p:spPr bwMode="auto">
            <a:xfrm>
              <a:off x="3061" y="3218"/>
              <a:ext cx="21" cy="32"/>
            </a:xfrm>
            <a:custGeom>
              <a:avLst/>
              <a:gdLst/>
              <a:ahLst/>
              <a:cxnLst>
                <a:cxn ang="0">
                  <a:pos x="9" y="0"/>
                </a:cxn>
                <a:cxn ang="0">
                  <a:pos x="1" y="10"/>
                </a:cxn>
                <a:cxn ang="0">
                  <a:pos x="0" y="23"/>
                </a:cxn>
                <a:cxn ang="0">
                  <a:pos x="16" y="28"/>
                </a:cxn>
                <a:cxn ang="0">
                  <a:pos x="19" y="20"/>
                </a:cxn>
                <a:cxn ang="0">
                  <a:pos x="17" y="4"/>
                </a:cxn>
                <a:cxn ang="0">
                  <a:pos x="9" y="0"/>
                </a:cxn>
              </a:cxnLst>
              <a:rect l="0" t="0" r="r" b="b"/>
              <a:pathLst>
                <a:path w="19" h="28">
                  <a:moveTo>
                    <a:pt x="9" y="0"/>
                  </a:moveTo>
                  <a:lnTo>
                    <a:pt x="1" y="10"/>
                  </a:lnTo>
                  <a:lnTo>
                    <a:pt x="0" y="23"/>
                  </a:lnTo>
                  <a:lnTo>
                    <a:pt x="16" y="28"/>
                  </a:lnTo>
                  <a:lnTo>
                    <a:pt x="19" y="20"/>
                  </a:lnTo>
                  <a:lnTo>
                    <a:pt x="17" y="4"/>
                  </a:lnTo>
                  <a:lnTo>
                    <a:pt x="9"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7" name="Freeform 211"/>
            <p:cNvSpPr/>
            <p:nvPr/>
          </p:nvSpPr>
          <p:spPr bwMode="auto">
            <a:xfrm>
              <a:off x="2736" y="2823"/>
              <a:ext cx="215" cy="240"/>
            </a:xfrm>
            <a:custGeom>
              <a:avLst/>
              <a:gdLst/>
              <a:ahLst/>
              <a:cxnLst>
                <a:cxn ang="0">
                  <a:pos x="193" y="127"/>
                </a:cxn>
                <a:cxn ang="0">
                  <a:pos x="177" y="127"/>
                </a:cxn>
                <a:cxn ang="0">
                  <a:pos x="162" y="128"/>
                </a:cxn>
                <a:cxn ang="0">
                  <a:pos x="161" y="141"/>
                </a:cxn>
                <a:cxn ang="0">
                  <a:pos x="161" y="156"/>
                </a:cxn>
                <a:cxn ang="0">
                  <a:pos x="161" y="170"/>
                </a:cxn>
                <a:cxn ang="0">
                  <a:pos x="161" y="184"/>
                </a:cxn>
                <a:cxn ang="0">
                  <a:pos x="171" y="198"/>
                </a:cxn>
                <a:cxn ang="0">
                  <a:pos x="182" y="211"/>
                </a:cxn>
                <a:cxn ang="0">
                  <a:pos x="158" y="213"/>
                </a:cxn>
                <a:cxn ang="0">
                  <a:pos x="135" y="217"/>
                </a:cxn>
                <a:cxn ang="0">
                  <a:pos x="120" y="213"/>
                </a:cxn>
                <a:cxn ang="0">
                  <a:pos x="105" y="210"/>
                </a:cxn>
                <a:cxn ang="0">
                  <a:pos x="103" y="206"/>
                </a:cxn>
                <a:cxn ang="0">
                  <a:pos x="85" y="206"/>
                </a:cxn>
                <a:cxn ang="0">
                  <a:pos x="67" y="205"/>
                </a:cxn>
                <a:cxn ang="0">
                  <a:pos x="49" y="205"/>
                </a:cxn>
                <a:cxn ang="0">
                  <a:pos x="30" y="204"/>
                </a:cxn>
                <a:cxn ang="0">
                  <a:pos x="19" y="199"/>
                </a:cxn>
                <a:cxn ang="0">
                  <a:pos x="0" y="204"/>
                </a:cxn>
                <a:cxn ang="0">
                  <a:pos x="1" y="189"/>
                </a:cxn>
                <a:cxn ang="0">
                  <a:pos x="2" y="175"/>
                </a:cxn>
                <a:cxn ang="0">
                  <a:pos x="9" y="153"/>
                </a:cxn>
                <a:cxn ang="0">
                  <a:pos x="17" y="130"/>
                </a:cxn>
                <a:cxn ang="0">
                  <a:pos x="25" y="118"/>
                </a:cxn>
                <a:cxn ang="0">
                  <a:pos x="32" y="106"/>
                </a:cxn>
                <a:cxn ang="0">
                  <a:pos x="30" y="82"/>
                </a:cxn>
                <a:cxn ang="0">
                  <a:pos x="25" y="68"/>
                </a:cxn>
                <a:cxn ang="0">
                  <a:pos x="21" y="55"/>
                </a:cxn>
                <a:cxn ang="0">
                  <a:pos x="26" y="46"/>
                </a:cxn>
                <a:cxn ang="0">
                  <a:pos x="19" y="25"/>
                </a:cxn>
                <a:cxn ang="0">
                  <a:pos x="11" y="3"/>
                </a:cxn>
                <a:cxn ang="0">
                  <a:pos x="24" y="0"/>
                </a:cxn>
                <a:cxn ang="0">
                  <a:pos x="37" y="0"/>
                </a:cxn>
                <a:cxn ang="0">
                  <a:pos x="51" y="1"/>
                </a:cxn>
                <a:cxn ang="0">
                  <a:pos x="65" y="1"/>
                </a:cxn>
                <a:cxn ang="0">
                  <a:pos x="78" y="2"/>
                </a:cxn>
                <a:cxn ang="0">
                  <a:pos x="84" y="19"/>
                </a:cxn>
                <a:cxn ang="0">
                  <a:pos x="91" y="36"/>
                </a:cxn>
                <a:cxn ang="0">
                  <a:pos x="102" y="39"/>
                </a:cxn>
                <a:cxn ang="0">
                  <a:pos x="121" y="36"/>
                </a:cxn>
                <a:cxn ang="0">
                  <a:pos x="125" y="20"/>
                </a:cxn>
                <a:cxn ang="0">
                  <a:pos x="140" y="21"/>
                </a:cxn>
                <a:cxn ang="0">
                  <a:pos x="140" y="25"/>
                </a:cxn>
                <a:cxn ang="0">
                  <a:pos x="161" y="28"/>
                </a:cxn>
                <a:cxn ang="0">
                  <a:pos x="162" y="49"/>
                </a:cxn>
                <a:cxn ang="0">
                  <a:pos x="162" y="69"/>
                </a:cxn>
                <a:cxn ang="0">
                  <a:pos x="167" y="87"/>
                </a:cxn>
                <a:cxn ang="0">
                  <a:pos x="168" y="94"/>
                </a:cxn>
                <a:cxn ang="0">
                  <a:pos x="181" y="92"/>
                </a:cxn>
                <a:cxn ang="0">
                  <a:pos x="193" y="90"/>
                </a:cxn>
                <a:cxn ang="0">
                  <a:pos x="193" y="108"/>
                </a:cxn>
                <a:cxn ang="0">
                  <a:pos x="193" y="127"/>
                </a:cxn>
              </a:cxnLst>
              <a:rect l="0" t="0" r="r" b="b"/>
              <a:pathLst>
                <a:path w="193" h="217">
                  <a:moveTo>
                    <a:pt x="193" y="127"/>
                  </a:moveTo>
                  <a:lnTo>
                    <a:pt x="177" y="127"/>
                  </a:lnTo>
                  <a:lnTo>
                    <a:pt x="162" y="128"/>
                  </a:lnTo>
                  <a:lnTo>
                    <a:pt x="161" y="141"/>
                  </a:lnTo>
                  <a:lnTo>
                    <a:pt x="161" y="156"/>
                  </a:lnTo>
                  <a:lnTo>
                    <a:pt x="161" y="170"/>
                  </a:lnTo>
                  <a:lnTo>
                    <a:pt x="161" y="184"/>
                  </a:lnTo>
                  <a:lnTo>
                    <a:pt x="171" y="198"/>
                  </a:lnTo>
                  <a:lnTo>
                    <a:pt x="182" y="211"/>
                  </a:lnTo>
                  <a:lnTo>
                    <a:pt x="158" y="213"/>
                  </a:lnTo>
                  <a:lnTo>
                    <a:pt x="135" y="217"/>
                  </a:lnTo>
                  <a:lnTo>
                    <a:pt x="120" y="213"/>
                  </a:lnTo>
                  <a:lnTo>
                    <a:pt x="105" y="210"/>
                  </a:lnTo>
                  <a:lnTo>
                    <a:pt x="103" y="206"/>
                  </a:lnTo>
                  <a:lnTo>
                    <a:pt x="85" y="206"/>
                  </a:lnTo>
                  <a:lnTo>
                    <a:pt x="67" y="205"/>
                  </a:lnTo>
                  <a:lnTo>
                    <a:pt x="49" y="205"/>
                  </a:lnTo>
                  <a:lnTo>
                    <a:pt x="30" y="204"/>
                  </a:lnTo>
                  <a:lnTo>
                    <a:pt x="19" y="199"/>
                  </a:lnTo>
                  <a:lnTo>
                    <a:pt x="0" y="204"/>
                  </a:lnTo>
                  <a:lnTo>
                    <a:pt x="1" y="189"/>
                  </a:lnTo>
                  <a:lnTo>
                    <a:pt x="2" y="175"/>
                  </a:lnTo>
                  <a:lnTo>
                    <a:pt x="9" y="153"/>
                  </a:lnTo>
                  <a:lnTo>
                    <a:pt x="17" y="130"/>
                  </a:lnTo>
                  <a:lnTo>
                    <a:pt x="25" y="118"/>
                  </a:lnTo>
                  <a:lnTo>
                    <a:pt x="32" y="106"/>
                  </a:lnTo>
                  <a:lnTo>
                    <a:pt x="30" y="82"/>
                  </a:lnTo>
                  <a:lnTo>
                    <a:pt x="25" y="68"/>
                  </a:lnTo>
                  <a:lnTo>
                    <a:pt x="21" y="55"/>
                  </a:lnTo>
                  <a:lnTo>
                    <a:pt x="26" y="46"/>
                  </a:lnTo>
                  <a:lnTo>
                    <a:pt x="19" y="25"/>
                  </a:lnTo>
                  <a:lnTo>
                    <a:pt x="11" y="3"/>
                  </a:lnTo>
                  <a:lnTo>
                    <a:pt x="24" y="0"/>
                  </a:lnTo>
                  <a:lnTo>
                    <a:pt x="37" y="0"/>
                  </a:lnTo>
                  <a:lnTo>
                    <a:pt x="51" y="1"/>
                  </a:lnTo>
                  <a:lnTo>
                    <a:pt x="65" y="1"/>
                  </a:lnTo>
                  <a:lnTo>
                    <a:pt x="78" y="2"/>
                  </a:lnTo>
                  <a:lnTo>
                    <a:pt x="84" y="19"/>
                  </a:lnTo>
                  <a:lnTo>
                    <a:pt x="91" y="36"/>
                  </a:lnTo>
                  <a:lnTo>
                    <a:pt x="102" y="39"/>
                  </a:lnTo>
                  <a:lnTo>
                    <a:pt x="121" y="36"/>
                  </a:lnTo>
                  <a:lnTo>
                    <a:pt x="125" y="20"/>
                  </a:lnTo>
                  <a:lnTo>
                    <a:pt x="140" y="21"/>
                  </a:lnTo>
                  <a:lnTo>
                    <a:pt x="140" y="25"/>
                  </a:lnTo>
                  <a:lnTo>
                    <a:pt x="161" y="28"/>
                  </a:lnTo>
                  <a:lnTo>
                    <a:pt x="162" y="49"/>
                  </a:lnTo>
                  <a:lnTo>
                    <a:pt x="162" y="69"/>
                  </a:lnTo>
                  <a:lnTo>
                    <a:pt x="167" y="87"/>
                  </a:lnTo>
                  <a:lnTo>
                    <a:pt x="168" y="94"/>
                  </a:lnTo>
                  <a:lnTo>
                    <a:pt x="181" y="92"/>
                  </a:lnTo>
                  <a:lnTo>
                    <a:pt x="193" y="90"/>
                  </a:lnTo>
                  <a:lnTo>
                    <a:pt x="193" y="108"/>
                  </a:lnTo>
                  <a:lnTo>
                    <a:pt x="193" y="12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8" name="Freeform 212"/>
            <p:cNvSpPr/>
            <p:nvPr/>
          </p:nvSpPr>
          <p:spPr bwMode="auto">
            <a:xfrm>
              <a:off x="2743" y="2794"/>
              <a:ext cx="21" cy="26"/>
            </a:xfrm>
            <a:custGeom>
              <a:avLst/>
              <a:gdLst/>
              <a:ahLst/>
              <a:cxnLst>
                <a:cxn ang="0">
                  <a:pos x="2" y="24"/>
                </a:cxn>
                <a:cxn ang="0">
                  <a:pos x="0" y="10"/>
                </a:cxn>
                <a:cxn ang="0">
                  <a:pos x="11" y="0"/>
                </a:cxn>
                <a:cxn ang="0">
                  <a:pos x="17" y="3"/>
                </a:cxn>
                <a:cxn ang="0">
                  <a:pos x="9" y="9"/>
                </a:cxn>
                <a:cxn ang="0">
                  <a:pos x="8" y="23"/>
                </a:cxn>
                <a:cxn ang="0">
                  <a:pos x="2" y="24"/>
                </a:cxn>
              </a:cxnLst>
              <a:rect l="0" t="0" r="r" b="b"/>
              <a:pathLst>
                <a:path w="17" h="24">
                  <a:moveTo>
                    <a:pt x="2" y="24"/>
                  </a:moveTo>
                  <a:lnTo>
                    <a:pt x="0" y="10"/>
                  </a:lnTo>
                  <a:lnTo>
                    <a:pt x="11" y="0"/>
                  </a:lnTo>
                  <a:lnTo>
                    <a:pt x="17" y="3"/>
                  </a:lnTo>
                  <a:lnTo>
                    <a:pt x="9" y="9"/>
                  </a:lnTo>
                  <a:lnTo>
                    <a:pt x="8" y="23"/>
                  </a:lnTo>
                  <a:lnTo>
                    <a:pt x="2" y="2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9" name="Freeform 213"/>
            <p:cNvSpPr/>
            <p:nvPr/>
          </p:nvSpPr>
          <p:spPr bwMode="auto">
            <a:xfrm>
              <a:off x="2698" y="2659"/>
              <a:ext cx="33" cy="26"/>
            </a:xfrm>
            <a:custGeom>
              <a:avLst/>
              <a:gdLst/>
              <a:ahLst/>
              <a:cxnLst>
                <a:cxn ang="0">
                  <a:pos x="6" y="24"/>
                </a:cxn>
                <a:cxn ang="0">
                  <a:pos x="0" y="22"/>
                </a:cxn>
                <a:cxn ang="0">
                  <a:pos x="2" y="16"/>
                </a:cxn>
                <a:cxn ang="0">
                  <a:pos x="6" y="0"/>
                </a:cxn>
                <a:cxn ang="0">
                  <a:pos x="18" y="1"/>
                </a:cxn>
                <a:cxn ang="0">
                  <a:pos x="30" y="4"/>
                </a:cxn>
                <a:cxn ang="0">
                  <a:pos x="30" y="24"/>
                </a:cxn>
                <a:cxn ang="0">
                  <a:pos x="18" y="24"/>
                </a:cxn>
                <a:cxn ang="0">
                  <a:pos x="6" y="24"/>
                </a:cxn>
              </a:cxnLst>
              <a:rect l="0" t="0" r="r" b="b"/>
              <a:pathLst>
                <a:path w="30" h="24">
                  <a:moveTo>
                    <a:pt x="6" y="24"/>
                  </a:moveTo>
                  <a:lnTo>
                    <a:pt x="0" y="22"/>
                  </a:lnTo>
                  <a:lnTo>
                    <a:pt x="2" y="16"/>
                  </a:lnTo>
                  <a:lnTo>
                    <a:pt x="6" y="0"/>
                  </a:lnTo>
                  <a:lnTo>
                    <a:pt x="18" y="1"/>
                  </a:lnTo>
                  <a:lnTo>
                    <a:pt x="30" y="4"/>
                  </a:lnTo>
                  <a:lnTo>
                    <a:pt x="30" y="24"/>
                  </a:lnTo>
                  <a:lnTo>
                    <a:pt x="18" y="24"/>
                  </a:lnTo>
                  <a:lnTo>
                    <a:pt x="6" y="2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0" name="Freeform 214"/>
            <p:cNvSpPr/>
            <p:nvPr/>
          </p:nvSpPr>
          <p:spPr bwMode="auto">
            <a:xfrm>
              <a:off x="2680" y="2630"/>
              <a:ext cx="10" cy="11"/>
            </a:xfrm>
            <a:custGeom>
              <a:avLst/>
              <a:gdLst/>
              <a:ahLst/>
              <a:cxnLst>
                <a:cxn ang="0">
                  <a:pos x="9" y="1"/>
                </a:cxn>
                <a:cxn ang="0">
                  <a:pos x="6" y="0"/>
                </a:cxn>
                <a:cxn ang="0">
                  <a:pos x="0" y="8"/>
                </a:cxn>
                <a:cxn ang="0">
                  <a:pos x="9" y="1"/>
                </a:cxn>
              </a:cxnLst>
              <a:rect l="0" t="0" r="r" b="b"/>
              <a:pathLst>
                <a:path w="9" h="8">
                  <a:moveTo>
                    <a:pt x="9" y="1"/>
                  </a:moveTo>
                  <a:lnTo>
                    <a:pt x="6" y="0"/>
                  </a:lnTo>
                  <a:lnTo>
                    <a:pt x="0" y="8"/>
                  </a:lnTo>
                  <a:lnTo>
                    <a:pt x="9"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1" name="Freeform 215"/>
            <p:cNvSpPr/>
            <p:nvPr/>
          </p:nvSpPr>
          <p:spPr bwMode="auto">
            <a:xfrm>
              <a:off x="2687" y="2663"/>
              <a:ext cx="100" cy="120"/>
            </a:xfrm>
            <a:custGeom>
              <a:avLst/>
              <a:gdLst/>
              <a:ahLst/>
              <a:cxnLst>
                <a:cxn ang="0">
                  <a:pos x="16" y="20"/>
                </a:cxn>
                <a:cxn ang="0">
                  <a:pos x="13" y="27"/>
                </a:cxn>
                <a:cxn ang="0">
                  <a:pos x="9" y="27"/>
                </a:cxn>
                <a:cxn ang="0">
                  <a:pos x="19" y="36"/>
                </a:cxn>
                <a:cxn ang="0">
                  <a:pos x="10" y="34"/>
                </a:cxn>
                <a:cxn ang="0">
                  <a:pos x="5" y="51"/>
                </a:cxn>
                <a:cxn ang="0">
                  <a:pos x="0" y="51"/>
                </a:cxn>
                <a:cxn ang="0">
                  <a:pos x="7" y="63"/>
                </a:cxn>
                <a:cxn ang="0">
                  <a:pos x="11" y="67"/>
                </a:cxn>
                <a:cxn ang="0">
                  <a:pos x="5" y="62"/>
                </a:cxn>
                <a:cxn ang="0">
                  <a:pos x="12" y="73"/>
                </a:cxn>
                <a:cxn ang="0">
                  <a:pos x="10" y="73"/>
                </a:cxn>
                <a:cxn ang="0">
                  <a:pos x="19" y="84"/>
                </a:cxn>
                <a:cxn ang="0">
                  <a:pos x="17" y="82"/>
                </a:cxn>
                <a:cxn ang="0">
                  <a:pos x="28" y="96"/>
                </a:cxn>
                <a:cxn ang="0">
                  <a:pos x="39" y="109"/>
                </a:cxn>
                <a:cxn ang="0">
                  <a:pos x="43" y="102"/>
                </a:cxn>
                <a:cxn ang="0">
                  <a:pos x="47" y="104"/>
                </a:cxn>
                <a:cxn ang="0">
                  <a:pos x="51" y="100"/>
                </a:cxn>
                <a:cxn ang="0">
                  <a:pos x="47" y="93"/>
                </a:cxn>
                <a:cxn ang="0">
                  <a:pos x="46" y="88"/>
                </a:cxn>
                <a:cxn ang="0">
                  <a:pos x="45" y="82"/>
                </a:cxn>
                <a:cxn ang="0">
                  <a:pos x="59" y="81"/>
                </a:cxn>
                <a:cxn ang="0">
                  <a:pos x="60" y="70"/>
                </a:cxn>
                <a:cxn ang="0">
                  <a:pos x="70" y="81"/>
                </a:cxn>
                <a:cxn ang="0">
                  <a:pos x="79" y="78"/>
                </a:cxn>
                <a:cxn ang="0">
                  <a:pos x="82" y="82"/>
                </a:cxn>
                <a:cxn ang="0">
                  <a:pos x="87" y="78"/>
                </a:cxn>
                <a:cxn ang="0">
                  <a:pos x="91" y="52"/>
                </a:cxn>
                <a:cxn ang="0">
                  <a:pos x="82" y="37"/>
                </a:cxn>
                <a:cxn ang="0">
                  <a:pos x="89" y="27"/>
                </a:cxn>
                <a:cxn ang="0">
                  <a:pos x="88" y="15"/>
                </a:cxn>
                <a:cxn ang="0">
                  <a:pos x="71" y="16"/>
                </a:cxn>
                <a:cxn ang="0">
                  <a:pos x="72" y="0"/>
                </a:cxn>
                <a:cxn ang="0">
                  <a:pos x="57" y="0"/>
                </a:cxn>
                <a:cxn ang="0">
                  <a:pos x="41" y="0"/>
                </a:cxn>
                <a:cxn ang="0">
                  <a:pos x="41" y="20"/>
                </a:cxn>
                <a:cxn ang="0">
                  <a:pos x="29" y="20"/>
                </a:cxn>
                <a:cxn ang="0">
                  <a:pos x="17" y="20"/>
                </a:cxn>
                <a:cxn ang="0">
                  <a:pos x="16" y="20"/>
                </a:cxn>
              </a:cxnLst>
              <a:rect l="0" t="0" r="r" b="b"/>
              <a:pathLst>
                <a:path w="91" h="109">
                  <a:moveTo>
                    <a:pt x="16" y="20"/>
                  </a:moveTo>
                  <a:lnTo>
                    <a:pt x="13" y="27"/>
                  </a:lnTo>
                  <a:lnTo>
                    <a:pt x="9" y="27"/>
                  </a:lnTo>
                  <a:lnTo>
                    <a:pt x="19" y="36"/>
                  </a:lnTo>
                  <a:lnTo>
                    <a:pt x="10" y="34"/>
                  </a:lnTo>
                  <a:lnTo>
                    <a:pt x="5" y="51"/>
                  </a:lnTo>
                  <a:lnTo>
                    <a:pt x="0" y="51"/>
                  </a:lnTo>
                  <a:lnTo>
                    <a:pt x="7" y="63"/>
                  </a:lnTo>
                  <a:lnTo>
                    <a:pt x="11" y="67"/>
                  </a:lnTo>
                  <a:lnTo>
                    <a:pt x="5" y="62"/>
                  </a:lnTo>
                  <a:lnTo>
                    <a:pt x="12" y="73"/>
                  </a:lnTo>
                  <a:lnTo>
                    <a:pt x="10" y="73"/>
                  </a:lnTo>
                  <a:lnTo>
                    <a:pt x="19" y="84"/>
                  </a:lnTo>
                  <a:lnTo>
                    <a:pt x="17" y="82"/>
                  </a:lnTo>
                  <a:lnTo>
                    <a:pt x="28" y="96"/>
                  </a:lnTo>
                  <a:lnTo>
                    <a:pt x="39" y="109"/>
                  </a:lnTo>
                  <a:lnTo>
                    <a:pt x="43" y="102"/>
                  </a:lnTo>
                  <a:lnTo>
                    <a:pt x="47" y="104"/>
                  </a:lnTo>
                  <a:lnTo>
                    <a:pt x="51" y="100"/>
                  </a:lnTo>
                  <a:lnTo>
                    <a:pt x="47" y="93"/>
                  </a:lnTo>
                  <a:lnTo>
                    <a:pt x="46" y="88"/>
                  </a:lnTo>
                  <a:lnTo>
                    <a:pt x="45" y="82"/>
                  </a:lnTo>
                  <a:lnTo>
                    <a:pt x="59" y="81"/>
                  </a:lnTo>
                  <a:lnTo>
                    <a:pt x="60" y="70"/>
                  </a:lnTo>
                  <a:lnTo>
                    <a:pt x="70" y="81"/>
                  </a:lnTo>
                  <a:lnTo>
                    <a:pt x="79" y="78"/>
                  </a:lnTo>
                  <a:lnTo>
                    <a:pt x="82" y="82"/>
                  </a:lnTo>
                  <a:lnTo>
                    <a:pt x="87" y="78"/>
                  </a:lnTo>
                  <a:lnTo>
                    <a:pt x="91" y="52"/>
                  </a:lnTo>
                  <a:lnTo>
                    <a:pt x="82" y="37"/>
                  </a:lnTo>
                  <a:lnTo>
                    <a:pt x="89" y="27"/>
                  </a:lnTo>
                  <a:lnTo>
                    <a:pt x="88" y="15"/>
                  </a:lnTo>
                  <a:lnTo>
                    <a:pt x="71" y="16"/>
                  </a:lnTo>
                  <a:lnTo>
                    <a:pt x="72" y="0"/>
                  </a:lnTo>
                  <a:lnTo>
                    <a:pt x="57" y="0"/>
                  </a:lnTo>
                  <a:lnTo>
                    <a:pt x="41" y="0"/>
                  </a:lnTo>
                  <a:lnTo>
                    <a:pt x="41" y="20"/>
                  </a:lnTo>
                  <a:lnTo>
                    <a:pt x="29" y="20"/>
                  </a:lnTo>
                  <a:lnTo>
                    <a:pt x="17" y="20"/>
                  </a:lnTo>
                  <a:lnTo>
                    <a:pt x="16" y="2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2" name="Freeform 216"/>
            <p:cNvSpPr/>
            <p:nvPr/>
          </p:nvSpPr>
          <p:spPr bwMode="auto">
            <a:xfrm>
              <a:off x="2646" y="2697"/>
              <a:ext cx="4" cy="10"/>
            </a:xfrm>
            <a:custGeom>
              <a:avLst/>
              <a:gdLst/>
              <a:ahLst/>
              <a:cxnLst>
                <a:cxn ang="0">
                  <a:pos x="5" y="2"/>
                </a:cxn>
                <a:cxn ang="0">
                  <a:pos x="1" y="7"/>
                </a:cxn>
                <a:cxn ang="0">
                  <a:pos x="0" y="3"/>
                </a:cxn>
                <a:cxn ang="0">
                  <a:pos x="3" y="0"/>
                </a:cxn>
                <a:cxn ang="0">
                  <a:pos x="5" y="2"/>
                </a:cxn>
              </a:cxnLst>
              <a:rect l="0" t="0" r="r" b="b"/>
              <a:pathLst>
                <a:path w="5" h="7">
                  <a:moveTo>
                    <a:pt x="5" y="2"/>
                  </a:moveTo>
                  <a:lnTo>
                    <a:pt x="1" y="7"/>
                  </a:lnTo>
                  <a:lnTo>
                    <a:pt x="0" y="3"/>
                  </a:lnTo>
                  <a:lnTo>
                    <a:pt x="3" y="0"/>
                  </a:lnTo>
                  <a:lnTo>
                    <a:pt x="5"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3" name="Freeform 217"/>
            <p:cNvSpPr/>
            <p:nvPr/>
          </p:nvSpPr>
          <p:spPr bwMode="auto">
            <a:xfrm>
              <a:off x="2660" y="2672"/>
              <a:ext cx="1" cy="2"/>
            </a:xfrm>
            <a:custGeom>
              <a:avLst/>
              <a:gdLst/>
              <a:ahLst/>
              <a:cxnLst>
                <a:cxn ang="0">
                  <a:pos x="2" y="2"/>
                </a:cxn>
                <a:cxn ang="0">
                  <a:pos x="0" y="0"/>
                </a:cxn>
                <a:cxn ang="0">
                  <a:pos x="3" y="0"/>
                </a:cxn>
                <a:cxn ang="0">
                  <a:pos x="2" y="2"/>
                </a:cxn>
              </a:cxnLst>
              <a:rect l="0" t="0" r="r" b="b"/>
              <a:pathLst>
                <a:path w="3" h="2">
                  <a:moveTo>
                    <a:pt x="2" y="2"/>
                  </a:moveTo>
                  <a:lnTo>
                    <a:pt x="0" y="0"/>
                  </a:lnTo>
                  <a:lnTo>
                    <a:pt x="3" y="0"/>
                  </a:lnTo>
                  <a:lnTo>
                    <a:pt x="2"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4" name="Freeform 218"/>
            <p:cNvSpPr/>
            <p:nvPr/>
          </p:nvSpPr>
          <p:spPr bwMode="auto">
            <a:xfrm>
              <a:off x="3050" y="2725"/>
              <a:ext cx="191" cy="214"/>
            </a:xfrm>
            <a:custGeom>
              <a:avLst/>
              <a:gdLst/>
              <a:ahLst/>
              <a:cxnLst>
                <a:cxn ang="0">
                  <a:pos x="131" y="42"/>
                </a:cxn>
                <a:cxn ang="0">
                  <a:pos x="129" y="36"/>
                </a:cxn>
                <a:cxn ang="0">
                  <a:pos x="115" y="26"/>
                </a:cxn>
                <a:cxn ang="0">
                  <a:pos x="101" y="18"/>
                </a:cxn>
                <a:cxn ang="0">
                  <a:pos x="86" y="8"/>
                </a:cxn>
                <a:cxn ang="0">
                  <a:pos x="71" y="0"/>
                </a:cxn>
                <a:cxn ang="0">
                  <a:pos x="57" y="0"/>
                </a:cxn>
                <a:cxn ang="0">
                  <a:pos x="44" y="0"/>
                </a:cxn>
                <a:cxn ang="0">
                  <a:pos x="30" y="1"/>
                </a:cxn>
                <a:cxn ang="0">
                  <a:pos x="17" y="1"/>
                </a:cxn>
                <a:cxn ang="0">
                  <a:pos x="23" y="23"/>
                </a:cxn>
                <a:cxn ang="0">
                  <a:pos x="18" y="25"/>
                </a:cxn>
                <a:cxn ang="0">
                  <a:pos x="18" y="34"/>
                </a:cxn>
                <a:cxn ang="0">
                  <a:pos x="21" y="40"/>
                </a:cxn>
                <a:cxn ang="0">
                  <a:pos x="12" y="50"/>
                </a:cxn>
                <a:cxn ang="0">
                  <a:pos x="3" y="62"/>
                </a:cxn>
                <a:cxn ang="0">
                  <a:pos x="0" y="62"/>
                </a:cxn>
                <a:cxn ang="0">
                  <a:pos x="0" y="76"/>
                </a:cxn>
                <a:cxn ang="0">
                  <a:pos x="1" y="89"/>
                </a:cxn>
                <a:cxn ang="0">
                  <a:pos x="6" y="103"/>
                </a:cxn>
                <a:cxn ang="0">
                  <a:pos x="13" y="116"/>
                </a:cxn>
                <a:cxn ang="0">
                  <a:pos x="20" y="128"/>
                </a:cxn>
                <a:cxn ang="0">
                  <a:pos x="20" y="132"/>
                </a:cxn>
                <a:cxn ang="0">
                  <a:pos x="37" y="142"/>
                </a:cxn>
                <a:cxn ang="0">
                  <a:pos x="54" y="151"/>
                </a:cxn>
                <a:cxn ang="0">
                  <a:pos x="69" y="154"/>
                </a:cxn>
                <a:cxn ang="0">
                  <a:pos x="75" y="157"/>
                </a:cxn>
                <a:cxn ang="0">
                  <a:pos x="80" y="175"/>
                </a:cxn>
                <a:cxn ang="0">
                  <a:pos x="85" y="190"/>
                </a:cxn>
                <a:cxn ang="0">
                  <a:pos x="91" y="190"/>
                </a:cxn>
                <a:cxn ang="0">
                  <a:pos x="101" y="188"/>
                </a:cxn>
                <a:cxn ang="0">
                  <a:pos x="119" y="192"/>
                </a:cxn>
                <a:cxn ang="0">
                  <a:pos x="131" y="187"/>
                </a:cxn>
                <a:cxn ang="0">
                  <a:pos x="139" y="186"/>
                </a:cxn>
                <a:cxn ang="0">
                  <a:pos x="155" y="179"/>
                </a:cxn>
                <a:cxn ang="0">
                  <a:pos x="171" y="170"/>
                </a:cxn>
                <a:cxn ang="0">
                  <a:pos x="161" y="160"/>
                </a:cxn>
                <a:cxn ang="0">
                  <a:pos x="158" y="142"/>
                </a:cxn>
                <a:cxn ang="0">
                  <a:pos x="156" y="128"/>
                </a:cxn>
                <a:cxn ang="0">
                  <a:pos x="155" y="122"/>
                </a:cxn>
                <a:cxn ang="0">
                  <a:pos x="158" y="106"/>
                </a:cxn>
                <a:cxn ang="0">
                  <a:pos x="147" y="90"/>
                </a:cxn>
                <a:cxn ang="0">
                  <a:pos x="155" y="66"/>
                </a:cxn>
                <a:cxn ang="0">
                  <a:pos x="143" y="54"/>
                </a:cxn>
                <a:cxn ang="0">
                  <a:pos x="131" y="42"/>
                </a:cxn>
              </a:cxnLst>
              <a:rect l="0" t="0" r="r" b="b"/>
              <a:pathLst>
                <a:path w="171" h="192">
                  <a:moveTo>
                    <a:pt x="131" y="42"/>
                  </a:moveTo>
                  <a:lnTo>
                    <a:pt x="129" y="36"/>
                  </a:lnTo>
                  <a:lnTo>
                    <a:pt x="115" y="26"/>
                  </a:lnTo>
                  <a:lnTo>
                    <a:pt x="101" y="18"/>
                  </a:lnTo>
                  <a:lnTo>
                    <a:pt x="86" y="8"/>
                  </a:lnTo>
                  <a:lnTo>
                    <a:pt x="71" y="0"/>
                  </a:lnTo>
                  <a:lnTo>
                    <a:pt x="57" y="0"/>
                  </a:lnTo>
                  <a:lnTo>
                    <a:pt x="44" y="0"/>
                  </a:lnTo>
                  <a:lnTo>
                    <a:pt x="30" y="1"/>
                  </a:lnTo>
                  <a:lnTo>
                    <a:pt x="17" y="1"/>
                  </a:lnTo>
                  <a:lnTo>
                    <a:pt x="23" y="23"/>
                  </a:lnTo>
                  <a:lnTo>
                    <a:pt x="18" y="25"/>
                  </a:lnTo>
                  <a:lnTo>
                    <a:pt x="18" y="34"/>
                  </a:lnTo>
                  <a:lnTo>
                    <a:pt x="21" y="40"/>
                  </a:lnTo>
                  <a:lnTo>
                    <a:pt x="12" y="50"/>
                  </a:lnTo>
                  <a:lnTo>
                    <a:pt x="3" y="62"/>
                  </a:lnTo>
                  <a:lnTo>
                    <a:pt x="0" y="62"/>
                  </a:lnTo>
                  <a:lnTo>
                    <a:pt x="0" y="76"/>
                  </a:lnTo>
                  <a:lnTo>
                    <a:pt x="1" y="89"/>
                  </a:lnTo>
                  <a:lnTo>
                    <a:pt x="6" y="103"/>
                  </a:lnTo>
                  <a:lnTo>
                    <a:pt x="13" y="116"/>
                  </a:lnTo>
                  <a:lnTo>
                    <a:pt x="20" y="128"/>
                  </a:lnTo>
                  <a:lnTo>
                    <a:pt x="20" y="132"/>
                  </a:lnTo>
                  <a:lnTo>
                    <a:pt x="37" y="142"/>
                  </a:lnTo>
                  <a:lnTo>
                    <a:pt x="54" y="151"/>
                  </a:lnTo>
                  <a:lnTo>
                    <a:pt x="69" y="154"/>
                  </a:lnTo>
                  <a:lnTo>
                    <a:pt x="75" y="157"/>
                  </a:lnTo>
                  <a:lnTo>
                    <a:pt x="80" y="175"/>
                  </a:lnTo>
                  <a:lnTo>
                    <a:pt x="85" y="190"/>
                  </a:lnTo>
                  <a:lnTo>
                    <a:pt x="91" y="190"/>
                  </a:lnTo>
                  <a:lnTo>
                    <a:pt x="101" y="188"/>
                  </a:lnTo>
                  <a:lnTo>
                    <a:pt x="119" y="192"/>
                  </a:lnTo>
                  <a:lnTo>
                    <a:pt x="131" y="187"/>
                  </a:lnTo>
                  <a:lnTo>
                    <a:pt x="139" y="186"/>
                  </a:lnTo>
                  <a:lnTo>
                    <a:pt x="155" y="179"/>
                  </a:lnTo>
                  <a:lnTo>
                    <a:pt x="171" y="170"/>
                  </a:lnTo>
                  <a:lnTo>
                    <a:pt x="161" y="160"/>
                  </a:lnTo>
                  <a:lnTo>
                    <a:pt x="158" y="142"/>
                  </a:lnTo>
                  <a:lnTo>
                    <a:pt x="156" y="128"/>
                  </a:lnTo>
                  <a:lnTo>
                    <a:pt x="155" y="122"/>
                  </a:lnTo>
                  <a:lnTo>
                    <a:pt x="158" y="106"/>
                  </a:lnTo>
                  <a:lnTo>
                    <a:pt x="147" y="90"/>
                  </a:lnTo>
                  <a:lnTo>
                    <a:pt x="155" y="66"/>
                  </a:lnTo>
                  <a:lnTo>
                    <a:pt x="143" y="54"/>
                  </a:lnTo>
                  <a:lnTo>
                    <a:pt x="131" y="4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5" name="Freeform 219"/>
            <p:cNvSpPr/>
            <p:nvPr/>
          </p:nvSpPr>
          <p:spPr bwMode="auto">
            <a:xfrm>
              <a:off x="3220" y="2820"/>
              <a:ext cx="7" cy="14"/>
            </a:xfrm>
            <a:custGeom>
              <a:avLst/>
              <a:gdLst/>
              <a:ahLst/>
              <a:cxnLst>
                <a:cxn ang="0">
                  <a:pos x="6" y="12"/>
                </a:cxn>
                <a:cxn ang="0">
                  <a:pos x="4" y="0"/>
                </a:cxn>
                <a:cxn ang="0">
                  <a:pos x="0" y="4"/>
                </a:cxn>
                <a:cxn ang="0">
                  <a:pos x="6" y="12"/>
                </a:cxn>
              </a:cxnLst>
              <a:rect l="0" t="0" r="r" b="b"/>
              <a:pathLst>
                <a:path w="6" h="12">
                  <a:moveTo>
                    <a:pt x="6" y="12"/>
                  </a:moveTo>
                  <a:lnTo>
                    <a:pt x="4" y="0"/>
                  </a:lnTo>
                  <a:lnTo>
                    <a:pt x="0" y="4"/>
                  </a:lnTo>
                  <a:lnTo>
                    <a:pt x="6"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6" name="Freeform 220"/>
            <p:cNvSpPr/>
            <p:nvPr/>
          </p:nvSpPr>
          <p:spPr bwMode="auto">
            <a:xfrm>
              <a:off x="3054" y="2621"/>
              <a:ext cx="95" cy="113"/>
            </a:xfrm>
            <a:custGeom>
              <a:avLst/>
              <a:gdLst/>
              <a:ahLst/>
              <a:cxnLst>
                <a:cxn ang="0">
                  <a:pos x="77" y="15"/>
                </a:cxn>
                <a:cxn ang="0">
                  <a:pos x="70" y="0"/>
                </a:cxn>
                <a:cxn ang="0">
                  <a:pos x="63" y="9"/>
                </a:cxn>
                <a:cxn ang="0">
                  <a:pos x="45" y="9"/>
                </a:cxn>
                <a:cxn ang="0">
                  <a:pos x="37" y="11"/>
                </a:cxn>
                <a:cxn ang="0">
                  <a:pos x="34" y="9"/>
                </a:cxn>
                <a:cxn ang="0">
                  <a:pos x="22" y="10"/>
                </a:cxn>
                <a:cxn ang="0">
                  <a:pos x="21" y="14"/>
                </a:cxn>
                <a:cxn ang="0">
                  <a:pos x="19" y="29"/>
                </a:cxn>
                <a:cxn ang="0">
                  <a:pos x="28" y="38"/>
                </a:cxn>
                <a:cxn ang="0">
                  <a:pos x="17" y="48"/>
                </a:cxn>
                <a:cxn ang="0">
                  <a:pos x="7" y="60"/>
                </a:cxn>
                <a:cxn ang="0">
                  <a:pos x="4" y="81"/>
                </a:cxn>
                <a:cxn ang="0">
                  <a:pos x="0" y="101"/>
                </a:cxn>
                <a:cxn ang="0">
                  <a:pos x="5" y="101"/>
                </a:cxn>
                <a:cxn ang="0">
                  <a:pos x="15" y="95"/>
                </a:cxn>
                <a:cxn ang="0">
                  <a:pos x="28" y="95"/>
                </a:cxn>
                <a:cxn ang="0">
                  <a:pos x="42" y="94"/>
                </a:cxn>
                <a:cxn ang="0">
                  <a:pos x="55" y="94"/>
                </a:cxn>
                <a:cxn ang="0">
                  <a:pos x="69" y="94"/>
                </a:cxn>
                <a:cxn ang="0">
                  <a:pos x="69" y="75"/>
                </a:cxn>
                <a:cxn ang="0">
                  <a:pos x="79" y="57"/>
                </a:cxn>
                <a:cxn ang="0">
                  <a:pos x="87" y="42"/>
                </a:cxn>
                <a:cxn ang="0">
                  <a:pos x="82" y="28"/>
                </a:cxn>
                <a:cxn ang="0">
                  <a:pos x="77" y="15"/>
                </a:cxn>
              </a:cxnLst>
              <a:rect l="0" t="0" r="r" b="b"/>
              <a:pathLst>
                <a:path w="87" h="101">
                  <a:moveTo>
                    <a:pt x="77" y="15"/>
                  </a:moveTo>
                  <a:lnTo>
                    <a:pt x="70" y="0"/>
                  </a:lnTo>
                  <a:lnTo>
                    <a:pt x="63" y="9"/>
                  </a:lnTo>
                  <a:lnTo>
                    <a:pt x="45" y="9"/>
                  </a:lnTo>
                  <a:lnTo>
                    <a:pt x="37" y="11"/>
                  </a:lnTo>
                  <a:lnTo>
                    <a:pt x="34" y="9"/>
                  </a:lnTo>
                  <a:lnTo>
                    <a:pt x="22" y="10"/>
                  </a:lnTo>
                  <a:lnTo>
                    <a:pt x="21" y="14"/>
                  </a:lnTo>
                  <a:lnTo>
                    <a:pt x="19" y="29"/>
                  </a:lnTo>
                  <a:lnTo>
                    <a:pt x="28" y="38"/>
                  </a:lnTo>
                  <a:lnTo>
                    <a:pt x="17" y="48"/>
                  </a:lnTo>
                  <a:lnTo>
                    <a:pt x="7" y="60"/>
                  </a:lnTo>
                  <a:lnTo>
                    <a:pt x="4" y="81"/>
                  </a:lnTo>
                  <a:lnTo>
                    <a:pt x="0" y="101"/>
                  </a:lnTo>
                  <a:lnTo>
                    <a:pt x="5" y="101"/>
                  </a:lnTo>
                  <a:lnTo>
                    <a:pt x="15" y="95"/>
                  </a:lnTo>
                  <a:lnTo>
                    <a:pt x="28" y="95"/>
                  </a:lnTo>
                  <a:lnTo>
                    <a:pt x="42" y="94"/>
                  </a:lnTo>
                  <a:lnTo>
                    <a:pt x="55" y="94"/>
                  </a:lnTo>
                  <a:lnTo>
                    <a:pt x="69" y="94"/>
                  </a:lnTo>
                  <a:lnTo>
                    <a:pt x="69" y="75"/>
                  </a:lnTo>
                  <a:lnTo>
                    <a:pt x="79" y="57"/>
                  </a:lnTo>
                  <a:lnTo>
                    <a:pt x="87" y="42"/>
                  </a:lnTo>
                  <a:lnTo>
                    <a:pt x="82" y="28"/>
                  </a:lnTo>
                  <a:lnTo>
                    <a:pt x="77" y="1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7" name="Freeform 221"/>
            <p:cNvSpPr/>
            <p:nvPr/>
          </p:nvSpPr>
          <p:spPr bwMode="auto">
            <a:xfrm>
              <a:off x="2747" y="2601"/>
              <a:ext cx="335" cy="373"/>
            </a:xfrm>
            <a:custGeom>
              <a:avLst/>
              <a:gdLst/>
              <a:ahLst/>
              <a:cxnLst>
                <a:cxn ang="0">
                  <a:pos x="270" y="132"/>
                </a:cxn>
                <a:cxn ang="0">
                  <a:pos x="267" y="143"/>
                </a:cxn>
                <a:cxn ang="0">
                  <a:pos x="268" y="145"/>
                </a:cxn>
                <a:cxn ang="0">
                  <a:pos x="274" y="175"/>
                </a:cxn>
                <a:cxn ang="0">
                  <a:pos x="275" y="202"/>
                </a:cxn>
                <a:cxn ang="0">
                  <a:pos x="287" y="229"/>
                </a:cxn>
                <a:cxn ang="0">
                  <a:pos x="279" y="245"/>
                </a:cxn>
                <a:cxn ang="0">
                  <a:pos x="256" y="262"/>
                </a:cxn>
                <a:cxn ang="0">
                  <a:pos x="258" y="293"/>
                </a:cxn>
                <a:cxn ang="0">
                  <a:pos x="271" y="319"/>
                </a:cxn>
                <a:cxn ang="0">
                  <a:pos x="274" y="336"/>
                </a:cxn>
                <a:cxn ang="0">
                  <a:pos x="263" y="335"/>
                </a:cxn>
                <a:cxn ang="0">
                  <a:pos x="240" y="310"/>
                </a:cxn>
                <a:cxn ang="0">
                  <a:pos x="227" y="310"/>
                </a:cxn>
                <a:cxn ang="0">
                  <a:pos x="204" y="297"/>
                </a:cxn>
                <a:cxn ang="0">
                  <a:pos x="185" y="291"/>
                </a:cxn>
                <a:cxn ang="0">
                  <a:pos x="160" y="295"/>
                </a:cxn>
                <a:cxn ang="0">
                  <a:pos x="154" y="270"/>
                </a:cxn>
                <a:cxn ang="0">
                  <a:pos x="153" y="229"/>
                </a:cxn>
                <a:cxn ang="0">
                  <a:pos x="132" y="222"/>
                </a:cxn>
                <a:cxn ang="0">
                  <a:pos x="113" y="237"/>
                </a:cxn>
                <a:cxn ang="0">
                  <a:pos x="83" y="237"/>
                </a:cxn>
                <a:cxn ang="0">
                  <a:pos x="70" y="203"/>
                </a:cxn>
                <a:cxn ang="0">
                  <a:pos x="43" y="202"/>
                </a:cxn>
                <a:cxn ang="0">
                  <a:pos x="16" y="201"/>
                </a:cxn>
                <a:cxn ang="0">
                  <a:pos x="0" y="199"/>
                </a:cxn>
                <a:cxn ang="0">
                  <a:pos x="7" y="184"/>
                </a:cxn>
                <a:cxn ang="0">
                  <a:pos x="23" y="181"/>
                </a:cxn>
                <a:cxn ang="0">
                  <a:pos x="36" y="174"/>
                </a:cxn>
                <a:cxn ang="0">
                  <a:pos x="51" y="171"/>
                </a:cxn>
                <a:cxn ang="0">
                  <a:pos x="65" y="145"/>
                </a:cxn>
                <a:cxn ang="0">
                  <a:pos x="78" y="117"/>
                </a:cxn>
                <a:cxn ang="0">
                  <a:pos x="91" y="89"/>
                </a:cxn>
                <a:cxn ang="0">
                  <a:pos x="96" y="61"/>
                </a:cxn>
                <a:cxn ang="0">
                  <a:pos x="102" y="33"/>
                </a:cxn>
                <a:cxn ang="0">
                  <a:pos x="114" y="3"/>
                </a:cxn>
                <a:cxn ang="0">
                  <a:pos x="147" y="17"/>
                </a:cxn>
                <a:cxn ang="0">
                  <a:pos x="168" y="10"/>
                </a:cxn>
                <a:cxn ang="0">
                  <a:pos x="191" y="5"/>
                </a:cxn>
                <a:cxn ang="0">
                  <a:pos x="209" y="0"/>
                </a:cxn>
                <a:cxn ang="0">
                  <a:pos x="234" y="3"/>
                </a:cxn>
                <a:cxn ang="0">
                  <a:pos x="246" y="9"/>
                </a:cxn>
                <a:cxn ang="0">
                  <a:pos x="268" y="16"/>
                </a:cxn>
                <a:cxn ang="0">
                  <a:pos x="285" y="22"/>
                </a:cxn>
                <a:cxn ang="0">
                  <a:pos x="295" y="48"/>
                </a:cxn>
                <a:cxn ang="0">
                  <a:pos x="293" y="67"/>
                </a:cxn>
                <a:cxn ang="0">
                  <a:pos x="280" y="100"/>
                </a:cxn>
              </a:cxnLst>
              <a:rect l="0" t="0" r="r" b="b"/>
              <a:pathLst>
                <a:path w="304" h="336">
                  <a:moveTo>
                    <a:pt x="276" y="120"/>
                  </a:moveTo>
                  <a:lnTo>
                    <a:pt x="270" y="132"/>
                  </a:lnTo>
                  <a:lnTo>
                    <a:pt x="265" y="143"/>
                  </a:lnTo>
                  <a:lnTo>
                    <a:pt x="267" y="143"/>
                  </a:lnTo>
                  <a:lnTo>
                    <a:pt x="267" y="144"/>
                  </a:lnTo>
                  <a:lnTo>
                    <a:pt x="268" y="145"/>
                  </a:lnTo>
                  <a:lnTo>
                    <a:pt x="270" y="160"/>
                  </a:lnTo>
                  <a:lnTo>
                    <a:pt x="274" y="175"/>
                  </a:lnTo>
                  <a:lnTo>
                    <a:pt x="274" y="189"/>
                  </a:lnTo>
                  <a:lnTo>
                    <a:pt x="275" y="202"/>
                  </a:lnTo>
                  <a:lnTo>
                    <a:pt x="280" y="216"/>
                  </a:lnTo>
                  <a:lnTo>
                    <a:pt x="287" y="229"/>
                  </a:lnTo>
                  <a:lnTo>
                    <a:pt x="294" y="241"/>
                  </a:lnTo>
                  <a:lnTo>
                    <a:pt x="279" y="245"/>
                  </a:lnTo>
                  <a:lnTo>
                    <a:pt x="264" y="249"/>
                  </a:lnTo>
                  <a:lnTo>
                    <a:pt x="256" y="262"/>
                  </a:lnTo>
                  <a:lnTo>
                    <a:pt x="259" y="277"/>
                  </a:lnTo>
                  <a:lnTo>
                    <a:pt x="258" y="293"/>
                  </a:lnTo>
                  <a:lnTo>
                    <a:pt x="256" y="309"/>
                  </a:lnTo>
                  <a:lnTo>
                    <a:pt x="271" y="319"/>
                  </a:lnTo>
                  <a:lnTo>
                    <a:pt x="276" y="313"/>
                  </a:lnTo>
                  <a:lnTo>
                    <a:pt x="274" y="336"/>
                  </a:lnTo>
                  <a:lnTo>
                    <a:pt x="269" y="335"/>
                  </a:lnTo>
                  <a:lnTo>
                    <a:pt x="263" y="335"/>
                  </a:lnTo>
                  <a:lnTo>
                    <a:pt x="250" y="317"/>
                  </a:lnTo>
                  <a:lnTo>
                    <a:pt x="240" y="310"/>
                  </a:lnTo>
                  <a:lnTo>
                    <a:pt x="233" y="304"/>
                  </a:lnTo>
                  <a:lnTo>
                    <a:pt x="227" y="310"/>
                  </a:lnTo>
                  <a:lnTo>
                    <a:pt x="207" y="303"/>
                  </a:lnTo>
                  <a:lnTo>
                    <a:pt x="204" y="297"/>
                  </a:lnTo>
                  <a:lnTo>
                    <a:pt x="191" y="299"/>
                  </a:lnTo>
                  <a:lnTo>
                    <a:pt x="185" y="291"/>
                  </a:lnTo>
                  <a:lnTo>
                    <a:pt x="173" y="293"/>
                  </a:lnTo>
                  <a:lnTo>
                    <a:pt x="160" y="295"/>
                  </a:lnTo>
                  <a:lnTo>
                    <a:pt x="159" y="288"/>
                  </a:lnTo>
                  <a:lnTo>
                    <a:pt x="154" y="270"/>
                  </a:lnTo>
                  <a:lnTo>
                    <a:pt x="154" y="250"/>
                  </a:lnTo>
                  <a:lnTo>
                    <a:pt x="153" y="229"/>
                  </a:lnTo>
                  <a:lnTo>
                    <a:pt x="132" y="226"/>
                  </a:lnTo>
                  <a:lnTo>
                    <a:pt x="132" y="222"/>
                  </a:lnTo>
                  <a:lnTo>
                    <a:pt x="117" y="221"/>
                  </a:lnTo>
                  <a:lnTo>
                    <a:pt x="113" y="237"/>
                  </a:lnTo>
                  <a:lnTo>
                    <a:pt x="94" y="240"/>
                  </a:lnTo>
                  <a:lnTo>
                    <a:pt x="83" y="237"/>
                  </a:lnTo>
                  <a:lnTo>
                    <a:pt x="76" y="220"/>
                  </a:lnTo>
                  <a:lnTo>
                    <a:pt x="70" y="203"/>
                  </a:lnTo>
                  <a:lnTo>
                    <a:pt x="57" y="202"/>
                  </a:lnTo>
                  <a:lnTo>
                    <a:pt x="43" y="202"/>
                  </a:lnTo>
                  <a:lnTo>
                    <a:pt x="29" y="201"/>
                  </a:lnTo>
                  <a:lnTo>
                    <a:pt x="16" y="201"/>
                  </a:lnTo>
                  <a:lnTo>
                    <a:pt x="3" y="202"/>
                  </a:lnTo>
                  <a:lnTo>
                    <a:pt x="0" y="199"/>
                  </a:lnTo>
                  <a:lnTo>
                    <a:pt x="6" y="198"/>
                  </a:lnTo>
                  <a:lnTo>
                    <a:pt x="7" y="184"/>
                  </a:lnTo>
                  <a:lnTo>
                    <a:pt x="15" y="178"/>
                  </a:lnTo>
                  <a:lnTo>
                    <a:pt x="23" y="181"/>
                  </a:lnTo>
                  <a:lnTo>
                    <a:pt x="27" y="175"/>
                  </a:lnTo>
                  <a:lnTo>
                    <a:pt x="36" y="174"/>
                  </a:lnTo>
                  <a:lnTo>
                    <a:pt x="39" y="183"/>
                  </a:lnTo>
                  <a:lnTo>
                    <a:pt x="51" y="171"/>
                  </a:lnTo>
                  <a:lnTo>
                    <a:pt x="63" y="159"/>
                  </a:lnTo>
                  <a:lnTo>
                    <a:pt x="65" y="145"/>
                  </a:lnTo>
                  <a:lnTo>
                    <a:pt x="66" y="131"/>
                  </a:lnTo>
                  <a:lnTo>
                    <a:pt x="78" y="117"/>
                  </a:lnTo>
                  <a:lnTo>
                    <a:pt x="89" y="102"/>
                  </a:lnTo>
                  <a:lnTo>
                    <a:pt x="91" y="89"/>
                  </a:lnTo>
                  <a:lnTo>
                    <a:pt x="94" y="75"/>
                  </a:lnTo>
                  <a:lnTo>
                    <a:pt x="96" y="61"/>
                  </a:lnTo>
                  <a:lnTo>
                    <a:pt x="99" y="48"/>
                  </a:lnTo>
                  <a:lnTo>
                    <a:pt x="102" y="33"/>
                  </a:lnTo>
                  <a:lnTo>
                    <a:pt x="102" y="19"/>
                  </a:lnTo>
                  <a:lnTo>
                    <a:pt x="114" y="3"/>
                  </a:lnTo>
                  <a:lnTo>
                    <a:pt x="131" y="12"/>
                  </a:lnTo>
                  <a:lnTo>
                    <a:pt x="147" y="17"/>
                  </a:lnTo>
                  <a:lnTo>
                    <a:pt x="161" y="21"/>
                  </a:lnTo>
                  <a:lnTo>
                    <a:pt x="168" y="10"/>
                  </a:lnTo>
                  <a:lnTo>
                    <a:pt x="175" y="11"/>
                  </a:lnTo>
                  <a:lnTo>
                    <a:pt x="191" y="5"/>
                  </a:lnTo>
                  <a:lnTo>
                    <a:pt x="203" y="5"/>
                  </a:lnTo>
                  <a:lnTo>
                    <a:pt x="209" y="0"/>
                  </a:lnTo>
                  <a:lnTo>
                    <a:pt x="221" y="1"/>
                  </a:lnTo>
                  <a:lnTo>
                    <a:pt x="234" y="3"/>
                  </a:lnTo>
                  <a:lnTo>
                    <a:pt x="243" y="5"/>
                  </a:lnTo>
                  <a:lnTo>
                    <a:pt x="246" y="9"/>
                  </a:lnTo>
                  <a:lnTo>
                    <a:pt x="258" y="17"/>
                  </a:lnTo>
                  <a:lnTo>
                    <a:pt x="268" y="16"/>
                  </a:lnTo>
                  <a:lnTo>
                    <a:pt x="274" y="11"/>
                  </a:lnTo>
                  <a:lnTo>
                    <a:pt x="285" y="22"/>
                  </a:lnTo>
                  <a:lnTo>
                    <a:pt x="297" y="33"/>
                  </a:lnTo>
                  <a:lnTo>
                    <a:pt x="295" y="48"/>
                  </a:lnTo>
                  <a:lnTo>
                    <a:pt x="304" y="57"/>
                  </a:lnTo>
                  <a:lnTo>
                    <a:pt x="293" y="67"/>
                  </a:lnTo>
                  <a:lnTo>
                    <a:pt x="283" y="79"/>
                  </a:lnTo>
                  <a:lnTo>
                    <a:pt x="280" y="100"/>
                  </a:lnTo>
                  <a:lnTo>
                    <a:pt x="276" y="12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8" name="Freeform 222"/>
            <p:cNvSpPr/>
            <p:nvPr/>
          </p:nvSpPr>
          <p:spPr bwMode="auto">
            <a:xfrm>
              <a:off x="2916" y="2868"/>
              <a:ext cx="206" cy="199"/>
            </a:xfrm>
            <a:custGeom>
              <a:avLst/>
              <a:gdLst/>
              <a:ahLst/>
              <a:cxnLst>
                <a:cxn ang="0">
                  <a:pos x="32" y="87"/>
                </a:cxn>
                <a:cxn ang="0">
                  <a:pos x="16" y="87"/>
                </a:cxn>
                <a:cxn ang="0">
                  <a:pos x="1" y="88"/>
                </a:cxn>
                <a:cxn ang="0">
                  <a:pos x="0" y="101"/>
                </a:cxn>
                <a:cxn ang="0">
                  <a:pos x="0" y="116"/>
                </a:cxn>
                <a:cxn ang="0">
                  <a:pos x="0" y="130"/>
                </a:cxn>
                <a:cxn ang="0">
                  <a:pos x="0" y="144"/>
                </a:cxn>
                <a:cxn ang="0">
                  <a:pos x="10" y="158"/>
                </a:cxn>
                <a:cxn ang="0">
                  <a:pos x="21" y="171"/>
                </a:cxn>
                <a:cxn ang="0">
                  <a:pos x="32" y="168"/>
                </a:cxn>
                <a:cxn ang="0">
                  <a:pos x="49" y="173"/>
                </a:cxn>
                <a:cxn ang="0">
                  <a:pos x="72" y="179"/>
                </a:cxn>
                <a:cxn ang="0">
                  <a:pos x="86" y="165"/>
                </a:cxn>
                <a:cxn ang="0">
                  <a:pos x="103" y="152"/>
                </a:cxn>
                <a:cxn ang="0">
                  <a:pos x="108" y="141"/>
                </a:cxn>
                <a:cxn ang="0">
                  <a:pos x="120" y="137"/>
                </a:cxn>
                <a:cxn ang="0">
                  <a:pos x="132" y="135"/>
                </a:cxn>
                <a:cxn ang="0">
                  <a:pos x="129" y="125"/>
                </a:cxn>
                <a:cxn ang="0">
                  <a:pos x="141" y="120"/>
                </a:cxn>
                <a:cxn ang="0">
                  <a:pos x="152" y="116"/>
                </a:cxn>
                <a:cxn ang="0">
                  <a:pos x="164" y="111"/>
                </a:cxn>
                <a:cxn ang="0">
                  <a:pos x="176" y="106"/>
                </a:cxn>
                <a:cxn ang="0">
                  <a:pos x="169" y="98"/>
                </a:cxn>
                <a:cxn ang="0">
                  <a:pos x="177" y="81"/>
                </a:cxn>
                <a:cxn ang="0">
                  <a:pos x="180" y="76"/>
                </a:cxn>
                <a:cxn ang="0">
                  <a:pos x="181" y="62"/>
                </a:cxn>
                <a:cxn ang="0">
                  <a:pos x="182" y="48"/>
                </a:cxn>
                <a:cxn ang="0">
                  <a:pos x="186" y="41"/>
                </a:cxn>
                <a:cxn ang="0">
                  <a:pos x="176" y="27"/>
                </a:cxn>
                <a:cxn ang="0">
                  <a:pos x="175" y="23"/>
                </a:cxn>
                <a:cxn ang="0">
                  <a:pos x="158" y="14"/>
                </a:cxn>
                <a:cxn ang="0">
                  <a:pos x="141" y="4"/>
                </a:cxn>
                <a:cxn ang="0">
                  <a:pos x="141" y="0"/>
                </a:cxn>
                <a:cxn ang="0">
                  <a:pos x="126" y="4"/>
                </a:cxn>
                <a:cxn ang="0">
                  <a:pos x="111" y="8"/>
                </a:cxn>
                <a:cxn ang="0">
                  <a:pos x="103" y="21"/>
                </a:cxn>
                <a:cxn ang="0">
                  <a:pos x="106" y="36"/>
                </a:cxn>
                <a:cxn ang="0">
                  <a:pos x="105" y="52"/>
                </a:cxn>
                <a:cxn ang="0">
                  <a:pos x="103" y="68"/>
                </a:cxn>
                <a:cxn ang="0">
                  <a:pos x="118" y="78"/>
                </a:cxn>
                <a:cxn ang="0">
                  <a:pos x="123" y="72"/>
                </a:cxn>
                <a:cxn ang="0">
                  <a:pos x="121" y="95"/>
                </a:cxn>
                <a:cxn ang="0">
                  <a:pos x="116" y="94"/>
                </a:cxn>
                <a:cxn ang="0">
                  <a:pos x="110" y="94"/>
                </a:cxn>
                <a:cxn ang="0">
                  <a:pos x="97" y="76"/>
                </a:cxn>
                <a:cxn ang="0">
                  <a:pos x="87" y="69"/>
                </a:cxn>
                <a:cxn ang="0">
                  <a:pos x="80" y="63"/>
                </a:cxn>
                <a:cxn ang="0">
                  <a:pos x="74" y="69"/>
                </a:cxn>
                <a:cxn ang="0">
                  <a:pos x="54" y="62"/>
                </a:cxn>
                <a:cxn ang="0">
                  <a:pos x="51" y="56"/>
                </a:cxn>
                <a:cxn ang="0">
                  <a:pos x="38" y="58"/>
                </a:cxn>
                <a:cxn ang="0">
                  <a:pos x="32" y="50"/>
                </a:cxn>
                <a:cxn ang="0">
                  <a:pos x="32" y="68"/>
                </a:cxn>
                <a:cxn ang="0">
                  <a:pos x="32" y="87"/>
                </a:cxn>
              </a:cxnLst>
              <a:rect l="0" t="0" r="r" b="b"/>
              <a:pathLst>
                <a:path w="186" h="179">
                  <a:moveTo>
                    <a:pt x="32" y="87"/>
                  </a:moveTo>
                  <a:lnTo>
                    <a:pt x="16" y="87"/>
                  </a:lnTo>
                  <a:lnTo>
                    <a:pt x="1" y="88"/>
                  </a:lnTo>
                  <a:lnTo>
                    <a:pt x="0" y="101"/>
                  </a:lnTo>
                  <a:lnTo>
                    <a:pt x="0" y="116"/>
                  </a:lnTo>
                  <a:lnTo>
                    <a:pt x="0" y="130"/>
                  </a:lnTo>
                  <a:lnTo>
                    <a:pt x="0" y="144"/>
                  </a:lnTo>
                  <a:lnTo>
                    <a:pt x="10" y="158"/>
                  </a:lnTo>
                  <a:lnTo>
                    <a:pt x="21" y="171"/>
                  </a:lnTo>
                  <a:lnTo>
                    <a:pt x="32" y="168"/>
                  </a:lnTo>
                  <a:lnTo>
                    <a:pt x="49" y="173"/>
                  </a:lnTo>
                  <a:lnTo>
                    <a:pt x="72" y="179"/>
                  </a:lnTo>
                  <a:lnTo>
                    <a:pt x="86" y="165"/>
                  </a:lnTo>
                  <a:lnTo>
                    <a:pt x="103" y="152"/>
                  </a:lnTo>
                  <a:lnTo>
                    <a:pt x="108" y="141"/>
                  </a:lnTo>
                  <a:lnTo>
                    <a:pt x="120" y="137"/>
                  </a:lnTo>
                  <a:lnTo>
                    <a:pt x="132" y="135"/>
                  </a:lnTo>
                  <a:lnTo>
                    <a:pt x="129" y="125"/>
                  </a:lnTo>
                  <a:lnTo>
                    <a:pt x="141" y="120"/>
                  </a:lnTo>
                  <a:lnTo>
                    <a:pt x="152" y="116"/>
                  </a:lnTo>
                  <a:lnTo>
                    <a:pt x="164" y="111"/>
                  </a:lnTo>
                  <a:lnTo>
                    <a:pt x="176" y="106"/>
                  </a:lnTo>
                  <a:lnTo>
                    <a:pt x="169" y="98"/>
                  </a:lnTo>
                  <a:lnTo>
                    <a:pt x="177" y="81"/>
                  </a:lnTo>
                  <a:lnTo>
                    <a:pt x="180" y="76"/>
                  </a:lnTo>
                  <a:lnTo>
                    <a:pt x="181" y="62"/>
                  </a:lnTo>
                  <a:lnTo>
                    <a:pt x="182" y="48"/>
                  </a:lnTo>
                  <a:lnTo>
                    <a:pt x="186" y="41"/>
                  </a:lnTo>
                  <a:lnTo>
                    <a:pt x="176" y="27"/>
                  </a:lnTo>
                  <a:lnTo>
                    <a:pt x="175" y="23"/>
                  </a:lnTo>
                  <a:lnTo>
                    <a:pt x="158" y="14"/>
                  </a:lnTo>
                  <a:lnTo>
                    <a:pt x="141" y="4"/>
                  </a:lnTo>
                  <a:lnTo>
                    <a:pt x="141" y="0"/>
                  </a:lnTo>
                  <a:lnTo>
                    <a:pt x="126" y="4"/>
                  </a:lnTo>
                  <a:lnTo>
                    <a:pt x="111" y="8"/>
                  </a:lnTo>
                  <a:lnTo>
                    <a:pt x="103" y="21"/>
                  </a:lnTo>
                  <a:lnTo>
                    <a:pt x="106" y="36"/>
                  </a:lnTo>
                  <a:lnTo>
                    <a:pt x="105" y="52"/>
                  </a:lnTo>
                  <a:lnTo>
                    <a:pt x="103" y="68"/>
                  </a:lnTo>
                  <a:lnTo>
                    <a:pt x="118" y="78"/>
                  </a:lnTo>
                  <a:lnTo>
                    <a:pt x="123" y="72"/>
                  </a:lnTo>
                  <a:lnTo>
                    <a:pt x="121" y="95"/>
                  </a:lnTo>
                  <a:lnTo>
                    <a:pt x="116" y="94"/>
                  </a:lnTo>
                  <a:lnTo>
                    <a:pt x="110" y="94"/>
                  </a:lnTo>
                  <a:lnTo>
                    <a:pt x="97" y="76"/>
                  </a:lnTo>
                  <a:lnTo>
                    <a:pt x="87" y="69"/>
                  </a:lnTo>
                  <a:lnTo>
                    <a:pt x="80" y="63"/>
                  </a:lnTo>
                  <a:lnTo>
                    <a:pt x="74" y="69"/>
                  </a:lnTo>
                  <a:lnTo>
                    <a:pt x="54" y="62"/>
                  </a:lnTo>
                  <a:lnTo>
                    <a:pt x="51" y="56"/>
                  </a:lnTo>
                  <a:lnTo>
                    <a:pt x="38" y="58"/>
                  </a:lnTo>
                  <a:lnTo>
                    <a:pt x="32" y="50"/>
                  </a:lnTo>
                  <a:lnTo>
                    <a:pt x="32" y="68"/>
                  </a:lnTo>
                  <a:lnTo>
                    <a:pt x="32" y="8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9" name="Freeform 223"/>
            <p:cNvSpPr/>
            <p:nvPr/>
          </p:nvSpPr>
          <p:spPr bwMode="auto">
            <a:xfrm>
              <a:off x="2969" y="3016"/>
              <a:ext cx="135" cy="136"/>
            </a:xfrm>
            <a:custGeom>
              <a:avLst/>
              <a:gdLst/>
              <a:ahLst/>
              <a:cxnLst>
                <a:cxn ang="0">
                  <a:pos x="60" y="116"/>
                </a:cxn>
                <a:cxn ang="0">
                  <a:pos x="56" y="113"/>
                </a:cxn>
                <a:cxn ang="0">
                  <a:pos x="42" y="107"/>
                </a:cxn>
                <a:cxn ang="0">
                  <a:pos x="37" y="92"/>
                </a:cxn>
                <a:cxn ang="0">
                  <a:pos x="33" y="86"/>
                </a:cxn>
                <a:cxn ang="0">
                  <a:pos x="30" y="83"/>
                </a:cxn>
                <a:cxn ang="0">
                  <a:pos x="19" y="74"/>
                </a:cxn>
                <a:cxn ang="0">
                  <a:pos x="9" y="56"/>
                </a:cxn>
                <a:cxn ang="0">
                  <a:pos x="0" y="38"/>
                </a:cxn>
                <a:cxn ang="0">
                  <a:pos x="23" y="44"/>
                </a:cxn>
                <a:cxn ang="0">
                  <a:pos x="37" y="30"/>
                </a:cxn>
                <a:cxn ang="0">
                  <a:pos x="54" y="17"/>
                </a:cxn>
                <a:cxn ang="0">
                  <a:pos x="59" y="6"/>
                </a:cxn>
                <a:cxn ang="0">
                  <a:pos x="71" y="2"/>
                </a:cxn>
                <a:cxn ang="0">
                  <a:pos x="83" y="0"/>
                </a:cxn>
                <a:cxn ang="0">
                  <a:pos x="83" y="7"/>
                </a:cxn>
                <a:cxn ang="0">
                  <a:pos x="90" y="6"/>
                </a:cxn>
                <a:cxn ang="0">
                  <a:pos x="105" y="13"/>
                </a:cxn>
                <a:cxn ang="0">
                  <a:pos x="121" y="19"/>
                </a:cxn>
                <a:cxn ang="0">
                  <a:pos x="121" y="41"/>
                </a:cxn>
                <a:cxn ang="0">
                  <a:pos x="117" y="56"/>
                </a:cxn>
                <a:cxn ang="0">
                  <a:pos x="120" y="73"/>
                </a:cxn>
                <a:cxn ang="0">
                  <a:pos x="114" y="89"/>
                </a:cxn>
                <a:cxn ang="0">
                  <a:pos x="110" y="103"/>
                </a:cxn>
                <a:cxn ang="0">
                  <a:pos x="101" y="113"/>
                </a:cxn>
                <a:cxn ang="0">
                  <a:pos x="91" y="122"/>
                </a:cxn>
                <a:cxn ang="0">
                  <a:pos x="75" y="120"/>
                </a:cxn>
                <a:cxn ang="0">
                  <a:pos x="61" y="117"/>
                </a:cxn>
                <a:cxn ang="0">
                  <a:pos x="60" y="116"/>
                </a:cxn>
              </a:cxnLst>
              <a:rect l="0" t="0" r="r" b="b"/>
              <a:pathLst>
                <a:path w="121" h="122">
                  <a:moveTo>
                    <a:pt x="60" y="116"/>
                  </a:moveTo>
                  <a:lnTo>
                    <a:pt x="56" y="113"/>
                  </a:lnTo>
                  <a:lnTo>
                    <a:pt x="42" y="107"/>
                  </a:lnTo>
                  <a:lnTo>
                    <a:pt x="37" y="92"/>
                  </a:lnTo>
                  <a:lnTo>
                    <a:pt x="33" y="86"/>
                  </a:lnTo>
                  <a:lnTo>
                    <a:pt x="30" y="83"/>
                  </a:lnTo>
                  <a:lnTo>
                    <a:pt x="19" y="74"/>
                  </a:lnTo>
                  <a:lnTo>
                    <a:pt x="9" y="56"/>
                  </a:lnTo>
                  <a:lnTo>
                    <a:pt x="0" y="38"/>
                  </a:lnTo>
                  <a:lnTo>
                    <a:pt x="23" y="44"/>
                  </a:lnTo>
                  <a:lnTo>
                    <a:pt x="37" y="30"/>
                  </a:lnTo>
                  <a:lnTo>
                    <a:pt x="54" y="17"/>
                  </a:lnTo>
                  <a:lnTo>
                    <a:pt x="59" y="6"/>
                  </a:lnTo>
                  <a:lnTo>
                    <a:pt x="71" y="2"/>
                  </a:lnTo>
                  <a:lnTo>
                    <a:pt x="83" y="0"/>
                  </a:lnTo>
                  <a:lnTo>
                    <a:pt x="83" y="7"/>
                  </a:lnTo>
                  <a:lnTo>
                    <a:pt x="90" y="6"/>
                  </a:lnTo>
                  <a:lnTo>
                    <a:pt x="105" y="13"/>
                  </a:lnTo>
                  <a:lnTo>
                    <a:pt x="121" y="19"/>
                  </a:lnTo>
                  <a:lnTo>
                    <a:pt x="121" y="41"/>
                  </a:lnTo>
                  <a:lnTo>
                    <a:pt x="117" y="56"/>
                  </a:lnTo>
                  <a:lnTo>
                    <a:pt x="120" y="73"/>
                  </a:lnTo>
                  <a:lnTo>
                    <a:pt x="114" y="89"/>
                  </a:lnTo>
                  <a:lnTo>
                    <a:pt x="110" y="103"/>
                  </a:lnTo>
                  <a:lnTo>
                    <a:pt x="101" y="113"/>
                  </a:lnTo>
                  <a:lnTo>
                    <a:pt x="91" y="122"/>
                  </a:lnTo>
                  <a:lnTo>
                    <a:pt x="75" y="120"/>
                  </a:lnTo>
                  <a:lnTo>
                    <a:pt x="61" y="117"/>
                  </a:lnTo>
                  <a:lnTo>
                    <a:pt x="60" y="11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0" name="Freeform 224"/>
            <p:cNvSpPr/>
            <p:nvPr/>
          </p:nvSpPr>
          <p:spPr bwMode="auto">
            <a:xfrm>
              <a:off x="921" y="2705"/>
              <a:ext cx="8" cy="17"/>
            </a:xfrm>
            <a:custGeom>
              <a:avLst/>
              <a:gdLst/>
              <a:ahLst/>
              <a:cxnLst>
                <a:cxn ang="0">
                  <a:pos x="0" y="0"/>
                </a:cxn>
                <a:cxn ang="0">
                  <a:pos x="5" y="10"/>
                </a:cxn>
                <a:cxn ang="0">
                  <a:pos x="0" y="16"/>
                </a:cxn>
                <a:cxn ang="0">
                  <a:pos x="10" y="17"/>
                </a:cxn>
                <a:cxn ang="0">
                  <a:pos x="4" y="0"/>
                </a:cxn>
                <a:cxn ang="0">
                  <a:pos x="0" y="0"/>
                </a:cxn>
              </a:cxnLst>
              <a:rect l="0" t="0" r="r" b="b"/>
              <a:pathLst>
                <a:path w="10" h="17">
                  <a:moveTo>
                    <a:pt x="0" y="0"/>
                  </a:moveTo>
                  <a:lnTo>
                    <a:pt x="5" y="10"/>
                  </a:lnTo>
                  <a:lnTo>
                    <a:pt x="0" y="16"/>
                  </a:lnTo>
                  <a:lnTo>
                    <a:pt x="10" y="17"/>
                  </a:lnTo>
                  <a:lnTo>
                    <a:pt x="4" y="0"/>
                  </a:lnTo>
                  <a:lnTo>
                    <a:pt x="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1" name="Freeform 225"/>
            <p:cNvSpPr/>
            <p:nvPr/>
          </p:nvSpPr>
          <p:spPr bwMode="auto">
            <a:xfrm>
              <a:off x="936" y="2716"/>
              <a:ext cx="7" cy="0"/>
            </a:xfrm>
            <a:custGeom>
              <a:avLst/>
              <a:gdLst/>
              <a:ahLst/>
              <a:cxnLst>
                <a:cxn ang="0">
                  <a:pos x="6" y="1"/>
                </a:cxn>
                <a:cxn ang="0">
                  <a:pos x="4" y="1"/>
                </a:cxn>
                <a:cxn ang="0">
                  <a:pos x="0" y="0"/>
                </a:cxn>
                <a:cxn ang="0">
                  <a:pos x="6" y="1"/>
                </a:cxn>
              </a:cxnLst>
              <a:rect l="0" t="0" r="r" b="b"/>
              <a:pathLst>
                <a:path w="6" h="1">
                  <a:moveTo>
                    <a:pt x="6" y="1"/>
                  </a:moveTo>
                  <a:lnTo>
                    <a:pt x="4" y="1"/>
                  </a:lnTo>
                  <a:lnTo>
                    <a:pt x="0" y="0"/>
                  </a:lnTo>
                  <a:lnTo>
                    <a:pt x="6"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2" name="Freeform 226"/>
            <p:cNvSpPr/>
            <p:nvPr/>
          </p:nvSpPr>
          <p:spPr bwMode="auto">
            <a:xfrm>
              <a:off x="1134" y="2516"/>
              <a:ext cx="40" cy="46"/>
            </a:xfrm>
            <a:custGeom>
              <a:avLst/>
              <a:gdLst/>
              <a:ahLst/>
              <a:cxnLst>
                <a:cxn ang="0">
                  <a:pos x="21" y="22"/>
                </a:cxn>
                <a:cxn ang="0">
                  <a:pos x="27" y="22"/>
                </a:cxn>
                <a:cxn ang="0">
                  <a:pos x="25" y="19"/>
                </a:cxn>
                <a:cxn ang="0">
                  <a:pos x="21" y="18"/>
                </a:cxn>
                <a:cxn ang="0">
                  <a:pos x="16" y="13"/>
                </a:cxn>
                <a:cxn ang="0">
                  <a:pos x="5" y="8"/>
                </a:cxn>
                <a:cxn ang="0">
                  <a:pos x="0" y="4"/>
                </a:cxn>
                <a:cxn ang="0">
                  <a:pos x="0" y="0"/>
                </a:cxn>
                <a:cxn ang="0">
                  <a:pos x="15" y="1"/>
                </a:cxn>
                <a:cxn ang="0">
                  <a:pos x="25" y="8"/>
                </a:cxn>
                <a:cxn ang="0">
                  <a:pos x="36" y="14"/>
                </a:cxn>
                <a:cxn ang="0">
                  <a:pos x="36" y="28"/>
                </a:cxn>
                <a:cxn ang="0">
                  <a:pos x="30" y="33"/>
                </a:cxn>
                <a:cxn ang="0">
                  <a:pos x="27" y="40"/>
                </a:cxn>
                <a:cxn ang="0">
                  <a:pos x="23" y="34"/>
                </a:cxn>
                <a:cxn ang="0">
                  <a:pos x="21" y="22"/>
                </a:cxn>
              </a:cxnLst>
              <a:rect l="0" t="0" r="r" b="b"/>
              <a:pathLst>
                <a:path w="36" h="40">
                  <a:moveTo>
                    <a:pt x="21" y="22"/>
                  </a:moveTo>
                  <a:lnTo>
                    <a:pt x="27" y="22"/>
                  </a:lnTo>
                  <a:lnTo>
                    <a:pt x="25" y="19"/>
                  </a:lnTo>
                  <a:lnTo>
                    <a:pt x="21" y="18"/>
                  </a:lnTo>
                  <a:lnTo>
                    <a:pt x="16" y="13"/>
                  </a:lnTo>
                  <a:lnTo>
                    <a:pt x="5" y="8"/>
                  </a:lnTo>
                  <a:lnTo>
                    <a:pt x="0" y="4"/>
                  </a:lnTo>
                  <a:lnTo>
                    <a:pt x="0" y="0"/>
                  </a:lnTo>
                  <a:lnTo>
                    <a:pt x="15" y="1"/>
                  </a:lnTo>
                  <a:lnTo>
                    <a:pt x="25" y="8"/>
                  </a:lnTo>
                  <a:lnTo>
                    <a:pt x="36" y="14"/>
                  </a:lnTo>
                  <a:lnTo>
                    <a:pt x="36" y="28"/>
                  </a:lnTo>
                  <a:lnTo>
                    <a:pt x="30" y="33"/>
                  </a:lnTo>
                  <a:lnTo>
                    <a:pt x="27" y="40"/>
                  </a:lnTo>
                  <a:lnTo>
                    <a:pt x="23" y="34"/>
                  </a:lnTo>
                  <a:lnTo>
                    <a:pt x="21" y="2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3" name="Freeform 227"/>
            <p:cNvSpPr/>
            <p:nvPr/>
          </p:nvSpPr>
          <p:spPr bwMode="auto">
            <a:xfrm>
              <a:off x="1569" y="2590"/>
              <a:ext cx="53" cy="73"/>
            </a:xfrm>
            <a:custGeom>
              <a:avLst/>
              <a:gdLst/>
              <a:ahLst/>
              <a:cxnLst>
                <a:cxn ang="0">
                  <a:pos x="36" y="18"/>
                </a:cxn>
                <a:cxn ang="0">
                  <a:pos x="21" y="3"/>
                </a:cxn>
                <a:cxn ang="0">
                  <a:pos x="11" y="0"/>
                </a:cxn>
                <a:cxn ang="0">
                  <a:pos x="7" y="7"/>
                </a:cxn>
                <a:cxn ang="0">
                  <a:pos x="2" y="21"/>
                </a:cxn>
                <a:cxn ang="0">
                  <a:pos x="8" y="44"/>
                </a:cxn>
                <a:cxn ang="0">
                  <a:pos x="0" y="61"/>
                </a:cxn>
                <a:cxn ang="0">
                  <a:pos x="9" y="63"/>
                </a:cxn>
                <a:cxn ang="0">
                  <a:pos x="25" y="65"/>
                </a:cxn>
                <a:cxn ang="0">
                  <a:pos x="36" y="48"/>
                </a:cxn>
                <a:cxn ang="0">
                  <a:pos x="47" y="31"/>
                </a:cxn>
                <a:cxn ang="0">
                  <a:pos x="42" y="20"/>
                </a:cxn>
                <a:cxn ang="0">
                  <a:pos x="42" y="24"/>
                </a:cxn>
                <a:cxn ang="0">
                  <a:pos x="36" y="18"/>
                </a:cxn>
              </a:cxnLst>
              <a:rect l="0" t="0" r="r" b="b"/>
              <a:pathLst>
                <a:path w="47" h="65">
                  <a:moveTo>
                    <a:pt x="36" y="18"/>
                  </a:moveTo>
                  <a:lnTo>
                    <a:pt x="21" y="3"/>
                  </a:lnTo>
                  <a:lnTo>
                    <a:pt x="11" y="0"/>
                  </a:lnTo>
                  <a:lnTo>
                    <a:pt x="7" y="7"/>
                  </a:lnTo>
                  <a:lnTo>
                    <a:pt x="2" y="21"/>
                  </a:lnTo>
                  <a:lnTo>
                    <a:pt x="8" y="44"/>
                  </a:lnTo>
                  <a:lnTo>
                    <a:pt x="0" y="61"/>
                  </a:lnTo>
                  <a:lnTo>
                    <a:pt x="9" y="63"/>
                  </a:lnTo>
                  <a:lnTo>
                    <a:pt x="25" y="65"/>
                  </a:lnTo>
                  <a:lnTo>
                    <a:pt x="36" y="48"/>
                  </a:lnTo>
                  <a:lnTo>
                    <a:pt x="47" y="31"/>
                  </a:lnTo>
                  <a:lnTo>
                    <a:pt x="42" y="20"/>
                  </a:lnTo>
                  <a:lnTo>
                    <a:pt x="42" y="24"/>
                  </a:lnTo>
                  <a:lnTo>
                    <a:pt x="36" y="1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4" name="Freeform 228"/>
            <p:cNvSpPr/>
            <p:nvPr/>
          </p:nvSpPr>
          <p:spPr bwMode="auto">
            <a:xfrm>
              <a:off x="1140" y="2459"/>
              <a:ext cx="215" cy="331"/>
            </a:xfrm>
            <a:custGeom>
              <a:avLst/>
              <a:gdLst/>
              <a:ahLst/>
              <a:cxnLst>
                <a:cxn ang="0">
                  <a:pos x="76" y="28"/>
                </a:cxn>
                <a:cxn ang="0">
                  <a:pos x="69" y="25"/>
                </a:cxn>
                <a:cxn ang="0">
                  <a:pos x="56" y="53"/>
                </a:cxn>
                <a:cxn ang="0">
                  <a:pos x="35" y="79"/>
                </a:cxn>
                <a:cxn ang="0">
                  <a:pos x="29" y="66"/>
                </a:cxn>
                <a:cxn ang="0">
                  <a:pos x="23" y="85"/>
                </a:cxn>
                <a:cxn ang="0">
                  <a:pos x="24" y="100"/>
                </a:cxn>
                <a:cxn ang="0">
                  <a:pos x="24" y="124"/>
                </a:cxn>
                <a:cxn ang="0">
                  <a:pos x="27" y="150"/>
                </a:cxn>
                <a:cxn ang="0">
                  <a:pos x="18" y="173"/>
                </a:cxn>
                <a:cxn ang="0">
                  <a:pos x="5" y="187"/>
                </a:cxn>
                <a:cxn ang="0">
                  <a:pos x="2" y="197"/>
                </a:cxn>
                <a:cxn ang="0">
                  <a:pos x="24" y="215"/>
                </a:cxn>
                <a:cxn ang="0">
                  <a:pos x="58" y="224"/>
                </a:cxn>
                <a:cxn ang="0">
                  <a:pos x="68" y="232"/>
                </a:cxn>
                <a:cxn ang="0">
                  <a:pos x="89" y="254"/>
                </a:cxn>
                <a:cxn ang="0">
                  <a:pos x="112" y="263"/>
                </a:cxn>
                <a:cxn ang="0">
                  <a:pos x="140" y="269"/>
                </a:cxn>
                <a:cxn ang="0">
                  <a:pos x="143" y="298"/>
                </a:cxn>
                <a:cxn ang="0">
                  <a:pos x="150" y="247"/>
                </a:cxn>
                <a:cxn ang="0">
                  <a:pos x="141" y="211"/>
                </a:cxn>
                <a:cxn ang="0">
                  <a:pos x="155" y="206"/>
                </a:cxn>
                <a:cxn ang="0">
                  <a:pos x="144" y="191"/>
                </a:cxn>
                <a:cxn ang="0">
                  <a:pos x="171" y="191"/>
                </a:cxn>
                <a:cxn ang="0">
                  <a:pos x="173" y="191"/>
                </a:cxn>
                <a:cxn ang="0">
                  <a:pos x="188" y="199"/>
                </a:cxn>
                <a:cxn ang="0">
                  <a:pos x="188" y="186"/>
                </a:cxn>
                <a:cxn ang="0">
                  <a:pos x="184" y="163"/>
                </a:cxn>
                <a:cxn ang="0">
                  <a:pos x="180" y="126"/>
                </a:cxn>
                <a:cxn ang="0">
                  <a:pos x="171" y="112"/>
                </a:cxn>
                <a:cxn ang="0">
                  <a:pos x="143" y="96"/>
                </a:cxn>
                <a:cxn ang="0">
                  <a:pos x="118" y="95"/>
                </a:cxn>
                <a:cxn ang="0">
                  <a:pos x="107" y="78"/>
                </a:cxn>
                <a:cxn ang="0">
                  <a:pos x="93" y="58"/>
                </a:cxn>
                <a:cxn ang="0">
                  <a:pos x="108" y="28"/>
                </a:cxn>
                <a:cxn ang="0">
                  <a:pos x="128" y="10"/>
                </a:cxn>
                <a:cxn ang="0">
                  <a:pos x="119" y="1"/>
                </a:cxn>
                <a:cxn ang="0">
                  <a:pos x="90" y="19"/>
                </a:cxn>
              </a:cxnLst>
              <a:rect l="0" t="0" r="r" b="b"/>
              <a:pathLst>
                <a:path w="191" h="298">
                  <a:moveTo>
                    <a:pt x="81" y="20"/>
                  </a:moveTo>
                  <a:lnTo>
                    <a:pt x="76" y="28"/>
                  </a:lnTo>
                  <a:lnTo>
                    <a:pt x="77" y="25"/>
                  </a:lnTo>
                  <a:lnTo>
                    <a:pt x="69" y="25"/>
                  </a:lnTo>
                  <a:lnTo>
                    <a:pt x="57" y="40"/>
                  </a:lnTo>
                  <a:lnTo>
                    <a:pt x="56" y="53"/>
                  </a:lnTo>
                  <a:lnTo>
                    <a:pt x="38" y="70"/>
                  </a:lnTo>
                  <a:lnTo>
                    <a:pt x="35" y="79"/>
                  </a:lnTo>
                  <a:lnTo>
                    <a:pt x="33" y="71"/>
                  </a:lnTo>
                  <a:lnTo>
                    <a:pt x="29" y="66"/>
                  </a:lnTo>
                  <a:lnTo>
                    <a:pt x="29" y="80"/>
                  </a:lnTo>
                  <a:lnTo>
                    <a:pt x="23" y="85"/>
                  </a:lnTo>
                  <a:lnTo>
                    <a:pt x="20" y="92"/>
                  </a:lnTo>
                  <a:lnTo>
                    <a:pt x="24" y="100"/>
                  </a:lnTo>
                  <a:lnTo>
                    <a:pt x="28" y="116"/>
                  </a:lnTo>
                  <a:lnTo>
                    <a:pt x="24" y="124"/>
                  </a:lnTo>
                  <a:lnTo>
                    <a:pt x="26" y="137"/>
                  </a:lnTo>
                  <a:lnTo>
                    <a:pt x="27" y="150"/>
                  </a:lnTo>
                  <a:lnTo>
                    <a:pt x="29" y="152"/>
                  </a:lnTo>
                  <a:lnTo>
                    <a:pt x="18" y="173"/>
                  </a:lnTo>
                  <a:lnTo>
                    <a:pt x="9" y="178"/>
                  </a:lnTo>
                  <a:lnTo>
                    <a:pt x="5" y="187"/>
                  </a:lnTo>
                  <a:lnTo>
                    <a:pt x="0" y="190"/>
                  </a:lnTo>
                  <a:lnTo>
                    <a:pt x="2" y="197"/>
                  </a:lnTo>
                  <a:lnTo>
                    <a:pt x="15" y="206"/>
                  </a:lnTo>
                  <a:lnTo>
                    <a:pt x="24" y="215"/>
                  </a:lnTo>
                  <a:lnTo>
                    <a:pt x="40" y="215"/>
                  </a:lnTo>
                  <a:lnTo>
                    <a:pt x="58" y="224"/>
                  </a:lnTo>
                  <a:lnTo>
                    <a:pt x="59" y="223"/>
                  </a:lnTo>
                  <a:lnTo>
                    <a:pt x="68" y="232"/>
                  </a:lnTo>
                  <a:lnTo>
                    <a:pt x="77" y="240"/>
                  </a:lnTo>
                  <a:lnTo>
                    <a:pt x="89" y="254"/>
                  </a:lnTo>
                  <a:lnTo>
                    <a:pt x="92" y="263"/>
                  </a:lnTo>
                  <a:lnTo>
                    <a:pt x="112" y="263"/>
                  </a:lnTo>
                  <a:lnTo>
                    <a:pt x="124" y="264"/>
                  </a:lnTo>
                  <a:lnTo>
                    <a:pt x="140" y="269"/>
                  </a:lnTo>
                  <a:lnTo>
                    <a:pt x="134" y="290"/>
                  </a:lnTo>
                  <a:lnTo>
                    <a:pt x="143" y="298"/>
                  </a:lnTo>
                  <a:lnTo>
                    <a:pt x="147" y="272"/>
                  </a:lnTo>
                  <a:lnTo>
                    <a:pt x="150" y="247"/>
                  </a:lnTo>
                  <a:lnTo>
                    <a:pt x="144" y="228"/>
                  </a:lnTo>
                  <a:lnTo>
                    <a:pt x="141" y="211"/>
                  </a:lnTo>
                  <a:lnTo>
                    <a:pt x="152" y="211"/>
                  </a:lnTo>
                  <a:lnTo>
                    <a:pt x="155" y="206"/>
                  </a:lnTo>
                  <a:lnTo>
                    <a:pt x="147" y="203"/>
                  </a:lnTo>
                  <a:lnTo>
                    <a:pt x="144" y="191"/>
                  </a:lnTo>
                  <a:lnTo>
                    <a:pt x="158" y="191"/>
                  </a:lnTo>
                  <a:lnTo>
                    <a:pt x="171" y="191"/>
                  </a:lnTo>
                  <a:lnTo>
                    <a:pt x="170" y="188"/>
                  </a:lnTo>
                  <a:lnTo>
                    <a:pt x="173" y="191"/>
                  </a:lnTo>
                  <a:lnTo>
                    <a:pt x="183" y="184"/>
                  </a:lnTo>
                  <a:lnTo>
                    <a:pt x="188" y="199"/>
                  </a:lnTo>
                  <a:lnTo>
                    <a:pt x="191" y="200"/>
                  </a:lnTo>
                  <a:lnTo>
                    <a:pt x="188" y="186"/>
                  </a:lnTo>
                  <a:lnTo>
                    <a:pt x="179" y="172"/>
                  </a:lnTo>
                  <a:lnTo>
                    <a:pt x="184" y="163"/>
                  </a:lnTo>
                  <a:lnTo>
                    <a:pt x="177" y="140"/>
                  </a:lnTo>
                  <a:lnTo>
                    <a:pt x="180" y="126"/>
                  </a:lnTo>
                  <a:lnTo>
                    <a:pt x="184" y="110"/>
                  </a:lnTo>
                  <a:lnTo>
                    <a:pt x="171" y="112"/>
                  </a:lnTo>
                  <a:lnTo>
                    <a:pt x="156" y="113"/>
                  </a:lnTo>
                  <a:lnTo>
                    <a:pt x="143" y="96"/>
                  </a:lnTo>
                  <a:lnTo>
                    <a:pt x="130" y="96"/>
                  </a:lnTo>
                  <a:lnTo>
                    <a:pt x="118" y="95"/>
                  </a:lnTo>
                  <a:lnTo>
                    <a:pt x="107" y="89"/>
                  </a:lnTo>
                  <a:lnTo>
                    <a:pt x="107" y="78"/>
                  </a:lnTo>
                  <a:lnTo>
                    <a:pt x="99" y="58"/>
                  </a:lnTo>
                  <a:lnTo>
                    <a:pt x="93" y="58"/>
                  </a:lnTo>
                  <a:lnTo>
                    <a:pt x="100" y="42"/>
                  </a:lnTo>
                  <a:lnTo>
                    <a:pt x="108" y="28"/>
                  </a:lnTo>
                  <a:lnTo>
                    <a:pt x="117" y="12"/>
                  </a:lnTo>
                  <a:lnTo>
                    <a:pt x="128" y="10"/>
                  </a:lnTo>
                  <a:lnTo>
                    <a:pt x="130" y="0"/>
                  </a:lnTo>
                  <a:lnTo>
                    <a:pt x="119" y="1"/>
                  </a:lnTo>
                  <a:lnTo>
                    <a:pt x="105" y="11"/>
                  </a:lnTo>
                  <a:lnTo>
                    <a:pt x="90" y="19"/>
                  </a:lnTo>
                  <a:lnTo>
                    <a:pt x="81" y="2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5" name="Freeform 229"/>
            <p:cNvSpPr/>
            <p:nvPr/>
          </p:nvSpPr>
          <p:spPr bwMode="auto">
            <a:xfrm>
              <a:off x="1453" y="2534"/>
              <a:ext cx="81" cy="145"/>
            </a:xfrm>
            <a:custGeom>
              <a:avLst/>
              <a:gdLst/>
              <a:ahLst/>
              <a:cxnLst>
                <a:cxn ang="0">
                  <a:pos x="60" y="94"/>
                </a:cxn>
                <a:cxn ang="0">
                  <a:pos x="53" y="84"/>
                </a:cxn>
                <a:cxn ang="0">
                  <a:pos x="54" y="69"/>
                </a:cxn>
                <a:cxn ang="0">
                  <a:pos x="61" y="64"/>
                </a:cxn>
                <a:cxn ang="0">
                  <a:pos x="64" y="56"/>
                </a:cxn>
                <a:cxn ang="0">
                  <a:pos x="64" y="41"/>
                </a:cxn>
                <a:cxn ang="0">
                  <a:pos x="47" y="30"/>
                </a:cxn>
                <a:cxn ang="0">
                  <a:pos x="43" y="38"/>
                </a:cxn>
                <a:cxn ang="0">
                  <a:pos x="45" y="20"/>
                </a:cxn>
                <a:cxn ang="0">
                  <a:pos x="35" y="12"/>
                </a:cxn>
                <a:cxn ang="0">
                  <a:pos x="27" y="4"/>
                </a:cxn>
                <a:cxn ang="0">
                  <a:pos x="30" y="6"/>
                </a:cxn>
                <a:cxn ang="0">
                  <a:pos x="23" y="0"/>
                </a:cxn>
                <a:cxn ang="0">
                  <a:pos x="25" y="5"/>
                </a:cxn>
                <a:cxn ang="0">
                  <a:pos x="11" y="18"/>
                </a:cxn>
                <a:cxn ang="0">
                  <a:pos x="17" y="26"/>
                </a:cxn>
                <a:cxn ang="0">
                  <a:pos x="6" y="33"/>
                </a:cxn>
                <a:cxn ang="0">
                  <a:pos x="0" y="46"/>
                </a:cxn>
                <a:cxn ang="0">
                  <a:pos x="9" y="60"/>
                </a:cxn>
                <a:cxn ang="0">
                  <a:pos x="18" y="60"/>
                </a:cxn>
                <a:cxn ang="0">
                  <a:pos x="19" y="70"/>
                </a:cxn>
                <a:cxn ang="0">
                  <a:pos x="27" y="80"/>
                </a:cxn>
                <a:cxn ang="0">
                  <a:pos x="22" y="95"/>
                </a:cxn>
                <a:cxn ang="0">
                  <a:pos x="24" y="117"/>
                </a:cxn>
                <a:cxn ang="0">
                  <a:pos x="34" y="130"/>
                </a:cxn>
                <a:cxn ang="0">
                  <a:pos x="43" y="130"/>
                </a:cxn>
                <a:cxn ang="0">
                  <a:pos x="59" y="122"/>
                </a:cxn>
                <a:cxn ang="0">
                  <a:pos x="76" y="119"/>
                </a:cxn>
                <a:cxn ang="0">
                  <a:pos x="69" y="106"/>
                </a:cxn>
                <a:cxn ang="0">
                  <a:pos x="60" y="94"/>
                </a:cxn>
              </a:cxnLst>
              <a:rect l="0" t="0" r="r" b="b"/>
              <a:pathLst>
                <a:path w="76" h="130">
                  <a:moveTo>
                    <a:pt x="60" y="94"/>
                  </a:moveTo>
                  <a:lnTo>
                    <a:pt x="53" y="84"/>
                  </a:lnTo>
                  <a:lnTo>
                    <a:pt x="54" y="69"/>
                  </a:lnTo>
                  <a:lnTo>
                    <a:pt x="61" y="64"/>
                  </a:lnTo>
                  <a:lnTo>
                    <a:pt x="64" y="56"/>
                  </a:lnTo>
                  <a:lnTo>
                    <a:pt x="64" y="41"/>
                  </a:lnTo>
                  <a:lnTo>
                    <a:pt x="47" y="30"/>
                  </a:lnTo>
                  <a:lnTo>
                    <a:pt x="43" y="38"/>
                  </a:lnTo>
                  <a:lnTo>
                    <a:pt x="45" y="20"/>
                  </a:lnTo>
                  <a:lnTo>
                    <a:pt x="35" y="12"/>
                  </a:lnTo>
                  <a:lnTo>
                    <a:pt x="27" y="4"/>
                  </a:lnTo>
                  <a:lnTo>
                    <a:pt x="30" y="6"/>
                  </a:lnTo>
                  <a:lnTo>
                    <a:pt x="23" y="0"/>
                  </a:lnTo>
                  <a:lnTo>
                    <a:pt x="25" y="5"/>
                  </a:lnTo>
                  <a:lnTo>
                    <a:pt x="11" y="18"/>
                  </a:lnTo>
                  <a:lnTo>
                    <a:pt x="17" y="26"/>
                  </a:lnTo>
                  <a:lnTo>
                    <a:pt x="6" y="33"/>
                  </a:lnTo>
                  <a:lnTo>
                    <a:pt x="0" y="46"/>
                  </a:lnTo>
                  <a:lnTo>
                    <a:pt x="9" y="60"/>
                  </a:lnTo>
                  <a:lnTo>
                    <a:pt x="18" y="60"/>
                  </a:lnTo>
                  <a:lnTo>
                    <a:pt x="19" y="70"/>
                  </a:lnTo>
                  <a:lnTo>
                    <a:pt x="27" y="80"/>
                  </a:lnTo>
                  <a:lnTo>
                    <a:pt x="22" y="95"/>
                  </a:lnTo>
                  <a:lnTo>
                    <a:pt x="24" y="117"/>
                  </a:lnTo>
                  <a:lnTo>
                    <a:pt x="34" y="130"/>
                  </a:lnTo>
                  <a:lnTo>
                    <a:pt x="43" y="130"/>
                  </a:lnTo>
                  <a:lnTo>
                    <a:pt x="59" y="122"/>
                  </a:lnTo>
                  <a:lnTo>
                    <a:pt x="76" y="119"/>
                  </a:lnTo>
                  <a:lnTo>
                    <a:pt x="69" y="106"/>
                  </a:lnTo>
                  <a:lnTo>
                    <a:pt x="60" y="9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6" name="Freeform 230"/>
            <p:cNvSpPr/>
            <p:nvPr/>
          </p:nvSpPr>
          <p:spPr bwMode="auto">
            <a:xfrm>
              <a:off x="1511" y="2588"/>
              <a:ext cx="70" cy="83"/>
            </a:xfrm>
            <a:custGeom>
              <a:avLst/>
              <a:gdLst/>
              <a:ahLst/>
              <a:cxnLst>
                <a:cxn ang="0">
                  <a:pos x="7" y="46"/>
                </a:cxn>
                <a:cxn ang="0">
                  <a:pos x="0" y="36"/>
                </a:cxn>
                <a:cxn ang="0">
                  <a:pos x="1" y="21"/>
                </a:cxn>
                <a:cxn ang="0">
                  <a:pos x="8" y="16"/>
                </a:cxn>
                <a:cxn ang="0">
                  <a:pos x="11" y="8"/>
                </a:cxn>
                <a:cxn ang="0">
                  <a:pos x="14" y="0"/>
                </a:cxn>
                <a:cxn ang="0">
                  <a:pos x="32" y="2"/>
                </a:cxn>
                <a:cxn ang="0">
                  <a:pos x="47" y="0"/>
                </a:cxn>
                <a:cxn ang="0">
                  <a:pos x="61" y="2"/>
                </a:cxn>
                <a:cxn ang="0">
                  <a:pos x="60" y="10"/>
                </a:cxn>
                <a:cxn ang="0">
                  <a:pos x="55" y="24"/>
                </a:cxn>
                <a:cxn ang="0">
                  <a:pos x="61" y="47"/>
                </a:cxn>
                <a:cxn ang="0">
                  <a:pos x="53" y="64"/>
                </a:cxn>
                <a:cxn ang="0">
                  <a:pos x="43" y="60"/>
                </a:cxn>
                <a:cxn ang="0">
                  <a:pos x="29" y="64"/>
                </a:cxn>
                <a:cxn ang="0">
                  <a:pos x="30" y="74"/>
                </a:cxn>
                <a:cxn ang="0">
                  <a:pos x="23" y="71"/>
                </a:cxn>
                <a:cxn ang="0">
                  <a:pos x="16" y="58"/>
                </a:cxn>
                <a:cxn ang="0">
                  <a:pos x="7" y="46"/>
                </a:cxn>
              </a:cxnLst>
              <a:rect l="0" t="0" r="r" b="b"/>
              <a:pathLst>
                <a:path w="61" h="74">
                  <a:moveTo>
                    <a:pt x="7" y="46"/>
                  </a:moveTo>
                  <a:lnTo>
                    <a:pt x="0" y="36"/>
                  </a:lnTo>
                  <a:lnTo>
                    <a:pt x="1" y="21"/>
                  </a:lnTo>
                  <a:lnTo>
                    <a:pt x="8" y="16"/>
                  </a:lnTo>
                  <a:lnTo>
                    <a:pt x="11" y="8"/>
                  </a:lnTo>
                  <a:lnTo>
                    <a:pt x="14" y="0"/>
                  </a:lnTo>
                  <a:lnTo>
                    <a:pt x="32" y="2"/>
                  </a:lnTo>
                  <a:lnTo>
                    <a:pt x="47" y="0"/>
                  </a:lnTo>
                  <a:lnTo>
                    <a:pt x="61" y="2"/>
                  </a:lnTo>
                  <a:lnTo>
                    <a:pt x="60" y="10"/>
                  </a:lnTo>
                  <a:lnTo>
                    <a:pt x="55" y="24"/>
                  </a:lnTo>
                  <a:lnTo>
                    <a:pt x="61" y="47"/>
                  </a:lnTo>
                  <a:lnTo>
                    <a:pt x="53" y="64"/>
                  </a:lnTo>
                  <a:lnTo>
                    <a:pt x="43" y="60"/>
                  </a:lnTo>
                  <a:lnTo>
                    <a:pt x="29" y="64"/>
                  </a:lnTo>
                  <a:lnTo>
                    <a:pt x="30" y="74"/>
                  </a:lnTo>
                  <a:lnTo>
                    <a:pt x="23" y="71"/>
                  </a:lnTo>
                  <a:lnTo>
                    <a:pt x="16" y="58"/>
                  </a:lnTo>
                  <a:lnTo>
                    <a:pt x="7" y="4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7" name="Freeform 231"/>
            <p:cNvSpPr/>
            <p:nvPr/>
          </p:nvSpPr>
          <p:spPr bwMode="auto">
            <a:xfrm>
              <a:off x="1446" y="2490"/>
              <a:ext cx="14" cy="15"/>
            </a:xfrm>
            <a:custGeom>
              <a:avLst/>
              <a:gdLst/>
              <a:ahLst/>
              <a:cxnLst>
                <a:cxn ang="0">
                  <a:pos x="4" y="0"/>
                </a:cxn>
                <a:cxn ang="0">
                  <a:pos x="15" y="0"/>
                </a:cxn>
                <a:cxn ang="0">
                  <a:pos x="10" y="12"/>
                </a:cxn>
                <a:cxn ang="0">
                  <a:pos x="0" y="11"/>
                </a:cxn>
                <a:cxn ang="0">
                  <a:pos x="6" y="3"/>
                </a:cxn>
                <a:cxn ang="0">
                  <a:pos x="4" y="0"/>
                </a:cxn>
              </a:cxnLst>
              <a:rect l="0" t="0" r="r" b="b"/>
              <a:pathLst>
                <a:path w="15" h="12">
                  <a:moveTo>
                    <a:pt x="4" y="0"/>
                  </a:moveTo>
                  <a:lnTo>
                    <a:pt x="15" y="0"/>
                  </a:lnTo>
                  <a:lnTo>
                    <a:pt x="10" y="12"/>
                  </a:lnTo>
                  <a:lnTo>
                    <a:pt x="0" y="11"/>
                  </a:lnTo>
                  <a:lnTo>
                    <a:pt x="6" y="3"/>
                  </a:lnTo>
                  <a:lnTo>
                    <a:pt x="4"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8" name="Freeform 232"/>
            <p:cNvSpPr/>
            <p:nvPr/>
          </p:nvSpPr>
          <p:spPr bwMode="auto">
            <a:xfrm>
              <a:off x="1241" y="2462"/>
              <a:ext cx="239" cy="228"/>
            </a:xfrm>
            <a:custGeom>
              <a:avLst/>
              <a:gdLst/>
              <a:ahLst/>
              <a:cxnLst>
                <a:cxn ang="0">
                  <a:pos x="176" y="42"/>
                </a:cxn>
                <a:cxn ang="0">
                  <a:pos x="167" y="38"/>
                </a:cxn>
                <a:cxn ang="0">
                  <a:pos x="165" y="32"/>
                </a:cxn>
                <a:cxn ang="0">
                  <a:pos x="164" y="27"/>
                </a:cxn>
                <a:cxn ang="0">
                  <a:pos x="153" y="30"/>
                </a:cxn>
                <a:cxn ang="0">
                  <a:pos x="115" y="30"/>
                </a:cxn>
                <a:cxn ang="0">
                  <a:pos x="86" y="30"/>
                </a:cxn>
                <a:cxn ang="0">
                  <a:pos x="63" y="12"/>
                </a:cxn>
                <a:cxn ang="0">
                  <a:pos x="53" y="7"/>
                </a:cxn>
                <a:cxn ang="0">
                  <a:pos x="56" y="12"/>
                </a:cxn>
                <a:cxn ang="0">
                  <a:pos x="32" y="24"/>
                </a:cxn>
                <a:cxn ang="0">
                  <a:pos x="30" y="56"/>
                </a:cxn>
                <a:cxn ang="0">
                  <a:pos x="29" y="28"/>
                </a:cxn>
                <a:cxn ang="0">
                  <a:pos x="35" y="6"/>
                </a:cxn>
                <a:cxn ang="0">
                  <a:pos x="15" y="24"/>
                </a:cxn>
                <a:cxn ang="0">
                  <a:pos x="0" y="54"/>
                </a:cxn>
                <a:cxn ang="0">
                  <a:pos x="14" y="74"/>
                </a:cxn>
                <a:cxn ang="0">
                  <a:pos x="25" y="91"/>
                </a:cxn>
                <a:cxn ang="0">
                  <a:pos x="50" y="92"/>
                </a:cxn>
                <a:cxn ang="0">
                  <a:pos x="78" y="108"/>
                </a:cxn>
                <a:cxn ang="0">
                  <a:pos x="87" y="122"/>
                </a:cxn>
                <a:cxn ang="0">
                  <a:pos x="91" y="159"/>
                </a:cxn>
                <a:cxn ang="0">
                  <a:pos x="95" y="182"/>
                </a:cxn>
                <a:cxn ang="0">
                  <a:pos x="111" y="204"/>
                </a:cxn>
                <a:cxn ang="0">
                  <a:pos x="122" y="205"/>
                </a:cxn>
                <a:cxn ang="0">
                  <a:pos x="152" y="180"/>
                </a:cxn>
                <a:cxn ang="0">
                  <a:pos x="145" y="171"/>
                </a:cxn>
                <a:cxn ang="0">
                  <a:pos x="134" y="141"/>
                </a:cxn>
                <a:cxn ang="0">
                  <a:pos x="165" y="152"/>
                </a:cxn>
                <a:cxn ang="0">
                  <a:pos x="181" y="140"/>
                </a:cxn>
                <a:cxn ang="0">
                  <a:pos x="198" y="124"/>
                </a:cxn>
                <a:cxn ang="0">
                  <a:pos x="188" y="110"/>
                </a:cxn>
                <a:cxn ang="0">
                  <a:pos x="205" y="90"/>
                </a:cxn>
                <a:cxn ang="0">
                  <a:pos x="213" y="69"/>
                </a:cxn>
                <a:cxn ang="0">
                  <a:pos x="195" y="64"/>
                </a:cxn>
                <a:cxn ang="0">
                  <a:pos x="189" y="63"/>
                </a:cxn>
                <a:cxn ang="0">
                  <a:pos x="198" y="51"/>
                </a:cxn>
                <a:cxn ang="0">
                  <a:pos x="182" y="43"/>
                </a:cxn>
                <a:cxn ang="0">
                  <a:pos x="177" y="44"/>
                </a:cxn>
              </a:cxnLst>
              <a:rect l="0" t="0" r="r" b="b"/>
              <a:pathLst>
                <a:path w="213" h="205">
                  <a:moveTo>
                    <a:pt x="177" y="44"/>
                  </a:moveTo>
                  <a:lnTo>
                    <a:pt x="176" y="42"/>
                  </a:lnTo>
                  <a:lnTo>
                    <a:pt x="173" y="37"/>
                  </a:lnTo>
                  <a:lnTo>
                    <a:pt x="167" y="38"/>
                  </a:lnTo>
                  <a:lnTo>
                    <a:pt x="170" y="37"/>
                  </a:lnTo>
                  <a:lnTo>
                    <a:pt x="165" y="32"/>
                  </a:lnTo>
                  <a:lnTo>
                    <a:pt x="181" y="27"/>
                  </a:lnTo>
                  <a:lnTo>
                    <a:pt x="164" y="27"/>
                  </a:lnTo>
                  <a:lnTo>
                    <a:pt x="147" y="27"/>
                  </a:lnTo>
                  <a:lnTo>
                    <a:pt x="153" y="30"/>
                  </a:lnTo>
                  <a:lnTo>
                    <a:pt x="137" y="37"/>
                  </a:lnTo>
                  <a:lnTo>
                    <a:pt x="115" y="30"/>
                  </a:lnTo>
                  <a:lnTo>
                    <a:pt x="101" y="30"/>
                  </a:lnTo>
                  <a:lnTo>
                    <a:pt x="86" y="30"/>
                  </a:lnTo>
                  <a:lnTo>
                    <a:pt x="80" y="19"/>
                  </a:lnTo>
                  <a:lnTo>
                    <a:pt x="63" y="12"/>
                  </a:lnTo>
                  <a:lnTo>
                    <a:pt x="56" y="0"/>
                  </a:lnTo>
                  <a:lnTo>
                    <a:pt x="53" y="7"/>
                  </a:lnTo>
                  <a:lnTo>
                    <a:pt x="60" y="12"/>
                  </a:lnTo>
                  <a:lnTo>
                    <a:pt x="56" y="12"/>
                  </a:lnTo>
                  <a:lnTo>
                    <a:pt x="35" y="20"/>
                  </a:lnTo>
                  <a:lnTo>
                    <a:pt x="32" y="24"/>
                  </a:lnTo>
                  <a:lnTo>
                    <a:pt x="36" y="46"/>
                  </a:lnTo>
                  <a:lnTo>
                    <a:pt x="30" y="56"/>
                  </a:lnTo>
                  <a:lnTo>
                    <a:pt x="20" y="43"/>
                  </a:lnTo>
                  <a:lnTo>
                    <a:pt x="29" y="28"/>
                  </a:lnTo>
                  <a:lnTo>
                    <a:pt x="25" y="13"/>
                  </a:lnTo>
                  <a:lnTo>
                    <a:pt x="35" y="6"/>
                  </a:lnTo>
                  <a:lnTo>
                    <a:pt x="24" y="8"/>
                  </a:lnTo>
                  <a:lnTo>
                    <a:pt x="15" y="24"/>
                  </a:lnTo>
                  <a:lnTo>
                    <a:pt x="7" y="38"/>
                  </a:lnTo>
                  <a:lnTo>
                    <a:pt x="0" y="54"/>
                  </a:lnTo>
                  <a:lnTo>
                    <a:pt x="6" y="54"/>
                  </a:lnTo>
                  <a:lnTo>
                    <a:pt x="14" y="74"/>
                  </a:lnTo>
                  <a:lnTo>
                    <a:pt x="14" y="85"/>
                  </a:lnTo>
                  <a:lnTo>
                    <a:pt x="25" y="91"/>
                  </a:lnTo>
                  <a:lnTo>
                    <a:pt x="37" y="92"/>
                  </a:lnTo>
                  <a:lnTo>
                    <a:pt x="50" y="92"/>
                  </a:lnTo>
                  <a:lnTo>
                    <a:pt x="63" y="109"/>
                  </a:lnTo>
                  <a:lnTo>
                    <a:pt x="78" y="108"/>
                  </a:lnTo>
                  <a:lnTo>
                    <a:pt x="91" y="106"/>
                  </a:lnTo>
                  <a:lnTo>
                    <a:pt x="87" y="122"/>
                  </a:lnTo>
                  <a:lnTo>
                    <a:pt x="84" y="136"/>
                  </a:lnTo>
                  <a:lnTo>
                    <a:pt x="91" y="159"/>
                  </a:lnTo>
                  <a:lnTo>
                    <a:pt x="86" y="168"/>
                  </a:lnTo>
                  <a:lnTo>
                    <a:pt x="95" y="182"/>
                  </a:lnTo>
                  <a:lnTo>
                    <a:pt x="98" y="196"/>
                  </a:lnTo>
                  <a:lnTo>
                    <a:pt x="111" y="204"/>
                  </a:lnTo>
                  <a:lnTo>
                    <a:pt x="120" y="204"/>
                  </a:lnTo>
                  <a:lnTo>
                    <a:pt x="122" y="205"/>
                  </a:lnTo>
                  <a:lnTo>
                    <a:pt x="138" y="193"/>
                  </a:lnTo>
                  <a:lnTo>
                    <a:pt x="152" y="180"/>
                  </a:lnTo>
                  <a:lnTo>
                    <a:pt x="155" y="175"/>
                  </a:lnTo>
                  <a:lnTo>
                    <a:pt x="145" y="171"/>
                  </a:lnTo>
                  <a:lnTo>
                    <a:pt x="140" y="151"/>
                  </a:lnTo>
                  <a:lnTo>
                    <a:pt x="134" y="141"/>
                  </a:lnTo>
                  <a:lnTo>
                    <a:pt x="150" y="147"/>
                  </a:lnTo>
                  <a:lnTo>
                    <a:pt x="165" y="152"/>
                  </a:lnTo>
                  <a:lnTo>
                    <a:pt x="168" y="146"/>
                  </a:lnTo>
                  <a:lnTo>
                    <a:pt x="181" y="140"/>
                  </a:lnTo>
                  <a:lnTo>
                    <a:pt x="194" y="134"/>
                  </a:lnTo>
                  <a:lnTo>
                    <a:pt x="198" y="124"/>
                  </a:lnTo>
                  <a:lnTo>
                    <a:pt x="197" y="124"/>
                  </a:lnTo>
                  <a:lnTo>
                    <a:pt x="188" y="110"/>
                  </a:lnTo>
                  <a:lnTo>
                    <a:pt x="194" y="97"/>
                  </a:lnTo>
                  <a:lnTo>
                    <a:pt x="205" y="90"/>
                  </a:lnTo>
                  <a:lnTo>
                    <a:pt x="199" y="82"/>
                  </a:lnTo>
                  <a:lnTo>
                    <a:pt x="213" y="69"/>
                  </a:lnTo>
                  <a:lnTo>
                    <a:pt x="211" y="64"/>
                  </a:lnTo>
                  <a:lnTo>
                    <a:pt x="195" y="64"/>
                  </a:lnTo>
                  <a:lnTo>
                    <a:pt x="185" y="64"/>
                  </a:lnTo>
                  <a:lnTo>
                    <a:pt x="189" y="63"/>
                  </a:lnTo>
                  <a:lnTo>
                    <a:pt x="194" y="55"/>
                  </a:lnTo>
                  <a:lnTo>
                    <a:pt x="198" y="51"/>
                  </a:lnTo>
                  <a:lnTo>
                    <a:pt x="188" y="43"/>
                  </a:lnTo>
                  <a:lnTo>
                    <a:pt x="182" y="43"/>
                  </a:lnTo>
                  <a:lnTo>
                    <a:pt x="176" y="39"/>
                  </a:lnTo>
                  <a:lnTo>
                    <a:pt x="177" y="4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9" name="Freeform 233"/>
            <p:cNvSpPr/>
            <p:nvPr/>
          </p:nvSpPr>
          <p:spPr bwMode="auto">
            <a:xfrm>
              <a:off x="1405" y="2484"/>
              <a:ext cx="10" cy="5"/>
            </a:xfrm>
            <a:custGeom>
              <a:avLst/>
              <a:gdLst/>
              <a:ahLst/>
              <a:cxnLst>
                <a:cxn ang="0">
                  <a:pos x="8" y="2"/>
                </a:cxn>
                <a:cxn ang="0">
                  <a:pos x="0" y="0"/>
                </a:cxn>
                <a:cxn ang="0">
                  <a:pos x="8" y="2"/>
                </a:cxn>
              </a:cxnLst>
              <a:rect l="0" t="0" r="r" b="b"/>
              <a:pathLst>
                <a:path w="8" h="2">
                  <a:moveTo>
                    <a:pt x="8" y="2"/>
                  </a:moveTo>
                  <a:lnTo>
                    <a:pt x="0" y="0"/>
                  </a:lnTo>
                  <a:lnTo>
                    <a:pt x="8"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0" name="Freeform 234"/>
            <p:cNvSpPr/>
            <p:nvPr/>
          </p:nvSpPr>
          <p:spPr bwMode="auto">
            <a:xfrm>
              <a:off x="1307" y="2454"/>
              <a:ext cx="1" cy="2"/>
            </a:xfrm>
            <a:custGeom>
              <a:avLst/>
              <a:gdLst/>
              <a:ahLst/>
              <a:cxnLst>
                <a:cxn ang="0">
                  <a:pos x="0" y="0"/>
                </a:cxn>
                <a:cxn ang="0">
                  <a:pos x="0" y="1"/>
                </a:cxn>
                <a:cxn ang="0">
                  <a:pos x="3" y="4"/>
                </a:cxn>
                <a:cxn ang="0">
                  <a:pos x="0" y="0"/>
                </a:cxn>
              </a:cxnLst>
              <a:rect l="0" t="0" r="r" b="b"/>
              <a:pathLst>
                <a:path w="3" h="4">
                  <a:moveTo>
                    <a:pt x="0" y="0"/>
                  </a:moveTo>
                  <a:lnTo>
                    <a:pt x="0" y="1"/>
                  </a:lnTo>
                  <a:lnTo>
                    <a:pt x="3" y="4"/>
                  </a:lnTo>
                  <a:lnTo>
                    <a:pt x="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1" name="Freeform 235"/>
            <p:cNvSpPr/>
            <p:nvPr/>
          </p:nvSpPr>
          <p:spPr bwMode="auto">
            <a:xfrm>
              <a:off x="1449" y="2461"/>
              <a:ext cx="4" cy="4"/>
            </a:xfrm>
            <a:custGeom>
              <a:avLst/>
              <a:gdLst/>
              <a:ahLst/>
              <a:cxnLst>
                <a:cxn ang="0">
                  <a:pos x="2" y="3"/>
                </a:cxn>
                <a:cxn ang="0">
                  <a:pos x="2" y="2"/>
                </a:cxn>
                <a:cxn ang="0">
                  <a:pos x="2" y="0"/>
                </a:cxn>
                <a:cxn ang="0">
                  <a:pos x="1" y="0"/>
                </a:cxn>
                <a:cxn ang="0">
                  <a:pos x="1" y="2"/>
                </a:cxn>
                <a:cxn ang="0">
                  <a:pos x="0" y="2"/>
                </a:cxn>
                <a:cxn ang="0">
                  <a:pos x="0" y="3"/>
                </a:cxn>
                <a:cxn ang="0">
                  <a:pos x="0" y="4"/>
                </a:cxn>
                <a:cxn ang="0">
                  <a:pos x="1" y="4"/>
                </a:cxn>
                <a:cxn ang="0">
                  <a:pos x="2" y="4"/>
                </a:cxn>
                <a:cxn ang="0">
                  <a:pos x="2" y="3"/>
                </a:cxn>
              </a:cxnLst>
              <a:rect l="0" t="0" r="r" b="b"/>
              <a:pathLst>
                <a:path w="2" h="4">
                  <a:moveTo>
                    <a:pt x="2" y="3"/>
                  </a:moveTo>
                  <a:lnTo>
                    <a:pt x="2" y="2"/>
                  </a:lnTo>
                  <a:lnTo>
                    <a:pt x="2" y="0"/>
                  </a:lnTo>
                  <a:lnTo>
                    <a:pt x="1" y="0"/>
                  </a:lnTo>
                  <a:lnTo>
                    <a:pt x="1" y="2"/>
                  </a:lnTo>
                  <a:lnTo>
                    <a:pt x="0" y="2"/>
                  </a:lnTo>
                  <a:lnTo>
                    <a:pt x="0" y="3"/>
                  </a:lnTo>
                  <a:lnTo>
                    <a:pt x="0" y="4"/>
                  </a:lnTo>
                  <a:lnTo>
                    <a:pt x="1" y="4"/>
                  </a:lnTo>
                  <a:lnTo>
                    <a:pt x="2" y="4"/>
                  </a:lnTo>
                  <a:lnTo>
                    <a:pt x="2"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2" name="Freeform 236"/>
            <p:cNvSpPr/>
            <p:nvPr/>
          </p:nvSpPr>
          <p:spPr bwMode="auto">
            <a:xfrm>
              <a:off x="1633" y="3723"/>
              <a:ext cx="27" cy="20"/>
            </a:xfrm>
            <a:custGeom>
              <a:avLst/>
              <a:gdLst/>
              <a:ahLst/>
              <a:cxnLst>
                <a:cxn ang="0">
                  <a:pos x="23" y="7"/>
                </a:cxn>
                <a:cxn ang="0">
                  <a:pos x="18" y="3"/>
                </a:cxn>
                <a:cxn ang="0">
                  <a:pos x="14" y="3"/>
                </a:cxn>
                <a:cxn ang="0">
                  <a:pos x="11" y="2"/>
                </a:cxn>
                <a:cxn ang="0">
                  <a:pos x="5" y="0"/>
                </a:cxn>
                <a:cxn ang="0">
                  <a:pos x="5" y="6"/>
                </a:cxn>
                <a:cxn ang="0">
                  <a:pos x="0" y="12"/>
                </a:cxn>
                <a:cxn ang="0">
                  <a:pos x="5" y="17"/>
                </a:cxn>
                <a:cxn ang="0">
                  <a:pos x="8" y="14"/>
                </a:cxn>
                <a:cxn ang="0">
                  <a:pos x="10" y="13"/>
                </a:cxn>
                <a:cxn ang="0">
                  <a:pos x="10" y="11"/>
                </a:cxn>
                <a:cxn ang="0">
                  <a:pos x="23" y="7"/>
                </a:cxn>
              </a:cxnLst>
              <a:rect l="0" t="0" r="r" b="b"/>
              <a:pathLst>
                <a:path w="23" h="17">
                  <a:moveTo>
                    <a:pt x="23" y="7"/>
                  </a:moveTo>
                  <a:lnTo>
                    <a:pt x="18" y="3"/>
                  </a:lnTo>
                  <a:lnTo>
                    <a:pt x="14" y="3"/>
                  </a:lnTo>
                  <a:lnTo>
                    <a:pt x="11" y="2"/>
                  </a:lnTo>
                  <a:lnTo>
                    <a:pt x="5" y="0"/>
                  </a:lnTo>
                  <a:lnTo>
                    <a:pt x="5" y="6"/>
                  </a:lnTo>
                  <a:lnTo>
                    <a:pt x="0" y="12"/>
                  </a:lnTo>
                  <a:lnTo>
                    <a:pt x="5" y="17"/>
                  </a:lnTo>
                  <a:lnTo>
                    <a:pt x="8" y="14"/>
                  </a:lnTo>
                  <a:lnTo>
                    <a:pt x="10" y="13"/>
                  </a:lnTo>
                  <a:lnTo>
                    <a:pt x="10" y="11"/>
                  </a:lnTo>
                  <a:lnTo>
                    <a:pt x="23" y="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3" name="Freeform 237"/>
            <p:cNvSpPr/>
            <p:nvPr/>
          </p:nvSpPr>
          <p:spPr bwMode="auto">
            <a:xfrm>
              <a:off x="1615" y="3725"/>
              <a:ext cx="21" cy="16"/>
            </a:xfrm>
            <a:custGeom>
              <a:avLst/>
              <a:gdLst/>
              <a:ahLst/>
              <a:cxnLst>
                <a:cxn ang="0">
                  <a:pos x="4" y="6"/>
                </a:cxn>
                <a:cxn ang="0">
                  <a:pos x="1" y="1"/>
                </a:cxn>
                <a:cxn ang="0">
                  <a:pos x="18" y="0"/>
                </a:cxn>
                <a:cxn ang="0">
                  <a:pos x="9" y="10"/>
                </a:cxn>
                <a:cxn ang="0">
                  <a:pos x="0" y="13"/>
                </a:cxn>
                <a:cxn ang="0">
                  <a:pos x="4" y="8"/>
                </a:cxn>
                <a:cxn ang="0">
                  <a:pos x="2" y="6"/>
                </a:cxn>
                <a:cxn ang="0">
                  <a:pos x="4" y="6"/>
                </a:cxn>
              </a:cxnLst>
              <a:rect l="0" t="0" r="r" b="b"/>
              <a:pathLst>
                <a:path w="18" h="13">
                  <a:moveTo>
                    <a:pt x="4" y="6"/>
                  </a:moveTo>
                  <a:lnTo>
                    <a:pt x="1" y="1"/>
                  </a:lnTo>
                  <a:lnTo>
                    <a:pt x="18" y="0"/>
                  </a:lnTo>
                  <a:lnTo>
                    <a:pt x="9" y="10"/>
                  </a:lnTo>
                  <a:lnTo>
                    <a:pt x="0" y="13"/>
                  </a:lnTo>
                  <a:lnTo>
                    <a:pt x="4" y="8"/>
                  </a:lnTo>
                  <a:lnTo>
                    <a:pt x="2" y="6"/>
                  </a:lnTo>
                  <a:lnTo>
                    <a:pt x="4"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4" name="Freeform 238"/>
            <p:cNvSpPr/>
            <p:nvPr/>
          </p:nvSpPr>
          <p:spPr bwMode="auto">
            <a:xfrm>
              <a:off x="1314" y="2901"/>
              <a:ext cx="220" cy="260"/>
            </a:xfrm>
            <a:custGeom>
              <a:avLst/>
              <a:gdLst/>
              <a:ahLst/>
              <a:cxnLst>
                <a:cxn ang="0">
                  <a:pos x="132" y="186"/>
                </a:cxn>
                <a:cxn ang="0">
                  <a:pos x="129" y="205"/>
                </a:cxn>
                <a:cxn ang="0">
                  <a:pos x="125" y="225"/>
                </a:cxn>
                <a:cxn ang="0">
                  <a:pos x="121" y="220"/>
                </a:cxn>
                <a:cxn ang="0">
                  <a:pos x="103" y="223"/>
                </a:cxn>
                <a:cxn ang="0">
                  <a:pos x="99" y="233"/>
                </a:cxn>
                <a:cxn ang="0">
                  <a:pos x="91" y="222"/>
                </a:cxn>
                <a:cxn ang="0">
                  <a:pos x="72" y="219"/>
                </a:cxn>
                <a:cxn ang="0">
                  <a:pos x="69" y="216"/>
                </a:cxn>
                <a:cxn ang="0">
                  <a:pos x="55" y="234"/>
                </a:cxn>
                <a:cxn ang="0">
                  <a:pos x="45" y="233"/>
                </a:cxn>
                <a:cxn ang="0">
                  <a:pos x="39" y="217"/>
                </a:cxn>
                <a:cxn ang="0">
                  <a:pos x="31" y="201"/>
                </a:cxn>
                <a:cxn ang="0">
                  <a:pos x="27" y="185"/>
                </a:cxn>
                <a:cxn ang="0">
                  <a:pos x="28" y="172"/>
                </a:cxn>
                <a:cxn ang="0">
                  <a:pos x="19" y="160"/>
                </a:cxn>
                <a:cxn ang="0">
                  <a:pos x="15" y="148"/>
                </a:cxn>
                <a:cxn ang="0">
                  <a:pos x="10" y="139"/>
                </a:cxn>
                <a:cxn ang="0">
                  <a:pos x="10" y="132"/>
                </a:cxn>
                <a:cxn ang="0">
                  <a:pos x="17" y="117"/>
                </a:cxn>
                <a:cxn ang="0">
                  <a:pos x="12" y="115"/>
                </a:cxn>
                <a:cxn ang="0">
                  <a:pos x="10" y="100"/>
                </a:cxn>
                <a:cxn ang="0">
                  <a:pos x="10" y="85"/>
                </a:cxn>
                <a:cxn ang="0">
                  <a:pos x="13" y="76"/>
                </a:cxn>
                <a:cxn ang="0">
                  <a:pos x="13" y="54"/>
                </a:cxn>
                <a:cxn ang="0">
                  <a:pos x="16" y="49"/>
                </a:cxn>
                <a:cxn ang="0">
                  <a:pos x="7" y="35"/>
                </a:cxn>
                <a:cxn ang="0">
                  <a:pos x="0" y="22"/>
                </a:cxn>
                <a:cxn ang="0">
                  <a:pos x="19" y="22"/>
                </a:cxn>
                <a:cxn ang="0">
                  <a:pos x="27" y="17"/>
                </a:cxn>
                <a:cxn ang="0">
                  <a:pos x="40" y="9"/>
                </a:cxn>
                <a:cxn ang="0">
                  <a:pos x="53" y="0"/>
                </a:cxn>
                <a:cxn ang="0">
                  <a:pos x="66" y="1"/>
                </a:cxn>
                <a:cxn ang="0">
                  <a:pos x="67" y="17"/>
                </a:cxn>
                <a:cxn ang="0">
                  <a:pos x="69" y="31"/>
                </a:cxn>
                <a:cxn ang="0">
                  <a:pos x="81" y="45"/>
                </a:cxn>
                <a:cxn ang="0">
                  <a:pos x="93" y="49"/>
                </a:cxn>
                <a:cxn ang="0">
                  <a:pos x="106" y="55"/>
                </a:cxn>
                <a:cxn ang="0">
                  <a:pos x="124" y="67"/>
                </a:cxn>
                <a:cxn ang="0">
                  <a:pos x="142" y="71"/>
                </a:cxn>
                <a:cxn ang="0">
                  <a:pos x="147" y="78"/>
                </a:cxn>
                <a:cxn ang="0">
                  <a:pos x="149" y="96"/>
                </a:cxn>
                <a:cxn ang="0">
                  <a:pos x="145" y="96"/>
                </a:cxn>
                <a:cxn ang="0">
                  <a:pos x="151" y="103"/>
                </a:cxn>
                <a:cxn ang="0">
                  <a:pos x="154" y="117"/>
                </a:cxn>
                <a:cxn ang="0">
                  <a:pos x="168" y="119"/>
                </a:cxn>
                <a:cxn ang="0">
                  <a:pos x="183" y="120"/>
                </a:cxn>
                <a:cxn ang="0">
                  <a:pos x="185" y="136"/>
                </a:cxn>
                <a:cxn ang="0">
                  <a:pos x="195" y="145"/>
                </a:cxn>
                <a:cxn ang="0">
                  <a:pos x="198" y="153"/>
                </a:cxn>
                <a:cxn ang="0">
                  <a:pos x="195" y="166"/>
                </a:cxn>
                <a:cxn ang="0">
                  <a:pos x="191" y="179"/>
                </a:cxn>
                <a:cxn ang="0">
                  <a:pos x="193" y="185"/>
                </a:cxn>
                <a:cxn ang="0">
                  <a:pos x="191" y="187"/>
                </a:cxn>
                <a:cxn ang="0">
                  <a:pos x="191" y="184"/>
                </a:cxn>
                <a:cxn ang="0">
                  <a:pos x="175" y="173"/>
                </a:cxn>
                <a:cxn ang="0">
                  <a:pos x="155" y="175"/>
                </a:cxn>
                <a:cxn ang="0">
                  <a:pos x="135" y="178"/>
                </a:cxn>
                <a:cxn ang="0">
                  <a:pos x="132" y="186"/>
                </a:cxn>
              </a:cxnLst>
              <a:rect l="0" t="0" r="r" b="b"/>
              <a:pathLst>
                <a:path w="198" h="234">
                  <a:moveTo>
                    <a:pt x="132" y="186"/>
                  </a:moveTo>
                  <a:lnTo>
                    <a:pt x="129" y="205"/>
                  </a:lnTo>
                  <a:lnTo>
                    <a:pt x="125" y="225"/>
                  </a:lnTo>
                  <a:lnTo>
                    <a:pt x="121" y="220"/>
                  </a:lnTo>
                  <a:lnTo>
                    <a:pt x="103" y="223"/>
                  </a:lnTo>
                  <a:lnTo>
                    <a:pt x="99" y="233"/>
                  </a:lnTo>
                  <a:lnTo>
                    <a:pt x="91" y="222"/>
                  </a:lnTo>
                  <a:lnTo>
                    <a:pt x="72" y="219"/>
                  </a:lnTo>
                  <a:lnTo>
                    <a:pt x="69" y="216"/>
                  </a:lnTo>
                  <a:lnTo>
                    <a:pt x="55" y="234"/>
                  </a:lnTo>
                  <a:lnTo>
                    <a:pt x="45" y="233"/>
                  </a:lnTo>
                  <a:lnTo>
                    <a:pt x="39" y="217"/>
                  </a:lnTo>
                  <a:lnTo>
                    <a:pt x="31" y="201"/>
                  </a:lnTo>
                  <a:lnTo>
                    <a:pt x="27" y="185"/>
                  </a:lnTo>
                  <a:lnTo>
                    <a:pt x="28" y="172"/>
                  </a:lnTo>
                  <a:lnTo>
                    <a:pt x="19" y="160"/>
                  </a:lnTo>
                  <a:lnTo>
                    <a:pt x="15" y="148"/>
                  </a:lnTo>
                  <a:lnTo>
                    <a:pt x="10" y="139"/>
                  </a:lnTo>
                  <a:lnTo>
                    <a:pt x="10" y="132"/>
                  </a:lnTo>
                  <a:lnTo>
                    <a:pt x="17" y="117"/>
                  </a:lnTo>
                  <a:lnTo>
                    <a:pt x="12" y="115"/>
                  </a:lnTo>
                  <a:lnTo>
                    <a:pt x="10" y="100"/>
                  </a:lnTo>
                  <a:lnTo>
                    <a:pt x="10" y="85"/>
                  </a:lnTo>
                  <a:lnTo>
                    <a:pt x="13" y="76"/>
                  </a:lnTo>
                  <a:lnTo>
                    <a:pt x="13" y="54"/>
                  </a:lnTo>
                  <a:lnTo>
                    <a:pt x="16" y="49"/>
                  </a:lnTo>
                  <a:lnTo>
                    <a:pt x="7" y="35"/>
                  </a:lnTo>
                  <a:lnTo>
                    <a:pt x="0" y="22"/>
                  </a:lnTo>
                  <a:lnTo>
                    <a:pt x="19" y="22"/>
                  </a:lnTo>
                  <a:lnTo>
                    <a:pt x="27" y="17"/>
                  </a:lnTo>
                  <a:lnTo>
                    <a:pt x="40" y="9"/>
                  </a:lnTo>
                  <a:lnTo>
                    <a:pt x="53" y="0"/>
                  </a:lnTo>
                  <a:lnTo>
                    <a:pt x="66" y="1"/>
                  </a:lnTo>
                  <a:lnTo>
                    <a:pt x="67" y="17"/>
                  </a:lnTo>
                  <a:lnTo>
                    <a:pt x="69" y="31"/>
                  </a:lnTo>
                  <a:lnTo>
                    <a:pt x="81" y="45"/>
                  </a:lnTo>
                  <a:lnTo>
                    <a:pt x="93" y="49"/>
                  </a:lnTo>
                  <a:lnTo>
                    <a:pt x="106" y="55"/>
                  </a:lnTo>
                  <a:lnTo>
                    <a:pt x="124" y="67"/>
                  </a:lnTo>
                  <a:lnTo>
                    <a:pt x="142" y="71"/>
                  </a:lnTo>
                  <a:lnTo>
                    <a:pt x="147" y="78"/>
                  </a:lnTo>
                  <a:lnTo>
                    <a:pt x="149" y="96"/>
                  </a:lnTo>
                  <a:lnTo>
                    <a:pt x="145" y="96"/>
                  </a:lnTo>
                  <a:lnTo>
                    <a:pt x="151" y="103"/>
                  </a:lnTo>
                  <a:lnTo>
                    <a:pt x="154" y="117"/>
                  </a:lnTo>
                  <a:lnTo>
                    <a:pt x="168" y="119"/>
                  </a:lnTo>
                  <a:lnTo>
                    <a:pt x="183" y="120"/>
                  </a:lnTo>
                  <a:lnTo>
                    <a:pt x="185" y="136"/>
                  </a:lnTo>
                  <a:lnTo>
                    <a:pt x="195" y="145"/>
                  </a:lnTo>
                  <a:lnTo>
                    <a:pt x="198" y="153"/>
                  </a:lnTo>
                  <a:lnTo>
                    <a:pt x="195" y="166"/>
                  </a:lnTo>
                  <a:lnTo>
                    <a:pt x="191" y="179"/>
                  </a:lnTo>
                  <a:lnTo>
                    <a:pt x="193" y="185"/>
                  </a:lnTo>
                  <a:lnTo>
                    <a:pt x="191" y="187"/>
                  </a:lnTo>
                  <a:lnTo>
                    <a:pt x="191" y="184"/>
                  </a:lnTo>
                  <a:lnTo>
                    <a:pt x="175" y="173"/>
                  </a:lnTo>
                  <a:lnTo>
                    <a:pt x="155" y="175"/>
                  </a:lnTo>
                  <a:lnTo>
                    <a:pt x="135" y="178"/>
                  </a:lnTo>
                  <a:lnTo>
                    <a:pt x="132" y="18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5" name="Freeform 239"/>
            <p:cNvSpPr/>
            <p:nvPr/>
          </p:nvSpPr>
          <p:spPr bwMode="auto">
            <a:xfrm>
              <a:off x="1234" y="2601"/>
              <a:ext cx="685" cy="777"/>
            </a:xfrm>
            <a:custGeom>
              <a:avLst/>
              <a:gdLst/>
              <a:ahLst/>
              <a:cxnLst>
                <a:cxn ang="0">
                  <a:pos x="465" y="137"/>
                </a:cxn>
                <a:cxn ang="0">
                  <a:pos x="456" y="122"/>
                </a:cxn>
                <a:cxn ang="0">
                  <a:pos x="436" y="113"/>
                </a:cxn>
                <a:cxn ang="0">
                  <a:pos x="415" y="107"/>
                </a:cxn>
                <a:cxn ang="0">
                  <a:pos x="394" y="125"/>
                </a:cxn>
                <a:cxn ang="0">
                  <a:pos x="373" y="129"/>
                </a:cxn>
                <a:cxn ang="0">
                  <a:pos x="341" y="123"/>
                </a:cxn>
                <a:cxn ang="0">
                  <a:pos x="367" y="83"/>
                </a:cxn>
                <a:cxn ang="0">
                  <a:pos x="363" y="40"/>
                </a:cxn>
                <a:cxn ang="0">
                  <a:pos x="353" y="21"/>
                </a:cxn>
                <a:cxn ang="0">
                  <a:pos x="329" y="56"/>
                </a:cxn>
                <a:cxn ang="0">
                  <a:pos x="280" y="52"/>
                </a:cxn>
                <a:cxn ang="0">
                  <a:pos x="241" y="70"/>
                </a:cxn>
                <a:cxn ang="0">
                  <a:pos x="225" y="20"/>
                </a:cxn>
                <a:cxn ang="0">
                  <a:pos x="208" y="0"/>
                </a:cxn>
                <a:cxn ang="0">
                  <a:pos x="175" y="28"/>
                </a:cxn>
                <a:cxn ang="0">
                  <a:pos x="155" y="47"/>
                </a:cxn>
                <a:cxn ang="0">
                  <a:pos x="132" y="81"/>
                </a:cxn>
                <a:cxn ang="0">
                  <a:pos x="105" y="71"/>
                </a:cxn>
                <a:cxn ang="0">
                  <a:pos x="88" y="63"/>
                </a:cxn>
                <a:cxn ang="0">
                  <a:pos x="72" y="78"/>
                </a:cxn>
                <a:cxn ang="0">
                  <a:pos x="67" y="119"/>
                </a:cxn>
                <a:cxn ang="0">
                  <a:pos x="42" y="173"/>
                </a:cxn>
                <a:cxn ang="0">
                  <a:pos x="9" y="213"/>
                </a:cxn>
                <a:cxn ang="0">
                  <a:pos x="13" y="262"/>
                </a:cxn>
                <a:cxn ang="0">
                  <a:pos x="53" y="264"/>
                </a:cxn>
                <a:cxn ang="0">
                  <a:pos x="91" y="291"/>
                </a:cxn>
                <a:cxn ang="0">
                  <a:pos x="138" y="270"/>
                </a:cxn>
                <a:cxn ang="0">
                  <a:pos x="165" y="318"/>
                </a:cxn>
                <a:cxn ang="0">
                  <a:pos x="219" y="347"/>
                </a:cxn>
                <a:cxn ang="0">
                  <a:pos x="226" y="386"/>
                </a:cxn>
                <a:cxn ang="0">
                  <a:pos x="267" y="414"/>
                </a:cxn>
                <a:cxn ang="0">
                  <a:pos x="265" y="454"/>
                </a:cxn>
                <a:cxn ang="0">
                  <a:pos x="291" y="492"/>
                </a:cxn>
                <a:cxn ang="0">
                  <a:pos x="321" y="524"/>
                </a:cxn>
                <a:cxn ang="0">
                  <a:pos x="337" y="554"/>
                </a:cxn>
                <a:cxn ang="0">
                  <a:pos x="317" y="605"/>
                </a:cxn>
                <a:cxn ang="0">
                  <a:pos x="300" y="635"/>
                </a:cxn>
                <a:cxn ang="0">
                  <a:pos x="349" y="668"/>
                </a:cxn>
                <a:cxn ang="0">
                  <a:pos x="373" y="689"/>
                </a:cxn>
                <a:cxn ang="0">
                  <a:pos x="390" y="647"/>
                </a:cxn>
                <a:cxn ang="0">
                  <a:pos x="394" y="652"/>
                </a:cxn>
                <a:cxn ang="0">
                  <a:pos x="394" y="656"/>
                </a:cxn>
                <a:cxn ang="0">
                  <a:pos x="421" y="604"/>
                </a:cxn>
                <a:cxn ang="0">
                  <a:pos x="419" y="564"/>
                </a:cxn>
                <a:cxn ang="0">
                  <a:pos x="425" y="550"/>
                </a:cxn>
                <a:cxn ang="0">
                  <a:pos x="478" y="512"/>
                </a:cxn>
                <a:cxn ang="0">
                  <a:pos x="499" y="504"/>
                </a:cxn>
                <a:cxn ang="0">
                  <a:pos x="533" y="489"/>
                </a:cxn>
                <a:cxn ang="0">
                  <a:pos x="552" y="417"/>
                </a:cxn>
                <a:cxn ang="0">
                  <a:pos x="557" y="359"/>
                </a:cxn>
                <a:cxn ang="0">
                  <a:pos x="562" y="322"/>
                </a:cxn>
                <a:cxn ang="0">
                  <a:pos x="580" y="298"/>
                </a:cxn>
                <a:cxn ang="0">
                  <a:pos x="616" y="248"/>
                </a:cxn>
                <a:cxn ang="0">
                  <a:pos x="592" y="184"/>
                </a:cxn>
                <a:cxn ang="0">
                  <a:pos x="523" y="144"/>
                </a:cxn>
                <a:cxn ang="0">
                  <a:pos x="468" y="143"/>
                </a:cxn>
              </a:cxnLst>
              <a:rect l="0" t="0" r="r" b="b"/>
              <a:pathLst>
                <a:path w="618" h="700">
                  <a:moveTo>
                    <a:pt x="469" y="137"/>
                  </a:moveTo>
                  <a:lnTo>
                    <a:pt x="467" y="140"/>
                  </a:lnTo>
                  <a:lnTo>
                    <a:pt x="460" y="152"/>
                  </a:lnTo>
                  <a:lnTo>
                    <a:pt x="465" y="137"/>
                  </a:lnTo>
                  <a:lnTo>
                    <a:pt x="462" y="134"/>
                  </a:lnTo>
                  <a:lnTo>
                    <a:pt x="461" y="135"/>
                  </a:lnTo>
                  <a:lnTo>
                    <a:pt x="462" y="126"/>
                  </a:lnTo>
                  <a:lnTo>
                    <a:pt x="456" y="122"/>
                  </a:lnTo>
                  <a:lnTo>
                    <a:pt x="450" y="122"/>
                  </a:lnTo>
                  <a:lnTo>
                    <a:pt x="449" y="119"/>
                  </a:lnTo>
                  <a:lnTo>
                    <a:pt x="443" y="117"/>
                  </a:lnTo>
                  <a:lnTo>
                    <a:pt x="436" y="113"/>
                  </a:lnTo>
                  <a:lnTo>
                    <a:pt x="430" y="111"/>
                  </a:lnTo>
                  <a:lnTo>
                    <a:pt x="425" y="110"/>
                  </a:lnTo>
                  <a:lnTo>
                    <a:pt x="417" y="105"/>
                  </a:lnTo>
                  <a:lnTo>
                    <a:pt x="415" y="107"/>
                  </a:lnTo>
                  <a:lnTo>
                    <a:pt x="406" y="110"/>
                  </a:lnTo>
                  <a:lnTo>
                    <a:pt x="400" y="120"/>
                  </a:lnTo>
                  <a:lnTo>
                    <a:pt x="400" y="123"/>
                  </a:lnTo>
                  <a:lnTo>
                    <a:pt x="394" y="125"/>
                  </a:lnTo>
                  <a:lnTo>
                    <a:pt x="383" y="141"/>
                  </a:lnTo>
                  <a:lnTo>
                    <a:pt x="384" y="128"/>
                  </a:lnTo>
                  <a:lnTo>
                    <a:pt x="379" y="131"/>
                  </a:lnTo>
                  <a:lnTo>
                    <a:pt x="373" y="129"/>
                  </a:lnTo>
                  <a:lnTo>
                    <a:pt x="369" y="129"/>
                  </a:lnTo>
                  <a:lnTo>
                    <a:pt x="363" y="111"/>
                  </a:lnTo>
                  <a:lnTo>
                    <a:pt x="352" y="117"/>
                  </a:lnTo>
                  <a:lnTo>
                    <a:pt x="341" y="123"/>
                  </a:lnTo>
                  <a:lnTo>
                    <a:pt x="335" y="122"/>
                  </a:lnTo>
                  <a:lnTo>
                    <a:pt x="347" y="114"/>
                  </a:lnTo>
                  <a:lnTo>
                    <a:pt x="357" y="95"/>
                  </a:lnTo>
                  <a:lnTo>
                    <a:pt x="367" y="83"/>
                  </a:lnTo>
                  <a:lnTo>
                    <a:pt x="377" y="71"/>
                  </a:lnTo>
                  <a:lnTo>
                    <a:pt x="373" y="62"/>
                  </a:lnTo>
                  <a:lnTo>
                    <a:pt x="365" y="56"/>
                  </a:lnTo>
                  <a:lnTo>
                    <a:pt x="363" y="40"/>
                  </a:lnTo>
                  <a:lnTo>
                    <a:pt x="359" y="24"/>
                  </a:lnTo>
                  <a:lnTo>
                    <a:pt x="358" y="26"/>
                  </a:lnTo>
                  <a:lnTo>
                    <a:pt x="352" y="17"/>
                  </a:lnTo>
                  <a:lnTo>
                    <a:pt x="353" y="21"/>
                  </a:lnTo>
                  <a:lnTo>
                    <a:pt x="351" y="21"/>
                  </a:lnTo>
                  <a:lnTo>
                    <a:pt x="351" y="22"/>
                  </a:lnTo>
                  <a:lnTo>
                    <a:pt x="340" y="39"/>
                  </a:lnTo>
                  <a:lnTo>
                    <a:pt x="329" y="56"/>
                  </a:lnTo>
                  <a:lnTo>
                    <a:pt x="313" y="54"/>
                  </a:lnTo>
                  <a:lnTo>
                    <a:pt x="304" y="52"/>
                  </a:lnTo>
                  <a:lnTo>
                    <a:pt x="294" y="48"/>
                  </a:lnTo>
                  <a:lnTo>
                    <a:pt x="280" y="52"/>
                  </a:lnTo>
                  <a:lnTo>
                    <a:pt x="281" y="62"/>
                  </a:lnTo>
                  <a:lnTo>
                    <a:pt x="274" y="59"/>
                  </a:lnTo>
                  <a:lnTo>
                    <a:pt x="257" y="62"/>
                  </a:lnTo>
                  <a:lnTo>
                    <a:pt x="241" y="70"/>
                  </a:lnTo>
                  <a:lnTo>
                    <a:pt x="232" y="70"/>
                  </a:lnTo>
                  <a:lnTo>
                    <a:pt x="222" y="57"/>
                  </a:lnTo>
                  <a:lnTo>
                    <a:pt x="220" y="35"/>
                  </a:lnTo>
                  <a:lnTo>
                    <a:pt x="225" y="20"/>
                  </a:lnTo>
                  <a:lnTo>
                    <a:pt x="217" y="10"/>
                  </a:lnTo>
                  <a:lnTo>
                    <a:pt x="216" y="0"/>
                  </a:lnTo>
                  <a:lnTo>
                    <a:pt x="207" y="0"/>
                  </a:lnTo>
                  <a:lnTo>
                    <a:pt x="208" y="0"/>
                  </a:lnTo>
                  <a:lnTo>
                    <a:pt x="204" y="10"/>
                  </a:lnTo>
                  <a:lnTo>
                    <a:pt x="191" y="16"/>
                  </a:lnTo>
                  <a:lnTo>
                    <a:pt x="178" y="22"/>
                  </a:lnTo>
                  <a:lnTo>
                    <a:pt x="175" y="28"/>
                  </a:lnTo>
                  <a:lnTo>
                    <a:pt x="160" y="23"/>
                  </a:lnTo>
                  <a:lnTo>
                    <a:pt x="144" y="17"/>
                  </a:lnTo>
                  <a:lnTo>
                    <a:pt x="150" y="27"/>
                  </a:lnTo>
                  <a:lnTo>
                    <a:pt x="155" y="47"/>
                  </a:lnTo>
                  <a:lnTo>
                    <a:pt x="165" y="51"/>
                  </a:lnTo>
                  <a:lnTo>
                    <a:pt x="162" y="56"/>
                  </a:lnTo>
                  <a:lnTo>
                    <a:pt x="148" y="69"/>
                  </a:lnTo>
                  <a:lnTo>
                    <a:pt x="132" y="81"/>
                  </a:lnTo>
                  <a:lnTo>
                    <a:pt x="130" y="80"/>
                  </a:lnTo>
                  <a:lnTo>
                    <a:pt x="121" y="80"/>
                  </a:lnTo>
                  <a:lnTo>
                    <a:pt x="108" y="72"/>
                  </a:lnTo>
                  <a:lnTo>
                    <a:pt x="105" y="71"/>
                  </a:lnTo>
                  <a:lnTo>
                    <a:pt x="100" y="56"/>
                  </a:lnTo>
                  <a:lnTo>
                    <a:pt x="90" y="63"/>
                  </a:lnTo>
                  <a:lnTo>
                    <a:pt x="87" y="60"/>
                  </a:lnTo>
                  <a:lnTo>
                    <a:pt x="88" y="63"/>
                  </a:lnTo>
                  <a:lnTo>
                    <a:pt x="75" y="63"/>
                  </a:lnTo>
                  <a:lnTo>
                    <a:pt x="61" y="63"/>
                  </a:lnTo>
                  <a:lnTo>
                    <a:pt x="64" y="75"/>
                  </a:lnTo>
                  <a:lnTo>
                    <a:pt x="72" y="78"/>
                  </a:lnTo>
                  <a:lnTo>
                    <a:pt x="69" y="83"/>
                  </a:lnTo>
                  <a:lnTo>
                    <a:pt x="58" y="83"/>
                  </a:lnTo>
                  <a:lnTo>
                    <a:pt x="61" y="100"/>
                  </a:lnTo>
                  <a:lnTo>
                    <a:pt x="67" y="119"/>
                  </a:lnTo>
                  <a:lnTo>
                    <a:pt x="64" y="144"/>
                  </a:lnTo>
                  <a:lnTo>
                    <a:pt x="60" y="170"/>
                  </a:lnTo>
                  <a:lnTo>
                    <a:pt x="55" y="170"/>
                  </a:lnTo>
                  <a:lnTo>
                    <a:pt x="42" y="173"/>
                  </a:lnTo>
                  <a:lnTo>
                    <a:pt x="29" y="179"/>
                  </a:lnTo>
                  <a:lnTo>
                    <a:pt x="17" y="185"/>
                  </a:lnTo>
                  <a:lnTo>
                    <a:pt x="12" y="198"/>
                  </a:lnTo>
                  <a:lnTo>
                    <a:pt x="9" y="213"/>
                  </a:lnTo>
                  <a:lnTo>
                    <a:pt x="0" y="227"/>
                  </a:lnTo>
                  <a:lnTo>
                    <a:pt x="7" y="240"/>
                  </a:lnTo>
                  <a:lnTo>
                    <a:pt x="15" y="254"/>
                  </a:lnTo>
                  <a:lnTo>
                    <a:pt x="13" y="262"/>
                  </a:lnTo>
                  <a:lnTo>
                    <a:pt x="21" y="263"/>
                  </a:lnTo>
                  <a:lnTo>
                    <a:pt x="29" y="270"/>
                  </a:lnTo>
                  <a:lnTo>
                    <a:pt x="42" y="274"/>
                  </a:lnTo>
                  <a:lnTo>
                    <a:pt x="53" y="264"/>
                  </a:lnTo>
                  <a:lnTo>
                    <a:pt x="54" y="279"/>
                  </a:lnTo>
                  <a:lnTo>
                    <a:pt x="55" y="292"/>
                  </a:lnTo>
                  <a:lnTo>
                    <a:pt x="72" y="291"/>
                  </a:lnTo>
                  <a:lnTo>
                    <a:pt x="91" y="291"/>
                  </a:lnTo>
                  <a:lnTo>
                    <a:pt x="99" y="286"/>
                  </a:lnTo>
                  <a:lnTo>
                    <a:pt x="112" y="278"/>
                  </a:lnTo>
                  <a:lnTo>
                    <a:pt x="125" y="269"/>
                  </a:lnTo>
                  <a:lnTo>
                    <a:pt x="138" y="270"/>
                  </a:lnTo>
                  <a:lnTo>
                    <a:pt x="139" y="286"/>
                  </a:lnTo>
                  <a:lnTo>
                    <a:pt x="141" y="300"/>
                  </a:lnTo>
                  <a:lnTo>
                    <a:pt x="153" y="314"/>
                  </a:lnTo>
                  <a:lnTo>
                    <a:pt x="165" y="318"/>
                  </a:lnTo>
                  <a:lnTo>
                    <a:pt x="178" y="324"/>
                  </a:lnTo>
                  <a:lnTo>
                    <a:pt x="196" y="336"/>
                  </a:lnTo>
                  <a:lnTo>
                    <a:pt x="214" y="340"/>
                  </a:lnTo>
                  <a:lnTo>
                    <a:pt x="219" y="347"/>
                  </a:lnTo>
                  <a:lnTo>
                    <a:pt x="221" y="365"/>
                  </a:lnTo>
                  <a:lnTo>
                    <a:pt x="217" y="365"/>
                  </a:lnTo>
                  <a:lnTo>
                    <a:pt x="223" y="372"/>
                  </a:lnTo>
                  <a:lnTo>
                    <a:pt x="226" y="386"/>
                  </a:lnTo>
                  <a:lnTo>
                    <a:pt x="240" y="388"/>
                  </a:lnTo>
                  <a:lnTo>
                    <a:pt x="255" y="389"/>
                  </a:lnTo>
                  <a:lnTo>
                    <a:pt x="257" y="405"/>
                  </a:lnTo>
                  <a:lnTo>
                    <a:pt x="267" y="414"/>
                  </a:lnTo>
                  <a:lnTo>
                    <a:pt x="270" y="422"/>
                  </a:lnTo>
                  <a:lnTo>
                    <a:pt x="267" y="435"/>
                  </a:lnTo>
                  <a:lnTo>
                    <a:pt x="263" y="448"/>
                  </a:lnTo>
                  <a:lnTo>
                    <a:pt x="265" y="454"/>
                  </a:lnTo>
                  <a:lnTo>
                    <a:pt x="263" y="456"/>
                  </a:lnTo>
                  <a:lnTo>
                    <a:pt x="267" y="465"/>
                  </a:lnTo>
                  <a:lnTo>
                    <a:pt x="269" y="490"/>
                  </a:lnTo>
                  <a:lnTo>
                    <a:pt x="291" y="492"/>
                  </a:lnTo>
                  <a:lnTo>
                    <a:pt x="303" y="495"/>
                  </a:lnTo>
                  <a:lnTo>
                    <a:pt x="307" y="509"/>
                  </a:lnTo>
                  <a:lnTo>
                    <a:pt x="312" y="524"/>
                  </a:lnTo>
                  <a:lnTo>
                    <a:pt x="321" y="524"/>
                  </a:lnTo>
                  <a:lnTo>
                    <a:pt x="329" y="525"/>
                  </a:lnTo>
                  <a:lnTo>
                    <a:pt x="328" y="539"/>
                  </a:lnTo>
                  <a:lnTo>
                    <a:pt x="328" y="554"/>
                  </a:lnTo>
                  <a:lnTo>
                    <a:pt x="337" y="554"/>
                  </a:lnTo>
                  <a:lnTo>
                    <a:pt x="345" y="576"/>
                  </a:lnTo>
                  <a:lnTo>
                    <a:pt x="335" y="586"/>
                  </a:lnTo>
                  <a:lnTo>
                    <a:pt x="325" y="594"/>
                  </a:lnTo>
                  <a:lnTo>
                    <a:pt x="317" y="605"/>
                  </a:lnTo>
                  <a:lnTo>
                    <a:pt x="309" y="615"/>
                  </a:lnTo>
                  <a:lnTo>
                    <a:pt x="300" y="626"/>
                  </a:lnTo>
                  <a:lnTo>
                    <a:pt x="292" y="636"/>
                  </a:lnTo>
                  <a:lnTo>
                    <a:pt x="300" y="635"/>
                  </a:lnTo>
                  <a:lnTo>
                    <a:pt x="319" y="650"/>
                  </a:lnTo>
                  <a:lnTo>
                    <a:pt x="323" y="650"/>
                  </a:lnTo>
                  <a:lnTo>
                    <a:pt x="333" y="656"/>
                  </a:lnTo>
                  <a:lnTo>
                    <a:pt x="349" y="668"/>
                  </a:lnTo>
                  <a:lnTo>
                    <a:pt x="365" y="680"/>
                  </a:lnTo>
                  <a:lnTo>
                    <a:pt x="364" y="688"/>
                  </a:lnTo>
                  <a:lnTo>
                    <a:pt x="367" y="700"/>
                  </a:lnTo>
                  <a:lnTo>
                    <a:pt x="373" y="689"/>
                  </a:lnTo>
                  <a:lnTo>
                    <a:pt x="378" y="677"/>
                  </a:lnTo>
                  <a:lnTo>
                    <a:pt x="379" y="666"/>
                  </a:lnTo>
                  <a:lnTo>
                    <a:pt x="384" y="656"/>
                  </a:lnTo>
                  <a:lnTo>
                    <a:pt x="390" y="647"/>
                  </a:lnTo>
                  <a:lnTo>
                    <a:pt x="389" y="636"/>
                  </a:lnTo>
                  <a:lnTo>
                    <a:pt x="396" y="639"/>
                  </a:lnTo>
                  <a:lnTo>
                    <a:pt x="400" y="639"/>
                  </a:lnTo>
                  <a:lnTo>
                    <a:pt x="394" y="652"/>
                  </a:lnTo>
                  <a:lnTo>
                    <a:pt x="387" y="665"/>
                  </a:lnTo>
                  <a:lnTo>
                    <a:pt x="382" y="669"/>
                  </a:lnTo>
                  <a:lnTo>
                    <a:pt x="383" y="670"/>
                  </a:lnTo>
                  <a:lnTo>
                    <a:pt x="394" y="656"/>
                  </a:lnTo>
                  <a:lnTo>
                    <a:pt x="405" y="641"/>
                  </a:lnTo>
                  <a:lnTo>
                    <a:pt x="411" y="627"/>
                  </a:lnTo>
                  <a:lnTo>
                    <a:pt x="417" y="612"/>
                  </a:lnTo>
                  <a:lnTo>
                    <a:pt x="421" y="604"/>
                  </a:lnTo>
                  <a:lnTo>
                    <a:pt x="423" y="604"/>
                  </a:lnTo>
                  <a:lnTo>
                    <a:pt x="423" y="590"/>
                  </a:lnTo>
                  <a:lnTo>
                    <a:pt x="423" y="575"/>
                  </a:lnTo>
                  <a:lnTo>
                    <a:pt x="419" y="564"/>
                  </a:lnTo>
                  <a:lnTo>
                    <a:pt x="419" y="558"/>
                  </a:lnTo>
                  <a:lnTo>
                    <a:pt x="421" y="552"/>
                  </a:lnTo>
                  <a:lnTo>
                    <a:pt x="419" y="551"/>
                  </a:lnTo>
                  <a:lnTo>
                    <a:pt x="425" y="550"/>
                  </a:lnTo>
                  <a:lnTo>
                    <a:pt x="439" y="537"/>
                  </a:lnTo>
                  <a:lnTo>
                    <a:pt x="453" y="524"/>
                  </a:lnTo>
                  <a:lnTo>
                    <a:pt x="466" y="520"/>
                  </a:lnTo>
                  <a:lnTo>
                    <a:pt x="478" y="512"/>
                  </a:lnTo>
                  <a:lnTo>
                    <a:pt x="483" y="507"/>
                  </a:lnTo>
                  <a:lnTo>
                    <a:pt x="493" y="507"/>
                  </a:lnTo>
                  <a:lnTo>
                    <a:pt x="489" y="508"/>
                  </a:lnTo>
                  <a:lnTo>
                    <a:pt x="499" y="504"/>
                  </a:lnTo>
                  <a:lnTo>
                    <a:pt x="502" y="503"/>
                  </a:lnTo>
                  <a:lnTo>
                    <a:pt x="519" y="503"/>
                  </a:lnTo>
                  <a:lnTo>
                    <a:pt x="523" y="494"/>
                  </a:lnTo>
                  <a:lnTo>
                    <a:pt x="533" y="489"/>
                  </a:lnTo>
                  <a:lnTo>
                    <a:pt x="535" y="468"/>
                  </a:lnTo>
                  <a:lnTo>
                    <a:pt x="543" y="454"/>
                  </a:lnTo>
                  <a:lnTo>
                    <a:pt x="550" y="441"/>
                  </a:lnTo>
                  <a:lnTo>
                    <a:pt x="552" y="417"/>
                  </a:lnTo>
                  <a:lnTo>
                    <a:pt x="556" y="407"/>
                  </a:lnTo>
                  <a:lnTo>
                    <a:pt x="557" y="390"/>
                  </a:lnTo>
                  <a:lnTo>
                    <a:pt x="558" y="372"/>
                  </a:lnTo>
                  <a:lnTo>
                    <a:pt x="557" y="359"/>
                  </a:lnTo>
                  <a:lnTo>
                    <a:pt x="557" y="346"/>
                  </a:lnTo>
                  <a:lnTo>
                    <a:pt x="555" y="341"/>
                  </a:lnTo>
                  <a:lnTo>
                    <a:pt x="557" y="324"/>
                  </a:lnTo>
                  <a:lnTo>
                    <a:pt x="562" y="322"/>
                  </a:lnTo>
                  <a:lnTo>
                    <a:pt x="563" y="328"/>
                  </a:lnTo>
                  <a:lnTo>
                    <a:pt x="571" y="314"/>
                  </a:lnTo>
                  <a:lnTo>
                    <a:pt x="580" y="299"/>
                  </a:lnTo>
                  <a:lnTo>
                    <a:pt x="580" y="298"/>
                  </a:lnTo>
                  <a:lnTo>
                    <a:pt x="583" y="293"/>
                  </a:lnTo>
                  <a:lnTo>
                    <a:pt x="593" y="281"/>
                  </a:lnTo>
                  <a:lnTo>
                    <a:pt x="603" y="268"/>
                  </a:lnTo>
                  <a:lnTo>
                    <a:pt x="616" y="248"/>
                  </a:lnTo>
                  <a:lnTo>
                    <a:pt x="618" y="222"/>
                  </a:lnTo>
                  <a:lnTo>
                    <a:pt x="612" y="204"/>
                  </a:lnTo>
                  <a:lnTo>
                    <a:pt x="605" y="186"/>
                  </a:lnTo>
                  <a:lnTo>
                    <a:pt x="592" y="184"/>
                  </a:lnTo>
                  <a:lnTo>
                    <a:pt x="580" y="182"/>
                  </a:lnTo>
                  <a:lnTo>
                    <a:pt x="563" y="166"/>
                  </a:lnTo>
                  <a:lnTo>
                    <a:pt x="545" y="152"/>
                  </a:lnTo>
                  <a:lnTo>
                    <a:pt x="523" y="144"/>
                  </a:lnTo>
                  <a:lnTo>
                    <a:pt x="508" y="146"/>
                  </a:lnTo>
                  <a:lnTo>
                    <a:pt x="495" y="142"/>
                  </a:lnTo>
                  <a:lnTo>
                    <a:pt x="480" y="138"/>
                  </a:lnTo>
                  <a:lnTo>
                    <a:pt x="468" y="143"/>
                  </a:lnTo>
                  <a:lnTo>
                    <a:pt x="469" y="13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6" name="Freeform 240"/>
            <p:cNvSpPr/>
            <p:nvPr/>
          </p:nvSpPr>
          <p:spPr bwMode="auto">
            <a:xfrm>
              <a:off x="1636" y="2706"/>
              <a:ext cx="43" cy="35"/>
            </a:xfrm>
            <a:custGeom>
              <a:avLst/>
              <a:gdLst/>
              <a:ahLst/>
              <a:cxnLst>
                <a:cxn ang="0">
                  <a:pos x="19" y="28"/>
                </a:cxn>
                <a:cxn ang="0">
                  <a:pos x="17" y="29"/>
                </a:cxn>
                <a:cxn ang="0">
                  <a:pos x="8" y="26"/>
                </a:cxn>
                <a:cxn ang="0">
                  <a:pos x="5" y="30"/>
                </a:cxn>
                <a:cxn ang="0">
                  <a:pos x="0" y="17"/>
                </a:cxn>
                <a:cxn ang="0">
                  <a:pos x="2" y="17"/>
                </a:cxn>
                <a:cxn ang="0">
                  <a:pos x="1" y="10"/>
                </a:cxn>
                <a:cxn ang="0">
                  <a:pos x="6" y="0"/>
                </a:cxn>
                <a:cxn ang="0">
                  <a:pos x="21" y="2"/>
                </a:cxn>
                <a:cxn ang="0">
                  <a:pos x="38" y="4"/>
                </a:cxn>
                <a:cxn ang="0">
                  <a:pos x="30" y="20"/>
                </a:cxn>
                <a:cxn ang="0">
                  <a:pos x="29" y="21"/>
                </a:cxn>
                <a:cxn ang="0">
                  <a:pos x="27" y="26"/>
                </a:cxn>
                <a:cxn ang="0">
                  <a:pos x="25" y="26"/>
                </a:cxn>
                <a:cxn ang="0">
                  <a:pos x="19" y="28"/>
                </a:cxn>
              </a:cxnLst>
              <a:rect l="0" t="0" r="r" b="b"/>
              <a:pathLst>
                <a:path w="38" h="30">
                  <a:moveTo>
                    <a:pt x="19" y="28"/>
                  </a:moveTo>
                  <a:lnTo>
                    <a:pt x="17" y="29"/>
                  </a:lnTo>
                  <a:lnTo>
                    <a:pt x="8" y="26"/>
                  </a:lnTo>
                  <a:lnTo>
                    <a:pt x="5" y="30"/>
                  </a:lnTo>
                  <a:lnTo>
                    <a:pt x="0" y="17"/>
                  </a:lnTo>
                  <a:lnTo>
                    <a:pt x="2" y="17"/>
                  </a:lnTo>
                  <a:lnTo>
                    <a:pt x="1" y="10"/>
                  </a:lnTo>
                  <a:lnTo>
                    <a:pt x="6" y="0"/>
                  </a:lnTo>
                  <a:lnTo>
                    <a:pt x="21" y="2"/>
                  </a:lnTo>
                  <a:lnTo>
                    <a:pt x="38" y="4"/>
                  </a:lnTo>
                  <a:lnTo>
                    <a:pt x="30" y="20"/>
                  </a:lnTo>
                  <a:lnTo>
                    <a:pt x="29" y="21"/>
                  </a:lnTo>
                  <a:lnTo>
                    <a:pt x="27" y="26"/>
                  </a:lnTo>
                  <a:lnTo>
                    <a:pt x="25" y="26"/>
                  </a:lnTo>
                  <a:lnTo>
                    <a:pt x="19" y="2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7" name="Freeform 241"/>
            <p:cNvSpPr/>
            <p:nvPr/>
          </p:nvSpPr>
          <p:spPr bwMode="auto">
            <a:xfrm>
              <a:off x="1451" y="3092"/>
              <a:ext cx="148" cy="162"/>
            </a:xfrm>
            <a:custGeom>
              <a:avLst/>
              <a:gdLst/>
              <a:ahLst/>
              <a:cxnLst>
                <a:cxn ang="0">
                  <a:pos x="7" y="13"/>
                </a:cxn>
                <a:cxn ang="0">
                  <a:pos x="4" y="32"/>
                </a:cxn>
                <a:cxn ang="0">
                  <a:pos x="0" y="52"/>
                </a:cxn>
                <a:cxn ang="0">
                  <a:pos x="16" y="66"/>
                </a:cxn>
                <a:cxn ang="0">
                  <a:pos x="31" y="80"/>
                </a:cxn>
                <a:cxn ang="0">
                  <a:pos x="43" y="86"/>
                </a:cxn>
                <a:cxn ang="0">
                  <a:pos x="56" y="92"/>
                </a:cxn>
                <a:cxn ang="0">
                  <a:pos x="71" y="101"/>
                </a:cxn>
                <a:cxn ang="0">
                  <a:pos x="85" y="109"/>
                </a:cxn>
                <a:cxn ang="0">
                  <a:pos x="79" y="126"/>
                </a:cxn>
                <a:cxn ang="0">
                  <a:pos x="73" y="143"/>
                </a:cxn>
                <a:cxn ang="0">
                  <a:pos x="91" y="144"/>
                </a:cxn>
                <a:cxn ang="0">
                  <a:pos x="109" y="145"/>
                </a:cxn>
                <a:cxn ang="0">
                  <a:pos x="120" y="142"/>
                </a:cxn>
                <a:cxn ang="0">
                  <a:pos x="132" y="122"/>
                </a:cxn>
                <a:cxn ang="0">
                  <a:pos x="131" y="112"/>
                </a:cxn>
                <a:cxn ang="0">
                  <a:pos x="131" y="97"/>
                </a:cxn>
                <a:cxn ang="0">
                  <a:pos x="132" y="83"/>
                </a:cxn>
                <a:cxn ang="0">
                  <a:pos x="124" y="82"/>
                </a:cxn>
                <a:cxn ang="0">
                  <a:pos x="115" y="82"/>
                </a:cxn>
                <a:cxn ang="0">
                  <a:pos x="110" y="67"/>
                </a:cxn>
                <a:cxn ang="0">
                  <a:pos x="106" y="53"/>
                </a:cxn>
                <a:cxn ang="0">
                  <a:pos x="94" y="50"/>
                </a:cxn>
                <a:cxn ang="0">
                  <a:pos x="72" y="48"/>
                </a:cxn>
                <a:cxn ang="0">
                  <a:pos x="70" y="23"/>
                </a:cxn>
                <a:cxn ang="0">
                  <a:pos x="66" y="14"/>
                </a:cxn>
                <a:cxn ang="0">
                  <a:pos x="66" y="11"/>
                </a:cxn>
                <a:cxn ang="0">
                  <a:pos x="50" y="0"/>
                </a:cxn>
                <a:cxn ang="0">
                  <a:pos x="30" y="2"/>
                </a:cxn>
                <a:cxn ang="0">
                  <a:pos x="10" y="5"/>
                </a:cxn>
                <a:cxn ang="0">
                  <a:pos x="7" y="13"/>
                </a:cxn>
              </a:cxnLst>
              <a:rect l="0" t="0" r="r" b="b"/>
              <a:pathLst>
                <a:path w="132" h="145">
                  <a:moveTo>
                    <a:pt x="7" y="13"/>
                  </a:moveTo>
                  <a:lnTo>
                    <a:pt x="4" y="32"/>
                  </a:lnTo>
                  <a:lnTo>
                    <a:pt x="0" y="52"/>
                  </a:lnTo>
                  <a:lnTo>
                    <a:pt x="16" y="66"/>
                  </a:lnTo>
                  <a:lnTo>
                    <a:pt x="31" y="80"/>
                  </a:lnTo>
                  <a:lnTo>
                    <a:pt x="43" y="86"/>
                  </a:lnTo>
                  <a:lnTo>
                    <a:pt x="56" y="92"/>
                  </a:lnTo>
                  <a:lnTo>
                    <a:pt x="71" y="101"/>
                  </a:lnTo>
                  <a:lnTo>
                    <a:pt x="85" y="109"/>
                  </a:lnTo>
                  <a:lnTo>
                    <a:pt x="79" y="126"/>
                  </a:lnTo>
                  <a:lnTo>
                    <a:pt x="73" y="143"/>
                  </a:lnTo>
                  <a:lnTo>
                    <a:pt x="91" y="144"/>
                  </a:lnTo>
                  <a:lnTo>
                    <a:pt x="109" y="145"/>
                  </a:lnTo>
                  <a:lnTo>
                    <a:pt x="120" y="142"/>
                  </a:lnTo>
                  <a:lnTo>
                    <a:pt x="132" y="122"/>
                  </a:lnTo>
                  <a:lnTo>
                    <a:pt x="131" y="112"/>
                  </a:lnTo>
                  <a:lnTo>
                    <a:pt x="131" y="97"/>
                  </a:lnTo>
                  <a:lnTo>
                    <a:pt x="132" y="83"/>
                  </a:lnTo>
                  <a:lnTo>
                    <a:pt x="124" y="82"/>
                  </a:lnTo>
                  <a:lnTo>
                    <a:pt x="115" y="82"/>
                  </a:lnTo>
                  <a:lnTo>
                    <a:pt x="110" y="67"/>
                  </a:lnTo>
                  <a:lnTo>
                    <a:pt x="106" y="53"/>
                  </a:lnTo>
                  <a:lnTo>
                    <a:pt x="94" y="50"/>
                  </a:lnTo>
                  <a:lnTo>
                    <a:pt x="72" y="48"/>
                  </a:lnTo>
                  <a:lnTo>
                    <a:pt x="70" y="23"/>
                  </a:lnTo>
                  <a:lnTo>
                    <a:pt x="66" y="14"/>
                  </a:lnTo>
                  <a:lnTo>
                    <a:pt x="66" y="11"/>
                  </a:lnTo>
                  <a:lnTo>
                    <a:pt x="50" y="0"/>
                  </a:lnTo>
                  <a:lnTo>
                    <a:pt x="30" y="2"/>
                  </a:lnTo>
                  <a:lnTo>
                    <a:pt x="10" y="5"/>
                  </a:lnTo>
                  <a:lnTo>
                    <a:pt x="7" y="1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8" name="Freeform 242"/>
            <p:cNvSpPr/>
            <p:nvPr/>
          </p:nvSpPr>
          <p:spPr bwMode="auto">
            <a:xfrm>
              <a:off x="1555" y="3307"/>
              <a:ext cx="85" cy="94"/>
            </a:xfrm>
            <a:custGeom>
              <a:avLst/>
              <a:gdLst/>
              <a:ahLst/>
              <a:cxnLst>
                <a:cxn ang="0">
                  <a:pos x="74" y="45"/>
                </a:cxn>
                <a:cxn ang="0">
                  <a:pos x="58" y="33"/>
                </a:cxn>
                <a:cxn ang="0">
                  <a:pos x="42" y="21"/>
                </a:cxn>
                <a:cxn ang="0">
                  <a:pos x="32" y="15"/>
                </a:cxn>
                <a:cxn ang="0">
                  <a:pos x="28" y="15"/>
                </a:cxn>
                <a:cxn ang="0">
                  <a:pos x="9" y="0"/>
                </a:cxn>
                <a:cxn ang="0">
                  <a:pos x="1" y="1"/>
                </a:cxn>
                <a:cxn ang="0">
                  <a:pos x="1" y="3"/>
                </a:cxn>
                <a:cxn ang="0">
                  <a:pos x="1" y="22"/>
                </a:cxn>
                <a:cxn ang="0">
                  <a:pos x="0" y="42"/>
                </a:cxn>
                <a:cxn ang="0">
                  <a:pos x="1" y="45"/>
                </a:cxn>
                <a:cxn ang="0">
                  <a:pos x="0" y="59"/>
                </a:cxn>
                <a:cxn ang="0">
                  <a:pos x="7" y="73"/>
                </a:cxn>
                <a:cxn ang="0">
                  <a:pos x="26" y="82"/>
                </a:cxn>
                <a:cxn ang="0">
                  <a:pos x="51" y="85"/>
                </a:cxn>
                <a:cxn ang="0">
                  <a:pos x="66" y="81"/>
                </a:cxn>
                <a:cxn ang="0">
                  <a:pos x="76" y="65"/>
                </a:cxn>
                <a:cxn ang="0">
                  <a:pos x="73" y="53"/>
                </a:cxn>
                <a:cxn ang="0">
                  <a:pos x="74" y="45"/>
                </a:cxn>
              </a:cxnLst>
              <a:rect l="0" t="0" r="r" b="b"/>
              <a:pathLst>
                <a:path w="76" h="85">
                  <a:moveTo>
                    <a:pt x="74" y="45"/>
                  </a:moveTo>
                  <a:lnTo>
                    <a:pt x="58" y="33"/>
                  </a:lnTo>
                  <a:lnTo>
                    <a:pt x="42" y="21"/>
                  </a:lnTo>
                  <a:lnTo>
                    <a:pt x="32" y="15"/>
                  </a:lnTo>
                  <a:lnTo>
                    <a:pt x="28" y="15"/>
                  </a:lnTo>
                  <a:lnTo>
                    <a:pt x="9" y="0"/>
                  </a:lnTo>
                  <a:lnTo>
                    <a:pt x="1" y="1"/>
                  </a:lnTo>
                  <a:lnTo>
                    <a:pt x="1" y="3"/>
                  </a:lnTo>
                  <a:lnTo>
                    <a:pt x="1" y="22"/>
                  </a:lnTo>
                  <a:lnTo>
                    <a:pt x="0" y="42"/>
                  </a:lnTo>
                  <a:lnTo>
                    <a:pt x="1" y="45"/>
                  </a:lnTo>
                  <a:lnTo>
                    <a:pt x="0" y="59"/>
                  </a:lnTo>
                  <a:lnTo>
                    <a:pt x="7" y="73"/>
                  </a:lnTo>
                  <a:lnTo>
                    <a:pt x="26" y="82"/>
                  </a:lnTo>
                  <a:lnTo>
                    <a:pt x="51" y="85"/>
                  </a:lnTo>
                  <a:lnTo>
                    <a:pt x="66" y="81"/>
                  </a:lnTo>
                  <a:lnTo>
                    <a:pt x="76" y="65"/>
                  </a:lnTo>
                  <a:lnTo>
                    <a:pt x="73" y="53"/>
                  </a:lnTo>
                  <a:lnTo>
                    <a:pt x="74" y="4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9" name="Freeform 243"/>
            <p:cNvSpPr/>
            <p:nvPr/>
          </p:nvSpPr>
          <p:spPr bwMode="auto">
            <a:xfrm>
              <a:off x="1345" y="3141"/>
              <a:ext cx="271" cy="603"/>
            </a:xfrm>
            <a:custGeom>
              <a:avLst/>
              <a:gdLst/>
              <a:ahLst/>
              <a:cxnLst>
                <a:cxn ang="0">
                  <a:pos x="136" y="345"/>
                </a:cxn>
                <a:cxn ang="0">
                  <a:pos x="132" y="366"/>
                </a:cxn>
                <a:cxn ang="0">
                  <a:pos x="143" y="367"/>
                </a:cxn>
                <a:cxn ang="0">
                  <a:pos x="151" y="377"/>
                </a:cxn>
                <a:cxn ang="0">
                  <a:pos x="132" y="375"/>
                </a:cxn>
                <a:cxn ang="0">
                  <a:pos x="133" y="394"/>
                </a:cxn>
                <a:cxn ang="0">
                  <a:pos x="132" y="417"/>
                </a:cxn>
                <a:cxn ang="0">
                  <a:pos x="116" y="441"/>
                </a:cxn>
                <a:cxn ang="0">
                  <a:pos x="148" y="457"/>
                </a:cxn>
                <a:cxn ang="0">
                  <a:pos x="148" y="468"/>
                </a:cxn>
                <a:cxn ang="0">
                  <a:pos x="132" y="491"/>
                </a:cxn>
                <a:cxn ang="0">
                  <a:pos x="124" y="502"/>
                </a:cxn>
                <a:cxn ang="0">
                  <a:pos x="127" y="507"/>
                </a:cxn>
                <a:cxn ang="0">
                  <a:pos x="121" y="521"/>
                </a:cxn>
                <a:cxn ang="0">
                  <a:pos x="125" y="531"/>
                </a:cxn>
                <a:cxn ang="0">
                  <a:pos x="143" y="545"/>
                </a:cxn>
                <a:cxn ang="0">
                  <a:pos x="91" y="535"/>
                </a:cxn>
                <a:cxn ang="0">
                  <a:pos x="74" y="514"/>
                </a:cxn>
                <a:cxn ang="0">
                  <a:pos x="52" y="491"/>
                </a:cxn>
                <a:cxn ang="0">
                  <a:pos x="59" y="457"/>
                </a:cxn>
                <a:cxn ang="0">
                  <a:pos x="54" y="424"/>
                </a:cxn>
                <a:cxn ang="0">
                  <a:pos x="44" y="412"/>
                </a:cxn>
                <a:cxn ang="0">
                  <a:pos x="42" y="402"/>
                </a:cxn>
                <a:cxn ang="0">
                  <a:pos x="29" y="373"/>
                </a:cxn>
                <a:cxn ang="0">
                  <a:pos x="22" y="335"/>
                </a:cxn>
                <a:cxn ang="0">
                  <a:pos x="23" y="305"/>
                </a:cxn>
                <a:cxn ang="0">
                  <a:pos x="17" y="280"/>
                </a:cxn>
                <a:cxn ang="0">
                  <a:pos x="20" y="252"/>
                </a:cxn>
                <a:cxn ang="0">
                  <a:pos x="19" y="217"/>
                </a:cxn>
                <a:cxn ang="0">
                  <a:pos x="7" y="192"/>
                </a:cxn>
                <a:cxn ang="0">
                  <a:pos x="1" y="166"/>
                </a:cxn>
                <a:cxn ang="0">
                  <a:pos x="2" y="142"/>
                </a:cxn>
                <a:cxn ang="0">
                  <a:pos x="8" y="113"/>
                </a:cxn>
                <a:cxn ang="0">
                  <a:pos x="19" y="91"/>
                </a:cxn>
                <a:cxn ang="0">
                  <a:pos x="11" y="57"/>
                </a:cxn>
                <a:cxn ang="0">
                  <a:pos x="26" y="40"/>
                </a:cxn>
                <a:cxn ang="0">
                  <a:pos x="26" y="18"/>
                </a:cxn>
                <a:cxn ang="0">
                  <a:pos x="43" y="3"/>
                </a:cxn>
                <a:cxn ang="0">
                  <a:pos x="70" y="17"/>
                </a:cxn>
                <a:cxn ang="0">
                  <a:pos x="92" y="4"/>
                </a:cxn>
                <a:cxn ang="0">
                  <a:pos x="112" y="23"/>
                </a:cxn>
                <a:cxn ang="0">
                  <a:pos x="139" y="43"/>
                </a:cxn>
                <a:cxn ang="0">
                  <a:pos x="167" y="58"/>
                </a:cxn>
                <a:cxn ang="0">
                  <a:pos x="175" y="83"/>
                </a:cxn>
                <a:cxn ang="0">
                  <a:pos x="187" y="101"/>
                </a:cxn>
                <a:cxn ang="0">
                  <a:pos x="216" y="99"/>
                </a:cxn>
                <a:cxn ang="0">
                  <a:pos x="227" y="69"/>
                </a:cxn>
                <a:cxn ang="0">
                  <a:pos x="244" y="91"/>
                </a:cxn>
                <a:cxn ang="0">
                  <a:pos x="224" y="109"/>
                </a:cxn>
                <a:cxn ang="0">
                  <a:pos x="208" y="130"/>
                </a:cxn>
                <a:cxn ang="0">
                  <a:pos x="191" y="151"/>
                </a:cxn>
                <a:cxn ang="0">
                  <a:pos x="191" y="172"/>
                </a:cxn>
                <a:cxn ang="0">
                  <a:pos x="192" y="203"/>
                </a:cxn>
                <a:cxn ang="0">
                  <a:pos x="194" y="232"/>
                </a:cxn>
                <a:cxn ang="0">
                  <a:pos x="217" y="258"/>
                </a:cxn>
                <a:cxn ang="0">
                  <a:pos x="221" y="281"/>
                </a:cxn>
                <a:cxn ang="0">
                  <a:pos x="202" y="300"/>
                </a:cxn>
                <a:cxn ang="0">
                  <a:pos x="176" y="306"/>
                </a:cxn>
                <a:cxn ang="0">
                  <a:pos x="152" y="309"/>
                </a:cxn>
                <a:cxn ang="0">
                  <a:pos x="160" y="337"/>
                </a:cxn>
              </a:cxnLst>
              <a:rect l="0" t="0" r="r" b="b"/>
              <a:pathLst>
                <a:path w="244" h="545">
                  <a:moveTo>
                    <a:pt x="156" y="346"/>
                  </a:moveTo>
                  <a:lnTo>
                    <a:pt x="136" y="345"/>
                  </a:lnTo>
                  <a:lnTo>
                    <a:pt x="120" y="342"/>
                  </a:lnTo>
                  <a:lnTo>
                    <a:pt x="132" y="366"/>
                  </a:lnTo>
                  <a:lnTo>
                    <a:pt x="137" y="369"/>
                  </a:lnTo>
                  <a:lnTo>
                    <a:pt x="143" y="367"/>
                  </a:lnTo>
                  <a:lnTo>
                    <a:pt x="146" y="364"/>
                  </a:lnTo>
                  <a:lnTo>
                    <a:pt x="151" y="377"/>
                  </a:lnTo>
                  <a:lnTo>
                    <a:pt x="143" y="375"/>
                  </a:lnTo>
                  <a:lnTo>
                    <a:pt x="132" y="375"/>
                  </a:lnTo>
                  <a:lnTo>
                    <a:pt x="144" y="381"/>
                  </a:lnTo>
                  <a:lnTo>
                    <a:pt x="133" y="394"/>
                  </a:lnTo>
                  <a:lnTo>
                    <a:pt x="134" y="408"/>
                  </a:lnTo>
                  <a:lnTo>
                    <a:pt x="132" y="417"/>
                  </a:lnTo>
                  <a:lnTo>
                    <a:pt x="116" y="424"/>
                  </a:lnTo>
                  <a:lnTo>
                    <a:pt x="116" y="441"/>
                  </a:lnTo>
                  <a:lnTo>
                    <a:pt x="139" y="453"/>
                  </a:lnTo>
                  <a:lnTo>
                    <a:pt x="148" y="457"/>
                  </a:lnTo>
                  <a:lnTo>
                    <a:pt x="143" y="466"/>
                  </a:lnTo>
                  <a:lnTo>
                    <a:pt x="148" y="468"/>
                  </a:lnTo>
                  <a:lnTo>
                    <a:pt x="140" y="479"/>
                  </a:lnTo>
                  <a:lnTo>
                    <a:pt x="132" y="491"/>
                  </a:lnTo>
                  <a:lnTo>
                    <a:pt x="131" y="504"/>
                  </a:lnTo>
                  <a:lnTo>
                    <a:pt x="124" y="502"/>
                  </a:lnTo>
                  <a:lnTo>
                    <a:pt x="120" y="503"/>
                  </a:lnTo>
                  <a:lnTo>
                    <a:pt x="127" y="507"/>
                  </a:lnTo>
                  <a:lnTo>
                    <a:pt x="121" y="516"/>
                  </a:lnTo>
                  <a:lnTo>
                    <a:pt x="121" y="521"/>
                  </a:lnTo>
                  <a:lnTo>
                    <a:pt x="128" y="532"/>
                  </a:lnTo>
                  <a:lnTo>
                    <a:pt x="125" y="531"/>
                  </a:lnTo>
                  <a:lnTo>
                    <a:pt x="134" y="535"/>
                  </a:lnTo>
                  <a:lnTo>
                    <a:pt x="143" y="545"/>
                  </a:lnTo>
                  <a:lnTo>
                    <a:pt x="119" y="538"/>
                  </a:lnTo>
                  <a:lnTo>
                    <a:pt x="91" y="535"/>
                  </a:lnTo>
                  <a:lnTo>
                    <a:pt x="83" y="527"/>
                  </a:lnTo>
                  <a:lnTo>
                    <a:pt x="74" y="514"/>
                  </a:lnTo>
                  <a:lnTo>
                    <a:pt x="66" y="515"/>
                  </a:lnTo>
                  <a:lnTo>
                    <a:pt x="52" y="491"/>
                  </a:lnTo>
                  <a:lnTo>
                    <a:pt x="61" y="481"/>
                  </a:lnTo>
                  <a:lnTo>
                    <a:pt x="59" y="457"/>
                  </a:lnTo>
                  <a:lnTo>
                    <a:pt x="55" y="437"/>
                  </a:lnTo>
                  <a:lnTo>
                    <a:pt x="54" y="424"/>
                  </a:lnTo>
                  <a:lnTo>
                    <a:pt x="50" y="415"/>
                  </a:lnTo>
                  <a:lnTo>
                    <a:pt x="44" y="412"/>
                  </a:lnTo>
                  <a:lnTo>
                    <a:pt x="54" y="408"/>
                  </a:lnTo>
                  <a:lnTo>
                    <a:pt x="42" y="402"/>
                  </a:lnTo>
                  <a:lnTo>
                    <a:pt x="36" y="383"/>
                  </a:lnTo>
                  <a:lnTo>
                    <a:pt x="29" y="373"/>
                  </a:lnTo>
                  <a:lnTo>
                    <a:pt x="28" y="359"/>
                  </a:lnTo>
                  <a:lnTo>
                    <a:pt x="22" y="335"/>
                  </a:lnTo>
                  <a:lnTo>
                    <a:pt x="20" y="316"/>
                  </a:lnTo>
                  <a:lnTo>
                    <a:pt x="23" y="305"/>
                  </a:lnTo>
                  <a:lnTo>
                    <a:pt x="22" y="294"/>
                  </a:lnTo>
                  <a:lnTo>
                    <a:pt x="17" y="280"/>
                  </a:lnTo>
                  <a:lnTo>
                    <a:pt x="13" y="264"/>
                  </a:lnTo>
                  <a:lnTo>
                    <a:pt x="20" y="252"/>
                  </a:lnTo>
                  <a:lnTo>
                    <a:pt x="17" y="240"/>
                  </a:lnTo>
                  <a:lnTo>
                    <a:pt x="19" y="217"/>
                  </a:lnTo>
                  <a:lnTo>
                    <a:pt x="14" y="207"/>
                  </a:lnTo>
                  <a:lnTo>
                    <a:pt x="7" y="192"/>
                  </a:lnTo>
                  <a:lnTo>
                    <a:pt x="0" y="178"/>
                  </a:lnTo>
                  <a:lnTo>
                    <a:pt x="1" y="166"/>
                  </a:lnTo>
                  <a:lnTo>
                    <a:pt x="4" y="155"/>
                  </a:lnTo>
                  <a:lnTo>
                    <a:pt x="2" y="142"/>
                  </a:lnTo>
                  <a:lnTo>
                    <a:pt x="2" y="129"/>
                  </a:lnTo>
                  <a:lnTo>
                    <a:pt x="8" y="113"/>
                  </a:lnTo>
                  <a:lnTo>
                    <a:pt x="14" y="96"/>
                  </a:lnTo>
                  <a:lnTo>
                    <a:pt x="19" y="91"/>
                  </a:lnTo>
                  <a:lnTo>
                    <a:pt x="13" y="82"/>
                  </a:lnTo>
                  <a:lnTo>
                    <a:pt x="11" y="57"/>
                  </a:lnTo>
                  <a:lnTo>
                    <a:pt x="13" y="47"/>
                  </a:lnTo>
                  <a:lnTo>
                    <a:pt x="26" y="40"/>
                  </a:lnTo>
                  <a:lnTo>
                    <a:pt x="30" y="22"/>
                  </a:lnTo>
                  <a:lnTo>
                    <a:pt x="26" y="18"/>
                  </a:lnTo>
                  <a:lnTo>
                    <a:pt x="40" y="0"/>
                  </a:lnTo>
                  <a:lnTo>
                    <a:pt x="43" y="3"/>
                  </a:lnTo>
                  <a:lnTo>
                    <a:pt x="62" y="6"/>
                  </a:lnTo>
                  <a:lnTo>
                    <a:pt x="70" y="17"/>
                  </a:lnTo>
                  <a:lnTo>
                    <a:pt x="74" y="7"/>
                  </a:lnTo>
                  <a:lnTo>
                    <a:pt x="92" y="4"/>
                  </a:lnTo>
                  <a:lnTo>
                    <a:pt x="96" y="9"/>
                  </a:lnTo>
                  <a:lnTo>
                    <a:pt x="112" y="23"/>
                  </a:lnTo>
                  <a:lnTo>
                    <a:pt x="127" y="37"/>
                  </a:lnTo>
                  <a:lnTo>
                    <a:pt x="139" y="43"/>
                  </a:lnTo>
                  <a:lnTo>
                    <a:pt x="152" y="49"/>
                  </a:lnTo>
                  <a:lnTo>
                    <a:pt x="167" y="58"/>
                  </a:lnTo>
                  <a:lnTo>
                    <a:pt x="181" y="66"/>
                  </a:lnTo>
                  <a:lnTo>
                    <a:pt x="175" y="83"/>
                  </a:lnTo>
                  <a:lnTo>
                    <a:pt x="169" y="100"/>
                  </a:lnTo>
                  <a:lnTo>
                    <a:pt x="187" y="101"/>
                  </a:lnTo>
                  <a:lnTo>
                    <a:pt x="205" y="102"/>
                  </a:lnTo>
                  <a:lnTo>
                    <a:pt x="216" y="99"/>
                  </a:lnTo>
                  <a:lnTo>
                    <a:pt x="228" y="79"/>
                  </a:lnTo>
                  <a:lnTo>
                    <a:pt x="227" y="69"/>
                  </a:lnTo>
                  <a:lnTo>
                    <a:pt x="236" y="69"/>
                  </a:lnTo>
                  <a:lnTo>
                    <a:pt x="244" y="91"/>
                  </a:lnTo>
                  <a:lnTo>
                    <a:pt x="234" y="101"/>
                  </a:lnTo>
                  <a:lnTo>
                    <a:pt x="224" y="109"/>
                  </a:lnTo>
                  <a:lnTo>
                    <a:pt x="216" y="120"/>
                  </a:lnTo>
                  <a:lnTo>
                    <a:pt x="208" y="130"/>
                  </a:lnTo>
                  <a:lnTo>
                    <a:pt x="199" y="141"/>
                  </a:lnTo>
                  <a:lnTo>
                    <a:pt x="191" y="151"/>
                  </a:lnTo>
                  <a:lnTo>
                    <a:pt x="191" y="153"/>
                  </a:lnTo>
                  <a:lnTo>
                    <a:pt x="191" y="172"/>
                  </a:lnTo>
                  <a:lnTo>
                    <a:pt x="190" y="192"/>
                  </a:lnTo>
                  <a:lnTo>
                    <a:pt x="192" y="203"/>
                  </a:lnTo>
                  <a:lnTo>
                    <a:pt x="188" y="211"/>
                  </a:lnTo>
                  <a:lnTo>
                    <a:pt x="194" y="232"/>
                  </a:lnTo>
                  <a:lnTo>
                    <a:pt x="215" y="246"/>
                  </a:lnTo>
                  <a:lnTo>
                    <a:pt x="217" y="258"/>
                  </a:lnTo>
                  <a:lnTo>
                    <a:pt x="227" y="265"/>
                  </a:lnTo>
                  <a:lnTo>
                    <a:pt x="221" y="281"/>
                  </a:lnTo>
                  <a:lnTo>
                    <a:pt x="215" y="297"/>
                  </a:lnTo>
                  <a:lnTo>
                    <a:pt x="202" y="300"/>
                  </a:lnTo>
                  <a:lnTo>
                    <a:pt x="190" y="304"/>
                  </a:lnTo>
                  <a:lnTo>
                    <a:pt x="176" y="306"/>
                  </a:lnTo>
                  <a:lnTo>
                    <a:pt x="164" y="310"/>
                  </a:lnTo>
                  <a:lnTo>
                    <a:pt x="152" y="309"/>
                  </a:lnTo>
                  <a:lnTo>
                    <a:pt x="156" y="315"/>
                  </a:lnTo>
                  <a:lnTo>
                    <a:pt x="160" y="337"/>
                  </a:lnTo>
                  <a:lnTo>
                    <a:pt x="156" y="34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0" name="Freeform 244"/>
            <p:cNvSpPr/>
            <p:nvPr/>
          </p:nvSpPr>
          <p:spPr bwMode="auto">
            <a:xfrm>
              <a:off x="1502" y="3749"/>
              <a:ext cx="67" cy="45"/>
            </a:xfrm>
            <a:custGeom>
              <a:avLst/>
              <a:gdLst/>
              <a:ahLst/>
              <a:cxnLst>
                <a:cxn ang="0">
                  <a:pos x="5" y="8"/>
                </a:cxn>
                <a:cxn ang="0">
                  <a:pos x="0" y="0"/>
                </a:cxn>
                <a:cxn ang="0">
                  <a:pos x="7" y="19"/>
                </a:cxn>
                <a:cxn ang="0">
                  <a:pos x="15" y="38"/>
                </a:cxn>
                <a:cxn ang="0">
                  <a:pos x="37" y="38"/>
                </a:cxn>
                <a:cxn ang="0">
                  <a:pos x="59" y="39"/>
                </a:cxn>
                <a:cxn ang="0">
                  <a:pos x="57" y="34"/>
                </a:cxn>
                <a:cxn ang="0">
                  <a:pos x="26" y="24"/>
                </a:cxn>
                <a:cxn ang="0">
                  <a:pos x="5" y="8"/>
                </a:cxn>
              </a:cxnLst>
              <a:rect l="0" t="0" r="r" b="b"/>
              <a:pathLst>
                <a:path w="59" h="39">
                  <a:moveTo>
                    <a:pt x="5" y="8"/>
                  </a:moveTo>
                  <a:lnTo>
                    <a:pt x="0" y="0"/>
                  </a:lnTo>
                  <a:lnTo>
                    <a:pt x="7" y="19"/>
                  </a:lnTo>
                  <a:lnTo>
                    <a:pt x="15" y="38"/>
                  </a:lnTo>
                  <a:lnTo>
                    <a:pt x="37" y="38"/>
                  </a:lnTo>
                  <a:lnTo>
                    <a:pt x="59" y="39"/>
                  </a:lnTo>
                  <a:lnTo>
                    <a:pt x="57" y="34"/>
                  </a:lnTo>
                  <a:lnTo>
                    <a:pt x="26" y="24"/>
                  </a:lnTo>
                  <a:lnTo>
                    <a:pt x="5" y="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1" name="Freeform 245"/>
            <p:cNvSpPr/>
            <p:nvPr/>
          </p:nvSpPr>
          <p:spPr bwMode="auto">
            <a:xfrm>
              <a:off x="1308" y="3055"/>
              <a:ext cx="194" cy="721"/>
            </a:xfrm>
            <a:custGeom>
              <a:avLst/>
              <a:gdLst/>
              <a:ahLst/>
              <a:cxnLst>
                <a:cxn ang="0">
                  <a:pos x="18" y="257"/>
                </a:cxn>
                <a:cxn ang="0">
                  <a:pos x="20" y="300"/>
                </a:cxn>
                <a:cxn ang="0">
                  <a:pos x="15" y="348"/>
                </a:cxn>
                <a:cxn ang="0">
                  <a:pos x="22" y="384"/>
                </a:cxn>
                <a:cxn ang="0">
                  <a:pos x="33" y="432"/>
                </a:cxn>
                <a:cxn ang="0">
                  <a:pos x="46" y="432"/>
                </a:cxn>
                <a:cxn ang="0">
                  <a:pos x="54" y="444"/>
                </a:cxn>
                <a:cxn ang="0">
                  <a:pos x="54" y="459"/>
                </a:cxn>
                <a:cxn ang="0">
                  <a:pos x="63" y="484"/>
                </a:cxn>
                <a:cxn ang="0">
                  <a:pos x="61" y="500"/>
                </a:cxn>
                <a:cxn ang="0">
                  <a:pos x="62" y="514"/>
                </a:cxn>
                <a:cxn ang="0">
                  <a:pos x="57" y="515"/>
                </a:cxn>
                <a:cxn ang="0">
                  <a:pos x="49" y="509"/>
                </a:cxn>
                <a:cxn ang="0">
                  <a:pos x="39" y="524"/>
                </a:cxn>
                <a:cxn ang="0">
                  <a:pos x="63" y="532"/>
                </a:cxn>
                <a:cxn ang="0">
                  <a:pos x="56" y="542"/>
                </a:cxn>
                <a:cxn ang="0">
                  <a:pos x="75" y="545"/>
                </a:cxn>
                <a:cxn ang="0">
                  <a:pos x="61" y="546"/>
                </a:cxn>
                <a:cxn ang="0">
                  <a:pos x="75" y="576"/>
                </a:cxn>
                <a:cxn ang="0">
                  <a:pos x="84" y="588"/>
                </a:cxn>
                <a:cxn ang="0">
                  <a:pos x="96" y="604"/>
                </a:cxn>
                <a:cxn ang="0">
                  <a:pos x="102" y="614"/>
                </a:cxn>
                <a:cxn ang="0">
                  <a:pos x="111" y="629"/>
                </a:cxn>
                <a:cxn ang="0">
                  <a:pos x="118" y="636"/>
                </a:cxn>
                <a:cxn ang="0">
                  <a:pos x="148" y="626"/>
                </a:cxn>
                <a:cxn ang="0">
                  <a:pos x="151" y="615"/>
                </a:cxn>
                <a:cxn ang="0">
                  <a:pos x="106" y="591"/>
                </a:cxn>
                <a:cxn ang="0">
                  <a:pos x="93" y="558"/>
                </a:cxn>
                <a:cxn ang="0">
                  <a:pos x="86" y="501"/>
                </a:cxn>
                <a:cxn ang="0">
                  <a:pos x="86" y="485"/>
                </a:cxn>
                <a:cxn ang="0">
                  <a:pos x="61" y="450"/>
                </a:cxn>
                <a:cxn ang="0">
                  <a:pos x="52" y="393"/>
                </a:cxn>
                <a:cxn ang="0">
                  <a:pos x="49" y="357"/>
                </a:cxn>
                <a:cxn ang="0">
                  <a:pos x="49" y="317"/>
                </a:cxn>
                <a:cxn ang="0">
                  <a:pos x="39" y="269"/>
                </a:cxn>
                <a:cxn ang="0">
                  <a:pos x="36" y="232"/>
                </a:cxn>
                <a:cxn ang="0">
                  <a:pos x="40" y="190"/>
                </a:cxn>
                <a:cxn ang="0">
                  <a:pos x="45" y="159"/>
                </a:cxn>
                <a:cxn ang="0">
                  <a:pos x="58" y="117"/>
                </a:cxn>
                <a:cxn ang="0">
                  <a:pos x="48" y="94"/>
                </a:cxn>
                <a:cxn ang="0">
                  <a:pos x="30" y="46"/>
                </a:cxn>
                <a:cxn ang="0">
                  <a:pos x="18" y="9"/>
                </a:cxn>
                <a:cxn ang="0">
                  <a:pos x="3" y="15"/>
                </a:cxn>
                <a:cxn ang="0">
                  <a:pos x="9" y="62"/>
                </a:cxn>
                <a:cxn ang="0">
                  <a:pos x="8" y="108"/>
                </a:cxn>
                <a:cxn ang="0">
                  <a:pos x="10" y="176"/>
                </a:cxn>
                <a:cxn ang="0">
                  <a:pos x="12" y="230"/>
                </a:cxn>
              </a:cxnLst>
              <a:rect l="0" t="0" r="r" b="b"/>
              <a:pathLst>
                <a:path w="175" h="647">
                  <a:moveTo>
                    <a:pt x="12" y="230"/>
                  </a:moveTo>
                  <a:lnTo>
                    <a:pt x="15" y="244"/>
                  </a:lnTo>
                  <a:lnTo>
                    <a:pt x="18" y="257"/>
                  </a:lnTo>
                  <a:lnTo>
                    <a:pt x="20" y="270"/>
                  </a:lnTo>
                  <a:lnTo>
                    <a:pt x="21" y="284"/>
                  </a:lnTo>
                  <a:lnTo>
                    <a:pt x="20" y="300"/>
                  </a:lnTo>
                  <a:lnTo>
                    <a:pt x="18" y="316"/>
                  </a:lnTo>
                  <a:lnTo>
                    <a:pt x="16" y="332"/>
                  </a:lnTo>
                  <a:lnTo>
                    <a:pt x="15" y="348"/>
                  </a:lnTo>
                  <a:lnTo>
                    <a:pt x="12" y="354"/>
                  </a:lnTo>
                  <a:lnTo>
                    <a:pt x="16" y="369"/>
                  </a:lnTo>
                  <a:lnTo>
                    <a:pt x="22" y="384"/>
                  </a:lnTo>
                  <a:lnTo>
                    <a:pt x="26" y="401"/>
                  </a:lnTo>
                  <a:lnTo>
                    <a:pt x="24" y="418"/>
                  </a:lnTo>
                  <a:lnTo>
                    <a:pt x="33" y="432"/>
                  </a:lnTo>
                  <a:lnTo>
                    <a:pt x="34" y="436"/>
                  </a:lnTo>
                  <a:lnTo>
                    <a:pt x="40" y="432"/>
                  </a:lnTo>
                  <a:lnTo>
                    <a:pt x="46" y="432"/>
                  </a:lnTo>
                  <a:lnTo>
                    <a:pt x="51" y="430"/>
                  </a:lnTo>
                  <a:lnTo>
                    <a:pt x="49" y="440"/>
                  </a:lnTo>
                  <a:lnTo>
                    <a:pt x="54" y="444"/>
                  </a:lnTo>
                  <a:lnTo>
                    <a:pt x="51" y="443"/>
                  </a:lnTo>
                  <a:lnTo>
                    <a:pt x="52" y="448"/>
                  </a:lnTo>
                  <a:lnTo>
                    <a:pt x="54" y="459"/>
                  </a:lnTo>
                  <a:lnTo>
                    <a:pt x="55" y="471"/>
                  </a:lnTo>
                  <a:lnTo>
                    <a:pt x="55" y="477"/>
                  </a:lnTo>
                  <a:lnTo>
                    <a:pt x="63" y="484"/>
                  </a:lnTo>
                  <a:lnTo>
                    <a:pt x="58" y="496"/>
                  </a:lnTo>
                  <a:lnTo>
                    <a:pt x="64" y="500"/>
                  </a:lnTo>
                  <a:lnTo>
                    <a:pt x="61" y="500"/>
                  </a:lnTo>
                  <a:lnTo>
                    <a:pt x="61" y="504"/>
                  </a:lnTo>
                  <a:lnTo>
                    <a:pt x="61" y="506"/>
                  </a:lnTo>
                  <a:lnTo>
                    <a:pt x="62" y="514"/>
                  </a:lnTo>
                  <a:lnTo>
                    <a:pt x="63" y="513"/>
                  </a:lnTo>
                  <a:lnTo>
                    <a:pt x="58" y="520"/>
                  </a:lnTo>
                  <a:lnTo>
                    <a:pt x="57" y="515"/>
                  </a:lnTo>
                  <a:lnTo>
                    <a:pt x="51" y="515"/>
                  </a:lnTo>
                  <a:lnTo>
                    <a:pt x="52" y="509"/>
                  </a:lnTo>
                  <a:lnTo>
                    <a:pt x="49" y="509"/>
                  </a:lnTo>
                  <a:lnTo>
                    <a:pt x="44" y="510"/>
                  </a:lnTo>
                  <a:lnTo>
                    <a:pt x="37" y="525"/>
                  </a:lnTo>
                  <a:lnTo>
                    <a:pt x="39" y="524"/>
                  </a:lnTo>
                  <a:lnTo>
                    <a:pt x="44" y="521"/>
                  </a:lnTo>
                  <a:lnTo>
                    <a:pt x="52" y="524"/>
                  </a:lnTo>
                  <a:lnTo>
                    <a:pt x="63" y="532"/>
                  </a:lnTo>
                  <a:lnTo>
                    <a:pt x="58" y="536"/>
                  </a:lnTo>
                  <a:lnTo>
                    <a:pt x="63" y="539"/>
                  </a:lnTo>
                  <a:lnTo>
                    <a:pt x="56" y="542"/>
                  </a:lnTo>
                  <a:lnTo>
                    <a:pt x="69" y="540"/>
                  </a:lnTo>
                  <a:lnTo>
                    <a:pt x="70" y="539"/>
                  </a:lnTo>
                  <a:lnTo>
                    <a:pt x="75" y="545"/>
                  </a:lnTo>
                  <a:lnTo>
                    <a:pt x="75" y="550"/>
                  </a:lnTo>
                  <a:lnTo>
                    <a:pt x="66" y="548"/>
                  </a:lnTo>
                  <a:lnTo>
                    <a:pt x="61" y="546"/>
                  </a:lnTo>
                  <a:lnTo>
                    <a:pt x="68" y="557"/>
                  </a:lnTo>
                  <a:lnTo>
                    <a:pt x="75" y="569"/>
                  </a:lnTo>
                  <a:lnTo>
                    <a:pt x="75" y="576"/>
                  </a:lnTo>
                  <a:lnTo>
                    <a:pt x="79" y="582"/>
                  </a:lnTo>
                  <a:lnTo>
                    <a:pt x="75" y="585"/>
                  </a:lnTo>
                  <a:lnTo>
                    <a:pt x="84" y="588"/>
                  </a:lnTo>
                  <a:lnTo>
                    <a:pt x="88" y="596"/>
                  </a:lnTo>
                  <a:lnTo>
                    <a:pt x="88" y="599"/>
                  </a:lnTo>
                  <a:lnTo>
                    <a:pt x="96" y="604"/>
                  </a:lnTo>
                  <a:lnTo>
                    <a:pt x="99" y="609"/>
                  </a:lnTo>
                  <a:lnTo>
                    <a:pt x="94" y="606"/>
                  </a:lnTo>
                  <a:lnTo>
                    <a:pt x="102" y="614"/>
                  </a:lnTo>
                  <a:lnTo>
                    <a:pt x="103" y="617"/>
                  </a:lnTo>
                  <a:lnTo>
                    <a:pt x="109" y="626"/>
                  </a:lnTo>
                  <a:lnTo>
                    <a:pt x="111" y="629"/>
                  </a:lnTo>
                  <a:lnTo>
                    <a:pt x="118" y="633"/>
                  </a:lnTo>
                  <a:lnTo>
                    <a:pt x="121" y="635"/>
                  </a:lnTo>
                  <a:lnTo>
                    <a:pt x="118" y="636"/>
                  </a:lnTo>
                  <a:lnTo>
                    <a:pt x="127" y="639"/>
                  </a:lnTo>
                  <a:lnTo>
                    <a:pt x="147" y="647"/>
                  </a:lnTo>
                  <a:lnTo>
                    <a:pt x="148" y="626"/>
                  </a:lnTo>
                  <a:lnTo>
                    <a:pt x="160" y="620"/>
                  </a:lnTo>
                  <a:lnTo>
                    <a:pt x="175" y="622"/>
                  </a:lnTo>
                  <a:lnTo>
                    <a:pt x="151" y="615"/>
                  </a:lnTo>
                  <a:lnTo>
                    <a:pt x="123" y="612"/>
                  </a:lnTo>
                  <a:lnTo>
                    <a:pt x="115" y="604"/>
                  </a:lnTo>
                  <a:lnTo>
                    <a:pt x="106" y="591"/>
                  </a:lnTo>
                  <a:lnTo>
                    <a:pt x="98" y="592"/>
                  </a:lnTo>
                  <a:lnTo>
                    <a:pt x="84" y="568"/>
                  </a:lnTo>
                  <a:lnTo>
                    <a:pt x="93" y="558"/>
                  </a:lnTo>
                  <a:lnTo>
                    <a:pt x="91" y="534"/>
                  </a:lnTo>
                  <a:lnTo>
                    <a:pt x="87" y="514"/>
                  </a:lnTo>
                  <a:lnTo>
                    <a:pt x="86" y="501"/>
                  </a:lnTo>
                  <a:lnTo>
                    <a:pt x="82" y="492"/>
                  </a:lnTo>
                  <a:lnTo>
                    <a:pt x="76" y="489"/>
                  </a:lnTo>
                  <a:lnTo>
                    <a:pt x="86" y="485"/>
                  </a:lnTo>
                  <a:lnTo>
                    <a:pt x="74" y="479"/>
                  </a:lnTo>
                  <a:lnTo>
                    <a:pt x="68" y="460"/>
                  </a:lnTo>
                  <a:lnTo>
                    <a:pt x="61" y="450"/>
                  </a:lnTo>
                  <a:lnTo>
                    <a:pt x="60" y="436"/>
                  </a:lnTo>
                  <a:lnTo>
                    <a:pt x="54" y="412"/>
                  </a:lnTo>
                  <a:lnTo>
                    <a:pt x="52" y="393"/>
                  </a:lnTo>
                  <a:lnTo>
                    <a:pt x="55" y="382"/>
                  </a:lnTo>
                  <a:lnTo>
                    <a:pt x="54" y="371"/>
                  </a:lnTo>
                  <a:lnTo>
                    <a:pt x="49" y="357"/>
                  </a:lnTo>
                  <a:lnTo>
                    <a:pt x="45" y="341"/>
                  </a:lnTo>
                  <a:lnTo>
                    <a:pt x="52" y="329"/>
                  </a:lnTo>
                  <a:lnTo>
                    <a:pt x="49" y="317"/>
                  </a:lnTo>
                  <a:lnTo>
                    <a:pt x="51" y="294"/>
                  </a:lnTo>
                  <a:lnTo>
                    <a:pt x="46" y="284"/>
                  </a:lnTo>
                  <a:lnTo>
                    <a:pt x="39" y="269"/>
                  </a:lnTo>
                  <a:lnTo>
                    <a:pt x="32" y="255"/>
                  </a:lnTo>
                  <a:lnTo>
                    <a:pt x="33" y="243"/>
                  </a:lnTo>
                  <a:lnTo>
                    <a:pt x="36" y="232"/>
                  </a:lnTo>
                  <a:lnTo>
                    <a:pt x="34" y="219"/>
                  </a:lnTo>
                  <a:lnTo>
                    <a:pt x="34" y="206"/>
                  </a:lnTo>
                  <a:lnTo>
                    <a:pt x="40" y="190"/>
                  </a:lnTo>
                  <a:lnTo>
                    <a:pt x="46" y="173"/>
                  </a:lnTo>
                  <a:lnTo>
                    <a:pt x="51" y="168"/>
                  </a:lnTo>
                  <a:lnTo>
                    <a:pt x="45" y="159"/>
                  </a:lnTo>
                  <a:lnTo>
                    <a:pt x="43" y="134"/>
                  </a:lnTo>
                  <a:lnTo>
                    <a:pt x="45" y="124"/>
                  </a:lnTo>
                  <a:lnTo>
                    <a:pt x="58" y="117"/>
                  </a:lnTo>
                  <a:lnTo>
                    <a:pt x="62" y="99"/>
                  </a:lnTo>
                  <a:lnTo>
                    <a:pt x="58" y="95"/>
                  </a:lnTo>
                  <a:lnTo>
                    <a:pt x="48" y="94"/>
                  </a:lnTo>
                  <a:lnTo>
                    <a:pt x="42" y="78"/>
                  </a:lnTo>
                  <a:lnTo>
                    <a:pt x="34" y="62"/>
                  </a:lnTo>
                  <a:lnTo>
                    <a:pt x="30" y="46"/>
                  </a:lnTo>
                  <a:lnTo>
                    <a:pt x="31" y="33"/>
                  </a:lnTo>
                  <a:lnTo>
                    <a:pt x="22" y="21"/>
                  </a:lnTo>
                  <a:lnTo>
                    <a:pt x="18" y="9"/>
                  </a:lnTo>
                  <a:lnTo>
                    <a:pt x="13" y="0"/>
                  </a:lnTo>
                  <a:lnTo>
                    <a:pt x="9" y="8"/>
                  </a:lnTo>
                  <a:lnTo>
                    <a:pt x="3" y="15"/>
                  </a:lnTo>
                  <a:lnTo>
                    <a:pt x="0" y="16"/>
                  </a:lnTo>
                  <a:lnTo>
                    <a:pt x="4" y="39"/>
                  </a:lnTo>
                  <a:lnTo>
                    <a:pt x="9" y="62"/>
                  </a:lnTo>
                  <a:lnTo>
                    <a:pt x="9" y="81"/>
                  </a:lnTo>
                  <a:lnTo>
                    <a:pt x="8" y="100"/>
                  </a:lnTo>
                  <a:lnTo>
                    <a:pt x="8" y="108"/>
                  </a:lnTo>
                  <a:lnTo>
                    <a:pt x="10" y="131"/>
                  </a:lnTo>
                  <a:lnTo>
                    <a:pt x="12" y="150"/>
                  </a:lnTo>
                  <a:lnTo>
                    <a:pt x="10" y="176"/>
                  </a:lnTo>
                  <a:lnTo>
                    <a:pt x="10" y="201"/>
                  </a:lnTo>
                  <a:lnTo>
                    <a:pt x="12" y="213"/>
                  </a:lnTo>
                  <a:lnTo>
                    <a:pt x="12" y="23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2" name="Freeform 246"/>
            <p:cNvSpPr/>
            <p:nvPr/>
          </p:nvSpPr>
          <p:spPr bwMode="auto">
            <a:xfrm>
              <a:off x="1469" y="3747"/>
              <a:ext cx="52" cy="45"/>
            </a:xfrm>
            <a:custGeom>
              <a:avLst/>
              <a:gdLst/>
              <a:ahLst/>
              <a:cxnLst>
                <a:cxn ang="0">
                  <a:pos x="31" y="2"/>
                </a:cxn>
                <a:cxn ang="0">
                  <a:pos x="38" y="21"/>
                </a:cxn>
                <a:cxn ang="0">
                  <a:pos x="46" y="40"/>
                </a:cxn>
                <a:cxn ang="0">
                  <a:pos x="42" y="39"/>
                </a:cxn>
                <a:cxn ang="0">
                  <a:pos x="34" y="40"/>
                </a:cxn>
                <a:cxn ang="0">
                  <a:pos x="19" y="38"/>
                </a:cxn>
                <a:cxn ang="0">
                  <a:pos x="13" y="38"/>
                </a:cxn>
                <a:cxn ang="0">
                  <a:pos x="0" y="36"/>
                </a:cxn>
                <a:cxn ang="0">
                  <a:pos x="3" y="34"/>
                </a:cxn>
                <a:cxn ang="0">
                  <a:pos x="12" y="32"/>
                </a:cxn>
                <a:cxn ang="0">
                  <a:pos x="16" y="34"/>
                </a:cxn>
                <a:cxn ang="0">
                  <a:pos x="20" y="34"/>
                </a:cxn>
                <a:cxn ang="0">
                  <a:pos x="13" y="30"/>
                </a:cxn>
                <a:cxn ang="0">
                  <a:pos x="22" y="32"/>
                </a:cxn>
                <a:cxn ang="0">
                  <a:pos x="27" y="33"/>
                </a:cxn>
                <a:cxn ang="0">
                  <a:pos x="34" y="34"/>
                </a:cxn>
                <a:cxn ang="0">
                  <a:pos x="37" y="35"/>
                </a:cxn>
                <a:cxn ang="0">
                  <a:pos x="19" y="24"/>
                </a:cxn>
                <a:cxn ang="0">
                  <a:pos x="26" y="16"/>
                </a:cxn>
                <a:cxn ang="0">
                  <a:pos x="15" y="16"/>
                </a:cxn>
                <a:cxn ang="0">
                  <a:pos x="10" y="3"/>
                </a:cxn>
                <a:cxn ang="0">
                  <a:pos x="16" y="0"/>
                </a:cxn>
                <a:cxn ang="0">
                  <a:pos x="31" y="2"/>
                </a:cxn>
              </a:cxnLst>
              <a:rect l="0" t="0" r="r" b="b"/>
              <a:pathLst>
                <a:path w="46" h="40">
                  <a:moveTo>
                    <a:pt x="31" y="2"/>
                  </a:moveTo>
                  <a:lnTo>
                    <a:pt x="38" y="21"/>
                  </a:lnTo>
                  <a:lnTo>
                    <a:pt x="46" y="40"/>
                  </a:lnTo>
                  <a:lnTo>
                    <a:pt x="42" y="39"/>
                  </a:lnTo>
                  <a:lnTo>
                    <a:pt x="34" y="40"/>
                  </a:lnTo>
                  <a:lnTo>
                    <a:pt x="19" y="38"/>
                  </a:lnTo>
                  <a:lnTo>
                    <a:pt x="13" y="38"/>
                  </a:lnTo>
                  <a:lnTo>
                    <a:pt x="0" y="36"/>
                  </a:lnTo>
                  <a:lnTo>
                    <a:pt x="3" y="34"/>
                  </a:lnTo>
                  <a:lnTo>
                    <a:pt x="12" y="32"/>
                  </a:lnTo>
                  <a:lnTo>
                    <a:pt x="16" y="34"/>
                  </a:lnTo>
                  <a:lnTo>
                    <a:pt x="20" y="34"/>
                  </a:lnTo>
                  <a:lnTo>
                    <a:pt x="13" y="30"/>
                  </a:lnTo>
                  <a:lnTo>
                    <a:pt x="22" y="32"/>
                  </a:lnTo>
                  <a:lnTo>
                    <a:pt x="27" y="33"/>
                  </a:lnTo>
                  <a:lnTo>
                    <a:pt x="34" y="34"/>
                  </a:lnTo>
                  <a:lnTo>
                    <a:pt x="37" y="35"/>
                  </a:lnTo>
                  <a:lnTo>
                    <a:pt x="19" y="24"/>
                  </a:lnTo>
                  <a:lnTo>
                    <a:pt x="26" y="16"/>
                  </a:lnTo>
                  <a:lnTo>
                    <a:pt x="15" y="16"/>
                  </a:lnTo>
                  <a:lnTo>
                    <a:pt x="10" y="3"/>
                  </a:lnTo>
                  <a:lnTo>
                    <a:pt x="16" y="0"/>
                  </a:lnTo>
                  <a:lnTo>
                    <a:pt x="31"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3" name="Freeform 247"/>
            <p:cNvSpPr/>
            <p:nvPr/>
          </p:nvSpPr>
          <p:spPr bwMode="auto">
            <a:xfrm>
              <a:off x="1340" y="3538"/>
              <a:ext cx="14" cy="32"/>
            </a:xfrm>
            <a:custGeom>
              <a:avLst/>
              <a:gdLst/>
              <a:ahLst/>
              <a:cxnLst>
                <a:cxn ang="0">
                  <a:pos x="5" y="0"/>
                </a:cxn>
                <a:cxn ang="0">
                  <a:pos x="0" y="4"/>
                </a:cxn>
                <a:cxn ang="0">
                  <a:pos x="6" y="28"/>
                </a:cxn>
                <a:cxn ang="0">
                  <a:pos x="12" y="25"/>
                </a:cxn>
                <a:cxn ang="0">
                  <a:pos x="14" y="20"/>
                </a:cxn>
                <a:cxn ang="0">
                  <a:pos x="10" y="10"/>
                </a:cxn>
                <a:cxn ang="0">
                  <a:pos x="12" y="8"/>
                </a:cxn>
                <a:cxn ang="0">
                  <a:pos x="5" y="0"/>
                </a:cxn>
              </a:cxnLst>
              <a:rect l="0" t="0" r="r" b="b"/>
              <a:pathLst>
                <a:path w="14" h="28">
                  <a:moveTo>
                    <a:pt x="5" y="0"/>
                  </a:moveTo>
                  <a:lnTo>
                    <a:pt x="0" y="4"/>
                  </a:lnTo>
                  <a:lnTo>
                    <a:pt x="6" y="28"/>
                  </a:lnTo>
                  <a:lnTo>
                    <a:pt x="12" y="25"/>
                  </a:lnTo>
                  <a:lnTo>
                    <a:pt x="14" y="20"/>
                  </a:lnTo>
                  <a:lnTo>
                    <a:pt x="10" y="10"/>
                  </a:lnTo>
                  <a:lnTo>
                    <a:pt x="12" y="8"/>
                  </a:lnTo>
                  <a:lnTo>
                    <a:pt x="5"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4" name="Freeform 248"/>
            <p:cNvSpPr/>
            <p:nvPr/>
          </p:nvSpPr>
          <p:spPr bwMode="auto">
            <a:xfrm>
              <a:off x="1374" y="3676"/>
              <a:ext cx="15" cy="25"/>
            </a:xfrm>
            <a:custGeom>
              <a:avLst/>
              <a:gdLst/>
              <a:ahLst/>
              <a:cxnLst>
                <a:cxn ang="0">
                  <a:pos x="7" y="0"/>
                </a:cxn>
                <a:cxn ang="0">
                  <a:pos x="0" y="8"/>
                </a:cxn>
                <a:cxn ang="0">
                  <a:pos x="9" y="18"/>
                </a:cxn>
                <a:cxn ang="0">
                  <a:pos x="13" y="21"/>
                </a:cxn>
                <a:cxn ang="0">
                  <a:pos x="15" y="14"/>
                </a:cxn>
                <a:cxn ang="0">
                  <a:pos x="7" y="0"/>
                </a:cxn>
              </a:cxnLst>
              <a:rect l="0" t="0" r="r" b="b"/>
              <a:pathLst>
                <a:path w="15" h="21">
                  <a:moveTo>
                    <a:pt x="7" y="0"/>
                  </a:moveTo>
                  <a:lnTo>
                    <a:pt x="0" y="8"/>
                  </a:lnTo>
                  <a:lnTo>
                    <a:pt x="9" y="18"/>
                  </a:lnTo>
                  <a:lnTo>
                    <a:pt x="13" y="21"/>
                  </a:lnTo>
                  <a:lnTo>
                    <a:pt x="15" y="14"/>
                  </a:lnTo>
                  <a:lnTo>
                    <a:pt x="7"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5" name="Freeform 249"/>
            <p:cNvSpPr/>
            <p:nvPr/>
          </p:nvSpPr>
          <p:spPr bwMode="auto">
            <a:xfrm>
              <a:off x="1107" y="2676"/>
              <a:ext cx="99" cy="130"/>
            </a:xfrm>
            <a:custGeom>
              <a:avLst/>
              <a:gdLst/>
              <a:ahLst/>
              <a:cxnLst>
                <a:cxn ang="0">
                  <a:pos x="0" y="45"/>
                </a:cxn>
                <a:cxn ang="0">
                  <a:pos x="3" y="63"/>
                </a:cxn>
                <a:cxn ang="0">
                  <a:pos x="0" y="67"/>
                </a:cxn>
                <a:cxn ang="0">
                  <a:pos x="11" y="72"/>
                </a:cxn>
                <a:cxn ang="0">
                  <a:pos x="15" y="67"/>
                </a:cxn>
                <a:cxn ang="0">
                  <a:pos x="16" y="71"/>
                </a:cxn>
                <a:cxn ang="0">
                  <a:pos x="16" y="83"/>
                </a:cxn>
                <a:cxn ang="0">
                  <a:pos x="10" y="85"/>
                </a:cxn>
                <a:cxn ang="0">
                  <a:pos x="11" y="96"/>
                </a:cxn>
                <a:cxn ang="0">
                  <a:pos x="7" y="104"/>
                </a:cxn>
                <a:cxn ang="0">
                  <a:pos x="13" y="102"/>
                </a:cxn>
                <a:cxn ang="0">
                  <a:pos x="30" y="115"/>
                </a:cxn>
                <a:cxn ang="0">
                  <a:pos x="35" y="108"/>
                </a:cxn>
                <a:cxn ang="0">
                  <a:pos x="37" y="101"/>
                </a:cxn>
                <a:cxn ang="0">
                  <a:pos x="41" y="95"/>
                </a:cxn>
                <a:cxn ang="0">
                  <a:pos x="43" y="84"/>
                </a:cxn>
                <a:cxn ang="0">
                  <a:pos x="45" y="84"/>
                </a:cxn>
                <a:cxn ang="0">
                  <a:pos x="46" y="86"/>
                </a:cxn>
                <a:cxn ang="0">
                  <a:pos x="48" y="86"/>
                </a:cxn>
                <a:cxn ang="0">
                  <a:pos x="47" y="83"/>
                </a:cxn>
                <a:cxn ang="0">
                  <a:pos x="51" y="79"/>
                </a:cxn>
                <a:cxn ang="0">
                  <a:pos x="60" y="74"/>
                </a:cxn>
                <a:cxn ang="0">
                  <a:pos x="77" y="63"/>
                </a:cxn>
                <a:cxn ang="0">
                  <a:pos x="87" y="42"/>
                </a:cxn>
                <a:cxn ang="0">
                  <a:pos x="90" y="43"/>
                </a:cxn>
                <a:cxn ang="0">
                  <a:pos x="84" y="29"/>
                </a:cxn>
                <a:cxn ang="0">
                  <a:pos x="89" y="27"/>
                </a:cxn>
                <a:cxn ang="0">
                  <a:pos x="71" y="18"/>
                </a:cxn>
                <a:cxn ang="0">
                  <a:pos x="55" y="18"/>
                </a:cxn>
                <a:cxn ang="0">
                  <a:pos x="46" y="9"/>
                </a:cxn>
                <a:cxn ang="0">
                  <a:pos x="33" y="0"/>
                </a:cxn>
                <a:cxn ang="0">
                  <a:pos x="27" y="6"/>
                </a:cxn>
                <a:cxn ang="0">
                  <a:pos x="12" y="13"/>
                </a:cxn>
                <a:cxn ang="0">
                  <a:pos x="9" y="27"/>
                </a:cxn>
                <a:cxn ang="0">
                  <a:pos x="7" y="36"/>
                </a:cxn>
                <a:cxn ang="0">
                  <a:pos x="0" y="45"/>
                </a:cxn>
              </a:cxnLst>
              <a:rect l="0" t="0" r="r" b="b"/>
              <a:pathLst>
                <a:path w="90" h="115">
                  <a:moveTo>
                    <a:pt x="0" y="45"/>
                  </a:moveTo>
                  <a:lnTo>
                    <a:pt x="3" y="63"/>
                  </a:lnTo>
                  <a:lnTo>
                    <a:pt x="0" y="67"/>
                  </a:lnTo>
                  <a:lnTo>
                    <a:pt x="11" y="72"/>
                  </a:lnTo>
                  <a:lnTo>
                    <a:pt x="15" y="67"/>
                  </a:lnTo>
                  <a:lnTo>
                    <a:pt x="16" y="71"/>
                  </a:lnTo>
                  <a:lnTo>
                    <a:pt x="16" y="83"/>
                  </a:lnTo>
                  <a:lnTo>
                    <a:pt x="10" y="85"/>
                  </a:lnTo>
                  <a:lnTo>
                    <a:pt x="11" y="96"/>
                  </a:lnTo>
                  <a:lnTo>
                    <a:pt x="7" y="104"/>
                  </a:lnTo>
                  <a:lnTo>
                    <a:pt x="13" y="102"/>
                  </a:lnTo>
                  <a:lnTo>
                    <a:pt x="30" y="115"/>
                  </a:lnTo>
                  <a:lnTo>
                    <a:pt x="35" y="108"/>
                  </a:lnTo>
                  <a:lnTo>
                    <a:pt x="37" y="101"/>
                  </a:lnTo>
                  <a:lnTo>
                    <a:pt x="41" y="95"/>
                  </a:lnTo>
                  <a:lnTo>
                    <a:pt x="43" y="84"/>
                  </a:lnTo>
                  <a:lnTo>
                    <a:pt x="45" y="84"/>
                  </a:lnTo>
                  <a:lnTo>
                    <a:pt x="46" y="86"/>
                  </a:lnTo>
                  <a:lnTo>
                    <a:pt x="48" y="86"/>
                  </a:lnTo>
                  <a:lnTo>
                    <a:pt x="47" y="83"/>
                  </a:lnTo>
                  <a:lnTo>
                    <a:pt x="51" y="79"/>
                  </a:lnTo>
                  <a:lnTo>
                    <a:pt x="60" y="74"/>
                  </a:lnTo>
                  <a:lnTo>
                    <a:pt x="77" y="63"/>
                  </a:lnTo>
                  <a:lnTo>
                    <a:pt x="87" y="42"/>
                  </a:lnTo>
                  <a:lnTo>
                    <a:pt x="90" y="43"/>
                  </a:lnTo>
                  <a:lnTo>
                    <a:pt x="84" y="29"/>
                  </a:lnTo>
                  <a:lnTo>
                    <a:pt x="89" y="27"/>
                  </a:lnTo>
                  <a:lnTo>
                    <a:pt x="71" y="18"/>
                  </a:lnTo>
                  <a:lnTo>
                    <a:pt x="55" y="18"/>
                  </a:lnTo>
                  <a:lnTo>
                    <a:pt x="46" y="9"/>
                  </a:lnTo>
                  <a:lnTo>
                    <a:pt x="33" y="0"/>
                  </a:lnTo>
                  <a:lnTo>
                    <a:pt x="27" y="6"/>
                  </a:lnTo>
                  <a:lnTo>
                    <a:pt x="12" y="13"/>
                  </a:lnTo>
                  <a:lnTo>
                    <a:pt x="9" y="27"/>
                  </a:lnTo>
                  <a:lnTo>
                    <a:pt x="7" y="36"/>
                  </a:lnTo>
                  <a:lnTo>
                    <a:pt x="0" y="4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6" name="Freeform 250"/>
            <p:cNvSpPr/>
            <p:nvPr/>
          </p:nvSpPr>
          <p:spPr bwMode="auto">
            <a:xfrm>
              <a:off x="1120" y="2761"/>
              <a:ext cx="3" cy="2"/>
            </a:xfrm>
            <a:custGeom>
              <a:avLst/>
              <a:gdLst/>
              <a:ahLst/>
              <a:cxnLst>
                <a:cxn ang="0">
                  <a:pos x="4" y="0"/>
                </a:cxn>
                <a:cxn ang="0">
                  <a:pos x="1" y="3"/>
                </a:cxn>
                <a:cxn ang="0">
                  <a:pos x="0" y="0"/>
                </a:cxn>
                <a:cxn ang="0">
                  <a:pos x="4" y="0"/>
                </a:cxn>
              </a:cxnLst>
              <a:rect l="0" t="0" r="r" b="b"/>
              <a:pathLst>
                <a:path w="4" h="3">
                  <a:moveTo>
                    <a:pt x="4" y="0"/>
                  </a:moveTo>
                  <a:lnTo>
                    <a:pt x="1" y="3"/>
                  </a:lnTo>
                  <a:lnTo>
                    <a:pt x="0" y="0"/>
                  </a:lnTo>
                  <a:lnTo>
                    <a:pt x="4"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7" name="Freeform 251"/>
            <p:cNvSpPr/>
            <p:nvPr/>
          </p:nvSpPr>
          <p:spPr bwMode="auto">
            <a:xfrm>
              <a:off x="1101" y="2706"/>
              <a:ext cx="230" cy="363"/>
            </a:xfrm>
            <a:custGeom>
              <a:avLst/>
              <a:gdLst/>
              <a:ahLst/>
              <a:cxnLst>
                <a:cxn ang="0">
                  <a:pos x="201" y="259"/>
                </a:cxn>
                <a:cxn ang="0">
                  <a:pos x="203" y="289"/>
                </a:cxn>
                <a:cxn ang="0">
                  <a:pos x="201" y="306"/>
                </a:cxn>
                <a:cxn ang="0">
                  <a:pos x="197" y="321"/>
                </a:cxn>
                <a:cxn ang="0">
                  <a:pos x="188" y="329"/>
                </a:cxn>
                <a:cxn ang="0">
                  <a:pos x="171" y="311"/>
                </a:cxn>
                <a:cxn ang="0">
                  <a:pos x="143" y="295"/>
                </a:cxn>
                <a:cxn ang="0">
                  <a:pos x="117" y="280"/>
                </a:cxn>
                <a:cxn ang="0">
                  <a:pos x="89" y="253"/>
                </a:cxn>
                <a:cxn ang="0">
                  <a:pos x="78" y="225"/>
                </a:cxn>
                <a:cxn ang="0">
                  <a:pos x="60" y="192"/>
                </a:cxn>
                <a:cxn ang="0">
                  <a:pos x="47" y="167"/>
                </a:cxn>
                <a:cxn ang="0">
                  <a:pos x="34" y="141"/>
                </a:cxn>
                <a:cxn ang="0">
                  <a:pos x="16" y="118"/>
                </a:cxn>
                <a:cxn ang="0">
                  <a:pos x="5" y="105"/>
                </a:cxn>
                <a:cxn ang="0">
                  <a:pos x="8" y="70"/>
                </a:cxn>
                <a:cxn ang="0">
                  <a:pos x="16" y="70"/>
                </a:cxn>
                <a:cxn ang="0">
                  <a:pos x="18" y="76"/>
                </a:cxn>
                <a:cxn ang="0">
                  <a:pos x="40" y="82"/>
                </a:cxn>
                <a:cxn ang="0">
                  <a:pos x="46" y="69"/>
                </a:cxn>
                <a:cxn ang="0">
                  <a:pos x="50" y="58"/>
                </a:cxn>
                <a:cxn ang="0">
                  <a:pos x="53" y="60"/>
                </a:cxn>
                <a:cxn ang="0">
                  <a:pos x="56" y="53"/>
                </a:cxn>
                <a:cxn ang="0">
                  <a:pos x="82" y="37"/>
                </a:cxn>
                <a:cxn ang="0">
                  <a:pos x="95" y="17"/>
                </a:cxn>
                <a:cxn ang="0">
                  <a:pos x="94" y="1"/>
                </a:cxn>
                <a:cxn ang="0">
                  <a:pos x="104" y="9"/>
                </a:cxn>
                <a:cxn ang="0">
                  <a:pos x="125" y="31"/>
                </a:cxn>
                <a:cxn ang="0">
                  <a:pos x="148" y="40"/>
                </a:cxn>
                <a:cxn ang="0">
                  <a:pos x="176" y="46"/>
                </a:cxn>
                <a:cxn ang="0">
                  <a:pos x="179" y="75"/>
                </a:cxn>
                <a:cxn ang="0">
                  <a:pos x="161" y="78"/>
                </a:cxn>
                <a:cxn ang="0">
                  <a:pos x="136" y="90"/>
                </a:cxn>
                <a:cxn ang="0">
                  <a:pos x="128" y="118"/>
                </a:cxn>
                <a:cxn ang="0">
                  <a:pos x="126" y="145"/>
                </a:cxn>
                <a:cxn ang="0">
                  <a:pos x="132" y="167"/>
                </a:cxn>
                <a:cxn ang="0">
                  <a:pos x="148" y="175"/>
                </a:cxn>
                <a:cxn ang="0">
                  <a:pos x="172" y="169"/>
                </a:cxn>
                <a:cxn ang="0">
                  <a:pos x="174" y="197"/>
                </a:cxn>
                <a:cxn ang="0">
                  <a:pos x="198" y="209"/>
                </a:cxn>
                <a:cxn ang="0">
                  <a:pos x="204" y="228"/>
                </a:cxn>
              </a:cxnLst>
              <a:rect l="0" t="0" r="r" b="b"/>
              <a:pathLst>
                <a:path w="208" h="329">
                  <a:moveTo>
                    <a:pt x="204" y="250"/>
                  </a:moveTo>
                  <a:lnTo>
                    <a:pt x="201" y="259"/>
                  </a:lnTo>
                  <a:lnTo>
                    <a:pt x="201" y="274"/>
                  </a:lnTo>
                  <a:lnTo>
                    <a:pt x="203" y="289"/>
                  </a:lnTo>
                  <a:lnTo>
                    <a:pt x="208" y="291"/>
                  </a:lnTo>
                  <a:lnTo>
                    <a:pt x="201" y="306"/>
                  </a:lnTo>
                  <a:lnTo>
                    <a:pt x="201" y="313"/>
                  </a:lnTo>
                  <a:lnTo>
                    <a:pt x="197" y="321"/>
                  </a:lnTo>
                  <a:lnTo>
                    <a:pt x="191" y="328"/>
                  </a:lnTo>
                  <a:lnTo>
                    <a:pt x="188" y="329"/>
                  </a:lnTo>
                  <a:lnTo>
                    <a:pt x="178" y="321"/>
                  </a:lnTo>
                  <a:lnTo>
                    <a:pt x="171" y="311"/>
                  </a:lnTo>
                  <a:lnTo>
                    <a:pt x="158" y="304"/>
                  </a:lnTo>
                  <a:lnTo>
                    <a:pt x="143" y="295"/>
                  </a:lnTo>
                  <a:lnTo>
                    <a:pt x="130" y="288"/>
                  </a:lnTo>
                  <a:lnTo>
                    <a:pt x="117" y="280"/>
                  </a:lnTo>
                  <a:lnTo>
                    <a:pt x="102" y="267"/>
                  </a:lnTo>
                  <a:lnTo>
                    <a:pt x="89" y="253"/>
                  </a:lnTo>
                  <a:lnTo>
                    <a:pt x="89" y="244"/>
                  </a:lnTo>
                  <a:lnTo>
                    <a:pt x="78" y="225"/>
                  </a:lnTo>
                  <a:lnTo>
                    <a:pt x="69" y="204"/>
                  </a:lnTo>
                  <a:lnTo>
                    <a:pt x="60" y="192"/>
                  </a:lnTo>
                  <a:lnTo>
                    <a:pt x="53" y="180"/>
                  </a:lnTo>
                  <a:lnTo>
                    <a:pt x="47" y="167"/>
                  </a:lnTo>
                  <a:lnTo>
                    <a:pt x="40" y="154"/>
                  </a:lnTo>
                  <a:lnTo>
                    <a:pt x="34" y="141"/>
                  </a:lnTo>
                  <a:lnTo>
                    <a:pt x="27" y="127"/>
                  </a:lnTo>
                  <a:lnTo>
                    <a:pt x="16" y="118"/>
                  </a:lnTo>
                  <a:lnTo>
                    <a:pt x="4" y="109"/>
                  </a:lnTo>
                  <a:lnTo>
                    <a:pt x="5" y="105"/>
                  </a:lnTo>
                  <a:lnTo>
                    <a:pt x="0" y="81"/>
                  </a:lnTo>
                  <a:lnTo>
                    <a:pt x="8" y="70"/>
                  </a:lnTo>
                  <a:lnTo>
                    <a:pt x="15" y="59"/>
                  </a:lnTo>
                  <a:lnTo>
                    <a:pt x="16" y="70"/>
                  </a:lnTo>
                  <a:lnTo>
                    <a:pt x="12" y="78"/>
                  </a:lnTo>
                  <a:lnTo>
                    <a:pt x="18" y="76"/>
                  </a:lnTo>
                  <a:lnTo>
                    <a:pt x="35" y="89"/>
                  </a:lnTo>
                  <a:lnTo>
                    <a:pt x="40" y="82"/>
                  </a:lnTo>
                  <a:lnTo>
                    <a:pt x="42" y="75"/>
                  </a:lnTo>
                  <a:lnTo>
                    <a:pt x="46" y="69"/>
                  </a:lnTo>
                  <a:lnTo>
                    <a:pt x="48" y="58"/>
                  </a:lnTo>
                  <a:lnTo>
                    <a:pt x="50" y="58"/>
                  </a:lnTo>
                  <a:lnTo>
                    <a:pt x="51" y="60"/>
                  </a:lnTo>
                  <a:lnTo>
                    <a:pt x="53" y="60"/>
                  </a:lnTo>
                  <a:lnTo>
                    <a:pt x="52" y="57"/>
                  </a:lnTo>
                  <a:lnTo>
                    <a:pt x="56" y="53"/>
                  </a:lnTo>
                  <a:lnTo>
                    <a:pt x="65" y="48"/>
                  </a:lnTo>
                  <a:lnTo>
                    <a:pt x="82" y="37"/>
                  </a:lnTo>
                  <a:lnTo>
                    <a:pt x="92" y="16"/>
                  </a:lnTo>
                  <a:lnTo>
                    <a:pt x="95" y="17"/>
                  </a:lnTo>
                  <a:lnTo>
                    <a:pt x="89" y="3"/>
                  </a:lnTo>
                  <a:lnTo>
                    <a:pt x="94" y="1"/>
                  </a:lnTo>
                  <a:lnTo>
                    <a:pt x="95" y="0"/>
                  </a:lnTo>
                  <a:lnTo>
                    <a:pt x="104" y="9"/>
                  </a:lnTo>
                  <a:lnTo>
                    <a:pt x="113" y="17"/>
                  </a:lnTo>
                  <a:lnTo>
                    <a:pt x="125" y="31"/>
                  </a:lnTo>
                  <a:lnTo>
                    <a:pt x="128" y="40"/>
                  </a:lnTo>
                  <a:lnTo>
                    <a:pt x="148" y="40"/>
                  </a:lnTo>
                  <a:lnTo>
                    <a:pt x="160" y="41"/>
                  </a:lnTo>
                  <a:lnTo>
                    <a:pt x="176" y="46"/>
                  </a:lnTo>
                  <a:lnTo>
                    <a:pt x="170" y="67"/>
                  </a:lnTo>
                  <a:lnTo>
                    <a:pt x="179" y="75"/>
                  </a:lnTo>
                  <a:lnTo>
                    <a:pt x="174" y="75"/>
                  </a:lnTo>
                  <a:lnTo>
                    <a:pt x="161" y="78"/>
                  </a:lnTo>
                  <a:lnTo>
                    <a:pt x="148" y="84"/>
                  </a:lnTo>
                  <a:lnTo>
                    <a:pt x="136" y="90"/>
                  </a:lnTo>
                  <a:lnTo>
                    <a:pt x="131" y="103"/>
                  </a:lnTo>
                  <a:lnTo>
                    <a:pt x="128" y="118"/>
                  </a:lnTo>
                  <a:lnTo>
                    <a:pt x="119" y="132"/>
                  </a:lnTo>
                  <a:lnTo>
                    <a:pt x="126" y="145"/>
                  </a:lnTo>
                  <a:lnTo>
                    <a:pt x="134" y="159"/>
                  </a:lnTo>
                  <a:lnTo>
                    <a:pt x="132" y="167"/>
                  </a:lnTo>
                  <a:lnTo>
                    <a:pt x="140" y="168"/>
                  </a:lnTo>
                  <a:lnTo>
                    <a:pt x="148" y="175"/>
                  </a:lnTo>
                  <a:lnTo>
                    <a:pt x="161" y="179"/>
                  </a:lnTo>
                  <a:lnTo>
                    <a:pt x="172" y="169"/>
                  </a:lnTo>
                  <a:lnTo>
                    <a:pt x="173" y="184"/>
                  </a:lnTo>
                  <a:lnTo>
                    <a:pt x="174" y="197"/>
                  </a:lnTo>
                  <a:lnTo>
                    <a:pt x="191" y="196"/>
                  </a:lnTo>
                  <a:lnTo>
                    <a:pt x="198" y="209"/>
                  </a:lnTo>
                  <a:lnTo>
                    <a:pt x="207" y="223"/>
                  </a:lnTo>
                  <a:lnTo>
                    <a:pt x="204" y="228"/>
                  </a:lnTo>
                  <a:lnTo>
                    <a:pt x="204" y="25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8" name="Freeform 252"/>
            <p:cNvSpPr/>
            <p:nvPr/>
          </p:nvSpPr>
          <p:spPr bwMode="auto">
            <a:xfrm>
              <a:off x="3730" y="1647"/>
              <a:ext cx="897" cy="654"/>
            </a:xfrm>
            <a:custGeom>
              <a:avLst/>
              <a:gdLst/>
              <a:ahLst/>
              <a:cxnLst>
                <a:cxn ang="0">
                  <a:pos x="324" y="454"/>
                </a:cxn>
                <a:cxn ang="0">
                  <a:pos x="270" y="453"/>
                </a:cxn>
                <a:cxn ang="0">
                  <a:pos x="205" y="432"/>
                </a:cxn>
                <a:cxn ang="0">
                  <a:pos x="155" y="412"/>
                </a:cxn>
                <a:cxn ang="0">
                  <a:pos x="106" y="369"/>
                </a:cxn>
                <a:cxn ang="0">
                  <a:pos x="107" y="337"/>
                </a:cxn>
                <a:cxn ang="0">
                  <a:pos x="94" y="321"/>
                </a:cxn>
                <a:cxn ang="0">
                  <a:pos x="43" y="293"/>
                </a:cxn>
                <a:cxn ang="0">
                  <a:pos x="31" y="283"/>
                </a:cxn>
                <a:cxn ang="0">
                  <a:pos x="17" y="227"/>
                </a:cxn>
                <a:cxn ang="0">
                  <a:pos x="68" y="204"/>
                </a:cxn>
                <a:cxn ang="0">
                  <a:pos x="72" y="166"/>
                </a:cxn>
                <a:cxn ang="0">
                  <a:pos x="88" y="137"/>
                </a:cxn>
                <a:cxn ang="0">
                  <a:pos x="113" y="91"/>
                </a:cxn>
                <a:cxn ang="0">
                  <a:pos x="144" y="82"/>
                </a:cxn>
                <a:cxn ang="0">
                  <a:pos x="208" y="141"/>
                </a:cxn>
                <a:cxn ang="0">
                  <a:pos x="295" y="173"/>
                </a:cxn>
                <a:cxn ang="0">
                  <a:pos x="389" y="191"/>
                </a:cxn>
                <a:cxn ang="0">
                  <a:pos x="452" y="201"/>
                </a:cxn>
                <a:cxn ang="0">
                  <a:pos x="523" y="169"/>
                </a:cxn>
                <a:cxn ang="0">
                  <a:pos x="560" y="138"/>
                </a:cxn>
                <a:cxn ang="0">
                  <a:pos x="569" y="93"/>
                </a:cxn>
                <a:cxn ang="0">
                  <a:pos x="533" y="89"/>
                </a:cxn>
                <a:cxn ang="0">
                  <a:pos x="556" y="41"/>
                </a:cxn>
                <a:cxn ang="0">
                  <a:pos x="566" y="0"/>
                </a:cxn>
                <a:cxn ang="0">
                  <a:pos x="662" y="48"/>
                </a:cxn>
                <a:cxn ang="0">
                  <a:pos x="751" y="99"/>
                </a:cxn>
                <a:cxn ang="0">
                  <a:pos x="809" y="145"/>
                </a:cxn>
                <a:cxn ang="0">
                  <a:pos x="800" y="187"/>
                </a:cxn>
                <a:cxn ang="0">
                  <a:pos x="773" y="201"/>
                </a:cxn>
                <a:cxn ang="0">
                  <a:pos x="738" y="233"/>
                </a:cxn>
                <a:cxn ang="0">
                  <a:pos x="707" y="246"/>
                </a:cxn>
                <a:cxn ang="0">
                  <a:pos x="676" y="233"/>
                </a:cxn>
                <a:cxn ang="0">
                  <a:pos x="676" y="270"/>
                </a:cxn>
                <a:cxn ang="0">
                  <a:pos x="734" y="283"/>
                </a:cxn>
                <a:cxn ang="0">
                  <a:pos x="708" y="311"/>
                </a:cxn>
                <a:cxn ang="0">
                  <a:pos x="764" y="384"/>
                </a:cxn>
                <a:cxn ang="0">
                  <a:pos x="756" y="407"/>
                </a:cxn>
                <a:cxn ang="0">
                  <a:pos x="774" y="424"/>
                </a:cxn>
                <a:cxn ang="0">
                  <a:pos x="778" y="437"/>
                </a:cxn>
                <a:cxn ang="0">
                  <a:pos x="770" y="455"/>
                </a:cxn>
                <a:cxn ang="0">
                  <a:pos x="756" y="485"/>
                </a:cxn>
                <a:cxn ang="0">
                  <a:pos x="758" y="499"/>
                </a:cxn>
                <a:cxn ang="0">
                  <a:pos x="743" y="515"/>
                </a:cxn>
                <a:cxn ang="0">
                  <a:pos x="721" y="540"/>
                </a:cxn>
                <a:cxn ang="0">
                  <a:pos x="700" y="545"/>
                </a:cxn>
                <a:cxn ang="0">
                  <a:pos x="677" y="543"/>
                </a:cxn>
                <a:cxn ang="0">
                  <a:pos x="668" y="562"/>
                </a:cxn>
                <a:cxn ang="0">
                  <a:pos x="640" y="569"/>
                </a:cxn>
                <a:cxn ang="0">
                  <a:pos x="628" y="569"/>
                </a:cxn>
                <a:cxn ang="0">
                  <a:pos x="604" y="563"/>
                </a:cxn>
                <a:cxn ang="0">
                  <a:pos x="554" y="537"/>
                </a:cxn>
                <a:cxn ang="0">
                  <a:pos x="527" y="546"/>
                </a:cxn>
                <a:cxn ang="0">
                  <a:pos x="497" y="551"/>
                </a:cxn>
                <a:cxn ang="0">
                  <a:pos x="476" y="567"/>
                </a:cxn>
                <a:cxn ang="0">
                  <a:pos x="448" y="522"/>
                </a:cxn>
                <a:cxn ang="0">
                  <a:pos x="436" y="495"/>
                </a:cxn>
                <a:cxn ang="0">
                  <a:pos x="412" y="441"/>
                </a:cxn>
                <a:cxn ang="0">
                  <a:pos x="389" y="427"/>
                </a:cxn>
              </a:cxnLst>
              <a:rect l="0" t="0" r="r" b="b"/>
              <a:pathLst>
                <a:path w="809" h="588">
                  <a:moveTo>
                    <a:pt x="361" y="429"/>
                  </a:moveTo>
                  <a:lnTo>
                    <a:pt x="350" y="438"/>
                  </a:lnTo>
                  <a:lnTo>
                    <a:pt x="338" y="449"/>
                  </a:lnTo>
                  <a:lnTo>
                    <a:pt x="325" y="454"/>
                  </a:lnTo>
                  <a:lnTo>
                    <a:pt x="324" y="454"/>
                  </a:lnTo>
                  <a:lnTo>
                    <a:pt x="317" y="449"/>
                  </a:lnTo>
                  <a:lnTo>
                    <a:pt x="295" y="447"/>
                  </a:lnTo>
                  <a:lnTo>
                    <a:pt x="284" y="462"/>
                  </a:lnTo>
                  <a:lnTo>
                    <a:pt x="277" y="448"/>
                  </a:lnTo>
                  <a:lnTo>
                    <a:pt x="270" y="453"/>
                  </a:lnTo>
                  <a:lnTo>
                    <a:pt x="252" y="450"/>
                  </a:lnTo>
                  <a:lnTo>
                    <a:pt x="238" y="449"/>
                  </a:lnTo>
                  <a:lnTo>
                    <a:pt x="222" y="442"/>
                  </a:lnTo>
                  <a:lnTo>
                    <a:pt x="220" y="438"/>
                  </a:lnTo>
                  <a:lnTo>
                    <a:pt x="205" y="432"/>
                  </a:lnTo>
                  <a:lnTo>
                    <a:pt x="200" y="426"/>
                  </a:lnTo>
                  <a:lnTo>
                    <a:pt x="194" y="429"/>
                  </a:lnTo>
                  <a:lnTo>
                    <a:pt x="174" y="414"/>
                  </a:lnTo>
                  <a:lnTo>
                    <a:pt x="161" y="406"/>
                  </a:lnTo>
                  <a:lnTo>
                    <a:pt x="155" y="412"/>
                  </a:lnTo>
                  <a:lnTo>
                    <a:pt x="154" y="411"/>
                  </a:lnTo>
                  <a:lnTo>
                    <a:pt x="139" y="401"/>
                  </a:lnTo>
                  <a:lnTo>
                    <a:pt x="120" y="390"/>
                  </a:lnTo>
                  <a:lnTo>
                    <a:pt x="113" y="388"/>
                  </a:lnTo>
                  <a:lnTo>
                    <a:pt x="106" y="369"/>
                  </a:lnTo>
                  <a:lnTo>
                    <a:pt x="115" y="370"/>
                  </a:lnTo>
                  <a:lnTo>
                    <a:pt x="118" y="363"/>
                  </a:lnTo>
                  <a:lnTo>
                    <a:pt x="108" y="349"/>
                  </a:lnTo>
                  <a:lnTo>
                    <a:pt x="108" y="342"/>
                  </a:lnTo>
                  <a:lnTo>
                    <a:pt x="107" y="337"/>
                  </a:lnTo>
                  <a:lnTo>
                    <a:pt x="103" y="335"/>
                  </a:lnTo>
                  <a:lnTo>
                    <a:pt x="101" y="331"/>
                  </a:lnTo>
                  <a:lnTo>
                    <a:pt x="100" y="327"/>
                  </a:lnTo>
                  <a:lnTo>
                    <a:pt x="98" y="322"/>
                  </a:lnTo>
                  <a:lnTo>
                    <a:pt x="94" y="321"/>
                  </a:lnTo>
                  <a:lnTo>
                    <a:pt x="86" y="317"/>
                  </a:lnTo>
                  <a:lnTo>
                    <a:pt x="82" y="316"/>
                  </a:lnTo>
                  <a:lnTo>
                    <a:pt x="61" y="310"/>
                  </a:lnTo>
                  <a:lnTo>
                    <a:pt x="50" y="305"/>
                  </a:lnTo>
                  <a:lnTo>
                    <a:pt x="43" y="293"/>
                  </a:lnTo>
                  <a:lnTo>
                    <a:pt x="25" y="288"/>
                  </a:lnTo>
                  <a:lnTo>
                    <a:pt x="25" y="285"/>
                  </a:lnTo>
                  <a:lnTo>
                    <a:pt x="29" y="285"/>
                  </a:lnTo>
                  <a:lnTo>
                    <a:pt x="30" y="285"/>
                  </a:lnTo>
                  <a:lnTo>
                    <a:pt x="31" y="283"/>
                  </a:lnTo>
                  <a:lnTo>
                    <a:pt x="23" y="262"/>
                  </a:lnTo>
                  <a:lnTo>
                    <a:pt x="8" y="261"/>
                  </a:lnTo>
                  <a:lnTo>
                    <a:pt x="0" y="246"/>
                  </a:lnTo>
                  <a:lnTo>
                    <a:pt x="6" y="233"/>
                  </a:lnTo>
                  <a:lnTo>
                    <a:pt x="17" y="227"/>
                  </a:lnTo>
                  <a:lnTo>
                    <a:pt x="24" y="226"/>
                  </a:lnTo>
                  <a:lnTo>
                    <a:pt x="32" y="228"/>
                  </a:lnTo>
                  <a:lnTo>
                    <a:pt x="42" y="217"/>
                  </a:lnTo>
                  <a:lnTo>
                    <a:pt x="58" y="213"/>
                  </a:lnTo>
                  <a:lnTo>
                    <a:pt x="68" y="204"/>
                  </a:lnTo>
                  <a:lnTo>
                    <a:pt x="79" y="195"/>
                  </a:lnTo>
                  <a:lnTo>
                    <a:pt x="76" y="186"/>
                  </a:lnTo>
                  <a:lnTo>
                    <a:pt x="79" y="183"/>
                  </a:lnTo>
                  <a:lnTo>
                    <a:pt x="79" y="179"/>
                  </a:lnTo>
                  <a:lnTo>
                    <a:pt x="72" y="166"/>
                  </a:lnTo>
                  <a:lnTo>
                    <a:pt x="66" y="153"/>
                  </a:lnTo>
                  <a:lnTo>
                    <a:pt x="56" y="149"/>
                  </a:lnTo>
                  <a:lnTo>
                    <a:pt x="73" y="142"/>
                  </a:lnTo>
                  <a:lnTo>
                    <a:pt x="94" y="144"/>
                  </a:lnTo>
                  <a:lnTo>
                    <a:pt x="88" y="137"/>
                  </a:lnTo>
                  <a:lnTo>
                    <a:pt x="86" y="123"/>
                  </a:lnTo>
                  <a:lnTo>
                    <a:pt x="84" y="107"/>
                  </a:lnTo>
                  <a:lnTo>
                    <a:pt x="107" y="112"/>
                  </a:lnTo>
                  <a:lnTo>
                    <a:pt x="120" y="109"/>
                  </a:lnTo>
                  <a:lnTo>
                    <a:pt x="113" y="91"/>
                  </a:lnTo>
                  <a:lnTo>
                    <a:pt x="120" y="87"/>
                  </a:lnTo>
                  <a:lnTo>
                    <a:pt x="126" y="75"/>
                  </a:lnTo>
                  <a:lnTo>
                    <a:pt x="137" y="73"/>
                  </a:lnTo>
                  <a:lnTo>
                    <a:pt x="138" y="76"/>
                  </a:lnTo>
                  <a:lnTo>
                    <a:pt x="144" y="82"/>
                  </a:lnTo>
                  <a:lnTo>
                    <a:pt x="164" y="95"/>
                  </a:lnTo>
                  <a:lnTo>
                    <a:pt x="175" y="97"/>
                  </a:lnTo>
                  <a:lnTo>
                    <a:pt x="197" y="112"/>
                  </a:lnTo>
                  <a:lnTo>
                    <a:pt x="202" y="126"/>
                  </a:lnTo>
                  <a:lnTo>
                    <a:pt x="208" y="141"/>
                  </a:lnTo>
                  <a:lnTo>
                    <a:pt x="224" y="143"/>
                  </a:lnTo>
                  <a:lnTo>
                    <a:pt x="241" y="147"/>
                  </a:lnTo>
                  <a:lnTo>
                    <a:pt x="262" y="153"/>
                  </a:lnTo>
                  <a:lnTo>
                    <a:pt x="282" y="159"/>
                  </a:lnTo>
                  <a:lnTo>
                    <a:pt x="295" y="173"/>
                  </a:lnTo>
                  <a:lnTo>
                    <a:pt x="308" y="186"/>
                  </a:lnTo>
                  <a:lnTo>
                    <a:pt x="329" y="187"/>
                  </a:lnTo>
                  <a:lnTo>
                    <a:pt x="348" y="189"/>
                  </a:lnTo>
                  <a:lnTo>
                    <a:pt x="368" y="190"/>
                  </a:lnTo>
                  <a:lnTo>
                    <a:pt x="389" y="191"/>
                  </a:lnTo>
                  <a:lnTo>
                    <a:pt x="395" y="196"/>
                  </a:lnTo>
                  <a:lnTo>
                    <a:pt x="413" y="199"/>
                  </a:lnTo>
                  <a:lnTo>
                    <a:pt x="431" y="203"/>
                  </a:lnTo>
                  <a:lnTo>
                    <a:pt x="442" y="208"/>
                  </a:lnTo>
                  <a:lnTo>
                    <a:pt x="452" y="201"/>
                  </a:lnTo>
                  <a:lnTo>
                    <a:pt x="462" y="195"/>
                  </a:lnTo>
                  <a:lnTo>
                    <a:pt x="480" y="193"/>
                  </a:lnTo>
                  <a:lnTo>
                    <a:pt x="497" y="192"/>
                  </a:lnTo>
                  <a:lnTo>
                    <a:pt x="510" y="180"/>
                  </a:lnTo>
                  <a:lnTo>
                    <a:pt x="523" y="169"/>
                  </a:lnTo>
                  <a:lnTo>
                    <a:pt x="514" y="161"/>
                  </a:lnTo>
                  <a:lnTo>
                    <a:pt x="511" y="144"/>
                  </a:lnTo>
                  <a:lnTo>
                    <a:pt x="533" y="150"/>
                  </a:lnTo>
                  <a:lnTo>
                    <a:pt x="546" y="142"/>
                  </a:lnTo>
                  <a:lnTo>
                    <a:pt x="560" y="138"/>
                  </a:lnTo>
                  <a:lnTo>
                    <a:pt x="563" y="126"/>
                  </a:lnTo>
                  <a:lnTo>
                    <a:pt x="580" y="118"/>
                  </a:lnTo>
                  <a:lnTo>
                    <a:pt x="604" y="118"/>
                  </a:lnTo>
                  <a:lnTo>
                    <a:pt x="600" y="109"/>
                  </a:lnTo>
                  <a:lnTo>
                    <a:pt x="569" y="93"/>
                  </a:lnTo>
                  <a:lnTo>
                    <a:pt x="562" y="100"/>
                  </a:lnTo>
                  <a:lnTo>
                    <a:pt x="557" y="97"/>
                  </a:lnTo>
                  <a:lnTo>
                    <a:pt x="541" y="97"/>
                  </a:lnTo>
                  <a:lnTo>
                    <a:pt x="529" y="90"/>
                  </a:lnTo>
                  <a:lnTo>
                    <a:pt x="533" y="89"/>
                  </a:lnTo>
                  <a:lnTo>
                    <a:pt x="532" y="75"/>
                  </a:lnTo>
                  <a:lnTo>
                    <a:pt x="529" y="61"/>
                  </a:lnTo>
                  <a:lnTo>
                    <a:pt x="550" y="65"/>
                  </a:lnTo>
                  <a:lnTo>
                    <a:pt x="560" y="54"/>
                  </a:lnTo>
                  <a:lnTo>
                    <a:pt x="556" y="41"/>
                  </a:lnTo>
                  <a:lnTo>
                    <a:pt x="554" y="21"/>
                  </a:lnTo>
                  <a:lnTo>
                    <a:pt x="545" y="13"/>
                  </a:lnTo>
                  <a:lnTo>
                    <a:pt x="539" y="11"/>
                  </a:lnTo>
                  <a:lnTo>
                    <a:pt x="548" y="1"/>
                  </a:lnTo>
                  <a:lnTo>
                    <a:pt x="566" y="0"/>
                  </a:lnTo>
                  <a:lnTo>
                    <a:pt x="584" y="0"/>
                  </a:lnTo>
                  <a:lnTo>
                    <a:pt x="619" y="11"/>
                  </a:lnTo>
                  <a:lnTo>
                    <a:pt x="634" y="24"/>
                  </a:lnTo>
                  <a:lnTo>
                    <a:pt x="648" y="36"/>
                  </a:lnTo>
                  <a:lnTo>
                    <a:pt x="662" y="48"/>
                  </a:lnTo>
                  <a:lnTo>
                    <a:pt x="677" y="60"/>
                  </a:lnTo>
                  <a:lnTo>
                    <a:pt x="692" y="66"/>
                  </a:lnTo>
                  <a:lnTo>
                    <a:pt x="718" y="73"/>
                  </a:lnTo>
                  <a:lnTo>
                    <a:pt x="733" y="79"/>
                  </a:lnTo>
                  <a:lnTo>
                    <a:pt x="751" y="99"/>
                  </a:lnTo>
                  <a:lnTo>
                    <a:pt x="773" y="96"/>
                  </a:lnTo>
                  <a:lnTo>
                    <a:pt x="794" y="88"/>
                  </a:lnTo>
                  <a:lnTo>
                    <a:pt x="803" y="103"/>
                  </a:lnTo>
                  <a:lnTo>
                    <a:pt x="805" y="124"/>
                  </a:lnTo>
                  <a:lnTo>
                    <a:pt x="809" y="145"/>
                  </a:lnTo>
                  <a:lnTo>
                    <a:pt x="790" y="142"/>
                  </a:lnTo>
                  <a:lnTo>
                    <a:pt x="787" y="151"/>
                  </a:lnTo>
                  <a:lnTo>
                    <a:pt x="797" y="167"/>
                  </a:lnTo>
                  <a:lnTo>
                    <a:pt x="806" y="183"/>
                  </a:lnTo>
                  <a:lnTo>
                    <a:pt x="800" y="187"/>
                  </a:lnTo>
                  <a:lnTo>
                    <a:pt x="804" y="192"/>
                  </a:lnTo>
                  <a:lnTo>
                    <a:pt x="787" y="183"/>
                  </a:lnTo>
                  <a:lnTo>
                    <a:pt x="787" y="192"/>
                  </a:lnTo>
                  <a:lnTo>
                    <a:pt x="778" y="199"/>
                  </a:lnTo>
                  <a:lnTo>
                    <a:pt x="773" y="201"/>
                  </a:lnTo>
                  <a:lnTo>
                    <a:pt x="779" y="210"/>
                  </a:lnTo>
                  <a:lnTo>
                    <a:pt x="761" y="205"/>
                  </a:lnTo>
                  <a:lnTo>
                    <a:pt x="755" y="208"/>
                  </a:lnTo>
                  <a:lnTo>
                    <a:pt x="746" y="223"/>
                  </a:lnTo>
                  <a:lnTo>
                    <a:pt x="738" y="233"/>
                  </a:lnTo>
                  <a:lnTo>
                    <a:pt x="731" y="238"/>
                  </a:lnTo>
                  <a:lnTo>
                    <a:pt x="721" y="245"/>
                  </a:lnTo>
                  <a:lnTo>
                    <a:pt x="712" y="251"/>
                  </a:lnTo>
                  <a:lnTo>
                    <a:pt x="701" y="256"/>
                  </a:lnTo>
                  <a:lnTo>
                    <a:pt x="707" y="246"/>
                  </a:lnTo>
                  <a:lnTo>
                    <a:pt x="697" y="243"/>
                  </a:lnTo>
                  <a:lnTo>
                    <a:pt x="701" y="225"/>
                  </a:lnTo>
                  <a:lnTo>
                    <a:pt x="692" y="220"/>
                  </a:lnTo>
                  <a:lnTo>
                    <a:pt x="683" y="222"/>
                  </a:lnTo>
                  <a:lnTo>
                    <a:pt x="676" y="233"/>
                  </a:lnTo>
                  <a:lnTo>
                    <a:pt x="668" y="245"/>
                  </a:lnTo>
                  <a:lnTo>
                    <a:pt x="658" y="251"/>
                  </a:lnTo>
                  <a:lnTo>
                    <a:pt x="649" y="252"/>
                  </a:lnTo>
                  <a:lnTo>
                    <a:pt x="654" y="264"/>
                  </a:lnTo>
                  <a:lnTo>
                    <a:pt x="676" y="270"/>
                  </a:lnTo>
                  <a:lnTo>
                    <a:pt x="683" y="285"/>
                  </a:lnTo>
                  <a:lnTo>
                    <a:pt x="694" y="282"/>
                  </a:lnTo>
                  <a:lnTo>
                    <a:pt x="706" y="274"/>
                  </a:lnTo>
                  <a:lnTo>
                    <a:pt x="725" y="281"/>
                  </a:lnTo>
                  <a:lnTo>
                    <a:pt x="734" y="283"/>
                  </a:lnTo>
                  <a:lnTo>
                    <a:pt x="734" y="292"/>
                  </a:lnTo>
                  <a:lnTo>
                    <a:pt x="726" y="291"/>
                  </a:lnTo>
                  <a:lnTo>
                    <a:pt x="716" y="297"/>
                  </a:lnTo>
                  <a:lnTo>
                    <a:pt x="710" y="305"/>
                  </a:lnTo>
                  <a:lnTo>
                    <a:pt x="708" y="311"/>
                  </a:lnTo>
                  <a:lnTo>
                    <a:pt x="706" y="329"/>
                  </a:lnTo>
                  <a:lnTo>
                    <a:pt x="727" y="342"/>
                  </a:lnTo>
                  <a:lnTo>
                    <a:pt x="738" y="355"/>
                  </a:lnTo>
                  <a:lnTo>
                    <a:pt x="748" y="370"/>
                  </a:lnTo>
                  <a:lnTo>
                    <a:pt x="764" y="384"/>
                  </a:lnTo>
                  <a:lnTo>
                    <a:pt x="740" y="377"/>
                  </a:lnTo>
                  <a:lnTo>
                    <a:pt x="742" y="378"/>
                  </a:lnTo>
                  <a:lnTo>
                    <a:pt x="756" y="388"/>
                  </a:lnTo>
                  <a:lnTo>
                    <a:pt x="770" y="397"/>
                  </a:lnTo>
                  <a:lnTo>
                    <a:pt x="756" y="407"/>
                  </a:lnTo>
                  <a:lnTo>
                    <a:pt x="751" y="411"/>
                  </a:lnTo>
                  <a:lnTo>
                    <a:pt x="760" y="412"/>
                  </a:lnTo>
                  <a:lnTo>
                    <a:pt x="769" y="411"/>
                  </a:lnTo>
                  <a:lnTo>
                    <a:pt x="780" y="417"/>
                  </a:lnTo>
                  <a:lnTo>
                    <a:pt x="774" y="424"/>
                  </a:lnTo>
                  <a:lnTo>
                    <a:pt x="780" y="424"/>
                  </a:lnTo>
                  <a:lnTo>
                    <a:pt x="779" y="426"/>
                  </a:lnTo>
                  <a:lnTo>
                    <a:pt x="775" y="430"/>
                  </a:lnTo>
                  <a:lnTo>
                    <a:pt x="776" y="433"/>
                  </a:lnTo>
                  <a:lnTo>
                    <a:pt x="778" y="437"/>
                  </a:lnTo>
                  <a:lnTo>
                    <a:pt x="775" y="437"/>
                  </a:lnTo>
                  <a:lnTo>
                    <a:pt x="779" y="444"/>
                  </a:lnTo>
                  <a:lnTo>
                    <a:pt x="775" y="445"/>
                  </a:lnTo>
                  <a:lnTo>
                    <a:pt x="767" y="449"/>
                  </a:lnTo>
                  <a:lnTo>
                    <a:pt x="770" y="455"/>
                  </a:lnTo>
                  <a:lnTo>
                    <a:pt x="768" y="463"/>
                  </a:lnTo>
                  <a:lnTo>
                    <a:pt x="762" y="477"/>
                  </a:lnTo>
                  <a:lnTo>
                    <a:pt x="760" y="478"/>
                  </a:lnTo>
                  <a:lnTo>
                    <a:pt x="763" y="481"/>
                  </a:lnTo>
                  <a:lnTo>
                    <a:pt x="756" y="485"/>
                  </a:lnTo>
                  <a:lnTo>
                    <a:pt x="755" y="485"/>
                  </a:lnTo>
                  <a:lnTo>
                    <a:pt x="762" y="487"/>
                  </a:lnTo>
                  <a:lnTo>
                    <a:pt x="763" y="497"/>
                  </a:lnTo>
                  <a:lnTo>
                    <a:pt x="758" y="496"/>
                  </a:lnTo>
                  <a:lnTo>
                    <a:pt x="758" y="499"/>
                  </a:lnTo>
                  <a:lnTo>
                    <a:pt x="755" y="503"/>
                  </a:lnTo>
                  <a:lnTo>
                    <a:pt x="754" y="505"/>
                  </a:lnTo>
                  <a:lnTo>
                    <a:pt x="752" y="511"/>
                  </a:lnTo>
                  <a:lnTo>
                    <a:pt x="744" y="513"/>
                  </a:lnTo>
                  <a:lnTo>
                    <a:pt x="743" y="515"/>
                  </a:lnTo>
                  <a:lnTo>
                    <a:pt x="744" y="519"/>
                  </a:lnTo>
                  <a:lnTo>
                    <a:pt x="739" y="525"/>
                  </a:lnTo>
                  <a:lnTo>
                    <a:pt x="726" y="534"/>
                  </a:lnTo>
                  <a:lnTo>
                    <a:pt x="727" y="535"/>
                  </a:lnTo>
                  <a:lnTo>
                    <a:pt x="721" y="540"/>
                  </a:lnTo>
                  <a:lnTo>
                    <a:pt x="713" y="543"/>
                  </a:lnTo>
                  <a:lnTo>
                    <a:pt x="712" y="543"/>
                  </a:lnTo>
                  <a:lnTo>
                    <a:pt x="709" y="545"/>
                  </a:lnTo>
                  <a:lnTo>
                    <a:pt x="702" y="546"/>
                  </a:lnTo>
                  <a:lnTo>
                    <a:pt x="700" y="545"/>
                  </a:lnTo>
                  <a:lnTo>
                    <a:pt x="696" y="547"/>
                  </a:lnTo>
                  <a:lnTo>
                    <a:pt x="694" y="550"/>
                  </a:lnTo>
                  <a:lnTo>
                    <a:pt x="689" y="550"/>
                  </a:lnTo>
                  <a:lnTo>
                    <a:pt x="680" y="538"/>
                  </a:lnTo>
                  <a:lnTo>
                    <a:pt x="677" y="543"/>
                  </a:lnTo>
                  <a:lnTo>
                    <a:pt x="680" y="555"/>
                  </a:lnTo>
                  <a:lnTo>
                    <a:pt x="677" y="550"/>
                  </a:lnTo>
                  <a:lnTo>
                    <a:pt x="677" y="557"/>
                  </a:lnTo>
                  <a:lnTo>
                    <a:pt x="674" y="556"/>
                  </a:lnTo>
                  <a:lnTo>
                    <a:pt x="668" y="562"/>
                  </a:lnTo>
                  <a:lnTo>
                    <a:pt x="665" y="558"/>
                  </a:lnTo>
                  <a:lnTo>
                    <a:pt x="662" y="562"/>
                  </a:lnTo>
                  <a:lnTo>
                    <a:pt x="658" y="561"/>
                  </a:lnTo>
                  <a:lnTo>
                    <a:pt x="648" y="567"/>
                  </a:lnTo>
                  <a:lnTo>
                    <a:pt x="640" y="569"/>
                  </a:lnTo>
                  <a:lnTo>
                    <a:pt x="637" y="570"/>
                  </a:lnTo>
                  <a:lnTo>
                    <a:pt x="636" y="579"/>
                  </a:lnTo>
                  <a:lnTo>
                    <a:pt x="640" y="588"/>
                  </a:lnTo>
                  <a:lnTo>
                    <a:pt x="631" y="587"/>
                  </a:lnTo>
                  <a:lnTo>
                    <a:pt x="628" y="569"/>
                  </a:lnTo>
                  <a:lnTo>
                    <a:pt x="623" y="565"/>
                  </a:lnTo>
                  <a:lnTo>
                    <a:pt x="617" y="567"/>
                  </a:lnTo>
                  <a:lnTo>
                    <a:pt x="611" y="564"/>
                  </a:lnTo>
                  <a:lnTo>
                    <a:pt x="605" y="561"/>
                  </a:lnTo>
                  <a:lnTo>
                    <a:pt x="604" y="563"/>
                  </a:lnTo>
                  <a:lnTo>
                    <a:pt x="598" y="565"/>
                  </a:lnTo>
                  <a:lnTo>
                    <a:pt x="582" y="559"/>
                  </a:lnTo>
                  <a:lnTo>
                    <a:pt x="576" y="555"/>
                  </a:lnTo>
                  <a:lnTo>
                    <a:pt x="574" y="543"/>
                  </a:lnTo>
                  <a:lnTo>
                    <a:pt x="554" y="537"/>
                  </a:lnTo>
                  <a:lnTo>
                    <a:pt x="547" y="535"/>
                  </a:lnTo>
                  <a:lnTo>
                    <a:pt x="539" y="546"/>
                  </a:lnTo>
                  <a:lnTo>
                    <a:pt x="533" y="546"/>
                  </a:lnTo>
                  <a:lnTo>
                    <a:pt x="530" y="547"/>
                  </a:lnTo>
                  <a:lnTo>
                    <a:pt x="527" y="546"/>
                  </a:lnTo>
                  <a:lnTo>
                    <a:pt x="520" y="546"/>
                  </a:lnTo>
                  <a:lnTo>
                    <a:pt x="517" y="549"/>
                  </a:lnTo>
                  <a:lnTo>
                    <a:pt x="509" y="546"/>
                  </a:lnTo>
                  <a:lnTo>
                    <a:pt x="505" y="551"/>
                  </a:lnTo>
                  <a:lnTo>
                    <a:pt x="497" y="551"/>
                  </a:lnTo>
                  <a:lnTo>
                    <a:pt x="500" y="573"/>
                  </a:lnTo>
                  <a:lnTo>
                    <a:pt x="494" y="569"/>
                  </a:lnTo>
                  <a:lnTo>
                    <a:pt x="492" y="565"/>
                  </a:lnTo>
                  <a:lnTo>
                    <a:pt x="487" y="563"/>
                  </a:lnTo>
                  <a:lnTo>
                    <a:pt x="476" y="567"/>
                  </a:lnTo>
                  <a:lnTo>
                    <a:pt x="468" y="557"/>
                  </a:lnTo>
                  <a:lnTo>
                    <a:pt x="460" y="553"/>
                  </a:lnTo>
                  <a:lnTo>
                    <a:pt x="462" y="539"/>
                  </a:lnTo>
                  <a:lnTo>
                    <a:pt x="451" y="534"/>
                  </a:lnTo>
                  <a:lnTo>
                    <a:pt x="448" y="522"/>
                  </a:lnTo>
                  <a:lnTo>
                    <a:pt x="446" y="520"/>
                  </a:lnTo>
                  <a:lnTo>
                    <a:pt x="430" y="522"/>
                  </a:lnTo>
                  <a:lnTo>
                    <a:pt x="430" y="514"/>
                  </a:lnTo>
                  <a:lnTo>
                    <a:pt x="428" y="507"/>
                  </a:lnTo>
                  <a:lnTo>
                    <a:pt x="436" y="495"/>
                  </a:lnTo>
                  <a:lnTo>
                    <a:pt x="438" y="486"/>
                  </a:lnTo>
                  <a:lnTo>
                    <a:pt x="434" y="472"/>
                  </a:lnTo>
                  <a:lnTo>
                    <a:pt x="432" y="457"/>
                  </a:lnTo>
                  <a:lnTo>
                    <a:pt x="425" y="454"/>
                  </a:lnTo>
                  <a:lnTo>
                    <a:pt x="412" y="441"/>
                  </a:lnTo>
                  <a:lnTo>
                    <a:pt x="410" y="447"/>
                  </a:lnTo>
                  <a:lnTo>
                    <a:pt x="394" y="441"/>
                  </a:lnTo>
                  <a:lnTo>
                    <a:pt x="394" y="432"/>
                  </a:lnTo>
                  <a:lnTo>
                    <a:pt x="388" y="431"/>
                  </a:lnTo>
                  <a:lnTo>
                    <a:pt x="389" y="427"/>
                  </a:lnTo>
                  <a:lnTo>
                    <a:pt x="383" y="425"/>
                  </a:lnTo>
                  <a:lnTo>
                    <a:pt x="374" y="430"/>
                  </a:lnTo>
                  <a:lnTo>
                    <a:pt x="361" y="42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9" name="Freeform 253"/>
            <p:cNvSpPr/>
            <p:nvPr/>
          </p:nvSpPr>
          <p:spPr bwMode="auto">
            <a:xfrm>
              <a:off x="4415" y="2306"/>
              <a:ext cx="39" cy="35"/>
            </a:xfrm>
            <a:custGeom>
              <a:avLst/>
              <a:gdLst/>
              <a:ahLst/>
              <a:cxnLst>
                <a:cxn ang="0">
                  <a:pos x="26" y="0"/>
                </a:cxn>
                <a:cxn ang="0">
                  <a:pos x="11" y="3"/>
                </a:cxn>
                <a:cxn ang="0">
                  <a:pos x="0" y="10"/>
                </a:cxn>
                <a:cxn ang="0">
                  <a:pos x="1" y="24"/>
                </a:cxn>
                <a:cxn ang="0">
                  <a:pos x="13" y="30"/>
                </a:cxn>
                <a:cxn ang="0">
                  <a:pos x="19" y="29"/>
                </a:cxn>
                <a:cxn ang="0">
                  <a:pos x="29" y="18"/>
                </a:cxn>
                <a:cxn ang="0">
                  <a:pos x="35" y="6"/>
                </a:cxn>
                <a:cxn ang="0">
                  <a:pos x="32" y="0"/>
                </a:cxn>
                <a:cxn ang="0">
                  <a:pos x="26" y="0"/>
                </a:cxn>
              </a:cxnLst>
              <a:rect l="0" t="0" r="r" b="b"/>
              <a:pathLst>
                <a:path w="35" h="30">
                  <a:moveTo>
                    <a:pt x="26" y="0"/>
                  </a:moveTo>
                  <a:lnTo>
                    <a:pt x="11" y="3"/>
                  </a:lnTo>
                  <a:lnTo>
                    <a:pt x="0" y="10"/>
                  </a:lnTo>
                  <a:lnTo>
                    <a:pt x="1" y="24"/>
                  </a:lnTo>
                  <a:lnTo>
                    <a:pt x="13" y="30"/>
                  </a:lnTo>
                  <a:lnTo>
                    <a:pt x="19" y="29"/>
                  </a:lnTo>
                  <a:lnTo>
                    <a:pt x="29" y="18"/>
                  </a:lnTo>
                  <a:lnTo>
                    <a:pt x="35" y="6"/>
                  </a:lnTo>
                  <a:lnTo>
                    <a:pt x="32" y="0"/>
                  </a:lnTo>
                  <a:lnTo>
                    <a:pt x="26"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0" name="Freeform 254"/>
            <p:cNvSpPr/>
            <p:nvPr/>
          </p:nvSpPr>
          <p:spPr bwMode="auto">
            <a:xfrm>
              <a:off x="4713" y="1879"/>
              <a:ext cx="149" cy="157"/>
            </a:xfrm>
            <a:custGeom>
              <a:avLst/>
              <a:gdLst/>
              <a:ahLst/>
              <a:cxnLst>
                <a:cxn ang="0">
                  <a:pos x="125" y="108"/>
                </a:cxn>
                <a:cxn ang="0">
                  <a:pos x="122" y="103"/>
                </a:cxn>
                <a:cxn ang="0">
                  <a:pos x="123" y="112"/>
                </a:cxn>
                <a:cxn ang="0">
                  <a:pos x="116" y="114"/>
                </a:cxn>
                <a:cxn ang="0">
                  <a:pos x="114" y="121"/>
                </a:cxn>
                <a:cxn ang="0">
                  <a:pos x="111" y="113"/>
                </a:cxn>
                <a:cxn ang="0">
                  <a:pos x="107" y="122"/>
                </a:cxn>
                <a:cxn ang="0">
                  <a:pos x="90" y="121"/>
                </a:cxn>
                <a:cxn ang="0">
                  <a:pos x="86" y="119"/>
                </a:cxn>
                <a:cxn ang="0">
                  <a:pos x="81" y="115"/>
                </a:cxn>
                <a:cxn ang="0">
                  <a:pos x="83" y="124"/>
                </a:cxn>
                <a:cxn ang="0">
                  <a:pos x="87" y="128"/>
                </a:cxn>
                <a:cxn ang="0">
                  <a:pos x="81" y="136"/>
                </a:cxn>
                <a:cxn ang="0">
                  <a:pos x="78" y="143"/>
                </a:cxn>
                <a:cxn ang="0">
                  <a:pos x="64" y="132"/>
                </a:cxn>
                <a:cxn ang="0">
                  <a:pos x="63" y="120"/>
                </a:cxn>
                <a:cxn ang="0">
                  <a:pos x="44" y="122"/>
                </a:cxn>
                <a:cxn ang="0">
                  <a:pos x="23" y="127"/>
                </a:cxn>
                <a:cxn ang="0">
                  <a:pos x="17" y="134"/>
                </a:cxn>
                <a:cxn ang="0">
                  <a:pos x="0" y="132"/>
                </a:cxn>
                <a:cxn ang="0">
                  <a:pos x="3" y="126"/>
                </a:cxn>
                <a:cxn ang="0">
                  <a:pos x="14" y="115"/>
                </a:cxn>
                <a:cxn ang="0">
                  <a:pos x="23" y="106"/>
                </a:cxn>
                <a:cxn ang="0">
                  <a:pos x="38" y="104"/>
                </a:cxn>
                <a:cxn ang="0">
                  <a:pos x="53" y="103"/>
                </a:cxn>
                <a:cxn ang="0">
                  <a:pos x="57" y="106"/>
                </a:cxn>
                <a:cxn ang="0">
                  <a:pos x="65" y="101"/>
                </a:cxn>
                <a:cxn ang="0">
                  <a:pos x="63" y="91"/>
                </a:cxn>
                <a:cxn ang="0">
                  <a:pos x="62" y="77"/>
                </a:cxn>
                <a:cxn ang="0">
                  <a:pos x="68" y="73"/>
                </a:cxn>
                <a:cxn ang="0">
                  <a:pos x="66" y="78"/>
                </a:cxn>
                <a:cxn ang="0">
                  <a:pos x="72" y="84"/>
                </a:cxn>
                <a:cxn ang="0">
                  <a:pos x="80" y="77"/>
                </a:cxn>
                <a:cxn ang="0">
                  <a:pos x="87" y="70"/>
                </a:cxn>
                <a:cxn ang="0">
                  <a:pos x="89" y="56"/>
                </a:cxn>
                <a:cxn ang="0">
                  <a:pos x="90" y="42"/>
                </a:cxn>
                <a:cxn ang="0">
                  <a:pos x="82" y="29"/>
                </a:cxn>
                <a:cxn ang="0">
                  <a:pos x="76" y="13"/>
                </a:cxn>
                <a:cxn ang="0">
                  <a:pos x="77" y="5"/>
                </a:cxn>
                <a:cxn ang="0">
                  <a:pos x="86" y="10"/>
                </a:cxn>
                <a:cxn ang="0">
                  <a:pos x="89" y="7"/>
                </a:cxn>
                <a:cxn ang="0">
                  <a:pos x="87" y="4"/>
                </a:cxn>
                <a:cxn ang="0">
                  <a:pos x="81" y="4"/>
                </a:cxn>
                <a:cxn ang="0">
                  <a:pos x="82" y="0"/>
                </a:cxn>
                <a:cxn ang="0">
                  <a:pos x="89" y="2"/>
                </a:cxn>
                <a:cxn ang="0">
                  <a:pos x="102" y="18"/>
                </a:cxn>
                <a:cxn ang="0">
                  <a:pos x="118" y="34"/>
                </a:cxn>
                <a:cxn ang="0">
                  <a:pos x="119" y="55"/>
                </a:cxn>
                <a:cxn ang="0">
                  <a:pos x="116" y="61"/>
                </a:cxn>
                <a:cxn ang="0">
                  <a:pos x="124" y="84"/>
                </a:cxn>
                <a:cxn ang="0">
                  <a:pos x="135" y="101"/>
                </a:cxn>
                <a:cxn ang="0">
                  <a:pos x="129" y="118"/>
                </a:cxn>
                <a:cxn ang="0">
                  <a:pos x="125" y="108"/>
                </a:cxn>
              </a:cxnLst>
              <a:rect l="0" t="0" r="r" b="b"/>
              <a:pathLst>
                <a:path w="135" h="143">
                  <a:moveTo>
                    <a:pt x="125" y="108"/>
                  </a:moveTo>
                  <a:lnTo>
                    <a:pt x="122" y="103"/>
                  </a:lnTo>
                  <a:lnTo>
                    <a:pt x="123" y="112"/>
                  </a:lnTo>
                  <a:lnTo>
                    <a:pt x="116" y="114"/>
                  </a:lnTo>
                  <a:lnTo>
                    <a:pt x="114" y="121"/>
                  </a:lnTo>
                  <a:lnTo>
                    <a:pt x="111" y="113"/>
                  </a:lnTo>
                  <a:lnTo>
                    <a:pt x="107" y="122"/>
                  </a:lnTo>
                  <a:lnTo>
                    <a:pt x="90" y="121"/>
                  </a:lnTo>
                  <a:lnTo>
                    <a:pt x="86" y="119"/>
                  </a:lnTo>
                  <a:lnTo>
                    <a:pt x="81" y="115"/>
                  </a:lnTo>
                  <a:lnTo>
                    <a:pt x="83" y="124"/>
                  </a:lnTo>
                  <a:lnTo>
                    <a:pt x="87" y="128"/>
                  </a:lnTo>
                  <a:lnTo>
                    <a:pt x="81" y="136"/>
                  </a:lnTo>
                  <a:lnTo>
                    <a:pt x="78" y="143"/>
                  </a:lnTo>
                  <a:lnTo>
                    <a:pt x="64" y="132"/>
                  </a:lnTo>
                  <a:lnTo>
                    <a:pt x="63" y="120"/>
                  </a:lnTo>
                  <a:lnTo>
                    <a:pt x="44" y="122"/>
                  </a:lnTo>
                  <a:lnTo>
                    <a:pt x="23" y="127"/>
                  </a:lnTo>
                  <a:lnTo>
                    <a:pt x="17" y="134"/>
                  </a:lnTo>
                  <a:lnTo>
                    <a:pt x="0" y="132"/>
                  </a:lnTo>
                  <a:lnTo>
                    <a:pt x="3" y="126"/>
                  </a:lnTo>
                  <a:lnTo>
                    <a:pt x="14" y="115"/>
                  </a:lnTo>
                  <a:lnTo>
                    <a:pt x="23" y="106"/>
                  </a:lnTo>
                  <a:lnTo>
                    <a:pt x="38" y="104"/>
                  </a:lnTo>
                  <a:lnTo>
                    <a:pt x="53" y="103"/>
                  </a:lnTo>
                  <a:lnTo>
                    <a:pt x="57" y="106"/>
                  </a:lnTo>
                  <a:lnTo>
                    <a:pt x="65" y="101"/>
                  </a:lnTo>
                  <a:lnTo>
                    <a:pt x="63" y="91"/>
                  </a:lnTo>
                  <a:lnTo>
                    <a:pt x="62" y="77"/>
                  </a:lnTo>
                  <a:lnTo>
                    <a:pt x="68" y="73"/>
                  </a:lnTo>
                  <a:lnTo>
                    <a:pt x="66" y="78"/>
                  </a:lnTo>
                  <a:lnTo>
                    <a:pt x="72" y="84"/>
                  </a:lnTo>
                  <a:lnTo>
                    <a:pt x="80" y="77"/>
                  </a:lnTo>
                  <a:lnTo>
                    <a:pt x="87" y="70"/>
                  </a:lnTo>
                  <a:lnTo>
                    <a:pt x="89" y="56"/>
                  </a:lnTo>
                  <a:lnTo>
                    <a:pt x="90" y="42"/>
                  </a:lnTo>
                  <a:lnTo>
                    <a:pt x="82" y="29"/>
                  </a:lnTo>
                  <a:lnTo>
                    <a:pt x="76" y="13"/>
                  </a:lnTo>
                  <a:lnTo>
                    <a:pt x="77" y="5"/>
                  </a:lnTo>
                  <a:lnTo>
                    <a:pt x="86" y="10"/>
                  </a:lnTo>
                  <a:lnTo>
                    <a:pt x="89" y="7"/>
                  </a:lnTo>
                  <a:lnTo>
                    <a:pt x="87" y="4"/>
                  </a:lnTo>
                  <a:lnTo>
                    <a:pt x="81" y="4"/>
                  </a:lnTo>
                  <a:lnTo>
                    <a:pt x="82" y="0"/>
                  </a:lnTo>
                  <a:lnTo>
                    <a:pt x="89" y="2"/>
                  </a:lnTo>
                  <a:lnTo>
                    <a:pt x="102" y="18"/>
                  </a:lnTo>
                  <a:lnTo>
                    <a:pt x="118" y="34"/>
                  </a:lnTo>
                  <a:lnTo>
                    <a:pt x="119" y="55"/>
                  </a:lnTo>
                  <a:lnTo>
                    <a:pt x="116" y="61"/>
                  </a:lnTo>
                  <a:lnTo>
                    <a:pt x="124" y="84"/>
                  </a:lnTo>
                  <a:lnTo>
                    <a:pt x="135" y="101"/>
                  </a:lnTo>
                  <a:lnTo>
                    <a:pt x="129" y="118"/>
                  </a:lnTo>
                  <a:lnTo>
                    <a:pt x="125" y="10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1" name="Freeform 255"/>
            <p:cNvSpPr/>
            <p:nvPr/>
          </p:nvSpPr>
          <p:spPr bwMode="auto">
            <a:xfrm>
              <a:off x="4766" y="1799"/>
              <a:ext cx="88" cy="83"/>
            </a:xfrm>
            <a:custGeom>
              <a:avLst/>
              <a:gdLst/>
              <a:ahLst/>
              <a:cxnLst>
                <a:cxn ang="0">
                  <a:pos x="61" y="28"/>
                </a:cxn>
                <a:cxn ang="0">
                  <a:pos x="47" y="24"/>
                </a:cxn>
                <a:cxn ang="0">
                  <a:pos x="24" y="12"/>
                </a:cxn>
                <a:cxn ang="0">
                  <a:pos x="0" y="0"/>
                </a:cxn>
                <a:cxn ang="0">
                  <a:pos x="5" y="10"/>
                </a:cxn>
                <a:cxn ang="0">
                  <a:pos x="12" y="25"/>
                </a:cxn>
                <a:cxn ang="0">
                  <a:pos x="19" y="40"/>
                </a:cxn>
                <a:cxn ang="0">
                  <a:pos x="9" y="40"/>
                </a:cxn>
                <a:cxn ang="0">
                  <a:pos x="6" y="42"/>
                </a:cxn>
                <a:cxn ang="0">
                  <a:pos x="7" y="49"/>
                </a:cxn>
                <a:cxn ang="0">
                  <a:pos x="10" y="59"/>
                </a:cxn>
                <a:cxn ang="0">
                  <a:pos x="21" y="72"/>
                </a:cxn>
                <a:cxn ang="0">
                  <a:pos x="24" y="68"/>
                </a:cxn>
                <a:cxn ang="0">
                  <a:pos x="31" y="67"/>
                </a:cxn>
                <a:cxn ang="0">
                  <a:pos x="13" y="55"/>
                </a:cxn>
                <a:cxn ang="0">
                  <a:pos x="22" y="55"/>
                </a:cxn>
                <a:cxn ang="0">
                  <a:pos x="28" y="53"/>
                </a:cxn>
                <a:cxn ang="0">
                  <a:pos x="58" y="61"/>
                </a:cxn>
                <a:cxn ang="0">
                  <a:pos x="59" y="58"/>
                </a:cxn>
                <a:cxn ang="0">
                  <a:pos x="66" y="46"/>
                </a:cxn>
                <a:cxn ang="0">
                  <a:pos x="78" y="40"/>
                </a:cxn>
                <a:cxn ang="0">
                  <a:pos x="71" y="35"/>
                </a:cxn>
                <a:cxn ang="0">
                  <a:pos x="65" y="22"/>
                </a:cxn>
                <a:cxn ang="0">
                  <a:pos x="61" y="28"/>
                </a:cxn>
              </a:cxnLst>
              <a:rect l="0" t="0" r="r" b="b"/>
              <a:pathLst>
                <a:path w="78" h="72">
                  <a:moveTo>
                    <a:pt x="61" y="28"/>
                  </a:moveTo>
                  <a:lnTo>
                    <a:pt x="47" y="24"/>
                  </a:lnTo>
                  <a:lnTo>
                    <a:pt x="24" y="12"/>
                  </a:lnTo>
                  <a:lnTo>
                    <a:pt x="0" y="0"/>
                  </a:lnTo>
                  <a:lnTo>
                    <a:pt x="5" y="10"/>
                  </a:lnTo>
                  <a:lnTo>
                    <a:pt x="12" y="25"/>
                  </a:lnTo>
                  <a:lnTo>
                    <a:pt x="19" y="40"/>
                  </a:lnTo>
                  <a:lnTo>
                    <a:pt x="9" y="40"/>
                  </a:lnTo>
                  <a:lnTo>
                    <a:pt x="6" y="42"/>
                  </a:lnTo>
                  <a:lnTo>
                    <a:pt x="7" y="49"/>
                  </a:lnTo>
                  <a:lnTo>
                    <a:pt x="10" y="59"/>
                  </a:lnTo>
                  <a:lnTo>
                    <a:pt x="21" y="72"/>
                  </a:lnTo>
                  <a:lnTo>
                    <a:pt x="24" y="68"/>
                  </a:lnTo>
                  <a:lnTo>
                    <a:pt x="31" y="67"/>
                  </a:lnTo>
                  <a:lnTo>
                    <a:pt x="13" y="55"/>
                  </a:lnTo>
                  <a:lnTo>
                    <a:pt x="22" y="55"/>
                  </a:lnTo>
                  <a:lnTo>
                    <a:pt x="28" y="53"/>
                  </a:lnTo>
                  <a:lnTo>
                    <a:pt x="58" y="61"/>
                  </a:lnTo>
                  <a:lnTo>
                    <a:pt x="59" y="58"/>
                  </a:lnTo>
                  <a:lnTo>
                    <a:pt x="66" y="46"/>
                  </a:lnTo>
                  <a:lnTo>
                    <a:pt x="78" y="40"/>
                  </a:lnTo>
                  <a:lnTo>
                    <a:pt x="71" y="35"/>
                  </a:lnTo>
                  <a:lnTo>
                    <a:pt x="65" y="22"/>
                  </a:lnTo>
                  <a:lnTo>
                    <a:pt x="61" y="2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2" name="Freeform 256"/>
            <p:cNvSpPr/>
            <p:nvPr/>
          </p:nvSpPr>
          <p:spPr bwMode="auto">
            <a:xfrm>
              <a:off x="4700" y="2030"/>
              <a:ext cx="42" cy="53"/>
            </a:xfrm>
            <a:custGeom>
              <a:avLst/>
              <a:gdLst/>
              <a:ahLst/>
              <a:cxnLst>
                <a:cxn ang="0">
                  <a:pos x="40" y="16"/>
                </a:cxn>
                <a:cxn ang="0">
                  <a:pos x="39" y="30"/>
                </a:cxn>
                <a:cxn ang="0">
                  <a:pos x="37" y="43"/>
                </a:cxn>
                <a:cxn ang="0">
                  <a:pos x="33" y="49"/>
                </a:cxn>
                <a:cxn ang="0">
                  <a:pos x="27" y="39"/>
                </a:cxn>
                <a:cxn ang="0">
                  <a:pos x="28" y="48"/>
                </a:cxn>
                <a:cxn ang="0">
                  <a:pos x="23" y="43"/>
                </a:cxn>
                <a:cxn ang="0">
                  <a:pos x="19" y="30"/>
                </a:cxn>
                <a:cxn ang="0">
                  <a:pos x="19" y="22"/>
                </a:cxn>
                <a:cxn ang="0">
                  <a:pos x="10" y="13"/>
                </a:cxn>
                <a:cxn ang="0">
                  <a:pos x="15" y="22"/>
                </a:cxn>
                <a:cxn ang="0">
                  <a:pos x="9" y="22"/>
                </a:cxn>
                <a:cxn ang="0">
                  <a:pos x="5" y="15"/>
                </a:cxn>
                <a:cxn ang="0">
                  <a:pos x="7" y="15"/>
                </a:cxn>
                <a:cxn ang="0">
                  <a:pos x="0" y="9"/>
                </a:cxn>
                <a:cxn ang="0">
                  <a:pos x="16" y="0"/>
                </a:cxn>
                <a:cxn ang="0">
                  <a:pos x="25" y="4"/>
                </a:cxn>
                <a:cxn ang="0">
                  <a:pos x="30" y="8"/>
                </a:cxn>
                <a:cxn ang="0">
                  <a:pos x="31" y="10"/>
                </a:cxn>
                <a:cxn ang="0">
                  <a:pos x="40" y="16"/>
                </a:cxn>
              </a:cxnLst>
              <a:rect l="0" t="0" r="r" b="b"/>
              <a:pathLst>
                <a:path w="40" h="49">
                  <a:moveTo>
                    <a:pt x="40" y="16"/>
                  </a:moveTo>
                  <a:lnTo>
                    <a:pt x="39" y="30"/>
                  </a:lnTo>
                  <a:lnTo>
                    <a:pt x="37" y="43"/>
                  </a:lnTo>
                  <a:lnTo>
                    <a:pt x="33" y="49"/>
                  </a:lnTo>
                  <a:lnTo>
                    <a:pt x="27" y="39"/>
                  </a:lnTo>
                  <a:lnTo>
                    <a:pt x="28" y="48"/>
                  </a:lnTo>
                  <a:lnTo>
                    <a:pt x="23" y="43"/>
                  </a:lnTo>
                  <a:lnTo>
                    <a:pt x="19" y="30"/>
                  </a:lnTo>
                  <a:lnTo>
                    <a:pt x="19" y="22"/>
                  </a:lnTo>
                  <a:lnTo>
                    <a:pt x="10" y="13"/>
                  </a:lnTo>
                  <a:lnTo>
                    <a:pt x="15" y="22"/>
                  </a:lnTo>
                  <a:lnTo>
                    <a:pt x="9" y="22"/>
                  </a:lnTo>
                  <a:lnTo>
                    <a:pt x="5" y="15"/>
                  </a:lnTo>
                  <a:lnTo>
                    <a:pt x="7" y="15"/>
                  </a:lnTo>
                  <a:lnTo>
                    <a:pt x="0" y="9"/>
                  </a:lnTo>
                  <a:lnTo>
                    <a:pt x="16" y="0"/>
                  </a:lnTo>
                  <a:lnTo>
                    <a:pt x="25" y="4"/>
                  </a:lnTo>
                  <a:lnTo>
                    <a:pt x="30" y="8"/>
                  </a:lnTo>
                  <a:lnTo>
                    <a:pt x="31" y="10"/>
                  </a:lnTo>
                  <a:lnTo>
                    <a:pt x="40" y="1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3" name="Freeform 257"/>
            <p:cNvSpPr/>
            <p:nvPr/>
          </p:nvSpPr>
          <p:spPr bwMode="auto">
            <a:xfrm>
              <a:off x="4740" y="2022"/>
              <a:ext cx="39" cy="31"/>
            </a:xfrm>
            <a:custGeom>
              <a:avLst/>
              <a:gdLst/>
              <a:ahLst/>
              <a:cxnLst>
                <a:cxn ang="0">
                  <a:pos x="29" y="18"/>
                </a:cxn>
                <a:cxn ang="0">
                  <a:pos x="17" y="18"/>
                </a:cxn>
                <a:cxn ang="0">
                  <a:pos x="16" y="29"/>
                </a:cxn>
                <a:cxn ang="0">
                  <a:pos x="6" y="22"/>
                </a:cxn>
                <a:cxn ang="0">
                  <a:pos x="3" y="16"/>
                </a:cxn>
                <a:cxn ang="0">
                  <a:pos x="0" y="17"/>
                </a:cxn>
                <a:cxn ang="0">
                  <a:pos x="9" y="6"/>
                </a:cxn>
                <a:cxn ang="0">
                  <a:pos x="17" y="5"/>
                </a:cxn>
                <a:cxn ang="0">
                  <a:pos x="26" y="0"/>
                </a:cxn>
                <a:cxn ang="0">
                  <a:pos x="33" y="5"/>
                </a:cxn>
                <a:cxn ang="0">
                  <a:pos x="36" y="10"/>
                </a:cxn>
                <a:cxn ang="0">
                  <a:pos x="29" y="18"/>
                </a:cxn>
              </a:cxnLst>
              <a:rect l="0" t="0" r="r" b="b"/>
              <a:pathLst>
                <a:path w="36" h="29">
                  <a:moveTo>
                    <a:pt x="29" y="18"/>
                  </a:moveTo>
                  <a:lnTo>
                    <a:pt x="17" y="18"/>
                  </a:lnTo>
                  <a:lnTo>
                    <a:pt x="16" y="29"/>
                  </a:lnTo>
                  <a:lnTo>
                    <a:pt x="6" y="22"/>
                  </a:lnTo>
                  <a:lnTo>
                    <a:pt x="3" y="16"/>
                  </a:lnTo>
                  <a:lnTo>
                    <a:pt x="0" y="17"/>
                  </a:lnTo>
                  <a:lnTo>
                    <a:pt x="9" y="6"/>
                  </a:lnTo>
                  <a:lnTo>
                    <a:pt x="17" y="5"/>
                  </a:lnTo>
                  <a:lnTo>
                    <a:pt x="26" y="0"/>
                  </a:lnTo>
                  <a:lnTo>
                    <a:pt x="33" y="5"/>
                  </a:lnTo>
                  <a:lnTo>
                    <a:pt x="36" y="10"/>
                  </a:lnTo>
                  <a:lnTo>
                    <a:pt x="29" y="1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4" name="Freeform 258"/>
            <p:cNvSpPr/>
            <p:nvPr/>
          </p:nvSpPr>
          <p:spPr bwMode="auto">
            <a:xfrm>
              <a:off x="4713" y="2170"/>
              <a:ext cx="11" cy="12"/>
            </a:xfrm>
            <a:custGeom>
              <a:avLst/>
              <a:gdLst/>
              <a:ahLst/>
              <a:cxnLst>
                <a:cxn ang="0">
                  <a:pos x="0" y="12"/>
                </a:cxn>
                <a:cxn ang="0">
                  <a:pos x="8" y="1"/>
                </a:cxn>
                <a:cxn ang="0">
                  <a:pos x="6" y="0"/>
                </a:cxn>
                <a:cxn ang="0">
                  <a:pos x="0" y="12"/>
                </a:cxn>
              </a:cxnLst>
              <a:rect l="0" t="0" r="r" b="b"/>
              <a:pathLst>
                <a:path w="8" h="12">
                  <a:moveTo>
                    <a:pt x="0" y="12"/>
                  </a:moveTo>
                  <a:lnTo>
                    <a:pt x="8" y="1"/>
                  </a:lnTo>
                  <a:lnTo>
                    <a:pt x="6" y="0"/>
                  </a:lnTo>
                  <a:lnTo>
                    <a:pt x="0"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5" name="Freeform 259"/>
            <p:cNvSpPr/>
            <p:nvPr/>
          </p:nvSpPr>
          <p:spPr bwMode="auto">
            <a:xfrm>
              <a:off x="4800" y="1941"/>
              <a:ext cx="0" cy="6"/>
            </a:xfrm>
            <a:custGeom>
              <a:avLst/>
              <a:gdLst/>
              <a:ahLst/>
              <a:cxnLst>
                <a:cxn ang="0">
                  <a:pos x="4" y="6"/>
                </a:cxn>
                <a:cxn ang="0">
                  <a:pos x="0" y="0"/>
                </a:cxn>
                <a:cxn ang="0">
                  <a:pos x="0" y="6"/>
                </a:cxn>
                <a:cxn ang="0">
                  <a:pos x="4" y="6"/>
                </a:cxn>
              </a:cxnLst>
              <a:rect l="0" t="0" r="r" b="b"/>
              <a:pathLst>
                <a:path w="4" h="6">
                  <a:moveTo>
                    <a:pt x="4" y="6"/>
                  </a:moveTo>
                  <a:lnTo>
                    <a:pt x="0" y="0"/>
                  </a:lnTo>
                  <a:lnTo>
                    <a:pt x="0" y="6"/>
                  </a:lnTo>
                  <a:lnTo>
                    <a:pt x="4"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6" name="Freeform 260"/>
            <p:cNvSpPr/>
            <p:nvPr/>
          </p:nvSpPr>
          <p:spPr bwMode="auto">
            <a:xfrm>
              <a:off x="4713" y="2056"/>
              <a:ext cx="3" cy="5"/>
            </a:xfrm>
            <a:custGeom>
              <a:avLst/>
              <a:gdLst/>
              <a:ahLst/>
              <a:cxnLst>
                <a:cxn ang="0">
                  <a:pos x="3" y="0"/>
                </a:cxn>
                <a:cxn ang="0">
                  <a:pos x="4" y="2"/>
                </a:cxn>
                <a:cxn ang="0">
                  <a:pos x="0" y="2"/>
                </a:cxn>
                <a:cxn ang="0">
                  <a:pos x="3" y="0"/>
                </a:cxn>
              </a:cxnLst>
              <a:rect l="0" t="0" r="r" b="b"/>
              <a:pathLst>
                <a:path w="4" h="2">
                  <a:moveTo>
                    <a:pt x="3" y="0"/>
                  </a:moveTo>
                  <a:lnTo>
                    <a:pt x="4" y="2"/>
                  </a:lnTo>
                  <a:lnTo>
                    <a:pt x="0" y="2"/>
                  </a:lnTo>
                  <a:lnTo>
                    <a:pt x="3"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7" name="Freeform 261"/>
            <p:cNvSpPr/>
            <p:nvPr/>
          </p:nvSpPr>
          <p:spPr bwMode="auto">
            <a:xfrm>
              <a:off x="4551" y="1851"/>
              <a:ext cx="78" cy="99"/>
            </a:xfrm>
            <a:custGeom>
              <a:avLst/>
              <a:gdLst/>
              <a:ahLst/>
              <a:cxnLst>
                <a:cxn ang="0">
                  <a:pos x="18" y="61"/>
                </a:cxn>
                <a:cxn ang="0">
                  <a:pos x="8" y="58"/>
                </a:cxn>
                <a:cxn ang="0">
                  <a:pos x="0" y="50"/>
                </a:cxn>
                <a:cxn ang="0">
                  <a:pos x="8" y="40"/>
                </a:cxn>
                <a:cxn ang="0">
                  <a:pos x="17" y="25"/>
                </a:cxn>
                <a:cxn ang="0">
                  <a:pos x="23" y="22"/>
                </a:cxn>
                <a:cxn ang="0">
                  <a:pos x="41" y="27"/>
                </a:cxn>
                <a:cxn ang="0">
                  <a:pos x="35" y="18"/>
                </a:cxn>
                <a:cxn ang="0">
                  <a:pos x="40" y="16"/>
                </a:cxn>
                <a:cxn ang="0">
                  <a:pos x="49" y="9"/>
                </a:cxn>
                <a:cxn ang="0">
                  <a:pos x="49" y="0"/>
                </a:cxn>
                <a:cxn ang="0">
                  <a:pos x="66" y="9"/>
                </a:cxn>
                <a:cxn ang="0">
                  <a:pos x="70" y="12"/>
                </a:cxn>
                <a:cxn ang="0">
                  <a:pos x="61" y="21"/>
                </a:cxn>
                <a:cxn ang="0">
                  <a:pos x="67" y="38"/>
                </a:cxn>
                <a:cxn ang="0">
                  <a:pos x="60" y="49"/>
                </a:cxn>
                <a:cxn ang="0">
                  <a:pos x="52" y="60"/>
                </a:cxn>
                <a:cxn ang="0">
                  <a:pos x="54" y="67"/>
                </a:cxn>
                <a:cxn ang="0">
                  <a:pos x="71" y="76"/>
                </a:cxn>
                <a:cxn ang="0">
                  <a:pos x="65" y="81"/>
                </a:cxn>
                <a:cxn ang="0">
                  <a:pos x="53" y="87"/>
                </a:cxn>
                <a:cxn ang="0">
                  <a:pos x="53" y="91"/>
                </a:cxn>
                <a:cxn ang="0">
                  <a:pos x="38" y="88"/>
                </a:cxn>
                <a:cxn ang="0">
                  <a:pos x="35" y="91"/>
                </a:cxn>
                <a:cxn ang="0">
                  <a:pos x="28" y="87"/>
                </a:cxn>
                <a:cxn ang="0">
                  <a:pos x="23" y="85"/>
                </a:cxn>
                <a:cxn ang="0">
                  <a:pos x="26" y="75"/>
                </a:cxn>
                <a:cxn ang="0">
                  <a:pos x="28" y="75"/>
                </a:cxn>
                <a:cxn ang="0">
                  <a:pos x="22" y="70"/>
                </a:cxn>
                <a:cxn ang="0">
                  <a:pos x="18" y="61"/>
                </a:cxn>
              </a:cxnLst>
              <a:rect l="0" t="0" r="r" b="b"/>
              <a:pathLst>
                <a:path w="71" h="91">
                  <a:moveTo>
                    <a:pt x="18" y="61"/>
                  </a:moveTo>
                  <a:lnTo>
                    <a:pt x="8" y="58"/>
                  </a:lnTo>
                  <a:lnTo>
                    <a:pt x="0" y="50"/>
                  </a:lnTo>
                  <a:lnTo>
                    <a:pt x="8" y="40"/>
                  </a:lnTo>
                  <a:lnTo>
                    <a:pt x="17" y="25"/>
                  </a:lnTo>
                  <a:lnTo>
                    <a:pt x="23" y="22"/>
                  </a:lnTo>
                  <a:lnTo>
                    <a:pt x="41" y="27"/>
                  </a:lnTo>
                  <a:lnTo>
                    <a:pt x="35" y="18"/>
                  </a:lnTo>
                  <a:lnTo>
                    <a:pt x="40" y="16"/>
                  </a:lnTo>
                  <a:lnTo>
                    <a:pt x="49" y="9"/>
                  </a:lnTo>
                  <a:lnTo>
                    <a:pt x="49" y="0"/>
                  </a:lnTo>
                  <a:lnTo>
                    <a:pt x="66" y="9"/>
                  </a:lnTo>
                  <a:lnTo>
                    <a:pt x="70" y="12"/>
                  </a:lnTo>
                  <a:lnTo>
                    <a:pt x="61" y="21"/>
                  </a:lnTo>
                  <a:lnTo>
                    <a:pt x="67" y="38"/>
                  </a:lnTo>
                  <a:lnTo>
                    <a:pt x="60" y="49"/>
                  </a:lnTo>
                  <a:lnTo>
                    <a:pt x="52" y="60"/>
                  </a:lnTo>
                  <a:lnTo>
                    <a:pt x="54" y="67"/>
                  </a:lnTo>
                  <a:lnTo>
                    <a:pt x="71" y="76"/>
                  </a:lnTo>
                  <a:lnTo>
                    <a:pt x="65" y="81"/>
                  </a:lnTo>
                  <a:lnTo>
                    <a:pt x="53" y="87"/>
                  </a:lnTo>
                  <a:lnTo>
                    <a:pt x="53" y="91"/>
                  </a:lnTo>
                  <a:lnTo>
                    <a:pt x="38" y="88"/>
                  </a:lnTo>
                  <a:lnTo>
                    <a:pt x="35" y="91"/>
                  </a:lnTo>
                  <a:lnTo>
                    <a:pt x="28" y="87"/>
                  </a:lnTo>
                  <a:lnTo>
                    <a:pt x="23" y="85"/>
                  </a:lnTo>
                  <a:lnTo>
                    <a:pt x="26" y="75"/>
                  </a:lnTo>
                  <a:lnTo>
                    <a:pt x="28" y="75"/>
                  </a:lnTo>
                  <a:lnTo>
                    <a:pt x="22" y="70"/>
                  </a:lnTo>
                  <a:lnTo>
                    <a:pt x="18" y="6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8" name="Freeform 262"/>
            <p:cNvSpPr/>
            <p:nvPr/>
          </p:nvSpPr>
          <p:spPr bwMode="auto">
            <a:xfrm>
              <a:off x="4609" y="1934"/>
              <a:ext cx="66" cy="85"/>
            </a:xfrm>
            <a:custGeom>
              <a:avLst/>
              <a:gdLst/>
              <a:ahLst/>
              <a:cxnLst>
                <a:cxn ang="0">
                  <a:pos x="35" y="74"/>
                </a:cxn>
                <a:cxn ang="0">
                  <a:pos x="33" y="71"/>
                </a:cxn>
                <a:cxn ang="0">
                  <a:pos x="29" y="74"/>
                </a:cxn>
                <a:cxn ang="0">
                  <a:pos x="25" y="76"/>
                </a:cxn>
                <a:cxn ang="0">
                  <a:pos x="23" y="72"/>
                </a:cxn>
                <a:cxn ang="0">
                  <a:pos x="23" y="70"/>
                </a:cxn>
                <a:cxn ang="0">
                  <a:pos x="23" y="69"/>
                </a:cxn>
                <a:cxn ang="0">
                  <a:pos x="19" y="65"/>
                </a:cxn>
                <a:cxn ang="0">
                  <a:pos x="17" y="54"/>
                </a:cxn>
                <a:cxn ang="0">
                  <a:pos x="15" y="50"/>
                </a:cxn>
                <a:cxn ang="0">
                  <a:pos x="15" y="47"/>
                </a:cxn>
                <a:cxn ang="0">
                  <a:pos x="6" y="36"/>
                </a:cxn>
                <a:cxn ang="0">
                  <a:pos x="2" y="33"/>
                </a:cxn>
                <a:cxn ang="0">
                  <a:pos x="5" y="32"/>
                </a:cxn>
                <a:cxn ang="0">
                  <a:pos x="12" y="34"/>
                </a:cxn>
                <a:cxn ang="0">
                  <a:pos x="11" y="32"/>
                </a:cxn>
                <a:cxn ang="0">
                  <a:pos x="1" y="17"/>
                </a:cxn>
                <a:cxn ang="0">
                  <a:pos x="0" y="15"/>
                </a:cxn>
                <a:cxn ang="0">
                  <a:pos x="0" y="11"/>
                </a:cxn>
                <a:cxn ang="0">
                  <a:pos x="12" y="5"/>
                </a:cxn>
                <a:cxn ang="0">
                  <a:pos x="18" y="0"/>
                </a:cxn>
                <a:cxn ang="0">
                  <a:pos x="35" y="18"/>
                </a:cxn>
                <a:cxn ang="0">
                  <a:pos x="51" y="35"/>
                </a:cxn>
                <a:cxn ang="0">
                  <a:pos x="60" y="60"/>
                </a:cxn>
                <a:cxn ang="0">
                  <a:pos x="54" y="64"/>
                </a:cxn>
                <a:cxn ang="0">
                  <a:pos x="47" y="68"/>
                </a:cxn>
                <a:cxn ang="0">
                  <a:pos x="43" y="66"/>
                </a:cxn>
                <a:cxn ang="0">
                  <a:pos x="41" y="69"/>
                </a:cxn>
                <a:cxn ang="0">
                  <a:pos x="39" y="70"/>
                </a:cxn>
                <a:cxn ang="0">
                  <a:pos x="37" y="71"/>
                </a:cxn>
                <a:cxn ang="0">
                  <a:pos x="35" y="74"/>
                </a:cxn>
              </a:cxnLst>
              <a:rect l="0" t="0" r="r" b="b"/>
              <a:pathLst>
                <a:path w="60" h="76">
                  <a:moveTo>
                    <a:pt x="35" y="74"/>
                  </a:moveTo>
                  <a:lnTo>
                    <a:pt x="33" y="71"/>
                  </a:lnTo>
                  <a:lnTo>
                    <a:pt x="29" y="74"/>
                  </a:lnTo>
                  <a:lnTo>
                    <a:pt x="25" y="76"/>
                  </a:lnTo>
                  <a:lnTo>
                    <a:pt x="23" y="72"/>
                  </a:lnTo>
                  <a:lnTo>
                    <a:pt x="23" y="70"/>
                  </a:lnTo>
                  <a:lnTo>
                    <a:pt x="23" y="69"/>
                  </a:lnTo>
                  <a:lnTo>
                    <a:pt x="19" y="65"/>
                  </a:lnTo>
                  <a:lnTo>
                    <a:pt x="17" y="54"/>
                  </a:lnTo>
                  <a:lnTo>
                    <a:pt x="15" y="50"/>
                  </a:lnTo>
                  <a:lnTo>
                    <a:pt x="15" y="47"/>
                  </a:lnTo>
                  <a:lnTo>
                    <a:pt x="6" y="36"/>
                  </a:lnTo>
                  <a:lnTo>
                    <a:pt x="2" y="33"/>
                  </a:lnTo>
                  <a:lnTo>
                    <a:pt x="5" y="32"/>
                  </a:lnTo>
                  <a:lnTo>
                    <a:pt x="12" y="34"/>
                  </a:lnTo>
                  <a:lnTo>
                    <a:pt x="11" y="32"/>
                  </a:lnTo>
                  <a:lnTo>
                    <a:pt x="1" y="17"/>
                  </a:lnTo>
                  <a:lnTo>
                    <a:pt x="0" y="15"/>
                  </a:lnTo>
                  <a:lnTo>
                    <a:pt x="0" y="11"/>
                  </a:lnTo>
                  <a:lnTo>
                    <a:pt x="12" y="5"/>
                  </a:lnTo>
                  <a:lnTo>
                    <a:pt x="18" y="0"/>
                  </a:lnTo>
                  <a:lnTo>
                    <a:pt x="35" y="18"/>
                  </a:lnTo>
                  <a:lnTo>
                    <a:pt x="51" y="35"/>
                  </a:lnTo>
                  <a:lnTo>
                    <a:pt x="60" y="60"/>
                  </a:lnTo>
                  <a:lnTo>
                    <a:pt x="54" y="64"/>
                  </a:lnTo>
                  <a:lnTo>
                    <a:pt x="47" y="68"/>
                  </a:lnTo>
                  <a:lnTo>
                    <a:pt x="43" y="66"/>
                  </a:lnTo>
                  <a:lnTo>
                    <a:pt x="41" y="69"/>
                  </a:lnTo>
                  <a:lnTo>
                    <a:pt x="39" y="70"/>
                  </a:lnTo>
                  <a:lnTo>
                    <a:pt x="37" y="71"/>
                  </a:lnTo>
                  <a:lnTo>
                    <a:pt x="35" y="7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9" name="Freeform 263"/>
            <p:cNvSpPr/>
            <p:nvPr/>
          </p:nvSpPr>
          <p:spPr bwMode="auto">
            <a:xfrm>
              <a:off x="4600" y="2204"/>
              <a:ext cx="25" cy="63"/>
            </a:xfrm>
            <a:custGeom>
              <a:avLst/>
              <a:gdLst/>
              <a:ahLst/>
              <a:cxnLst>
                <a:cxn ang="0">
                  <a:pos x="16" y="57"/>
                </a:cxn>
                <a:cxn ang="0">
                  <a:pos x="3" y="43"/>
                </a:cxn>
                <a:cxn ang="0">
                  <a:pos x="0" y="22"/>
                </a:cxn>
                <a:cxn ang="0">
                  <a:pos x="6" y="12"/>
                </a:cxn>
                <a:cxn ang="0">
                  <a:pos x="12" y="0"/>
                </a:cxn>
                <a:cxn ang="0">
                  <a:pos x="23" y="3"/>
                </a:cxn>
                <a:cxn ang="0">
                  <a:pos x="21" y="16"/>
                </a:cxn>
                <a:cxn ang="0">
                  <a:pos x="19" y="30"/>
                </a:cxn>
                <a:cxn ang="0">
                  <a:pos x="17" y="44"/>
                </a:cxn>
                <a:cxn ang="0">
                  <a:pos x="16" y="57"/>
                </a:cxn>
              </a:cxnLst>
              <a:rect l="0" t="0" r="r" b="b"/>
              <a:pathLst>
                <a:path w="23" h="57">
                  <a:moveTo>
                    <a:pt x="16" y="57"/>
                  </a:moveTo>
                  <a:lnTo>
                    <a:pt x="3" y="43"/>
                  </a:lnTo>
                  <a:lnTo>
                    <a:pt x="0" y="22"/>
                  </a:lnTo>
                  <a:lnTo>
                    <a:pt x="6" y="12"/>
                  </a:lnTo>
                  <a:lnTo>
                    <a:pt x="12" y="0"/>
                  </a:lnTo>
                  <a:lnTo>
                    <a:pt x="23" y="3"/>
                  </a:lnTo>
                  <a:lnTo>
                    <a:pt x="21" y="16"/>
                  </a:lnTo>
                  <a:lnTo>
                    <a:pt x="19" y="30"/>
                  </a:lnTo>
                  <a:lnTo>
                    <a:pt x="17" y="44"/>
                  </a:lnTo>
                  <a:lnTo>
                    <a:pt x="16" y="5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0" name="Freeform 264"/>
            <p:cNvSpPr/>
            <p:nvPr/>
          </p:nvSpPr>
          <p:spPr bwMode="auto">
            <a:xfrm>
              <a:off x="3882" y="1672"/>
              <a:ext cx="519" cy="204"/>
            </a:xfrm>
            <a:custGeom>
              <a:avLst/>
              <a:gdLst/>
              <a:ahLst/>
              <a:cxnLst>
                <a:cxn ang="0">
                  <a:pos x="276" y="176"/>
                </a:cxn>
                <a:cxn ang="0">
                  <a:pos x="252" y="168"/>
                </a:cxn>
                <a:cxn ang="0">
                  <a:pos x="211" y="166"/>
                </a:cxn>
                <a:cxn ang="0">
                  <a:pos x="171" y="163"/>
                </a:cxn>
                <a:cxn ang="0">
                  <a:pos x="145" y="136"/>
                </a:cxn>
                <a:cxn ang="0">
                  <a:pos x="104" y="124"/>
                </a:cxn>
                <a:cxn ang="0">
                  <a:pos x="71" y="118"/>
                </a:cxn>
                <a:cxn ang="0">
                  <a:pos x="60" y="89"/>
                </a:cxn>
                <a:cxn ang="0">
                  <a:pos x="27" y="72"/>
                </a:cxn>
                <a:cxn ang="0">
                  <a:pos x="1" y="53"/>
                </a:cxn>
                <a:cxn ang="0">
                  <a:pos x="7" y="44"/>
                </a:cxn>
                <a:cxn ang="0">
                  <a:pos x="33" y="31"/>
                </a:cxn>
                <a:cxn ang="0">
                  <a:pos x="75" y="25"/>
                </a:cxn>
                <a:cxn ang="0">
                  <a:pos x="102" y="35"/>
                </a:cxn>
                <a:cxn ang="0">
                  <a:pos x="133" y="30"/>
                </a:cxn>
                <a:cxn ang="0">
                  <a:pos x="123" y="0"/>
                </a:cxn>
                <a:cxn ang="0">
                  <a:pos x="171" y="11"/>
                </a:cxn>
                <a:cxn ang="0">
                  <a:pos x="204" y="32"/>
                </a:cxn>
                <a:cxn ang="0">
                  <a:pos x="247" y="31"/>
                </a:cxn>
                <a:cxn ang="0">
                  <a:pos x="275" y="42"/>
                </a:cxn>
                <a:cxn ang="0">
                  <a:pos x="320" y="47"/>
                </a:cxn>
                <a:cxn ang="0">
                  <a:pos x="353" y="31"/>
                </a:cxn>
                <a:cxn ang="0">
                  <a:pos x="392" y="38"/>
                </a:cxn>
                <a:cxn ang="0">
                  <a:pos x="396" y="66"/>
                </a:cxn>
                <a:cxn ang="0">
                  <a:pos x="404" y="74"/>
                </a:cxn>
                <a:cxn ang="0">
                  <a:pos x="425" y="77"/>
                </a:cxn>
                <a:cxn ang="0">
                  <a:pos x="463" y="86"/>
                </a:cxn>
                <a:cxn ang="0">
                  <a:pos x="443" y="95"/>
                </a:cxn>
                <a:cxn ang="0">
                  <a:pos x="423" y="115"/>
                </a:cxn>
                <a:cxn ang="0">
                  <a:pos x="396" y="127"/>
                </a:cxn>
                <a:cxn ang="0">
                  <a:pos x="377" y="138"/>
                </a:cxn>
                <a:cxn ang="0">
                  <a:pos x="373" y="157"/>
                </a:cxn>
                <a:cxn ang="0">
                  <a:pos x="343" y="170"/>
                </a:cxn>
                <a:cxn ang="0">
                  <a:pos x="315" y="178"/>
                </a:cxn>
                <a:cxn ang="0">
                  <a:pos x="294" y="180"/>
                </a:cxn>
              </a:cxnLst>
              <a:rect l="0" t="0" r="r" b="b"/>
              <a:pathLst>
                <a:path w="467" h="185">
                  <a:moveTo>
                    <a:pt x="294" y="180"/>
                  </a:moveTo>
                  <a:lnTo>
                    <a:pt x="276" y="176"/>
                  </a:lnTo>
                  <a:lnTo>
                    <a:pt x="258" y="173"/>
                  </a:lnTo>
                  <a:lnTo>
                    <a:pt x="252" y="168"/>
                  </a:lnTo>
                  <a:lnTo>
                    <a:pt x="231" y="167"/>
                  </a:lnTo>
                  <a:lnTo>
                    <a:pt x="211" y="166"/>
                  </a:lnTo>
                  <a:lnTo>
                    <a:pt x="192" y="164"/>
                  </a:lnTo>
                  <a:lnTo>
                    <a:pt x="171" y="163"/>
                  </a:lnTo>
                  <a:lnTo>
                    <a:pt x="158" y="150"/>
                  </a:lnTo>
                  <a:lnTo>
                    <a:pt x="145" y="136"/>
                  </a:lnTo>
                  <a:lnTo>
                    <a:pt x="125" y="130"/>
                  </a:lnTo>
                  <a:lnTo>
                    <a:pt x="104" y="124"/>
                  </a:lnTo>
                  <a:lnTo>
                    <a:pt x="87" y="120"/>
                  </a:lnTo>
                  <a:lnTo>
                    <a:pt x="71" y="118"/>
                  </a:lnTo>
                  <a:lnTo>
                    <a:pt x="65" y="103"/>
                  </a:lnTo>
                  <a:lnTo>
                    <a:pt x="60" y="89"/>
                  </a:lnTo>
                  <a:lnTo>
                    <a:pt x="38" y="74"/>
                  </a:lnTo>
                  <a:lnTo>
                    <a:pt x="27" y="72"/>
                  </a:lnTo>
                  <a:lnTo>
                    <a:pt x="7" y="59"/>
                  </a:lnTo>
                  <a:lnTo>
                    <a:pt x="1" y="53"/>
                  </a:lnTo>
                  <a:lnTo>
                    <a:pt x="0" y="50"/>
                  </a:lnTo>
                  <a:lnTo>
                    <a:pt x="7" y="44"/>
                  </a:lnTo>
                  <a:lnTo>
                    <a:pt x="19" y="38"/>
                  </a:lnTo>
                  <a:lnTo>
                    <a:pt x="33" y="31"/>
                  </a:lnTo>
                  <a:lnTo>
                    <a:pt x="47" y="23"/>
                  </a:lnTo>
                  <a:lnTo>
                    <a:pt x="75" y="25"/>
                  </a:lnTo>
                  <a:lnTo>
                    <a:pt x="80" y="31"/>
                  </a:lnTo>
                  <a:lnTo>
                    <a:pt x="102" y="35"/>
                  </a:lnTo>
                  <a:lnTo>
                    <a:pt x="122" y="38"/>
                  </a:lnTo>
                  <a:lnTo>
                    <a:pt x="133" y="30"/>
                  </a:lnTo>
                  <a:lnTo>
                    <a:pt x="120" y="18"/>
                  </a:lnTo>
                  <a:lnTo>
                    <a:pt x="123" y="0"/>
                  </a:lnTo>
                  <a:lnTo>
                    <a:pt x="147" y="6"/>
                  </a:lnTo>
                  <a:lnTo>
                    <a:pt x="171" y="11"/>
                  </a:lnTo>
                  <a:lnTo>
                    <a:pt x="182" y="22"/>
                  </a:lnTo>
                  <a:lnTo>
                    <a:pt x="204" y="32"/>
                  </a:lnTo>
                  <a:lnTo>
                    <a:pt x="228" y="28"/>
                  </a:lnTo>
                  <a:lnTo>
                    <a:pt x="247" y="31"/>
                  </a:lnTo>
                  <a:lnTo>
                    <a:pt x="267" y="36"/>
                  </a:lnTo>
                  <a:lnTo>
                    <a:pt x="275" y="42"/>
                  </a:lnTo>
                  <a:lnTo>
                    <a:pt x="303" y="49"/>
                  </a:lnTo>
                  <a:lnTo>
                    <a:pt x="320" y="47"/>
                  </a:lnTo>
                  <a:lnTo>
                    <a:pt x="337" y="43"/>
                  </a:lnTo>
                  <a:lnTo>
                    <a:pt x="353" y="31"/>
                  </a:lnTo>
                  <a:lnTo>
                    <a:pt x="379" y="37"/>
                  </a:lnTo>
                  <a:lnTo>
                    <a:pt x="392" y="38"/>
                  </a:lnTo>
                  <a:lnTo>
                    <a:pt x="395" y="52"/>
                  </a:lnTo>
                  <a:lnTo>
                    <a:pt x="396" y="66"/>
                  </a:lnTo>
                  <a:lnTo>
                    <a:pt x="392" y="67"/>
                  </a:lnTo>
                  <a:lnTo>
                    <a:pt x="404" y="74"/>
                  </a:lnTo>
                  <a:lnTo>
                    <a:pt x="420" y="74"/>
                  </a:lnTo>
                  <a:lnTo>
                    <a:pt x="425" y="77"/>
                  </a:lnTo>
                  <a:lnTo>
                    <a:pt x="432" y="70"/>
                  </a:lnTo>
                  <a:lnTo>
                    <a:pt x="463" y="86"/>
                  </a:lnTo>
                  <a:lnTo>
                    <a:pt x="467" y="95"/>
                  </a:lnTo>
                  <a:lnTo>
                    <a:pt x="443" y="95"/>
                  </a:lnTo>
                  <a:lnTo>
                    <a:pt x="426" y="103"/>
                  </a:lnTo>
                  <a:lnTo>
                    <a:pt x="423" y="115"/>
                  </a:lnTo>
                  <a:lnTo>
                    <a:pt x="409" y="119"/>
                  </a:lnTo>
                  <a:lnTo>
                    <a:pt x="396" y="127"/>
                  </a:lnTo>
                  <a:lnTo>
                    <a:pt x="374" y="121"/>
                  </a:lnTo>
                  <a:lnTo>
                    <a:pt x="377" y="138"/>
                  </a:lnTo>
                  <a:lnTo>
                    <a:pt x="386" y="146"/>
                  </a:lnTo>
                  <a:lnTo>
                    <a:pt x="373" y="157"/>
                  </a:lnTo>
                  <a:lnTo>
                    <a:pt x="360" y="169"/>
                  </a:lnTo>
                  <a:lnTo>
                    <a:pt x="343" y="170"/>
                  </a:lnTo>
                  <a:lnTo>
                    <a:pt x="325" y="172"/>
                  </a:lnTo>
                  <a:lnTo>
                    <a:pt x="315" y="178"/>
                  </a:lnTo>
                  <a:lnTo>
                    <a:pt x="305" y="185"/>
                  </a:lnTo>
                  <a:lnTo>
                    <a:pt x="294" y="18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1" name="Freeform 265"/>
            <p:cNvSpPr/>
            <p:nvPr/>
          </p:nvSpPr>
          <p:spPr bwMode="auto">
            <a:xfrm>
              <a:off x="3253" y="1608"/>
              <a:ext cx="618" cy="274"/>
            </a:xfrm>
            <a:custGeom>
              <a:avLst/>
              <a:gdLst/>
              <a:ahLst/>
              <a:cxnLst>
                <a:cxn ang="0">
                  <a:pos x="65" y="146"/>
                </a:cxn>
                <a:cxn ang="0">
                  <a:pos x="45" y="155"/>
                </a:cxn>
                <a:cxn ang="0">
                  <a:pos x="17" y="125"/>
                </a:cxn>
                <a:cxn ang="0">
                  <a:pos x="3" y="93"/>
                </a:cxn>
                <a:cxn ang="0">
                  <a:pos x="22" y="81"/>
                </a:cxn>
                <a:cxn ang="0">
                  <a:pos x="35" y="65"/>
                </a:cxn>
                <a:cxn ang="0">
                  <a:pos x="65" y="57"/>
                </a:cxn>
                <a:cxn ang="0">
                  <a:pos x="103" y="74"/>
                </a:cxn>
                <a:cxn ang="0">
                  <a:pos x="151" y="72"/>
                </a:cxn>
                <a:cxn ang="0">
                  <a:pos x="180" y="71"/>
                </a:cxn>
                <a:cxn ang="0">
                  <a:pos x="172" y="34"/>
                </a:cxn>
                <a:cxn ang="0">
                  <a:pos x="168" y="27"/>
                </a:cxn>
                <a:cxn ang="0">
                  <a:pos x="204" y="21"/>
                </a:cxn>
                <a:cxn ang="0">
                  <a:pos x="238" y="11"/>
                </a:cxn>
                <a:cxn ang="0">
                  <a:pos x="270" y="2"/>
                </a:cxn>
                <a:cxn ang="0">
                  <a:pos x="293" y="11"/>
                </a:cxn>
                <a:cxn ang="0">
                  <a:pos x="330" y="26"/>
                </a:cxn>
                <a:cxn ang="0">
                  <a:pos x="359" y="21"/>
                </a:cxn>
                <a:cxn ang="0">
                  <a:pos x="379" y="17"/>
                </a:cxn>
                <a:cxn ang="0">
                  <a:pos x="396" y="39"/>
                </a:cxn>
                <a:cxn ang="0">
                  <a:pos x="433" y="64"/>
                </a:cxn>
                <a:cxn ang="0">
                  <a:pos x="456" y="72"/>
                </a:cxn>
                <a:cxn ang="0">
                  <a:pos x="484" y="74"/>
                </a:cxn>
                <a:cxn ang="0">
                  <a:pos x="522" y="96"/>
                </a:cxn>
                <a:cxn ang="0">
                  <a:pos x="557" y="110"/>
                </a:cxn>
                <a:cxn ang="0">
                  <a:pos x="544" y="126"/>
                </a:cxn>
                <a:cxn ang="0">
                  <a:pos x="538" y="147"/>
                </a:cxn>
                <a:cxn ang="0">
                  <a:pos x="517" y="158"/>
                </a:cxn>
                <a:cxn ang="0">
                  <a:pos x="525" y="179"/>
                </a:cxn>
                <a:cxn ang="0">
                  <a:pos x="487" y="184"/>
                </a:cxn>
                <a:cxn ang="0">
                  <a:pos x="503" y="201"/>
                </a:cxn>
                <a:cxn ang="0">
                  <a:pos x="510" y="218"/>
                </a:cxn>
                <a:cxn ang="0">
                  <a:pos x="489" y="210"/>
                </a:cxn>
                <a:cxn ang="0">
                  <a:pos x="450" y="214"/>
                </a:cxn>
                <a:cxn ang="0">
                  <a:pos x="417" y="213"/>
                </a:cxn>
                <a:cxn ang="0">
                  <a:pos x="394" y="221"/>
                </a:cxn>
                <a:cxn ang="0">
                  <a:pos x="369" y="226"/>
                </a:cxn>
                <a:cxn ang="0">
                  <a:pos x="341" y="246"/>
                </a:cxn>
                <a:cxn ang="0">
                  <a:pos x="313" y="232"/>
                </a:cxn>
                <a:cxn ang="0">
                  <a:pos x="297" y="207"/>
                </a:cxn>
                <a:cxn ang="0">
                  <a:pos x="265" y="204"/>
                </a:cxn>
                <a:cxn ang="0">
                  <a:pos x="235" y="202"/>
                </a:cxn>
                <a:cxn ang="0">
                  <a:pos x="202" y="176"/>
                </a:cxn>
                <a:cxn ang="0">
                  <a:pos x="166" y="172"/>
                </a:cxn>
                <a:cxn ang="0">
                  <a:pos x="151" y="195"/>
                </a:cxn>
                <a:cxn ang="0">
                  <a:pos x="160" y="226"/>
                </a:cxn>
                <a:cxn ang="0">
                  <a:pos x="147" y="237"/>
                </a:cxn>
                <a:cxn ang="0">
                  <a:pos x="131" y="220"/>
                </a:cxn>
                <a:cxn ang="0">
                  <a:pos x="94" y="215"/>
                </a:cxn>
                <a:cxn ang="0">
                  <a:pos x="75" y="194"/>
                </a:cxn>
                <a:cxn ang="0">
                  <a:pos x="84" y="188"/>
                </a:cxn>
                <a:cxn ang="0">
                  <a:pos x="85" y="174"/>
                </a:cxn>
                <a:cxn ang="0">
                  <a:pos x="100" y="167"/>
                </a:cxn>
                <a:cxn ang="0">
                  <a:pos x="77" y="147"/>
                </a:cxn>
              </a:cxnLst>
              <a:rect l="0" t="0" r="r" b="b"/>
              <a:pathLst>
                <a:path w="557" h="246">
                  <a:moveTo>
                    <a:pt x="77" y="147"/>
                  </a:moveTo>
                  <a:lnTo>
                    <a:pt x="65" y="146"/>
                  </a:lnTo>
                  <a:lnTo>
                    <a:pt x="47" y="154"/>
                  </a:lnTo>
                  <a:lnTo>
                    <a:pt x="45" y="155"/>
                  </a:lnTo>
                  <a:lnTo>
                    <a:pt x="34" y="138"/>
                  </a:lnTo>
                  <a:lnTo>
                    <a:pt x="17" y="125"/>
                  </a:lnTo>
                  <a:lnTo>
                    <a:pt x="0" y="112"/>
                  </a:lnTo>
                  <a:lnTo>
                    <a:pt x="3" y="93"/>
                  </a:lnTo>
                  <a:lnTo>
                    <a:pt x="5" y="74"/>
                  </a:lnTo>
                  <a:lnTo>
                    <a:pt x="22" y="81"/>
                  </a:lnTo>
                  <a:lnTo>
                    <a:pt x="24" y="74"/>
                  </a:lnTo>
                  <a:lnTo>
                    <a:pt x="35" y="65"/>
                  </a:lnTo>
                  <a:lnTo>
                    <a:pt x="46" y="58"/>
                  </a:lnTo>
                  <a:lnTo>
                    <a:pt x="65" y="57"/>
                  </a:lnTo>
                  <a:lnTo>
                    <a:pt x="84" y="65"/>
                  </a:lnTo>
                  <a:lnTo>
                    <a:pt x="103" y="74"/>
                  </a:lnTo>
                  <a:lnTo>
                    <a:pt x="124" y="72"/>
                  </a:lnTo>
                  <a:lnTo>
                    <a:pt x="151" y="72"/>
                  </a:lnTo>
                  <a:lnTo>
                    <a:pt x="178" y="76"/>
                  </a:lnTo>
                  <a:lnTo>
                    <a:pt x="180" y="71"/>
                  </a:lnTo>
                  <a:lnTo>
                    <a:pt x="166" y="54"/>
                  </a:lnTo>
                  <a:lnTo>
                    <a:pt x="172" y="34"/>
                  </a:lnTo>
                  <a:lnTo>
                    <a:pt x="185" y="35"/>
                  </a:lnTo>
                  <a:lnTo>
                    <a:pt x="168" y="27"/>
                  </a:lnTo>
                  <a:lnTo>
                    <a:pt x="186" y="23"/>
                  </a:lnTo>
                  <a:lnTo>
                    <a:pt x="204" y="21"/>
                  </a:lnTo>
                  <a:lnTo>
                    <a:pt x="221" y="16"/>
                  </a:lnTo>
                  <a:lnTo>
                    <a:pt x="238" y="11"/>
                  </a:lnTo>
                  <a:lnTo>
                    <a:pt x="253" y="6"/>
                  </a:lnTo>
                  <a:lnTo>
                    <a:pt x="270" y="2"/>
                  </a:lnTo>
                  <a:lnTo>
                    <a:pt x="283" y="0"/>
                  </a:lnTo>
                  <a:lnTo>
                    <a:pt x="293" y="11"/>
                  </a:lnTo>
                  <a:lnTo>
                    <a:pt x="319" y="21"/>
                  </a:lnTo>
                  <a:lnTo>
                    <a:pt x="330" y="26"/>
                  </a:lnTo>
                  <a:lnTo>
                    <a:pt x="341" y="28"/>
                  </a:lnTo>
                  <a:lnTo>
                    <a:pt x="359" y="21"/>
                  </a:lnTo>
                  <a:lnTo>
                    <a:pt x="376" y="15"/>
                  </a:lnTo>
                  <a:lnTo>
                    <a:pt x="379" y="17"/>
                  </a:lnTo>
                  <a:lnTo>
                    <a:pt x="377" y="26"/>
                  </a:lnTo>
                  <a:lnTo>
                    <a:pt x="396" y="39"/>
                  </a:lnTo>
                  <a:lnTo>
                    <a:pt x="414" y="51"/>
                  </a:lnTo>
                  <a:lnTo>
                    <a:pt x="433" y="64"/>
                  </a:lnTo>
                  <a:lnTo>
                    <a:pt x="453" y="77"/>
                  </a:lnTo>
                  <a:lnTo>
                    <a:pt x="456" y="72"/>
                  </a:lnTo>
                  <a:lnTo>
                    <a:pt x="466" y="76"/>
                  </a:lnTo>
                  <a:lnTo>
                    <a:pt x="484" y="74"/>
                  </a:lnTo>
                  <a:lnTo>
                    <a:pt x="503" y="86"/>
                  </a:lnTo>
                  <a:lnTo>
                    <a:pt x="522" y="96"/>
                  </a:lnTo>
                  <a:lnTo>
                    <a:pt x="540" y="93"/>
                  </a:lnTo>
                  <a:lnTo>
                    <a:pt x="557" y="110"/>
                  </a:lnTo>
                  <a:lnTo>
                    <a:pt x="551" y="122"/>
                  </a:lnTo>
                  <a:lnTo>
                    <a:pt x="544" y="126"/>
                  </a:lnTo>
                  <a:lnTo>
                    <a:pt x="551" y="144"/>
                  </a:lnTo>
                  <a:lnTo>
                    <a:pt x="538" y="147"/>
                  </a:lnTo>
                  <a:lnTo>
                    <a:pt x="515" y="142"/>
                  </a:lnTo>
                  <a:lnTo>
                    <a:pt x="517" y="158"/>
                  </a:lnTo>
                  <a:lnTo>
                    <a:pt x="519" y="172"/>
                  </a:lnTo>
                  <a:lnTo>
                    <a:pt x="525" y="179"/>
                  </a:lnTo>
                  <a:lnTo>
                    <a:pt x="504" y="177"/>
                  </a:lnTo>
                  <a:lnTo>
                    <a:pt x="487" y="184"/>
                  </a:lnTo>
                  <a:lnTo>
                    <a:pt x="497" y="188"/>
                  </a:lnTo>
                  <a:lnTo>
                    <a:pt x="503" y="201"/>
                  </a:lnTo>
                  <a:lnTo>
                    <a:pt x="510" y="214"/>
                  </a:lnTo>
                  <a:lnTo>
                    <a:pt x="510" y="218"/>
                  </a:lnTo>
                  <a:lnTo>
                    <a:pt x="507" y="221"/>
                  </a:lnTo>
                  <a:lnTo>
                    <a:pt x="489" y="210"/>
                  </a:lnTo>
                  <a:lnTo>
                    <a:pt x="469" y="212"/>
                  </a:lnTo>
                  <a:lnTo>
                    <a:pt x="450" y="214"/>
                  </a:lnTo>
                  <a:lnTo>
                    <a:pt x="430" y="214"/>
                  </a:lnTo>
                  <a:lnTo>
                    <a:pt x="417" y="213"/>
                  </a:lnTo>
                  <a:lnTo>
                    <a:pt x="408" y="222"/>
                  </a:lnTo>
                  <a:lnTo>
                    <a:pt x="394" y="221"/>
                  </a:lnTo>
                  <a:lnTo>
                    <a:pt x="378" y="219"/>
                  </a:lnTo>
                  <a:lnTo>
                    <a:pt x="369" y="226"/>
                  </a:lnTo>
                  <a:lnTo>
                    <a:pt x="355" y="237"/>
                  </a:lnTo>
                  <a:lnTo>
                    <a:pt x="341" y="246"/>
                  </a:lnTo>
                  <a:lnTo>
                    <a:pt x="328" y="239"/>
                  </a:lnTo>
                  <a:lnTo>
                    <a:pt x="313" y="232"/>
                  </a:lnTo>
                  <a:lnTo>
                    <a:pt x="312" y="218"/>
                  </a:lnTo>
                  <a:lnTo>
                    <a:pt x="297" y="207"/>
                  </a:lnTo>
                  <a:lnTo>
                    <a:pt x="281" y="206"/>
                  </a:lnTo>
                  <a:lnTo>
                    <a:pt x="265" y="204"/>
                  </a:lnTo>
                  <a:lnTo>
                    <a:pt x="251" y="203"/>
                  </a:lnTo>
                  <a:lnTo>
                    <a:pt x="235" y="202"/>
                  </a:lnTo>
                  <a:lnTo>
                    <a:pt x="221" y="185"/>
                  </a:lnTo>
                  <a:lnTo>
                    <a:pt x="202" y="176"/>
                  </a:lnTo>
                  <a:lnTo>
                    <a:pt x="183" y="165"/>
                  </a:lnTo>
                  <a:lnTo>
                    <a:pt x="166" y="172"/>
                  </a:lnTo>
                  <a:lnTo>
                    <a:pt x="148" y="178"/>
                  </a:lnTo>
                  <a:lnTo>
                    <a:pt x="151" y="195"/>
                  </a:lnTo>
                  <a:lnTo>
                    <a:pt x="155" y="210"/>
                  </a:lnTo>
                  <a:lnTo>
                    <a:pt x="160" y="226"/>
                  </a:lnTo>
                  <a:lnTo>
                    <a:pt x="163" y="243"/>
                  </a:lnTo>
                  <a:lnTo>
                    <a:pt x="147" y="237"/>
                  </a:lnTo>
                  <a:lnTo>
                    <a:pt x="130" y="232"/>
                  </a:lnTo>
                  <a:lnTo>
                    <a:pt x="131" y="220"/>
                  </a:lnTo>
                  <a:lnTo>
                    <a:pt x="106" y="220"/>
                  </a:lnTo>
                  <a:lnTo>
                    <a:pt x="94" y="215"/>
                  </a:lnTo>
                  <a:lnTo>
                    <a:pt x="88" y="212"/>
                  </a:lnTo>
                  <a:lnTo>
                    <a:pt x="75" y="194"/>
                  </a:lnTo>
                  <a:lnTo>
                    <a:pt x="67" y="189"/>
                  </a:lnTo>
                  <a:lnTo>
                    <a:pt x="84" y="188"/>
                  </a:lnTo>
                  <a:lnTo>
                    <a:pt x="77" y="182"/>
                  </a:lnTo>
                  <a:lnTo>
                    <a:pt x="85" y="174"/>
                  </a:lnTo>
                  <a:lnTo>
                    <a:pt x="103" y="174"/>
                  </a:lnTo>
                  <a:lnTo>
                    <a:pt x="100" y="167"/>
                  </a:lnTo>
                  <a:lnTo>
                    <a:pt x="96" y="148"/>
                  </a:lnTo>
                  <a:lnTo>
                    <a:pt x="77" y="14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2" name="Freeform 266"/>
            <p:cNvSpPr/>
            <p:nvPr/>
          </p:nvSpPr>
          <p:spPr bwMode="auto">
            <a:xfrm>
              <a:off x="3156" y="1827"/>
              <a:ext cx="134" cy="52"/>
            </a:xfrm>
            <a:custGeom>
              <a:avLst/>
              <a:gdLst/>
              <a:ahLst/>
              <a:cxnLst>
                <a:cxn ang="0">
                  <a:pos x="24" y="17"/>
                </a:cxn>
                <a:cxn ang="0">
                  <a:pos x="0" y="3"/>
                </a:cxn>
                <a:cxn ang="0">
                  <a:pos x="1" y="0"/>
                </a:cxn>
                <a:cxn ang="0">
                  <a:pos x="17" y="2"/>
                </a:cxn>
                <a:cxn ang="0">
                  <a:pos x="33" y="3"/>
                </a:cxn>
                <a:cxn ang="0">
                  <a:pos x="55" y="12"/>
                </a:cxn>
                <a:cxn ang="0">
                  <a:pos x="77" y="21"/>
                </a:cxn>
                <a:cxn ang="0">
                  <a:pos x="98" y="29"/>
                </a:cxn>
                <a:cxn ang="0">
                  <a:pos x="120" y="38"/>
                </a:cxn>
                <a:cxn ang="0">
                  <a:pos x="115" y="46"/>
                </a:cxn>
                <a:cxn ang="0">
                  <a:pos x="101" y="45"/>
                </a:cxn>
                <a:cxn ang="0">
                  <a:pos x="79" y="44"/>
                </a:cxn>
                <a:cxn ang="0">
                  <a:pos x="57" y="44"/>
                </a:cxn>
                <a:cxn ang="0">
                  <a:pos x="39" y="45"/>
                </a:cxn>
                <a:cxn ang="0">
                  <a:pos x="38" y="32"/>
                </a:cxn>
                <a:cxn ang="0">
                  <a:pos x="24" y="17"/>
                </a:cxn>
              </a:cxnLst>
              <a:rect l="0" t="0" r="r" b="b"/>
              <a:pathLst>
                <a:path w="120" h="46">
                  <a:moveTo>
                    <a:pt x="24" y="17"/>
                  </a:moveTo>
                  <a:lnTo>
                    <a:pt x="0" y="3"/>
                  </a:lnTo>
                  <a:lnTo>
                    <a:pt x="1" y="0"/>
                  </a:lnTo>
                  <a:lnTo>
                    <a:pt x="17" y="2"/>
                  </a:lnTo>
                  <a:lnTo>
                    <a:pt x="33" y="3"/>
                  </a:lnTo>
                  <a:lnTo>
                    <a:pt x="55" y="12"/>
                  </a:lnTo>
                  <a:lnTo>
                    <a:pt x="77" y="21"/>
                  </a:lnTo>
                  <a:lnTo>
                    <a:pt x="98" y="29"/>
                  </a:lnTo>
                  <a:lnTo>
                    <a:pt x="120" y="38"/>
                  </a:lnTo>
                  <a:lnTo>
                    <a:pt x="115" y="46"/>
                  </a:lnTo>
                  <a:lnTo>
                    <a:pt x="101" y="45"/>
                  </a:lnTo>
                  <a:lnTo>
                    <a:pt x="79" y="44"/>
                  </a:lnTo>
                  <a:lnTo>
                    <a:pt x="57" y="44"/>
                  </a:lnTo>
                  <a:lnTo>
                    <a:pt x="39" y="45"/>
                  </a:lnTo>
                  <a:lnTo>
                    <a:pt x="38" y="32"/>
                  </a:lnTo>
                  <a:lnTo>
                    <a:pt x="24" y="1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3" name="Freeform 267"/>
            <p:cNvSpPr/>
            <p:nvPr/>
          </p:nvSpPr>
          <p:spPr bwMode="auto">
            <a:xfrm>
              <a:off x="3662" y="1841"/>
              <a:ext cx="158" cy="82"/>
            </a:xfrm>
            <a:custGeom>
              <a:avLst/>
              <a:gdLst/>
              <a:ahLst/>
              <a:cxnLst>
                <a:cxn ang="0">
                  <a:pos x="46" y="41"/>
                </a:cxn>
                <a:cxn ang="0">
                  <a:pos x="31" y="32"/>
                </a:cxn>
                <a:cxn ang="0">
                  <a:pos x="10" y="29"/>
                </a:cxn>
                <a:cxn ang="0">
                  <a:pos x="0" y="16"/>
                </a:cxn>
                <a:cxn ang="0">
                  <a:pos x="9" y="9"/>
                </a:cxn>
                <a:cxn ang="0">
                  <a:pos x="25" y="11"/>
                </a:cxn>
                <a:cxn ang="0">
                  <a:pos x="39" y="12"/>
                </a:cxn>
                <a:cxn ang="0">
                  <a:pos x="48" y="3"/>
                </a:cxn>
                <a:cxn ang="0">
                  <a:pos x="61" y="4"/>
                </a:cxn>
                <a:cxn ang="0">
                  <a:pos x="81" y="4"/>
                </a:cxn>
                <a:cxn ang="0">
                  <a:pos x="100" y="2"/>
                </a:cxn>
                <a:cxn ang="0">
                  <a:pos x="120" y="0"/>
                </a:cxn>
                <a:cxn ang="0">
                  <a:pos x="138" y="11"/>
                </a:cxn>
                <a:cxn ang="0">
                  <a:pos x="141" y="20"/>
                </a:cxn>
                <a:cxn ang="0">
                  <a:pos x="130" y="29"/>
                </a:cxn>
                <a:cxn ang="0">
                  <a:pos x="120" y="38"/>
                </a:cxn>
                <a:cxn ang="0">
                  <a:pos x="104" y="42"/>
                </a:cxn>
                <a:cxn ang="0">
                  <a:pos x="94" y="53"/>
                </a:cxn>
                <a:cxn ang="0">
                  <a:pos x="86" y="51"/>
                </a:cxn>
                <a:cxn ang="0">
                  <a:pos x="79" y="52"/>
                </a:cxn>
                <a:cxn ang="0">
                  <a:pos x="68" y="58"/>
                </a:cxn>
                <a:cxn ang="0">
                  <a:pos x="62" y="71"/>
                </a:cxn>
                <a:cxn ang="0">
                  <a:pos x="37" y="69"/>
                </a:cxn>
                <a:cxn ang="0">
                  <a:pos x="12" y="65"/>
                </a:cxn>
                <a:cxn ang="0">
                  <a:pos x="10" y="53"/>
                </a:cxn>
                <a:cxn ang="0">
                  <a:pos x="28" y="47"/>
                </a:cxn>
                <a:cxn ang="0">
                  <a:pos x="46" y="41"/>
                </a:cxn>
              </a:cxnLst>
              <a:rect l="0" t="0" r="r" b="b"/>
              <a:pathLst>
                <a:path w="141" h="71">
                  <a:moveTo>
                    <a:pt x="46" y="41"/>
                  </a:moveTo>
                  <a:lnTo>
                    <a:pt x="31" y="32"/>
                  </a:lnTo>
                  <a:lnTo>
                    <a:pt x="10" y="29"/>
                  </a:lnTo>
                  <a:lnTo>
                    <a:pt x="0" y="16"/>
                  </a:lnTo>
                  <a:lnTo>
                    <a:pt x="9" y="9"/>
                  </a:lnTo>
                  <a:lnTo>
                    <a:pt x="25" y="11"/>
                  </a:lnTo>
                  <a:lnTo>
                    <a:pt x="39" y="12"/>
                  </a:lnTo>
                  <a:lnTo>
                    <a:pt x="48" y="3"/>
                  </a:lnTo>
                  <a:lnTo>
                    <a:pt x="61" y="4"/>
                  </a:lnTo>
                  <a:lnTo>
                    <a:pt x="81" y="4"/>
                  </a:lnTo>
                  <a:lnTo>
                    <a:pt x="100" y="2"/>
                  </a:lnTo>
                  <a:lnTo>
                    <a:pt x="120" y="0"/>
                  </a:lnTo>
                  <a:lnTo>
                    <a:pt x="138" y="11"/>
                  </a:lnTo>
                  <a:lnTo>
                    <a:pt x="141" y="20"/>
                  </a:lnTo>
                  <a:lnTo>
                    <a:pt x="130" y="29"/>
                  </a:lnTo>
                  <a:lnTo>
                    <a:pt x="120" y="38"/>
                  </a:lnTo>
                  <a:lnTo>
                    <a:pt x="104" y="42"/>
                  </a:lnTo>
                  <a:lnTo>
                    <a:pt x="94" y="53"/>
                  </a:lnTo>
                  <a:lnTo>
                    <a:pt x="86" y="51"/>
                  </a:lnTo>
                  <a:lnTo>
                    <a:pt x="79" y="52"/>
                  </a:lnTo>
                  <a:lnTo>
                    <a:pt x="68" y="58"/>
                  </a:lnTo>
                  <a:lnTo>
                    <a:pt x="62" y="71"/>
                  </a:lnTo>
                  <a:lnTo>
                    <a:pt x="37" y="69"/>
                  </a:lnTo>
                  <a:lnTo>
                    <a:pt x="12" y="65"/>
                  </a:lnTo>
                  <a:lnTo>
                    <a:pt x="10" y="53"/>
                  </a:lnTo>
                  <a:lnTo>
                    <a:pt x="28" y="47"/>
                  </a:lnTo>
                  <a:lnTo>
                    <a:pt x="46" y="4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4" name="Freeform 268"/>
            <p:cNvSpPr/>
            <p:nvPr/>
          </p:nvSpPr>
          <p:spPr bwMode="auto">
            <a:xfrm>
              <a:off x="3369" y="1852"/>
              <a:ext cx="241" cy="149"/>
            </a:xfrm>
            <a:custGeom>
              <a:avLst/>
              <a:gdLst/>
              <a:ahLst/>
              <a:cxnLst>
                <a:cxn ang="0">
                  <a:pos x="206" y="104"/>
                </a:cxn>
                <a:cxn ang="0">
                  <a:pos x="200" y="119"/>
                </a:cxn>
                <a:cxn ang="0">
                  <a:pos x="187" y="126"/>
                </a:cxn>
                <a:cxn ang="0">
                  <a:pos x="182" y="134"/>
                </a:cxn>
                <a:cxn ang="0">
                  <a:pos x="174" y="133"/>
                </a:cxn>
                <a:cxn ang="0">
                  <a:pos x="159" y="128"/>
                </a:cxn>
                <a:cxn ang="0">
                  <a:pos x="153" y="110"/>
                </a:cxn>
                <a:cxn ang="0">
                  <a:pos x="140" y="108"/>
                </a:cxn>
                <a:cxn ang="0">
                  <a:pos x="127" y="100"/>
                </a:cxn>
                <a:cxn ang="0">
                  <a:pos x="114" y="91"/>
                </a:cxn>
                <a:cxn ang="0">
                  <a:pos x="90" y="83"/>
                </a:cxn>
                <a:cxn ang="0">
                  <a:pos x="75" y="84"/>
                </a:cxn>
                <a:cxn ang="0">
                  <a:pos x="59" y="86"/>
                </a:cxn>
                <a:cxn ang="0">
                  <a:pos x="48" y="97"/>
                </a:cxn>
                <a:cxn ang="0">
                  <a:pos x="43" y="97"/>
                </a:cxn>
                <a:cxn ang="0">
                  <a:pos x="39" y="83"/>
                </a:cxn>
                <a:cxn ang="0">
                  <a:pos x="35" y="67"/>
                </a:cxn>
                <a:cxn ang="0">
                  <a:pos x="26" y="61"/>
                </a:cxn>
                <a:cxn ang="0">
                  <a:pos x="25" y="62"/>
                </a:cxn>
                <a:cxn ang="0">
                  <a:pos x="27" y="59"/>
                </a:cxn>
                <a:cxn ang="0">
                  <a:pos x="30" y="56"/>
                </a:cxn>
                <a:cxn ang="0">
                  <a:pos x="26" y="50"/>
                </a:cxn>
                <a:cxn ang="0">
                  <a:pos x="19" y="52"/>
                </a:cxn>
                <a:cxn ang="0">
                  <a:pos x="19" y="53"/>
                </a:cxn>
                <a:cxn ang="0">
                  <a:pos x="14" y="35"/>
                </a:cxn>
                <a:cxn ang="0">
                  <a:pos x="17" y="34"/>
                </a:cxn>
                <a:cxn ang="0">
                  <a:pos x="25" y="34"/>
                </a:cxn>
                <a:cxn ang="0">
                  <a:pos x="32" y="38"/>
                </a:cxn>
                <a:cxn ang="0">
                  <a:pos x="36" y="37"/>
                </a:cxn>
                <a:cxn ang="0">
                  <a:pos x="37" y="35"/>
                </a:cxn>
                <a:cxn ang="0">
                  <a:pos x="39" y="30"/>
                </a:cxn>
                <a:cxn ang="0">
                  <a:pos x="25" y="14"/>
                </a:cxn>
                <a:cxn ang="0">
                  <a:pos x="12" y="13"/>
                </a:cxn>
                <a:cxn ang="0">
                  <a:pos x="13" y="28"/>
                </a:cxn>
                <a:cxn ang="0">
                  <a:pos x="13" y="30"/>
                </a:cxn>
                <a:cxn ang="0">
                  <a:pos x="3" y="11"/>
                </a:cxn>
                <a:cxn ang="0">
                  <a:pos x="5" y="2"/>
                </a:cxn>
                <a:cxn ang="0">
                  <a:pos x="0" y="0"/>
                </a:cxn>
                <a:cxn ang="0">
                  <a:pos x="25" y="0"/>
                </a:cxn>
                <a:cxn ang="0">
                  <a:pos x="24" y="12"/>
                </a:cxn>
                <a:cxn ang="0">
                  <a:pos x="41" y="17"/>
                </a:cxn>
                <a:cxn ang="0">
                  <a:pos x="57" y="23"/>
                </a:cxn>
                <a:cxn ang="0">
                  <a:pos x="78" y="26"/>
                </a:cxn>
                <a:cxn ang="0">
                  <a:pos x="74" y="17"/>
                </a:cxn>
                <a:cxn ang="0">
                  <a:pos x="81" y="13"/>
                </a:cxn>
                <a:cxn ang="0">
                  <a:pos x="93" y="0"/>
                </a:cxn>
                <a:cxn ang="0">
                  <a:pos x="113" y="13"/>
                </a:cxn>
                <a:cxn ang="0">
                  <a:pos x="125" y="31"/>
                </a:cxn>
                <a:cxn ang="0">
                  <a:pos x="144" y="38"/>
                </a:cxn>
                <a:cxn ang="0">
                  <a:pos x="157" y="46"/>
                </a:cxn>
                <a:cxn ang="0">
                  <a:pos x="182" y="61"/>
                </a:cxn>
                <a:cxn ang="0">
                  <a:pos x="207" y="77"/>
                </a:cxn>
                <a:cxn ang="0">
                  <a:pos x="217" y="95"/>
                </a:cxn>
                <a:cxn ang="0">
                  <a:pos x="211" y="100"/>
                </a:cxn>
                <a:cxn ang="0">
                  <a:pos x="206" y="104"/>
                </a:cxn>
              </a:cxnLst>
              <a:rect l="0" t="0" r="r" b="b"/>
              <a:pathLst>
                <a:path w="217" h="134">
                  <a:moveTo>
                    <a:pt x="206" y="104"/>
                  </a:moveTo>
                  <a:lnTo>
                    <a:pt x="200" y="119"/>
                  </a:lnTo>
                  <a:lnTo>
                    <a:pt x="187" y="126"/>
                  </a:lnTo>
                  <a:lnTo>
                    <a:pt x="182" y="134"/>
                  </a:lnTo>
                  <a:lnTo>
                    <a:pt x="174" y="133"/>
                  </a:lnTo>
                  <a:lnTo>
                    <a:pt x="159" y="128"/>
                  </a:lnTo>
                  <a:lnTo>
                    <a:pt x="153" y="110"/>
                  </a:lnTo>
                  <a:lnTo>
                    <a:pt x="140" y="108"/>
                  </a:lnTo>
                  <a:lnTo>
                    <a:pt x="127" y="100"/>
                  </a:lnTo>
                  <a:lnTo>
                    <a:pt x="114" y="91"/>
                  </a:lnTo>
                  <a:lnTo>
                    <a:pt x="90" y="83"/>
                  </a:lnTo>
                  <a:lnTo>
                    <a:pt x="75" y="84"/>
                  </a:lnTo>
                  <a:lnTo>
                    <a:pt x="59" y="86"/>
                  </a:lnTo>
                  <a:lnTo>
                    <a:pt x="48" y="97"/>
                  </a:lnTo>
                  <a:lnTo>
                    <a:pt x="43" y="97"/>
                  </a:lnTo>
                  <a:lnTo>
                    <a:pt x="39" y="83"/>
                  </a:lnTo>
                  <a:lnTo>
                    <a:pt x="35" y="67"/>
                  </a:lnTo>
                  <a:lnTo>
                    <a:pt x="26" y="61"/>
                  </a:lnTo>
                  <a:lnTo>
                    <a:pt x="25" y="62"/>
                  </a:lnTo>
                  <a:lnTo>
                    <a:pt x="27" y="59"/>
                  </a:lnTo>
                  <a:lnTo>
                    <a:pt x="30" y="56"/>
                  </a:lnTo>
                  <a:lnTo>
                    <a:pt x="26" y="50"/>
                  </a:lnTo>
                  <a:lnTo>
                    <a:pt x="19" y="52"/>
                  </a:lnTo>
                  <a:lnTo>
                    <a:pt x="19" y="53"/>
                  </a:lnTo>
                  <a:lnTo>
                    <a:pt x="14" y="35"/>
                  </a:lnTo>
                  <a:lnTo>
                    <a:pt x="17" y="34"/>
                  </a:lnTo>
                  <a:lnTo>
                    <a:pt x="25" y="34"/>
                  </a:lnTo>
                  <a:lnTo>
                    <a:pt x="32" y="38"/>
                  </a:lnTo>
                  <a:lnTo>
                    <a:pt x="36" y="37"/>
                  </a:lnTo>
                  <a:lnTo>
                    <a:pt x="37" y="35"/>
                  </a:lnTo>
                  <a:lnTo>
                    <a:pt x="39" y="30"/>
                  </a:lnTo>
                  <a:lnTo>
                    <a:pt x="25" y="14"/>
                  </a:lnTo>
                  <a:lnTo>
                    <a:pt x="12" y="13"/>
                  </a:lnTo>
                  <a:lnTo>
                    <a:pt x="13" y="28"/>
                  </a:lnTo>
                  <a:lnTo>
                    <a:pt x="13" y="30"/>
                  </a:lnTo>
                  <a:lnTo>
                    <a:pt x="3" y="11"/>
                  </a:lnTo>
                  <a:lnTo>
                    <a:pt x="5" y="2"/>
                  </a:lnTo>
                  <a:lnTo>
                    <a:pt x="0" y="0"/>
                  </a:lnTo>
                  <a:lnTo>
                    <a:pt x="25" y="0"/>
                  </a:lnTo>
                  <a:lnTo>
                    <a:pt x="24" y="12"/>
                  </a:lnTo>
                  <a:lnTo>
                    <a:pt x="41" y="17"/>
                  </a:lnTo>
                  <a:lnTo>
                    <a:pt x="57" y="23"/>
                  </a:lnTo>
                  <a:lnTo>
                    <a:pt x="78" y="26"/>
                  </a:lnTo>
                  <a:lnTo>
                    <a:pt x="74" y="17"/>
                  </a:lnTo>
                  <a:lnTo>
                    <a:pt x="81" y="13"/>
                  </a:lnTo>
                  <a:lnTo>
                    <a:pt x="93" y="0"/>
                  </a:lnTo>
                  <a:lnTo>
                    <a:pt x="113" y="13"/>
                  </a:lnTo>
                  <a:lnTo>
                    <a:pt x="125" y="31"/>
                  </a:lnTo>
                  <a:lnTo>
                    <a:pt x="144" y="38"/>
                  </a:lnTo>
                  <a:lnTo>
                    <a:pt x="157" y="46"/>
                  </a:lnTo>
                  <a:lnTo>
                    <a:pt x="182" y="61"/>
                  </a:lnTo>
                  <a:lnTo>
                    <a:pt x="207" y="77"/>
                  </a:lnTo>
                  <a:lnTo>
                    <a:pt x="217" y="95"/>
                  </a:lnTo>
                  <a:lnTo>
                    <a:pt x="211" y="100"/>
                  </a:lnTo>
                  <a:lnTo>
                    <a:pt x="206" y="10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5" name="Freeform 269"/>
            <p:cNvSpPr/>
            <p:nvPr/>
          </p:nvSpPr>
          <p:spPr bwMode="auto">
            <a:xfrm>
              <a:off x="3542" y="1939"/>
              <a:ext cx="222" cy="182"/>
            </a:xfrm>
            <a:custGeom>
              <a:avLst/>
              <a:gdLst/>
              <a:ahLst/>
              <a:cxnLst>
                <a:cxn ang="0">
                  <a:pos x="1" y="71"/>
                </a:cxn>
                <a:cxn ang="0">
                  <a:pos x="0" y="73"/>
                </a:cxn>
                <a:cxn ang="0">
                  <a:pos x="0" y="83"/>
                </a:cxn>
                <a:cxn ang="0">
                  <a:pos x="6" y="88"/>
                </a:cxn>
                <a:cxn ang="0">
                  <a:pos x="4" y="91"/>
                </a:cxn>
                <a:cxn ang="0">
                  <a:pos x="8" y="106"/>
                </a:cxn>
                <a:cxn ang="0">
                  <a:pos x="10" y="121"/>
                </a:cxn>
                <a:cxn ang="0">
                  <a:pos x="26" y="126"/>
                </a:cxn>
                <a:cxn ang="0">
                  <a:pos x="28" y="133"/>
                </a:cxn>
                <a:cxn ang="0">
                  <a:pos x="18" y="154"/>
                </a:cxn>
                <a:cxn ang="0">
                  <a:pos x="31" y="157"/>
                </a:cxn>
                <a:cxn ang="0">
                  <a:pos x="43" y="162"/>
                </a:cxn>
                <a:cxn ang="0">
                  <a:pos x="67" y="161"/>
                </a:cxn>
                <a:cxn ang="0">
                  <a:pos x="84" y="157"/>
                </a:cxn>
                <a:cxn ang="0">
                  <a:pos x="99" y="154"/>
                </a:cxn>
                <a:cxn ang="0">
                  <a:pos x="99" y="146"/>
                </a:cxn>
                <a:cxn ang="0">
                  <a:pos x="102" y="132"/>
                </a:cxn>
                <a:cxn ang="0">
                  <a:pos x="116" y="126"/>
                </a:cxn>
                <a:cxn ang="0">
                  <a:pos x="121" y="121"/>
                </a:cxn>
                <a:cxn ang="0">
                  <a:pos x="135" y="121"/>
                </a:cxn>
                <a:cxn ang="0">
                  <a:pos x="136" y="102"/>
                </a:cxn>
                <a:cxn ang="0">
                  <a:pos x="148" y="91"/>
                </a:cxn>
                <a:cxn ang="0">
                  <a:pos x="140" y="82"/>
                </a:cxn>
                <a:cxn ang="0">
                  <a:pos x="153" y="80"/>
                </a:cxn>
                <a:cxn ang="0">
                  <a:pos x="156" y="72"/>
                </a:cxn>
                <a:cxn ang="0">
                  <a:pos x="160" y="59"/>
                </a:cxn>
                <a:cxn ang="0">
                  <a:pos x="152" y="44"/>
                </a:cxn>
                <a:cxn ang="0">
                  <a:pos x="159" y="34"/>
                </a:cxn>
                <a:cxn ang="0">
                  <a:pos x="177" y="29"/>
                </a:cxn>
                <a:cxn ang="0">
                  <a:pos x="195" y="25"/>
                </a:cxn>
                <a:cxn ang="0">
                  <a:pos x="195" y="22"/>
                </a:cxn>
                <a:cxn ang="0">
                  <a:pos x="199" y="22"/>
                </a:cxn>
                <a:cxn ang="0">
                  <a:pos x="200" y="22"/>
                </a:cxn>
                <a:cxn ang="0">
                  <a:pos x="187" y="20"/>
                </a:cxn>
                <a:cxn ang="0">
                  <a:pos x="182" y="19"/>
                </a:cxn>
                <a:cxn ang="0">
                  <a:pos x="170" y="20"/>
                </a:cxn>
                <a:cxn ang="0">
                  <a:pos x="152" y="30"/>
                </a:cxn>
                <a:cxn ang="0">
                  <a:pos x="146" y="8"/>
                </a:cxn>
                <a:cxn ang="0">
                  <a:pos x="142" y="8"/>
                </a:cxn>
                <a:cxn ang="0">
                  <a:pos x="138" y="0"/>
                </a:cxn>
                <a:cxn ang="0">
                  <a:pos x="130" y="4"/>
                </a:cxn>
                <a:cxn ang="0">
                  <a:pos x="128" y="14"/>
                </a:cxn>
                <a:cxn ang="0">
                  <a:pos x="117" y="19"/>
                </a:cxn>
                <a:cxn ang="0">
                  <a:pos x="114" y="23"/>
                </a:cxn>
                <a:cxn ang="0">
                  <a:pos x="104" y="23"/>
                </a:cxn>
                <a:cxn ang="0">
                  <a:pos x="96" y="24"/>
                </a:cxn>
                <a:cxn ang="0">
                  <a:pos x="91" y="22"/>
                </a:cxn>
                <a:cxn ang="0">
                  <a:pos x="76" y="19"/>
                </a:cxn>
                <a:cxn ang="0">
                  <a:pos x="62" y="17"/>
                </a:cxn>
                <a:cxn ang="0">
                  <a:pos x="56" y="22"/>
                </a:cxn>
                <a:cxn ang="0">
                  <a:pos x="51" y="26"/>
                </a:cxn>
                <a:cxn ang="0">
                  <a:pos x="45" y="41"/>
                </a:cxn>
                <a:cxn ang="0">
                  <a:pos x="32" y="48"/>
                </a:cxn>
                <a:cxn ang="0">
                  <a:pos x="27" y="56"/>
                </a:cxn>
                <a:cxn ang="0">
                  <a:pos x="19" y="55"/>
                </a:cxn>
                <a:cxn ang="0">
                  <a:pos x="4" y="50"/>
                </a:cxn>
                <a:cxn ang="0">
                  <a:pos x="1" y="71"/>
                </a:cxn>
              </a:cxnLst>
              <a:rect l="0" t="0" r="r" b="b"/>
              <a:pathLst>
                <a:path w="200" h="162">
                  <a:moveTo>
                    <a:pt x="1" y="71"/>
                  </a:moveTo>
                  <a:lnTo>
                    <a:pt x="0" y="73"/>
                  </a:lnTo>
                  <a:lnTo>
                    <a:pt x="0" y="83"/>
                  </a:lnTo>
                  <a:lnTo>
                    <a:pt x="6" y="88"/>
                  </a:lnTo>
                  <a:lnTo>
                    <a:pt x="4" y="91"/>
                  </a:lnTo>
                  <a:lnTo>
                    <a:pt x="8" y="106"/>
                  </a:lnTo>
                  <a:lnTo>
                    <a:pt x="10" y="121"/>
                  </a:lnTo>
                  <a:lnTo>
                    <a:pt x="26" y="126"/>
                  </a:lnTo>
                  <a:lnTo>
                    <a:pt x="28" y="133"/>
                  </a:lnTo>
                  <a:lnTo>
                    <a:pt x="18" y="154"/>
                  </a:lnTo>
                  <a:lnTo>
                    <a:pt x="31" y="157"/>
                  </a:lnTo>
                  <a:lnTo>
                    <a:pt x="43" y="162"/>
                  </a:lnTo>
                  <a:lnTo>
                    <a:pt x="67" y="161"/>
                  </a:lnTo>
                  <a:lnTo>
                    <a:pt x="84" y="157"/>
                  </a:lnTo>
                  <a:lnTo>
                    <a:pt x="99" y="154"/>
                  </a:lnTo>
                  <a:lnTo>
                    <a:pt x="99" y="146"/>
                  </a:lnTo>
                  <a:lnTo>
                    <a:pt x="102" y="132"/>
                  </a:lnTo>
                  <a:lnTo>
                    <a:pt x="116" y="126"/>
                  </a:lnTo>
                  <a:lnTo>
                    <a:pt x="121" y="121"/>
                  </a:lnTo>
                  <a:lnTo>
                    <a:pt x="135" y="121"/>
                  </a:lnTo>
                  <a:lnTo>
                    <a:pt x="136" y="102"/>
                  </a:lnTo>
                  <a:lnTo>
                    <a:pt x="148" y="91"/>
                  </a:lnTo>
                  <a:lnTo>
                    <a:pt x="140" y="82"/>
                  </a:lnTo>
                  <a:lnTo>
                    <a:pt x="153" y="80"/>
                  </a:lnTo>
                  <a:lnTo>
                    <a:pt x="156" y="72"/>
                  </a:lnTo>
                  <a:lnTo>
                    <a:pt x="160" y="59"/>
                  </a:lnTo>
                  <a:lnTo>
                    <a:pt x="152" y="44"/>
                  </a:lnTo>
                  <a:lnTo>
                    <a:pt x="159" y="34"/>
                  </a:lnTo>
                  <a:lnTo>
                    <a:pt x="177" y="29"/>
                  </a:lnTo>
                  <a:lnTo>
                    <a:pt x="195" y="25"/>
                  </a:lnTo>
                  <a:lnTo>
                    <a:pt x="195" y="22"/>
                  </a:lnTo>
                  <a:lnTo>
                    <a:pt x="199" y="22"/>
                  </a:lnTo>
                  <a:lnTo>
                    <a:pt x="200" y="22"/>
                  </a:lnTo>
                  <a:lnTo>
                    <a:pt x="187" y="20"/>
                  </a:lnTo>
                  <a:lnTo>
                    <a:pt x="182" y="19"/>
                  </a:lnTo>
                  <a:lnTo>
                    <a:pt x="170" y="20"/>
                  </a:lnTo>
                  <a:lnTo>
                    <a:pt x="152" y="30"/>
                  </a:lnTo>
                  <a:lnTo>
                    <a:pt x="146" y="8"/>
                  </a:lnTo>
                  <a:lnTo>
                    <a:pt x="142" y="8"/>
                  </a:lnTo>
                  <a:lnTo>
                    <a:pt x="138" y="0"/>
                  </a:lnTo>
                  <a:lnTo>
                    <a:pt x="130" y="4"/>
                  </a:lnTo>
                  <a:lnTo>
                    <a:pt x="128" y="14"/>
                  </a:lnTo>
                  <a:lnTo>
                    <a:pt x="117" y="19"/>
                  </a:lnTo>
                  <a:lnTo>
                    <a:pt x="114" y="23"/>
                  </a:lnTo>
                  <a:lnTo>
                    <a:pt x="104" y="23"/>
                  </a:lnTo>
                  <a:lnTo>
                    <a:pt x="96" y="24"/>
                  </a:lnTo>
                  <a:lnTo>
                    <a:pt x="91" y="22"/>
                  </a:lnTo>
                  <a:lnTo>
                    <a:pt x="76" y="19"/>
                  </a:lnTo>
                  <a:lnTo>
                    <a:pt x="62" y="17"/>
                  </a:lnTo>
                  <a:lnTo>
                    <a:pt x="56" y="22"/>
                  </a:lnTo>
                  <a:lnTo>
                    <a:pt x="51" y="26"/>
                  </a:lnTo>
                  <a:lnTo>
                    <a:pt x="45" y="41"/>
                  </a:lnTo>
                  <a:lnTo>
                    <a:pt x="32" y="48"/>
                  </a:lnTo>
                  <a:lnTo>
                    <a:pt x="27" y="56"/>
                  </a:lnTo>
                  <a:lnTo>
                    <a:pt x="19" y="55"/>
                  </a:lnTo>
                  <a:lnTo>
                    <a:pt x="4" y="50"/>
                  </a:lnTo>
                  <a:lnTo>
                    <a:pt x="1" y="7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6" name="Freeform 270"/>
            <p:cNvSpPr/>
            <p:nvPr/>
          </p:nvSpPr>
          <p:spPr bwMode="auto">
            <a:xfrm>
              <a:off x="3069" y="1994"/>
              <a:ext cx="35" cy="20"/>
            </a:xfrm>
            <a:custGeom>
              <a:avLst/>
              <a:gdLst/>
              <a:ahLst/>
              <a:cxnLst>
                <a:cxn ang="0">
                  <a:pos x="31" y="0"/>
                </a:cxn>
                <a:cxn ang="0">
                  <a:pos x="12" y="6"/>
                </a:cxn>
                <a:cxn ang="0">
                  <a:pos x="0" y="11"/>
                </a:cxn>
                <a:cxn ang="0">
                  <a:pos x="5" y="19"/>
                </a:cxn>
                <a:cxn ang="0">
                  <a:pos x="23" y="13"/>
                </a:cxn>
                <a:cxn ang="0">
                  <a:pos x="21" y="10"/>
                </a:cxn>
                <a:cxn ang="0">
                  <a:pos x="31" y="0"/>
                </a:cxn>
              </a:cxnLst>
              <a:rect l="0" t="0" r="r" b="b"/>
              <a:pathLst>
                <a:path w="31" h="19">
                  <a:moveTo>
                    <a:pt x="31" y="0"/>
                  </a:moveTo>
                  <a:lnTo>
                    <a:pt x="12" y="6"/>
                  </a:lnTo>
                  <a:lnTo>
                    <a:pt x="0" y="11"/>
                  </a:lnTo>
                  <a:lnTo>
                    <a:pt x="5" y="19"/>
                  </a:lnTo>
                  <a:lnTo>
                    <a:pt x="23" y="13"/>
                  </a:lnTo>
                  <a:lnTo>
                    <a:pt x="21" y="10"/>
                  </a:lnTo>
                  <a:lnTo>
                    <a:pt x="3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7" name="Line 271"/>
            <p:cNvSpPr>
              <a:spLocks noChangeShapeType="1"/>
            </p:cNvSpPr>
            <p:nvPr/>
          </p:nvSpPr>
          <p:spPr bwMode="auto">
            <a:xfrm>
              <a:off x="3753" y="1967"/>
              <a:ext cx="3" cy="5"/>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8" name="Line 272"/>
            <p:cNvSpPr>
              <a:spLocks noChangeShapeType="1"/>
            </p:cNvSpPr>
            <p:nvPr/>
          </p:nvSpPr>
          <p:spPr bwMode="auto">
            <a:xfrm>
              <a:off x="3755" y="1969"/>
              <a:ext cx="3" cy="5"/>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9" name="Line 273"/>
            <p:cNvSpPr>
              <a:spLocks noChangeShapeType="1"/>
            </p:cNvSpPr>
            <p:nvPr/>
          </p:nvSpPr>
          <p:spPr bwMode="auto">
            <a:xfrm flipH="1">
              <a:off x="3748" y="1974"/>
              <a:ext cx="7" cy="0"/>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0" name="Line 274"/>
            <p:cNvSpPr>
              <a:spLocks noChangeShapeType="1"/>
            </p:cNvSpPr>
            <p:nvPr/>
          </p:nvSpPr>
          <p:spPr bwMode="auto">
            <a:xfrm flipH="1">
              <a:off x="3747" y="1976"/>
              <a:ext cx="4" cy="5"/>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1" name="Line 275"/>
            <p:cNvSpPr>
              <a:spLocks noChangeShapeType="1"/>
            </p:cNvSpPr>
            <p:nvPr/>
          </p:nvSpPr>
          <p:spPr bwMode="auto">
            <a:xfrm flipH="1">
              <a:off x="3741" y="1981"/>
              <a:ext cx="6" cy="2"/>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2" name="Line 276"/>
            <p:cNvSpPr>
              <a:spLocks noChangeShapeType="1"/>
            </p:cNvSpPr>
            <p:nvPr/>
          </p:nvSpPr>
          <p:spPr bwMode="auto">
            <a:xfrm flipH="1">
              <a:off x="3740" y="1981"/>
              <a:ext cx="1" cy="6"/>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3" name="Line 277"/>
            <p:cNvSpPr>
              <a:spLocks noChangeShapeType="1"/>
            </p:cNvSpPr>
            <p:nvPr/>
          </p:nvSpPr>
          <p:spPr bwMode="auto">
            <a:xfrm>
              <a:off x="3740" y="1986"/>
              <a:ext cx="1" cy="6"/>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4" name="Line 278"/>
            <p:cNvSpPr>
              <a:spLocks noChangeShapeType="1"/>
            </p:cNvSpPr>
            <p:nvPr/>
          </p:nvSpPr>
          <p:spPr bwMode="auto">
            <a:xfrm>
              <a:off x="3740" y="1991"/>
              <a:ext cx="1" cy="10"/>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5" name="Line 279"/>
            <p:cNvSpPr>
              <a:spLocks noChangeShapeType="1"/>
            </p:cNvSpPr>
            <p:nvPr/>
          </p:nvSpPr>
          <p:spPr bwMode="auto">
            <a:xfrm>
              <a:off x="3741" y="1996"/>
              <a:ext cx="6" cy="7"/>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6" name="Line 280"/>
            <p:cNvSpPr>
              <a:spLocks noChangeShapeType="1"/>
            </p:cNvSpPr>
            <p:nvPr/>
          </p:nvSpPr>
          <p:spPr bwMode="auto">
            <a:xfrm>
              <a:off x="3744" y="2000"/>
              <a:ext cx="3" cy="5"/>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7" name="Line 281"/>
            <p:cNvSpPr>
              <a:spLocks noChangeShapeType="1"/>
            </p:cNvSpPr>
            <p:nvPr/>
          </p:nvSpPr>
          <p:spPr bwMode="auto">
            <a:xfrm>
              <a:off x="3755" y="2026"/>
              <a:ext cx="3" cy="4"/>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8" name="Line 282"/>
            <p:cNvSpPr>
              <a:spLocks noChangeShapeType="1"/>
            </p:cNvSpPr>
            <p:nvPr/>
          </p:nvSpPr>
          <p:spPr bwMode="auto">
            <a:xfrm>
              <a:off x="3755" y="2026"/>
              <a:ext cx="7" cy="5"/>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9" name="Line 283"/>
            <p:cNvSpPr>
              <a:spLocks noChangeShapeType="1"/>
            </p:cNvSpPr>
            <p:nvPr/>
          </p:nvSpPr>
          <p:spPr bwMode="auto">
            <a:xfrm>
              <a:off x="3762" y="2031"/>
              <a:ext cx="0" cy="5"/>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0" name="Line 284"/>
            <p:cNvSpPr>
              <a:spLocks noChangeShapeType="1"/>
            </p:cNvSpPr>
            <p:nvPr/>
          </p:nvSpPr>
          <p:spPr bwMode="auto">
            <a:xfrm>
              <a:off x="3762" y="2036"/>
              <a:ext cx="0" cy="6"/>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1" name="Line 285"/>
            <p:cNvSpPr>
              <a:spLocks noChangeShapeType="1"/>
            </p:cNvSpPr>
            <p:nvPr/>
          </p:nvSpPr>
          <p:spPr bwMode="auto">
            <a:xfrm>
              <a:off x="3764" y="2043"/>
              <a:ext cx="7" cy="5"/>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2" name="Line 286"/>
            <p:cNvSpPr>
              <a:spLocks noChangeShapeType="1"/>
            </p:cNvSpPr>
            <p:nvPr/>
          </p:nvSpPr>
          <p:spPr bwMode="auto">
            <a:xfrm>
              <a:off x="3769" y="2045"/>
              <a:ext cx="6" cy="2"/>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3" name="Line 287"/>
            <p:cNvSpPr>
              <a:spLocks noChangeShapeType="1"/>
            </p:cNvSpPr>
            <p:nvPr/>
          </p:nvSpPr>
          <p:spPr bwMode="auto">
            <a:xfrm flipV="1">
              <a:off x="3850" y="2022"/>
              <a:ext cx="10" cy="5"/>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4" name="Line 288"/>
            <p:cNvSpPr>
              <a:spLocks noChangeShapeType="1"/>
            </p:cNvSpPr>
            <p:nvPr/>
          </p:nvSpPr>
          <p:spPr bwMode="auto">
            <a:xfrm flipV="1">
              <a:off x="3859" y="2012"/>
              <a:ext cx="1" cy="11"/>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5" name="Line 289"/>
            <p:cNvSpPr>
              <a:spLocks noChangeShapeType="1"/>
            </p:cNvSpPr>
            <p:nvPr/>
          </p:nvSpPr>
          <p:spPr bwMode="auto">
            <a:xfrm flipV="1">
              <a:off x="3860" y="1996"/>
              <a:ext cx="1" cy="21"/>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6" name="Line 290"/>
            <p:cNvSpPr>
              <a:spLocks noChangeShapeType="1"/>
            </p:cNvSpPr>
            <p:nvPr/>
          </p:nvSpPr>
          <p:spPr bwMode="auto">
            <a:xfrm flipH="1" flipV="1">
              <a:off x="3849" y="1992"/>
              <a:ext cx="13" cy="4"/>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7" name="Line 291"/>
            <p:cNvSpPr>
              <a:spLocks noChangeShapeType="1"/>
            </p:cNvSpPr>
            <p:nvPr/>
          </p:nvSpPr>
          <p:spPr bwMode="auto">
            <a:xfrm flipH="1" flipV="1">
              <a:off x="3848" y="1991"/>
              <a:ext cx="1" cy="1"/>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8" name="Line 292"/>
            <p:cNvSpPr>
              <a:spLocks noChangeShapeType="1"/>
            </p:cNvSpPr>
            <p:nvPr/>
          </p:nvSpPr>
          <p:spPr bwMode="auto">
            <a:xfrm flipH="1">
              <a:off x="3820" y="1996"/>
              <a:ext cx="3" cy="5"/>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9" name="Freeform 293"/>
            <p:cNvSpPr/>
            <p:nvPr/>
          </p:nvSpPr>
          <p:spPr bwMode="auto">
            <a:xfrm>
              <a:off x="3121" y="2014"/>
              <a:ext cx="21" cy="31"/>
            </a:xfrm>
            <a:custGeom>
              <a:avLst/>
              <a:gdLst/>
              <a:ahLst/>
              <a:cxnLst>
                <a:cxn ang="0">
                  <a:pos x="17" y="16"/>
                </a:cxn>
                <a:cxn ang="0">
                  <a:pos x="7" y="25"/>
                </a:cxn>
                <a:cxn ang="0">
                  <a:pos x="0" y="29"/>
                </a:cxn>
                <a:cxn ang="0">
                  <a:pos x="5" y="15"/>
                </a:cxn>
                <a:cxn ang="0">
                  <a:pos x="10" y="0"/>
                </a:cxn>
                <a:cxn ang="0">
                  <a:pos x="19" y="5"/>
                </a:cxn>
                <a:cxn ang="0">
                  <a:pos x="17" y="16"/>
                </a:cxn>
              </a:cxnLst>
              <a:rect l="0" t="0" r="r" b="b"/>
              <a:pathLst>
                <a:path w="19" h="29">
                  <a:moveTo>
                    <a:pt x="17" y="16"/>
                  </a:moveTo>
                  <a:lnTo>
                    <a:pt x="7" y="25"/>
                  </a:lnTo>
                  <a:lnTo>
                    <a:pt x="0" y="29"/>
                  </a:lnTo>
                  <a:lnTo>
                    <a:pt x="5" y="15"/>
                  </a:lnTo>
                  <a:lnTo>
                    <a:pt x="10" y="0"/>
                  </a:lnTo>
                  <a:lnTo>
                    <a:pt x="19" y="5"/>
                  </a:lnTo>
                  <a:lnTo>
                    <a:pt x="17" y="1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0" name="Freeform 294"/>
            <p:cNvSpPr/>
            <p:nvPr/>
          </p:nvSpPr>
          <p:spPr bwMode="auto">
            <a:xfrm>
              <a:off x="3128" y="1963"/>
              <a:ext cx="102" cy="98"/>
            </a:xfrm>
            <a:custGeom>
              <a:avLst/>
              <a:gdLst/>
              <a:ahLst/>
              <a:cxnLst>
                <a:cxn ang="0">
                  <a:pos x="59" y="6"/>
                </a:cxn>
                <a:cxn ang="0">
                  <a:pos x="36" y="6"/>
                </a:cxn>
                <a:cxn ang="0">
                  <a:pos x="13" y="7"/>
                </a:cxn>
                <a:cxn ang="0">
                  <a:pos x="9" y="9"/>
                </a:cxn>
                <a:cxn ang="0">
                  <a:pos x="7" y="17"/>
                </a:cxn>
                <a:cxn ang="0">
                  <a:pos x="1" y="23"/>
                </a:cxn>
                <a:cxn ang="0">
                  <a:pos x="0" y="21"/>
                </a:cxn>
                <a:cxn ang="0">
                  <a:pos x="4" y="44"/>
                </a:cxn>
                <a:cxn ang="0">
                  <a:pos x="13" y="49"/>
                </a:cxn>
                <a:cxn ang="0">
                  <a:pos x="11" y="60"/>
                </a:cxn>
                <a:cxn ang="0">
                  <a:pos x="1" y="69"/>
                </a:cxn>
                <a:cxn ang="0">
                  <a:pos x="3" y="79"/>
                </a:cxn>
                <a:cxn ang="0">
                  <a:pos x="22" y="86"/>
                </a:cxn>
                <a:cxn ang="0">
                  <a:pos x="35" y="77"/>
                </a:cxn>
                <a:cxn ang="0">
                  <a:pos x="49" y="67"/>
                </a:cxn>
                <a:cxn ang="0">
                  <a:pos x="64" y="59"/>
                </a:cxn>
                <a:cxn ang="0">
                  <a:pos x="79" y="49"/>
                </a:cxn>
                <a:cxn ang="0">
                  <a:pos x="79" y="31"/>
                </a:cxn>
                <a:cxn ang="0">
                  <a:pos x="79" y="14"/>
                </a:cxn>
                <a:cxn ang="0">
                  <a:pos x="93" y="1"/>
                </a:cxn>
                <a:cxn ang="0">
                  <a:pos x="88" y="0"/>
                </a:cxn>
                <a:cxn ang="0">
                  <a:pos x="73" y="2"/>
                </a:cxn>
                <a:cxn ang="0">
                  <a:pos x="59" y="6"/>
                </a:cxn>
              </a:cxnLst>
              <a:rect l="0" t="0" r="r" b="b"/>
              <a:pathLst>
                <a:path w="93" h="86">
                  <a:moveTo>
                    <a:pt x="59" y="6"/>
                  </a:moveTo>
                  <a:lnTo>
                    <a:pt x="36" y="6"/>
                  </a:lnTo>
                  <a:lnTo>
                    <a:pt x="13" y="7"/>
                  </a:lnTo>
                  <a:lnTo>
                    <a:pt x="9" y="9"/>
                  </a:lnTo>
                  <a:lnTo>
                    <a:pt x="7" y="17"/>
                  </a:lnTo>
                  <a:lnTo>
                    <a:pt x="1" y="23"/>
                  </a:lnTo>
                  <a:lnTo>
                    <a:pt x="0" y="21"/>
                  </a:lnTo>
                  <a:lnTo>
                    <a:pt x="4" y="44"/>
                  </a:lnTo>
                  <a:lnTo>
                    <a:pt x="13" y="49"/>
                  </a:lnTo>
                  <a:lnTo>
                    <a:pt x="11" y="60"/>
                  </a:lnTo>
                  <a:lnTo>
                    <a:pt x="1" y="69"/>
                  </a:lnTo>
                  <a:lnTo>
                    <a:pt x="3" y="79"/>
                  </a:lnTo>
                  <a:lnTo>
                    <a:pt x="22" y="86"/>
                  </a:lnTo>
                  <a:lnTo>
                    <a:pt x="35" y="77"/>
                  </a:lnTo>
                  <a:lnTo>
                    <a:pt x="49" y="67"/>
                  </a:lnTo>
                  <a:lnTo>
                    <a:pt x="64" y="59"/>
                  </a:lnTo>
                  <a:lnTo>
                    <a:pt x="79" y="49"/>
                  </a:lnTo>
                  <a:lnTo>
                    <a:pt x="79" y="31"/>
                  </a:lnTo>
                  <a:lnTo>
                    <a:pt x="79" y="14"/>
                  </a:lnTo>
                  <a:lnTo>
                    <a:pt x="93" y="1"/>
                  </a:lnTo>
                  <a:lnTo>
                    <a:pt x="88" y="0"/>
                  </a:lnTo>
                  <a:lnTo>
                    <a:pt x="73" y="2"/>
                  </a:lnTo>
                  <a:lnTo>
                    <a:pt x="59"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1" name="Freeform 295"/>
            <p:cNvSpPr/>
            <p:nvPr/>
          </p:nvSpPr>
          <p:spPr bwMode="auto">
            <a:xfrm>
              <a:off x="3628" y="1874"/>
              <a:ext cx="138" cy="98"/>
            </a:xfrm>
            <a:custGeom>
              <a:avLst/>
              <a:gdLst/>
              <a:ahLst/>
              <a:cxnLst>
                <a:cxn ang="0">
                  <a:pos x="104" y="78"/>
                </a:cxn>
                <a:cxn ang="0">
                  <a:pos x="92" y="79"/>
                </a:cxn>
                <a:cxn ang="0">
                  <a:pos x="74" y="89"/>
                </a:cxn>
                <a:cxn ang="0">
                  <a:pos x="68" y="67"/>
                </a:cxn>
                <a:cxn ang="0">
                  <a:pos x="64" y="67"/>
                </a:cxn>
                <a:cxn ang="0">
                  <a:pos x="60" y="59"/>
                </a:cxn>
                <a:cxn ang="0">
                  <a:pos x="52" y="63"/>
                </a:cxn>
                <a:cxn ang="0">
                  <a:pos x="50" y="73"/>
                </a:cxn>
                <a:cxn ang="0">
                  <a:pos x="39" y="78"/>
                </a:cxn>
                <a:cxn ang="0">
                  <a:pos x="36" y="82"/>
                </a:cxn>
                <a:cxn ang="0">
                  <a:pos x="26" y="82"/>
                </a:cxn>
                <a:cxn ang="0">
                  <a:pos x="18" y="83"/>
                </a:cxn>
                <a:cxn ang="0">
                  <a:pos x="13" y="81"/>
                </a:cxn>
                <a:cxn ang="0">
                  <a:pos x="16" y="69"/>
                </a:cxn>
                <a:cxn ang="0">
                  <a:pos x="20" y="57"/>
                </a:cxn>
                <a:cxn ang="0">
                  <a:pos x="16" y="51"/>
                </a:cxn>
                <a:cxn ang="0">
                  <a:pos x="6" y="45"/>
                </a:cxn>
                <a:cxn ang="0">
                  <a:pos x="0" y="37"/>
                </a:cxn>
                <a:cxn ang="0">
                  <a:pos x="14" y="23"/>
                </a:cxn>
                <a:cxn ang="0">
                  <a:pos x="30" y="10"/>
                </a:cxn>
                <a:cxn ang="0">
                  <a:pos x="40" y="0"/>
                </a:cxn>
                <a:cxn ang="0">
                  <a:pos x="61" y="3"/>
                </a:cxn>
                <a:cxn ang="0">
                  <a:pos x="76" y="12"/>
                </a:cxn>
                <a:cxn ang="0">
                  <a:pos x="58" y="18"/>
                </a:cxn>
                <a:cxn ang="0">
                  <a:pos x="40" y="24"/>
                </a:cxn>
                <a:cxn ang="0">
                  <a:pos x="42" y="36"/>
                </a:cxn>
                <a:cxn ang="0">
                  <a:pos x="67" y="40"/>
                </a:cxn>
                <a:cxn ang="0">
                  <a:pos x="92" y="42"/>
                </a:cxn>
                <a:cxn ang="0">
                  <a:pos x="100" y="57"/>
                </a:cxn>
                <a:cxn ang="0">
                  <a:pos x="115" y="58"/>
                </a:cxn>
                <a:cxn ang="0">
                  <a:pos x="123" y="79"/>
                </a:cxn>
                <a:cxn ang="0">
                  <a:pos x="122" y="81"/>
                </a:cxn>
                <a:cxn ang="0">
                  <a:pos x="109" y="79"/>
                </a:cxn>
                <a:cxn ang="0">
                  <a:pos x="104" y="78"/>
                </a:cxn>
              </a:cxnLst>
              <a:rect l="0" t="0" r="r" b="b"/>
              <a:pathLst>
                <a:path w="123" h="89">
                  <a:moveTo>
                    <a:pt x="104" y="78"/>
                  </a:moveTo>
                  <a:lnTo>
                    <a:pt x="92" y="79"/>
                  </a:lnTo>
                  <a:lnTo>
                    <a:pt x="74" y="89"/>
                  </a:lnTo>
                  <a:lnTo>
                    <a:pt x="68" y="67"/>
                  </a:lnTo>
                  <a:lnTo>
                    <a:pt x="64" y="67"/>
                  </a:lnTo>
                  <a:lnTo>
                    <a:pt x="60" y="59"/>
                  </a:lnTo>
                  <a:lnTo>
                    <a:pt x="52" y="63"/>
                  </a:lnTo>
                  <a:lnTo>
                    <a:pt x="50" y="73"/>
                  </a:lnTo>
                  <a:lnTo>
                    <a:pt x="39" y="78"/>
                  </a:lnTo>
                  <a:lnTo>
                    <a:pt x="36" y="82"/>
                  </a:lnTo>
                  <a:lnTo>
                    <a:pt x="26" y="82"/>
                  </a:lnTo>
                  <a:lnTo>
                    <a:pt x="18" y="83"/>
                  </a:lnTo>
                  <a:lnTo>
                    <a:pt x="13" y="81"/>
                  </a:lnTo>
                  <a:lnTo>
                    <a:pt x="16" y="69"/>
                  </a:lnTo>
                  <a:lnTo>
                    <a:pt x="20" y="57"/>
                  </a:lnTo>
                  <a:lnTo>
                    <a:pt x="16" y="51"/>
                  </a:lnTo>
                  <a:lnTo>
                    <a:pt x="6" y="45"/>
                  </a:lnTo>
                  <a:lnTo>
                    <a:pt x="0" y="37"/>
                  </a:lnTo>
                  <a:lnTo>
                    <a:pt x="14" y="23"/>
                  </a:lnTo>
                  <a:lnTo>
                    <a:pt x="30" y="10"/>
                  </a:lnTo>
                  <a:lnTo>
                    <a:pt x="40" y="0"/>
                  </a:lnTo>
                  <a:lnTo>
                    <a:pt x="61" y="3"/>
                  </a:lnTo>
                  <a:lnTo>
                    <a:pt x="76" y="12"/>
                  </a:lnTo>
                  <a:lnTo>
                    <a:pt x="58" y="18"/>
                  </a:lnTo>
                  <a:lnTo>
                    <a:pt x="40" y="24"/>
                  </a:lnTo>
                  <a:lnTo>
                    <a:pt x="42" y="36"/>
                  </a:lnTo>
                  <a:lnTo>
                    <a:pt x="67" y="40"/>
                  </a:lnTo>
                  <a:lnTo>
                    <a:pt x="92" y="42"/>
                  </a:lnTo>
                  <a:lnTo>
                    <a:pt x="100" y="57"/>
                  </a:lnTo>
                  <a:lnTo>
                    <a:pt x="115" y="58"/>
                  </a:lnTo>
                  <a:lnTo>
                    <a:pt x="123" y="79"/>
                  </a:lnTo>
                  <a:lnTo>
                    <a:pt x="122" y="81"/>
                  </a:lnTo>
                  <a:lnTo>
                    <a:pt x="109" y="79"/>
                  </a:lnTo>
                  <a:lnTo>
                    <a:pt x="104" y="7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2" name="Freeform 296"/>
            <p:cNvSpPr/>
            <p:nvPr/>
          </p:nvSpPr>
          <p:spPr bwMode="auto">
            <a:xfrm>
              <a:off x="3415" y="1790"/>
              <a:ext cx="258" cy="173"/>
            </a:xfrm>
            <a:custGeom>
              <a:avLst/>
              <a:gdLst/>
              <a:ahLst/>
              <a:cxnLst>
                <a:cxn ang="0">
                  <a:pos x="165" y="132"/>
                </a:cxn>
                <a:cxn ang="0">
                  <a:pos x="140" y="116"/>
                </a:cxn>
                <a:cxn ang="0">
                  <a:pos x="115" y="101"/>
                </a:cxn>
                <a:cxn ang="0">
                  <a:pos x="102" y="93"/>
                </a:cxn>
                <a:cxn ang="0">
                  <a:pos x="83" y="86"/>
                </a:cxn>
                <a:cxn ang="0">
                  <a:pos x="71" y="68"/>
                </a:cxn>
                <a:cxn ang="0">
                  <a:pos x="51" y="55"/>
                </a:cxn>
                <a:cxn ang="0">
                  <a:pos x="39" y="68"/>
                </a:cxn>
                <a:cxn ang="0">
                  <a:pos x="32" y="72"/>
                </a:cxn>
                <a:cxn ang="0">
                  <a:pos x="36" y="81"/>
                </a:cxn>
                <a:cxn ang="0">
                  <a:pos x="15" y="78"/>
                </a:cxn>
                <a:cxn ang="0">
                  <a:pos x="12" y="61"/>
                </a:cxn>
                <a:cxn ang="0">
                  <a:pos x="7" y="45"/>
                </a:cxn>
                <a:cxn ang="0">
                  <a:pos x="3" y="30"/>
                </a:cxn>
                <a:cxn ang="0">
                  <a:pos x="0" y="13"/>
                </a:cxn>
                <a:cxn ang="0">
                  <a:pos x="18" y="7"/>
                </a:cxn>
                <a:cxn ang="0">
                  <a:pos x="35" y="0"/>
                </a:cxn>
                <a:cxn ang="0">
                  <a:pos x="54" y="11"/>
                </a:cxn>
                <a:cxn ang="0">
                  <a:pos x="73" y="20"/>
                </a:cxn>
                <a:cxn ang="0">
                  <a:pos x="87" y="37"/>
                </a:cxn>
                <a:cxn ang="0">
                  <a:pos x="103" y="38"/>
                </a:cxn>
                <a:cxn ang="0">
                  <a:pos x="117" y="39"/>
                </a:cxn>
                <a:cxn ang="0">
                  <a:pos x="133" y="41"/>
                </a:cxn>
                <a:cxn ang="0">
                  <a:pos x="149" y="42"/>
                </a:cxn>
                <a:cxn ang="0">
                  <a:pos x="164" y="53"/>
                </a:cxn>
                <a:cxn ang="0">
                  <a:pos x="165" y="67"/>
                </a:cxn>
                <a:cxn ang="0">
                  <a:pos x="180" y="74"/>
                </a:cxn>
                <a:cxn ang="0">
                  <a:pos x="193" y="81"/>
                </a:cxn>
                <a:cxn ang="0">
                  <a:pos x="207" y="72"/>
                </a:cxn>
                <a:cxn ang="0">
                  <a:pos x="221" y="61"/>
                </a:cxn>
                <a:cxn ang="0">
                  <a:pos x="231" y="74"/>
                </a:cxn>
                <a:cxn ang="0">
                  <a:pos x="221" y="84"/>
                </a:cxn>
                <a:cxn ang="0">
                  <a:pos x="205" y="97"/>
                </a:cxn>
                <a:cxn ang="0">
                  <a:pos x="191" y="111"/>
                </a:cxn>
                <a:cxn ang="0">
                  <a:pos x="197" y="119"/>
                </a:cxn>
                <a:cxn ang="0">
                  <a:pos x="207" y="125"/>
                </a:cxn>
                <a:cxn ang="0">
                  <a:pos x="211" y="131"/>
                </a:cxn>
                <a:cxn ang="0">
                  <a:pos x="207" y="143"/>
                </a:cxn>
                <a:cxn ang="0">
                  <a:pos x="204" y="155"/>
                </a:cxn>
                <a:cxn ang="0">
                  <a:pos x="189" y="152"/>
                </a:cxn>
                <a:cxn ang="0">
                  <a:pos x="175" y="150"/>
                </a:cxn>
                <a:cxn ang="0">
                  <a:pos x="165" y="132"/>
                </a:cxn>
              </a:cxnLst>
              <a:rect l="0" t="0" r="r" b="b"/>
              <a:pathLst>
                <a:path w="231" h="155">
                  <a:moveTo>
                    <a:pt x="165" y="132"/>
                  </a:moveTo>
                  <a:lnTo>
                    <a:pt x="140" y="116"/>
                  </a:lnTo>
                  <a:lnTo>
                    <a:pt x="115" y="101"/>
                  </a:lnTo>
                  <a:lnTo>
                    <a:pt x="102" y="93"/>
                  </a:lnTo>
                  <a:lnTo>
                    <a:pt x="83" y="86"/>
                  </a:lnTo>
                  <a:lnTo>
                    <a:pt x="71" y="68"/>
                  </a:lnTo>
                  <a:lnTo>
                    <a:pt x="51" y="55"/>
                  </a:lnTo>
                  <a:lnTo>
                    <a:pt x="39" y="68"/>
                  </a:lnTo>
                  <a:lnTo>
                    <a:pt x="32" y="72"/>
                  </a:lnTo>
                  <a:lnTo>
                    <a:pt x="36" y="81"/>
                  </a:lnTo>
                  <a:lnTo>
                    <a:pt x="15" y="78"/>
                  </a:lnTo>
                  <a:lnTo>
                    <a:pt x="12" y="61"/>
                  </a:lnTo>
                  <a:lnTo>
                    <a:pt x="7" y="45"/>
                  </a:lnTo>
                  <a:lnTo>
                    <a:pt x="3" y="30"/>
                  </a:lnTo>
                  <a:lnTo>
                    <a:pt x="0" y="13"/>
                  </a:lnTo>
                  <a:lnTo>
                    <a:pt x="18" y="7"/>
                  </a:lnTo>
                  <a:lnTo>
                    <a:pt x="35" y="0"/>
                  </a:lnTo>
                  <a:lnTo>
                    <a:pt x="54" y="11"/>
                  </a:lnTo>
                  <a:lnTo>
                    <a:pt x="73" y="20"/>
                  </a:lnTo>
                  <a:lnTo>
                    <a:pt x="87" y="37"/>
                  </a:lnTo>
                  <a:lnTo>
                    <a:pt x="103" y="38"/>
                  </a:lnTo>
                  <a:lnTo>
                    <a:pt x="117" y="39"/>
                  </a:lnTo>
                  <a:lnTo>
                    <a:pt x="133" y="41"/>
                  </a:lnTo>
                  <a:lnTo>
                    <a:pt x="149" y="42"/>
                  </a:lnTo>
                  <a:lnTo>
                    <a:pt x="164" y="53"/>
                  </a:lnTo>
                  <a:lnTo>
                    <a:pt x="165" y="67"/>
                  </a:lnTo>
                  <a:lnTo>
                    <a:pt x="180" y="74"/>
                  </a:lnTo>
                  <a:lnTo>
                    <a:pt x="193" y="81"/>
                  </a:lnTo>
                  <a:lnTo>
                    <a:pt x="207" y="72"/>
                  </a:lnTo>
                  <a:lnTo>
                    <a:pt x="221" y="61"/>
                  </a:lnTo>
                  <a:lnTo>
                    <a:pt x="231" y="74"/>
                  </a:lnTo>
                  <a:lnTo>
                    <a:pt x="221" y="84"/>
                  </a:lnTo>
                  <a:lnTo>
                    <a:pt x="205" y="97"/>
                  </a:lnTo>
                  <a:lnTo>
                    <a:pt x="191" y="111"/>
                  </a:lnTo>
                  <a:lnTo>
                    <a:pt x="197" y="119"/>
                  </a:lnTo>
                  <a:lnTo>
                    <a:pt x="207" y="125"/>
                  </a:lnTo>
                  <a:lnTo>
                    <a:pt x="211" y="131"/>
                  </a:lnTo>
                  <a:lnTo>
                    <a:pt x="207" y="143"/>
                  </a:lnTo>
                  <a:lnTo>
                    <a:pt x="204" y="155"/>
                  </a:lnTo>
                  <a:lnTo>
                    <a:pt x="189" y="152"/>
                  </a:lnTo>
                  <a:lnTo>
                    <a:pt x="175" y="150"/>
                  </a:lnTo>
                  <a:lnTo>
                    <a:pt x="165" y="13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3" name="Freeform 297"/>
            <p:cNvSpPr/>
            <p:nvPr/>
          </p:nvSpPr>
          <p:spPr bwMode="auto">
            <a:xfrm>
              <a:off x="2860" y="1860"/>
              <a:ext cx="40" cy="30"/>
            </a:xfrm>
            <a:custGeom>
              <a:avLst/>
              <a:gdLst/>
              <a:ahLst/>
              <a:cxnLst>
                <a:cxn ang="0">
                  <a:pos x="10" y="27"/>
                </a:cxn>
                <a:cxn ang="0">
                  <a:pos x="0" y="9"/>
                </a:cxn>
                <a:cxn ang="0">
                  <a:pos x="3" y="8"/>
                </a:cxn>
                <a:cxn ang="0">
                  <a:pos x="3" y="5"/>
                </a:cxn>
                <a:cxn ang="0">
                  <a:pos x="8" y="4"/>
                </a:cxn>
                <a:cxn ang="0">
                  <a:pos x="11" y="5"/>
                </a:cxn>
                <a:cxn ang="0">
                  <a:pos x="14" y="2"/>
                </a:cxn>
                <a:cxn ang="0">
                  <a:pos x="16" y="3"/>
                </a:cxn>
                <a:cxn ang="0">
                  <a:pos x="18" y="3"/>
                </a:cxn>
                <a:cxn ang="0">
                  <a:pos x="21" y="2"/>
                </a:cxn>
                <a:cxn ang="0">
                  <a:pos x="26" y="0"/>
                </a:cxn>
                <a:cxn ang="0">
                  <a:pos x="29" y="4"/>
                </a:cxn>
                <a:cxn ang="0">
                  <a:pos x="32" y="3"/>
                </a:cxn>
                <a:cxn ang="0">
                  <a:pos x="34" y="5"/>
                </a:cxn>
                <a:cxn ang="0">
                  <a:pos x="36" y="18"/>
                </a:cxn>
                <a:cxn ang="0">
                  <a:pos x="10" y="27"/>
                </a:cxn>
              </a:cxnLst>
              <a:rect l="0" t="0" r="r" b="b"/>
              <a:pathLst>
                <a:path w="36" h="27">
                  <a:moveTo>
                    <a:pt x="10" y="27"/>
                  </a:moveTo>
                  <a:lnTo>
                    <a:pt x="0" y="9"/>
                  </a:lnTo>
                  <a:lnTo>
                    <a:pt x="3" y="8"/>
                  </a:lnTo>
                  <a:lnTo>
                    <a:pt x="3" y="5"/>
                  </a:lnTo>
                  <a:lnTo>
                    <a:pt x="8" y="4"/>
                  </a:lnTo>
                  <a:lnTo>
                    <a:pt x="11" y="5"/>
                  </a:lnTo>
                  <a:lnTo>
                    <a:pt x="14" y="2"/>
                  </a:lnTo>
                  <a:lnTo>
                    <a:pt x="16" y="3"/>
                  </a:lnTo>
                  <a:lnTo>
                    <a:pt x="18" y="3"/>
                  </a:lnTo>
                  <a:lnTo>
                    <a:pt x="21" y="2"/>
                  </a:lnTo>
                  <a:lnTo>
                    <a:pt x="26" y="0"/>
                  </a:lnTo>
                  <a:lnTo>
                    <a:pt x="29" y="4"/>
                  </a:lnTo>
                  <a:lnTo>
                    <a:pt x="32" y="3"/>
                  </a:lnTo>
                  <a:lnTo>
                    <a:pt x="34" y="5"/>
                  </a:lnTo>
                  <a:lnTo>
                    <a:pt x="36" y="18"/>
                  </a:lnTo>
                  <a:lnTo>
                    <a:pt x="10" y="2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4" name="Freeform 298"/>
            <p:cNvSpPr/>
            <p:nvPr/>
          </p:nvSpPr>
          <p:spPr bwMode="auto">
            <a:xfrm>
              <a:off x="2889" y="1823"/>
              <a:ext cx="98" cy="58"/>
            </a:xfrm>
            <a:custGeom>
              <a:avLst/>
              <a:gdLst/>
              <a:ahLst/>
              <a:cxnLst>
                <a:cxn ang="0">
                  <a:pos x="5" y="5"/>
                </a:cxn>
                <a:cxn ang="0">
                  <a:pos x="1" y="0"/>
                </a:cxn>
                <a:cxn ang="0">
                  <a:pos x="0" y="11"/>
                </a:cxn>
                <a:cxn ang="0">
                  <a:pos x="6" y="20"/>
                </a:cxn>
                <a:cxn ang="0">
                  <a:pos x="0" y="30"/>
                </a:cxn>
                <a:cxn ang="0">
                  <a:pos x="5" y="36"/>
                </a:cxn>
                <a:cxn ang="0">
                  <a:pos x="7" y="38"/>
                </a:cxn>
                <a:cxn ang="0">
                  <a:pos x="9" y="51"/>
                </a:cxn>
                <a:cxn ang="0">
                  <a:pos x="25" y="49"/>
                </a:cxn>
                <a:cxn ang="0">
                  <a:pos x="50" y="51"/>
                </a:cxn>
                <a:cxn ang="0">
                  <a:pos x="56" y="47"/>
                </a:cxn>
                <a:cxn ang="0">
                  <a:pos x="59" y="44"/>
                </a:cxn>
                <a:cxn ang="0">
                  <a:pos x="61" y="41"/>
                </a:cxn>
                <a:cxn ang="0">
                  <a:pos x="83" y="39"/>
                </a:cxn>
                <a:cxn ang="0">
                  <a:pos x="77" y="32"/>
                </a:cxn>
                <a:cxn ang="0">
                  <a:pos x="79" y="25"/>
                </a:cxn>
                <a:cxn ang="0">
                  <a:pos x="83" y="14"/>
                </a:cxn>
                <a:cxn ang="0">
                  <a:pos x="86" y="8"/>
                </a:cxn>
                <a:cxn ang="0">
                  <a:pos x="59" y="2"/>
                </a:cxn>
                <a:cxn ang="0">
                  <a:pos x="37" y="9"/>
                </a:cxn>
                <a:cxn ang="0">
                  <a:pos x="20" y="7"/>
                </a:cxn>
                <a:cxn ang="0">
                  <a:pos x="5" y="5"/>
                </a:cxn>
              </a:cxnLst>
              <a:rect l="0" t="0" r="r" b="b"/>
              <a:pathLst>
                <a:path w="86" h="51">
                  <a:moveTo>
                    <a:pt x="5" y="5"/>
                  </a:moveTo>
                  <a:lnTo>
                    <a:pt x="1" y="0"/>
                  </a:lnTo>
                  <a:lnTo>
                    <a:pt x="0" y="11"/>
                  </a:lnTo>
                  <a:lnTo>
                    <a:pt x="6" y="20"/>
                  </a:lnTo>
                  <a:lnTo>
                    <a:pt x="0" y="30"/>
                  </a:lnTo>
                  <a:lnTo>
                    <a:pt x="5" y="36"/>
                  </a:lnTo>
                  <a:lnTo>
                    <a:pt x="7" y="38"/>
                  </a:lnTo>
                  <a:lnTo>
                    <a:pt x="9" y="51"/>
                  </a:lnTo>
                  <a:lnTo>
                    <a:pt x="25" y="49"/>
                  </a:lnTo>
                  <a:lnTo>
                    <a:pt x="50" y="51"/>
                  </a:lnTo>
                  <a:lnTo>
                    <a:pt x="56" y="47"/>
                  </a:lnTo>
                  <a:lnTo>
                    <a:pt x="59" y="44"/>
                  </a:lnTo>
                  <a:lnTo>
                    <a:pt x="61" y="41"/>
                  </a:lnTo>
                  <a:lnTo>
                    <a:pt x="83" y="39"/>
                  </a:lnTo>
                  <a:lnTo>
                    <a:pt x="77" y="32"/>
                  </a:lnTo>
                  <a:lnTo>
                    <a:pt x="79" y="25"/>
                  </a:lnTo>
                  <a:lnTo>
                    <a:pt x="83" y="14"/>
                  </a:lnTo>
                  <a:lnTo>
                    <a:pt x="86" y="8"/>
                  </a:lnTo>
                  <a:lnTo>
                    <a:pt x="59" y="2"/>
                  </a:lnTo>
                  <a:lnTo>
                    <a:pt x="37" y="9"/>
                  </a:lnTo>
                  <a:lnTo>
                    <a:pt x="20" y="7"/>
                  </a:lnTo>
                  <a:lnTo>
                    <a:pt x="5"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5" name="Freeform 299"/>
            <p:cNvSpPr/>
            <p:nvPr/>
          </p:nvSpPr>
          <p:spPr bwMode="auto">
            <a:xfrm>
              <a:off x="2842" y="1856"/>
              <a:ext cx="29" cy="58"/>
            </a:xfrm>
            <a:custGeom>
              <a:avLst/>
              <a:gdLst/>
              <a:ahLst/>
              <a:cxnLst>
                <a:cxn ang="0">
                  <a:pos x="0" y="12"/>
                </a:cxn>
                <a:cxn ang="0">
                  <a:pos x="2" y="36"/>
                </a:cxn>
                <a:cxn ang="0">
                  <a:pos x="13" y="50"/>
                </a:cxn>
                <a:cxn ang="0">
                  <a:pos x="17" y="45"/>
                </a:cxn>
                <a:cxn ang="0">
                  <a:pos x="25" y="31"/>
                </a:cxn>
                <a:cxn ang="0">
                  <a:pos x="25" y="30"/>
                </a:cxn>
                <a:cxn ang="0">
                  <a:pos x="15" y="12"/>
                </a:cxn>
                <a:cxn ang="0">
                  <a:pos x="11" y="2"/>
                </a:cxn>
                <a:cxn ang="0">
                  <a:pos x="2" y="0"/>
                </a:cxn>
                <a:cxn ang="0">
                  <a:pos x="0" y="12"/>
                </a:cxn>
              </a:cxnLst>
              <a:rect l="0" t="0" r="r" b="b"/>
              <a:pathLst>
                <a:path w="25" h="50">
                  <a:moveTo>
                    <a:pt x="0" y="12"/>
                  </a:moveTo>
                  <a:lnTo>
                    <a:pt x="2" y="36"/>
                  </a:lnTo>
                  <a:lnTo>
                    <a:pt x="13" y="50"/>
                  </a:lnTo>
                  <a:lnTo>
                    <a:pt x="17" y="45"/>
                  </a:lnTo>
                  <a:lnTo>
                    <a:pt x="25" y="31"/>
                  </a:lnTo>
                  <a:lnTo>
                    <a:pt x="25" y="30"/>
                  </a:lnTo>
                  <a:lnTo>
                    <a:pt x="15" y="12"/>
                  </a:lnTo>
                  <a:lnTo>
                    <a:pt x="11" y="2"/>
                  </a:lnTo>
                  <a:lnTo>
                    <a:pt x="2" y="0"/>
                  </a:lnTo>
                  <a:lnTo>
                    <a:pt x="0"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6" name="Freeform 300"/>
            <p:cNvSpPr/>
            <p:nvPr/>
          </p:nvSpPr>
          <p:spPr bwMode="auto">
            <a:xfrm>
              <a:off x="3220" y="1877"/>
              <a:ext cx="75" cy="51"/>
            </a:xfrm>
            <a:custGeom>
              <a:avLst/>
              <a:gdLst/>
              <a:ahLst/>
              <a:cxnLst>
                <a:cxn ang="0">
                  <a:pos x="10" y="7"/>
                </a:cxn>
                <a:cxn ang="0">
                  <a:pos x="0" y="0"/>
                </a:cxn>
                <a:cxn ang="0">
                  <a:pos x="22" y="0"/>
                </a:cxn>
                <a:cxn ang="0">
                  <a:pos x="44" y="1"/>
                </a:cxn>
                <a:cxn ang="0">
                  <a:pos x="58" y="2"/>
                </a:cxn>
                <a:cxn ang="0">
                  <a:pos x="57" y="19"/>
                </a:cxn>
                <a:cxn ang="0">
                  <a:pos x="63" y="21"/>
                </a:cxn>
                <a:cxn ang="0">
                  <a:pos x="58" y="27"/>
                </a:cxn>
                <a:cxn ang="0">
                  <a:pos x="69" y="43"/>
                </a:cxn>
                <a:cxn ang="0">
                  <a:pos x="63" y="45"/>
                </a:cxn>
                <a:cxn ang="0">
                  <a:pos x="58" y="42"/>
                </a:cxn>
                <a:cxn ang="0">
                  <a:pos x="57" y="39"/>
                </a:cxn>
                <a:cxn ang="0">
                  <a:pos x="53" y="37"/>
                </a:cxn>
                <a:cxn ang="0">
                  <a:pos x="50" y="37"/>
                </a:cxn>
                <a:cxn ang="0">
                  <a:pos x="46" y="36"/>
                </a:cxn>
                <a:cxn ang="0">
                  <a:pos x="41" y="33"/>
                </a:cxn>
                <a:cxn ang="0">
                  <a:pos x="35" y="33"/>
                </a:cxn>
                <a:cxn ang="0">
                  <a:pos x="22" y="27"/>
                </a:cxn>
                <a:cxn ang="0">
                  <a:pos x="16" y="18"/>
                </a:cxn>
                <a:cxn ang="0">
                  <a:pos x="10" y="7"/>
                </a:cxn>
              </a:cxnLst>
              <a:rect l="0" t="0" r="r" b="b"/>
              <a:pathLst>
                <a:path w="69" h="45">
                  <a:moveTo>
                    <a:pt x="10" y="7"/>
                  </a:moveTo>
                  <a:lnTo>
                    <a:pt x="0" y="0"/>
                  </a:lnTo>
                  <a:lnTo>
                    <a:pt x="22" y="0"/>
                  </a:lnTo>
                  <a:lnTo>
                    <a:pt x="44" y="1"/>
                  </a:lnTo>
                  <a:lnTo>
                    <a:pt x="58" y="2"/>
                  </a:lnTo>
                  <a:lnTo>
                    <a:pt x="57" y="19"/>
                  </a:lnTo>
                  <a:lnTo>
                    <a:pt x="63" y="21"/>
                  </a:lnTo>
                  <a:lnTo>
                    <a:pt x="58" y="27"/>
                  </a:lnTo>
                  <a:lnTo>
                    <a:pt x="69" y="43"/>
                  </a:lnTo>
                  <a:lnTo>
                    <a:pt x="63" y="45"/>
                  </a:lnTo>
                  <a:lnTo>
                    <a:pt x="58" y="42"/>
                  </a:lnTo>
                  <a:lnTo>
                    <a:pt x="57" y="39"/>
                  </a:lnTo>
                  <a:lnTo>
                    <a:pt x="53" y="37"/>
                  </a:lnTo>
                  <a:lnTo>
                    <a:pt x="50" y="37"/>
                  </a:lnTo>
                  <a:lnTo>
                    <a:pt x="46" y="36"/>
                  </a:lnTo>
                  <a:lnTo>
                    <a:pt x="41" y="33"/>
                  </a:lnTo>
                  <a:lnTo>
                    <a:pt x="35" y="33"/>
                  </a:lnTo>
                  <a:lnTo>
                    <a:pt x="22" y="27"/>
                  </a:lnTo>
                  <a:lnTo>
                    <a:pt x="16" y="18"/>
                  </a:lnTo>
                  <a:lnTo>
                    <a:pt x="10" y="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7" name="Freeform 301"/>
            <p:cNvSpPr/>
            <p:nvPr/>
          </p:nvSpPr>
          <p:spPr bwMode="auto">
            <a:xfrm>
              <a:off x="3282" y="1870"/>
              <a:ext cx="67" cy="68"/>
            </a:xfrm>
            <a:custGeom>
              <a:avLst/>
              <a:gdLst/>
              <a:ahLst/>
              <a:cxnLst>
                <a:cxn ang="0">
                  <a:pos x="12" y="49"/>
                </a:cxn>
                <a:cxn ang="0">
                  <a:pos x="1" y="33"/>
                </a:cxn>
                <a:cxn ang="0">
                  <a:pos x="6" y="27"/>
                </a:cxn>
                <a:cxn ang="0">
                  <a:pos x="0" y="25"/>
                </a:cxn>
                <a:cxn ang="0">
                  <a:pos x="1" y="8"/>
                </a:cxn>
                <a:cxn ang="0">
                  <a:pos x="6" y="0"/>
                </a:cxn>
                <a:cxn ang="0">
                  <a:pos x="30" y="4"/>
                </a:cxn>
                <a:cxn ang="0">
                  <a:pos x="38" y="15"/>
                </a:cxn>
                <a:cxn ang="0">
                  <a:pos x="59" y="27"/>
                </a:cxn>
                <a:cxn ang="0">
                  <a:pos x="49" y="30"/>
                </a:cxn>
                <a:cxn ang="0">
                  <a:pos x="44" y="50"/>
                </a:cxn>
                <a:cxn ang="0">
                  <a:pos x="43" y="62"/>
                </a:cxn>
                <a:cxn ang="0">
                  <a:pos x="30" y="52"/>
                </a:cxn>
                <a:cxn ang="0">
                  <a:pos x="31" y="49"/>
                </a:cxn>
                <a:cxn ang="0">
                  <a:pos x="26" y="39"/>
                </a:cxn>
                <a:cxn ang="0">
                  <a:pos x="12" y="49"/>
                </a:cxn>
              </a:cxnLst>
              <a:rect l="0" t="0" r="r" b="b"/>
              <a:pathLst>
                <a:path w="59" h="62">
                  <a:moveTo>
                    <a:pt x="12" y="49"/>
                  </a:moveTo>
                  <a:lnTo>
                    <a:pt x="1" y="33"/>
                  </a:lnTo>
                  <a:lnTo>
                    <a:pt x="6" y="27"/>
                  </a:lnTo>
                  <a:lnTo>
                    <a:pt x="0" y="25"/>
                  </a:lnTo>
                  <a:lnTo>
                    <a:pt x="1" y="8"/>
                  </a:lnTo>
                  <a:lnTo>
                    <a:pt x="6" y="0"/>
                  </a:lnTo>
                  <a:lnTo>
                    <a:pt x="30" y="4"/>
                  </a:lnTo>
                  <a:lnTo>
                    <a:pt x="38" y="15"/>
                  </a:lnTo>
                  <a:lnTo>
                    <a:pt x="59" y="27"/>
                  </a:lnTo>
                  <a:lnTo>
                    <a:pt x="49" y="30"/>
                  </a:lnTo>
                  <a:lnTo>
                    <a:pt x="44" y="50"/>
                  </a:lnTo>
                  <a:lnTo>
                    <a:pt x="43" y="62"/>
                  </a:lnTo>
                  <a:lnTo>
                    <a:pt x="30" y="52"/>
                  </a:lnTo>
                  <a:lnTo>
                    <a:pt x="31" y="49"/>
                  </a:lnTo>
                  <a:lnTo>
                    <a:pt x="26" y="39"/>
                  </a:lnTo>
                  <a:lnTo>
                    <a:pt x="12" y="4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8" name="Freeform 302"/>
            <p:cNvSpPr/>
            <p:nvPr/>
          </p:nvSpPr>
          <p:spPr bwMode="auto">
            <a:xfrm>
              <a:off x="3260" y="1914"/>
              <a:ext cx="29" cy="16"/>
            </a:xfrm>
            <a:custGeom>
              <a:avLst/>
              <a:gdLst/>
              <a:ahLst/>
              <a:cxnLst>
                <a:cxn ang="0">
                  <a:pos x="28" y="12"/>
                </a:cxn>
                <a:cxn ang="0">
                  <a:pos x="22" y="15"/>
                </a:cxn>
                <a:cxn ang="0">
                  <a:pos x="4" y="5"/>
                </a:cxn>
                <a:cxn ang="0">
                  <a:pos x="1" y="1"/>
                </a:cxn>
                <a:cxn ang="0">
                  <a:pos x="0" y="0"/>
                </a:cxn>
                <a:cxn ang="0">
                  <a:pos x="6" y="0"/>
                </a:cxn>
                <a:cxn ang="0">
                  <a:pos x="11" y="3"/>
                </a:cxn>
                <a:cxn ang="0">
                  <a:pos x="15" y="4"/>
                </a:cxn>
                <a:cxn ang="0">
                  <a:pos x="18" y="4"/>
                </a:cxn>
                <a:cxn ang="0">
                  <a:pos x="22" y="6"/>
                </a:cxn>
                <a:cxn ang="0">
                  <a:pos x="23" y="9"/>
                </a:cxn>
                <a:cxn ang="0">
                  <a:pos x="28" y="12"/>
                </a:cxn>
              </a:cxnLst>
              <a:rect l="0" t="0" r="r" b="b"/>
              <a:pathLst>
                <a:path w="28" h="15">
                  <a:moveTo>
                    <a:pt x="28" y="12"/>
                  </a:moveTo>
                  <a:lnTo>
                    <a:pt x="22" y="15"/>
                  </a:lnTo>
                  <a:lnTo>
                    <a:pt x="4" y="5"/>
                  </a:lnTo>
                  <a:lnTo>
                    <a:pt x="1" y="1"/>
                  </a:lnTo>
                  <a:lnTo>
                    <a:pt x="0" y="0"/>
                  </a:lnTo>
                  <a:lnTo>
                    <a:pt x="6" y="0"/>
                  </a:lnTo>
                  <a:lnTo>
                    <a:pt x="11" y="3"/>
                  </a:lnTo>
                  <a:lnTo>
                    <a:pt x="15" y="4"/>
                  </a:lnTo>
                  <a:lnTo>
                    <a:pt x="18" y="4"/>
                  </a:lnTo>
                  <a:lnTo>
                    <a:pt x="22" y="6"/>
                  </a:lnTo>
                  <a:lnTo>
                    <a:pt x="23" y="9"/>
                  </a:lnTo>
                  <a:lnTo>
                    <a:pt x="28"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9" name="Freeform 303"/>
            <p:cNvSpPr/>
            <p:nvPr/>
          </p:nvSpPr>
          <p:spPr bwMode="auto">
            <a:xfrm>
              <a:off x="2858" y="1874"/>
              <a:ext cx="102" cy="102"/>
            </a:xfrm>
            <a:custGeom>
              <a:avLst/>
              <a:gdLst/>
              <a:ahLst/>
              <a:cxnLst>
                <a:cxn ang="0">
                  <a:pos x="17" y="49"/>
                </a:cxn>
                <a:cxn ang="0">
                  <a:pos x="7" y="45"/>
                </a:cxn>
                <a:cxn ang="0">
                  <a:pos x="0" y="36"/>
                </a:cxn>
                <a:cxn ang="0">
                  <a:pos x="4" y="31"/>
                </a:cxn>
                <a:cxn ang="0">
                  <a:pos x="12" y="17"/>
                </a:cxn>
                <a:cxn ang="0">
                  <a:pos x="12" y="16"/>
                </a:cxn>
                <a:cxn ang="0">
                  <a:pos x="38" y="7"/>
                </a:cxn>
                <a:cxn ang="0">
                  <a:pos x="54" y="5"/>
                </a:cxn>
                <a:cxn ang="0">
                  <a:pos x="79" y="7"/>
                </a:cxn>
                <a:cxn ang="0">
                  <a:pos x="85" y="3"/>
                </a:cxn>
                <a:cxn ang="0">
                  <a:pos x="88" y="0"/>
                </a:cxn>
                <a:cxn ang="0">
                  <a:pos x="91" y="7"/>
                </a:cxn>
                <a:cxn ang="0">
                  <a:pos x="85" y="18"/>
                </a:cxn>
                <a:cxn ang="0">
                  <a:pos x="68" y="15"/>
                </a:cxn>
                <a:cxn ang="0">
                  <a:pos x="53" y="19"/>
                </a:cxn>
                <a:cxn ang="0">
                  <a:pos x="60" y="27"/>
                </a:cxn>
                <a:cxn ang="0">
                  <a:pos x="53" y="28"/>
                </a:cxn>
                <a:cxn ang="0">
                  <a:pos x="54" y="30"/>
                </a:cxn>
                <a:cxn ang="0">
                  <a:pos x="48" y="29"/>
                </a:cxn>
                <a:cxn ang="0">
                  <a:pos x="52" y="33"/>
                </a:cxn>
                <a:cxn ang="0">
                  <a:pos x="41" y="22"/>
                </a:cxn>
                <a:cxn ang="0">
                  <a:pos x="37" y="24"/>
                </a:cxn>
                <a:cxn ang="0">
                  <a:pos x="43" y="40"/>
                </a:cxn>
                <a:cxn ang="0">
                  <a:pos x="47" y="47"/>
                </a:cxn>
                <a:cxn ang="0">
                  <a:pos x="41" y="45"/>
                </a:cxn>
                <a:cxn ang="0">
                  <a:pos x="43" y="51"/>
                </a:cxn>
                <a:cxn ang="0">
                  <a:pos x="40" y="52"/>
                </a:cxn>
                <a:cxn ang="0">
                  <a:pos x="60" y="65"/>
                </a:cxn>
                <a:cxn ang="0">
                  <a:pos x="59" y="71"/>
                </a:cxn>
                <a:cxn ang="0">
                  <a:pos x="52" y="67"/>
                </a:cxn>
                <a:cxn ang="0">
                  <a:pos x="48" y="70"/>
                </a:cxn>
                <a:cxn ang="0">
                  <a:pos x="52" y="77"/>
                </a:cxn>
                <a:cxn ang="0">
                  <a:pos x="43" y="77"/>
                </a:cxn>
                <a:cxn ang="0">
                  <a:pos x="48" y="94"/>
                </a:cxn>
                <a:cxn ang="0">
                  <a:pos x="41" y="90"/>
                </a:cxn>
                <a:cxn ang="0">
                  <a:pos x="38" y="94"/>
                </a:cxn>
                <a:cxn ang="0">
                  <a:pos x="31" y="85"/>
                </a:cxn>
                <a:cxn ang="0">
                  <a:pos x="29" y="89"/>
                </a:cxn>
                <a:cxn ang="0">
                  <a:pos x="22" y="73"/>
                </a:cxn>
                <a:cxn ang="0">
                  <a:pos x="20" y="66"/>
                </a:cxn>
                <a:cxn ang="0">
                  <a:pos x="32" y="63"/>
                </a:cxn>
                <a:cxn ang="0">
                  <a:pos x="46" y="66"/>
                </a:cxn>
                <a:cxn ang="0">
                  <a:pos x="46" y="63"/>
                </a:cxn>
                <a:cxn ang="0">
                  <a:pos x="37" y="59"/>
                </a:cxn>
                <a:cxn ang="0">
                  <a:pos x="20" y="58"/>
                </a:cxn>
                <a:cxn ang="0">
                  <a:pos x="17" y="59"/>
                </a:cxn>
                <a:cxn ang="0">
                  <a:pos x="13" y="51"/>
                </a:cxn>
                <a:cxn ang="0">
                  <a:pos x="17" y="49"/>
                </a:cxn>
              </a:cxnLst>
              <a:rect l="0" t="0" r="r" b="b"/>
              <a:pathLst>
                <a:path w="91" h="94">
                  <a:moveTo>
                    <a:pt x="17" y="49"/>
                  </a:moveTo>
                  <a:lnTo>
                    <a:pt x="7" y="45"/>
                  </a:lnTo>
                  <a:lnTo>
                    <a:pt x="0" y="36"/>
                  </a:lnTo>
                  <a:lnTo>
                    <a:pt x="4" y="31"/>
                  </a:lnTo>
                  <a:lnTo>
                    <a:pt x="12" y="17"/>
                  </a:lnTo>
                  <a:lnTo>
                    <a:pt x="12" y="16"/>
                  </a:lnTo>
                  <a:lnTo>
                    <a:pt x="38" y="7"/>
                  </a:lnTo>
                  <a:lnTo>
                    <a:pt x="54" y="5"/>
                  </a:lnTo>
                  <a:lnTo>
                    <a:pt x="79" y="7"/>
                  </a:lnTo>
                  <a:lnTo>
                    <a:pt x="85" y="3"/>
                  </a:lnTo>
                  <a:lnTo>
                    <a:pt x="88" y="0"/>
                  </a:lnTo>
                  <a:lnTo>
                    <a:pt x="91" y="7"/>
                  </a:lnTo>
                  <a:lnTo>
                    <a:pt x="85" y="18"/>
                  </a:lnTo>
                  <a:lnTo>
                    <a:pt x="68" y="15"/>
                  </a:lnTo>
                  <a:lnTo>
                    <a:pt x="53" y="19"/>
                  </a:lnTo>
                  <a:lnTo>
                    <a:pt x="60" y="27"/>
                  </a:lnTo>
                  <a:lnTo>
                    <a:pt x="53" y="28"/>
                  </a:lnTo>
                  <a:lnTo>
                    <a:pt x="54" y="30"/>
                  </a:lnTo>
                  <a:lnTo>
                    <a:pt x="48" y="29"/>
                  </a:lnTo>
                  <a:lnTo>
                    <a:pt x="52" y="33"/>
                  </a:lnTo>
                  <a:lnTo>
                    <a:pt x="41" y="22"/>
                  </a:lnTo>
                  <a:lnTo>
                    <a:pt x="37" y="24"/>
                  </a:lnTo>
                  <a:lnTo>
                    <a:pt x="43" y="40"/>
                  </a:lnTo>
                  <a:lnTo>
                    <a:pt x="47" y="47"/>
                  </a:lnTo>
                  <a:lnTo>
                    <a:pt x="41" y="45"/>
                  </a:lnTo>
                  <a:lnTo>
                    <a:pt x="43" y="51"/>
                  </a:lnTo>
                  <a:lnTo>
                    <a:pt x="40" y="52"/>
                  </a:lnTo>
                  <a:lnTo>
                    <a:pt x="60" y="65"/>
                  </a:lnTo>
                  <a:lnTo>
                    <a:pt x="59" y="71"/>
                  </a:lnTo>
                  <a:lnTo>
                    <a:pt x="52" y="67"/>
                  </a:lnTo>
                  <a:lnTo>
                    <a:pt x="48" y="70"/>
                  </a:lnTo>
                  <a:lnTo>
                    <a:pt x="52" y="77"/>
                  </a:lnTo>
                  <a:lnTo>
                    <a:pt x="43" y="77"/>
                  </a:lnTo>
                  <a:lnTo>
                    <a:pt x="48" y="94"/>
                  </a:lnTo>
                  <a:lnTo>
                    <a:pt x="41" y="90"/>
                  </a:lnTo>
                  <a:lnTo>
                    <a:pt x="38" y="94"/>
                  </a:lnTo>
                  <a:lnTo>
                    <a:pt x="31" y="85"/>
                  </a:lnTo>
                  <a:lnTo>
                    <a:pt x="29" y="89"/>
                  </a:lnTo>
                  <a:lnTo>
                    <a:pt x="22" y="73"/>
                  </a:lnTo>
                  <a:lnTo>
                    <a:pt x="20" y="66"/>
                  </a:lnTo>
                  <a:lnTo>
                    <a:pt x="32" y="63"/>
                  </a:lnTo>
                  <a:lnTo>
                    <a:pt x="46" y="66"/>
                  </a:lnTo>
                  <a:lnTo>
                    <a:pt x="46" y="63"/>
                  </a:lnTo>
                  <a:lnTo>
                    <a:pt x="37" y="59"/>
                  </a:lnTo>
                  <a:lnTo>
                    <a:pt x="20" y="58"/>
                  </a:lnTo>
                  <a:lnTo>
                    <a:pt x="17" y="59"/>
                  </a:lnTo>
                  <a:lnTo>
                    <a:pt x="13" y="51"/>
                  </a:lnTo>
                  <a:lnTo>
                    <a:pt x="17" y="4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90" name="Freeform 304"/>
            <p:cNvSpPr/>
            <p:nvPr/>
          </p:nvSpPr>
          <p:spPr bwMode="auto">
            <a:xfrm>
              <a:off x="2923" y="1996"/>
              <a:ext cx="46" cy="11"/>
            </a:xfrm>
            <a:custGeom>
              <a:avLst/>
              <a:gdLst/>
              <a:ahLst/>
              <a:cxnLst>
                <a:cxn ang="0">
                  <a:pos x="31" y="4"/>
                </a:cxn>
                <a:cxn ang="0">
                  <a:pos x="8" y="0"/>
                </a:cxn>
                <a:cxn ang="0">
                  <a:pos x="1" y="0"/>
                </a:cxn>
                <a:cxn ang="0">
                  <a:pos x="0" y="6"/>
                </a:cxn>
                <a:cxn ang="0">
                  <a:pos x="14" y="8"/>
                </a:cxn>
                <a:cxn ang="0">
                  <a:pos x="29" y="9"/>
                </a:cxn>
                <a:cxn ang="0">
                  <a:pos x="41" y="6"/>
                </a:cxn>
                <a:cxn ang="0">
                  <a:pos x="31" y="4"/>
                </a:cxn>
              </a:cxnLst>
              <a:rect l="0" t="0" r="r" b="b"/>
              <a:pathLst>
                <a:path w="41" h="9">
                  <a:moveTo>
                    <a:pt x="31" y="4"/>
                  </a:moveTo>
                  <a:lnTo>
                    <a:pt x="8" y="0"/>
                  </a:lnTo>
                  <a:lnTo>
                    <a:pt x="1" y="0"/>
                  </a:lnTo>
                  <a:lnTo>
                    <a:pt x="0" y="6"/>
                  </a:lnTo>
                  <a:lnTo>
                    <a:pt x="14" y="8"/>
                  </a:lnTo>
                  <a:lnTo>
                    <a:pt x="29" y="9"/>
                  </a:lnTo>
                  <a:lnTo>
                    <a:pt x="41" y="6"/>
                  </a:lnTo>
                  <a:lnTo>
                    <a:pt x="31"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91" name="Freeform 305"/>
            <p:cNvSpPr/>
            <p:nvPr/>
          </p:nvSpPr>
          <p:spPr bwMode="auto">
            <a:xfrm>
              <a:off x="2907" y="1927"/>
              <a:ext cx="25" cy="16"/>
            </a:xfrm>
            <a:custGeom>
              <a:avLst/>
              <a:gdLst/>
              <a:ahLst/>
              <a:cxnLst>
                <a:cxn ang="0">
                  <a:pos x="24" y="16"/>
                </a:cxn>
                <a:cxn ang="0">
                  <a:pos x="11" y="4"/>
                </a:cxn>
                <a:cxn ang="0">
                  <a:pos x="0" y="0"/>
                </a:cxn>
                <a:cxn ang="0">
                  <a:pos x="12" y="8"/>
                </a:cxn>
                <a:cxn ang="0">
                  <a:pos x="24" y="16"/>
                </a:cxn>
              </a:cxnLst>
              <a:rect l="0" t="0" r="r" b="b"/>
              <a:pathLst>
                <a:path w="24" h="16">
                  <a:moveTo>
                    <a:pt x="24" y="16"/>
                  </a:moveTo>
                  <a:lnTo>
                    <a:pt x="11" y="4"/>
                  </a:lnTo>
                  <a:lnTo>
                    <a:pt x="0" y="0"/>
                  </a:lnTo>
                  <a:lnTo>
                    <a:pt x="12" y="8"/>
                  </a:lnTo>
                  <a:lnTo>
                    <a:pt x="24" y="1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92" name="Freeform 306"/>
            <p:cNvSpPr/>
            <p:nvPr/>
          </p:nvSpPr>
          <p:spPr bwMode="auto">
            <a:xfrm>
              <a:off x="2953" y="1921"/>
              <a:ext cx="11" cy="4"/>
            </a:xfrm>
            <a:custGeom>
              <a:avLst/>
              <a:gdLst/>
              <a:ahLst/>
              <a:cxnLst>
                <a:cxn ang="0">
                  <a:pos x="10" y="4"/>
                </a:cxn>
                <a:cxn ang="0">
                  <a:pos x="4" y="3"/>
                </a:cxn>
                <a:cxn ang="0">
                  <a:pos x="0" y="0"/>
                </a:cxn>
                <a:cxn ang="0">
                  <a:pos x="9" y="2"/>
                </a:cxn>
                <a:cxn ang="0">
                  <a:pos x="10" y="4"/>
                </a:cxn>
              </a:cxnLst>
              <a:rect l="0" t="0" r="r" b="b"/>
              <a:pathLst>
                <a:path w="10" h="4">
                  <a:moveTo>
                    <a:pt x="10" y="4"/>
                  </a:moveTo>
                  <a:lnTo>
                    <a:pt x="4" y="3"/>
                  </a:lnTo>
                  <a:lnTo>
                    <a:pt x="0" y="0"/>
                  </a:lnTo>
                  <a:lnTo>
                    <a:pt x="9" y="2"/>
                  </a:lnTo>
                  <a:lnTo>
                    <a:pt x="10"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93" name="Freeform 307"/>
            <p:cNvSpPr/>
            <p:nvPr/>
          </p:nvSpPr>
          <p:spPr bwMode="auto">
            <a:xfrm>
              <a:off x="2867" y="1941"/>
              <a:ext cx="4" cy="2"/>
            </a:xfrm>
            <a:custGeom>
              <a:avLst/>
              <a:gdLst/>
              <a:ahLst/>
              <a:cxnLst>
                <a:cxn ang="0">
                  <a:pos x="0" y="0"/>
                </a:cxn>
                <a:cxn ang="0">
                  <a:pos x="5" y="4"/>
                </a:cxn>
                <a:cxn ang="0">
                  <a:pos x="1" y="4"/>
                </a:cxn>
                <a:cxn ang="0">
                  <a:pos x="0" y="0"/>
                </a:cxn>
              </a:cxnLst>
              <a:rect l="0" t="0" r="r" b="b"/>
              <a:pathLst>
                <a:path w="5" h="4">
                  <a:moveTo>
                    <a:pt x="0" y="0"/>
                  </a:moveTo>
                  <a:lnTo>
                    <a:pt x="5" y="4"/>
                  </a:lnTo>
                  <a:lnTo>
                    <a:pt x="1" y="4"/>
                  </a:lnTo>
                  <a:lnTo>
                    <a:pt x="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94" name="Freeform 308"/>
            <p:cNvSpPr/>
            <p:nvPr/>
          </p:nvSpPr>
          <p:spPr bwMode="auto">
            <a:xfrm>
              <a:off x="2956" y="1936"/>
              <a:ext cx="4" cy="5"/>
            </a:xfrm>
            <a:custGeom>
              <a:avLst/>
              <a:gdLst/>
              <a:ahLst/>
              <a:cxnLst>
                <a:cxn ang="0">
                  <a:pos x="3" y="0"/>
                </a:cxn>
                <a:cxn ang="0">
                  <a:pos x="2" y="4"/>
                </a:cxn>
                <a:cxn ang="0">
                  <a:pos x="0" y="1"/>
                </a:cxn>
                <a:cxn ang="0">
                  <a:pos x="3" y="0"/>
                </a:cxn>
              </a:cxnLst>
              <a:rect l="0" t="0" r="r" b="b"/>
              <a:pathLst>
                <a:path w="3" h="4">
                  <a:moveTo>
                    <a:pt x="3" y="0"/>
                  </a:moveTo>
                  <a:lnTo>
                    <a:pt x="2" y="4"/>
                  </a:lnTo>
                  <a:lnTo>
                    <a:pt x="0" y="1"/>
                  </a:lnTo>
                  <a:lnTo>
                    <a:pt x="3"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95" name="Freeform 309"/>
            <p:cNvSpPr/>
            <p:nvPr/>
          </p:nvSpPr>
          <p:spPr bwMode="auto">
            <a:xfrm>
              <a:off x="2639" y="1770"/>
              <a:ext cx="190" cy="180"/>
            </a:xfrm>
            <a:custGeom>
              <a:avLst/>
              <a:gdLst/>
              <a:ahLst/>
              <a:cxnLst>
                <a:cxn ang="0">
                  <a:pos x="96" y="7"/>
                </a:cxn>
                <a:cxn ang="0">
                  <a:pos x="75" y="0"/>
                </a:cxn>
                <a:cxn ang="0">
                  <a:pos x="59" y="2"/>
                </a:cxn>
                <a:cxn ang="0">
                  <a:pos x="51" y="1"/>
                </a:cxn>
                <a:cxn ang="0">
                  <a:pos x="51" y="2"/>
                </a:cxn>
                <a:cxn ang="0">
                  <a:pos x="47" y="6"/>
                </a:cxn>
                <a:cxn ang="0">
                  <a:pos x="45" y="11"/>
                </a:cxn>
                <a:cxn ang="0">
                  <a:pos x="34" y="11"/>
                </a:cxn>
                <a:cxn ang="0">
                  <a:pos x="29" y="18"/>
                </a:cxn>
                <a:cxn ang="0">
                  <a:pos x="19" y="11"/>
                </a:cxn>
                <a:cxn ang="0">
                  <a:pos x="11" y="17"/>
                </a:cxn>
                <a:cxn ang="0">
                  <a:pos x="3" y="18"/>
                </a:cxn>
                <a:cxn ang="0">
                  <a:pos x="3" y="25"/>
                </a:cxn>
                <a:cxn ang="0">
                  <a:pos x="0" y="32"/>
                </a:cxn>
                <a:cxn ang="0">
                  <a:pos x="0" y="37"/>
                </a:cxn>
                <a:cxn ang="0">
                  <a:pos x="1" y="43"/>
                </a:cxn>
                <a:cxn ang="0">
                  <a:pos x="11" y="49"/>
                </a:cxn>
                <a:cxn ang="0">
                  <a:pos x="11" y="56"/>
                </a:cxn>
                <a:cxn ang="0">
                  <a:pos x="24" y="47"/>
                </a:cxn>
                <a:cxn ang="0">
                  <a:pos x="43" y="50"/>
                </a:cxn>
                <a:cxn ang="0">
                  <a:pos x="54" y="68"/>
                </a:cxn>
                <a:cxn ang="0">
                  <a:pos x="67" y="80"/>
                </a:cxn>
                <a:cxn ang="0">
                  <a:pos x="81" y="92"/>
                </a:cxn>
                <a:cxn ang="0">
                  <a:pos x="84" y="95"/>
                </a:cxn>
                <a:cxn ang="0">
                  <a:pos x="85" y="95"/>
                </a:cxn>
                <a:cxn ang="0">
                  <a:pos x="96" y="99"/>
                </a:cxn>
                <a:cxn ang="0">
                  <a:pos x="114" y="111"/>
                </a:cxn>
                <a:cxn ang="0">
                  <a:pos x="123" y="116"/>
                </a:cxn>
                <a:cxn ang="0">
                  <a:pos x="130" y="122"/>
                </a:cxn>
                <a:cxn ang="0">
                  <a:pos x="139" y="140"/>
                </a:cxn>
                <a:cxn ang="0">
                  <a:pos x="133" y="156"/>
                </a:cxn>
                <a:cxn ang="0">
                  <a:pos x="141" y="161"/>
                </a:cxn>
                <a:cxn ang="0">
                  <a:pos x="147" y="149"/>
                </a:cxn>
                <a:cxn ang="0">
                  <a:pos x="153" y="141"/>
                </a:cxn>
                <a:cxn ang="0">
                  <a:pos x="155" y="138"/>
                </a:cxn>
                <a:cxn ang="0">
                  <a:pos x="147" y="129"/>
                </a:cxn>
                <a:cxn ang="0">
                  <a:pos x="150" y="115"/>
                </a:cxn>
                <a:cxn ang="0">
                  <a:pos x="159" y="117"/>
                </a:cxn>
                <a:cxn ang="0">
                  <a:pos x="169" y="126"/>
                </a:cxn>
                <a:cxn ang="0">
                  <a:pos x="172" y="117"/>
                </a:cxn>
                <a:cxn ang="0">
                  <a:pos x="154" y="108"/>
                </a:cxn>
                <a:cxn ang="0">
                  <a:pos x="135" y="97"/>
                </a:cxn>
                <a:cxn ang="0">
                  <a:pos x="137" y="91"/>
                </a:cxn>
                <a:cxn ang="0">
                  <a:pos x="132" y="89"/>
                </a:cxn>
                <a:cxn ang="0">
                  <a:pos x="113" y="84"/>
                </a:cxn>
                <a:cxn ang="0">
                  <a:pos x="106" y="72"/>
                </a:cxn>
                <a:cxn ang="0">
                  <a:pos x="99" y="61"/>
                </a:cxn>
                <a:cxn ang="0">
                  <a:pos x="84" y="53"/>
                </a:cxn>
                <a:cxn ang="0">
                  <a:pos x="79" y="38"/>
                </a:cxn>
                <a:cxn ang="0">
                  <a:pos x="77" y="30"/>
                </a:cxn>
                <a:cxn ang="0">
                  <a:pos x="89" y="21"/>
                </a:cxn>
                <a:cxn ang="0">
                  <a:pos x="97" y="24"/>
                </a:cxn>
                <a:cxn ang="0">
                  <a:pos x="94" y="13"/>
                </a:cxn>
                <a:cxn ang="0">
                  <a:pos x="96" y="7"/>
                </a:cxn>
                <a:cxn ang="0">
                  <a:pos x="82" y="53"/>
                </a:cxn>
                <a:cxn ang="0">
                  <a:pos x="81" y="53"/>
                </a:cxn>
                <a:cxn ang="0">
                  <a:pos x="81" y="54"/>
                </a:cxn>
                <a:cxn ang="0">
                  <a:pos x="82" y="54"/>
                </a:cxn>
                <a:cxn ang="0">
                  <a:pos x="82" y="53"/>
                </a:cxn>
                <a:cxn ang="0">
                  <a:pos x="96" y="7"/>
                </a:cxn>
                <a:cxn ang="0">
                  <a:pos x="85" y="93"/>
                </a:cxn>
                <a:cxn ang="0">
                  <a:pos x="96" y="7"/>
                </a:cxn>
              </a:cxnLst>
              <a:rect l="0" t="0" r="r" b="b"/>
              <a:pathLst>
                <a:path w="172" h="161">
                  <a:moveTo>
                    <a:pt x="96" y="7"/>
                  </a:moveTo>
                  <a:lnTo>
                    <a:pt x="75" y="0"/>
                  </a:lnTo>
                  <a:lnTo>
                    <a:pt x="59" y="2"/>
                  </a:lnTo>
                  <a:lnTo>
                    <a:pt x="51" y="1"/>
                  </a:lnTo>
                  <a:lnTo>
                    <a:pt x="51" y="2"/>
                  </a:lnTo>
                  <a:lnTo>
                    <a:pt x="47" y="6"/>
                  </a:lnTo>
                  <a:lnTo>
                    <a:pt x="45" y="11"/>
                  </a:lnTo>
                  <a:lnTo>
                    <a:pt x="34" y="11"/>
                  </a:lnTo>
                  <a:lnTo>
                    <a:pt x="29" y="18"/>
                  </a:lnTo>
                  <a:lnTo>
                    <a:pt x="19" y="11"/>
                  </a:lnTo>
                  <a:lnTo>
                    <a:pt x="11" y="17"/>
                  </a:lnTo>
                  <a:lnTo>
                    <a:pt x="3" y="18"/>
                  </a:lnTo>
                  <a:lnTo>
                    <a:pt x="3" y="25"/>
                  </a:lnTo>
                  <a:lnTo>
                    <a:pt x="0" y="32"/>
                  </a:lnTo>
                  <a:lnTo>
                    <a:pt x="0" y="37"/>
                  </a:lnTo>
                  <a:lnTo>
                    <a:pt x="1" y="43"/>
                  </a:lnTo>
                  <a:lnTo>
                    <a:pt x="11" y="49"/>
                  </a:lnTo>
                  <a:lnTo>
                    <a:pt x="11" y="56"/>
                  </a:lnTo>
                  <a:lnTo>
                    <a:pt x="24" y="47"/>
                  </a:lnTo>
                  <a:lnTo>
                    <a:pt x="43" y="50"/>
                  </a:lnTo>
                  <a:lnTo>
                    <a:pt x="54" y="68"/>
                  </a:lnTo>
                  <a:lnTo>
                    <a:pt x="67" y="80"/>
                  </a:lnTo>
                  <a:lnTo>
                    <a:pt x="81" y="92"/>
                  </a:lnTo>
                  <a:lnTo>
                    <a:pt x="84" y="95"/>
                  </a:lnTo>
                  <a:lnTo>
                    <a:pt x="85" y="95"/>
                  </a:lnTo>
                  <a:lnTo>
                    <a:pt x="96" y="99"/>
                  </a:lnTo>
                  <a:lnTo>
                    <a:pt x="114" y="111"/>
                  </a:lnTo>
                  <a:lnTo>
                    <a:pt x="123" y="116"/>
                  </a:lnTo>
                  <a:lnTo>
                    <a:pt x="130" y="122"/>
                  </a:lnTo>
                  <a:lnTo>
                    <a:pt x="139" y="140"/>
                  </a:lnTo>
                  <a:lnTo>
                    <a:pt x="133" y="156"/>
                  </a:lnTo>
                  <a:lnTo>
                    <a:pt x="141" y="161"/>
                  </a:lnTo>
                  <a:lnTo>
                    <a:pt x="147" y="149"/>
                  </a:lnTo>
                  <a:lnTo>
                    <a:pt x="153" y="141"/>
                  </a:lnTo>
                  <a:lnTo>
                    <a:pt x="155" y="138"/>
                  </a:lnTo>
                  <a:lnTo>
                    <a:pt x="147" y="129"/>
                  </a:lnTo>
                  <a:lnTo>
                    <a:pt x="150" y="115"/>
                  </a:lnTo>
                  <a:lnTo>
                    <a:pt x="159" y="117"/>
                  </a:lnTo>
                  <a:lnTo>
                    <a:pt x="169" y="126"/>
                  </a:lnTo>
                  <a:lnTo>
                    <a:pt x="172" y="117"/>
                  </a:lnTo>
                  <a:lnTo>
                    <a:pt x="154" y="108"/>
                  </a:lnTo>
                  <a:lnTo>
                    <a:pt x="135" y="97"/>
                  </a:lnTo>
                  <a:lnTo>
                    <a:pt x="137" y="91"/>
                  </a:lnTo>
                  <a:lnTo>
                    <a:pt x="132" y="89"/>
                  </a:lnTo>
                  <a:lnTo>
                    <a:pt x="113" y="84"/>
                  </a:lnTo>
                  <a:lnTo>
                    <a:pt x="106" y="72"/>
                  </a:lnTo>
                  <a:lnTo>
                    <a:pt x="99" y="61"/>
                  </a:lnTo>
                  <a:lnTo>
                    <a:pt x="84" y="53"/>
                  </a:lnTo>
                  <a:lnTo>
                    <a:pt x="79" y="38"/>
                  </a:lnTo>
                  <a:lnTo>
                    <a:pt x="77" y="30"/>
                  </a:lnTo>
                  <a:lnTo>
                    <a:pt x="89" y="21"/>
                  </a:lnTo>
                  <a:lnTo>
                    <a:pt x="97" y="24"/>
                  </a:lnTo>
                  <a:lnTo>
                    <a:pt x="94" y="13"/>
                  </a:lnTo>
                  <a:lnTo>
                    <a:pt x="96" y="7"/>
                  </a:lnTo>
                  <a:lnTo>
                    <a:pt x="82" y="53"/>
                  </a:lnTo>
                  <a:lnTo>
                    <a:pt x="81" y="53"/>
                  </a:lnTo>
                  <a:lnTo>
                    <a:pt x="81" y="54"/>
                  </a:lnTo>
                  <a:lnTo>
                    <a:pt x="82" y="54"/>
                  </a:lnTo>
                  <a:lnTo>
                    <a:pt x="82" y="53"/>
                  </a:lnTo>
                  <a:lnTo>
                    <a:pt x="96" y="7"/>
                  </a:lnTo>
                  <a:lnTo>
                    <a:pt x="85" y="93"/>
                  </a:lnTo>
                  <a:lnTo>
                    <a:pt x="96" y="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96" name="Freeform 310"/>
            <p:cNvSpPr/>
            <p:nvPr/>
          </p:nvSpPr>
          <p:spPr bwMode="auto">
            <a:xfrm>
              <a:off x="2639" y="1770"/>
              <a:ext cx="190" cy="180"/>
            </a:xfrm>
            <a:custGeom>
              <a:avLst/>
              <a:gdLst/>
              <a:ahLst/>
              <a:cxnLst>
                <a:cxn ang="0">
                  <a:pos x="96" y="7"/>
                </a:cxn>
                <a:cxn ang="0">
                  <a:pos x="75" y="0"/>
                </a:cxn>
                <a:cxn ang="0">
                  <a:pos x="59" y="2"/>
                </a:cxn>
                <a:cxn ang="0">
                  <a:pos x="51" y="1"/>
                </a:cxn>
                <a:cxn ang="0">
                  <a:pos x="51" y="2"/>
                </a:cxn>
                <a:cxn ang="0">
                  <a:pos x="47" y="6"/>
                </a:cxn>
                <a:cxn ang="0">
                  <a:pos x="45" y="11"/>
                </a:cxn>
                <a:cxn ang="0">
                  <a:pos x="34" y="11"/>
                </a:cxn>
                <a:cxn ang="0">
                  <a:pos x="29" y="18"/>
                </a:cxn>
                <a:cxn ang="0">
                  <a:pos x="19" y="11"/>
                </a:cxn>
                <a:cxn ang="0">
                  <a:pos x="11" y="17"/>
                </a:cxn>
                <a:cxn ang="0">
                  <a:pos x="3" y="18"/>
                </a:cxn>
                <a:cxn ang="0">
                  <a:pos x="3" y="25"/>
                </a:cxn>
                <a:cxn ang="0">
                  <a:pos x="0" y="32"/>
                </a:cxn>
                <a:cxn ang="0">
                  <a:pos x="0" y="37"/>
                </a:cxn>
                <a:cxn ang="0">
                  <a:pos x="1" y="43"/>
                </a:cxn>
                <a:cxn ang="0">
                  <a:pos x="11" y="49"/>
                </a:cxn>
                <a:cxn ang="0">
                  <a:pos x="11" y="56"/>
                </a:cxn>
                <a:cxn ang="0">
                  <a:pos x="24" y="47"/>
                </a:cxn>
                <a:cxn ang="0">
                  <a:pos x="43" y="50"/>
                </a:cxn>
                <a:cxn ang="0">
                  <a:pos x="54" y="68"/>
                </a:cxn>
                <a:cxn ang="0">
                  <a:pos x="67" y="80"/>
                </a:cxn>
                <a:cxn ang="0">
                  <a:pos x="81" y="92"/>
                </a:cxn>
                <a:cxn ang="0">
                  <a:pos x="84" y="95"/>
                </a:cxn>
                <a:cxn ang="0">
                  <a:pos x="85" y="95"/>
                </a:cxn>
                <a:cxn ang="0">
                  <a:pos x="96" y="99"/>
                </a:cxn>
                <a:cxn ang="0">
                  <a:pos x="114" y="111"/>
                </a:cxn>
                <a:cxn ang="0">
                  <a:pos x="123" y="116"/>
                </a:cxn>
                <a:cxn ang="0">
                  <a:pos x="130" y="122"/>
                </a:cxn>
                <a:cxn ang="0">
                  <a:pos x="139" y="140"/>
                </a:cxn>
                <a:cxn ang="0">
                  <a:pos x="133" y="156"/>
                </a:cxn>
                <a:cxn ang="0">
                  <a:pos x="141" y="161"/>
                </a:cxn>
                <a:cxn ang="0">
                  <a:pos x="147" y="149"/>
                </a:cxn>
                <a:cxn ang="0">
                  <a:pos x="153" y="141"/>
                </a:cxn>
                <a:cxn ang="0">
                  <a:pos x="155" y="138"/>
                </a:cxn>
                <a:cxn ang="0">
                  <a:pos x="147" y="129"/>
                </a:cxn>
                <a:cxn ang="0">
                  <a:pos x="150" y="115"/>
                </a:cxn>
                <a:cxn ang="0">
                  <a:pos x="159" y="117"/>
                </a:cxn>
                <a:cxn ang="0">
                  <a:pos x="169" y="126"/>
                </a:cxn>
                <a:cxn ang="0">
                  <a:pos x="172" y="117"/>
                </a:cxn>
                <a:cxn ang="0">
                  <a:pos x="154" y="108"/>
                </a:cxn>
                <a:cxn ang="0">
                  <a:pos x="135" y="97"/>
                </a:cxn>
                <a:cxn ang="0">
                  <a:pos x="137" y="91"/>
                </a:cxn>
                <a:cxn ang="0">
                  <a:pos x="132" y="89"/>
                </a:cxn>
                <a:cxn ang="0">
                  <a:pos x="113" y="84"/>
                </a:cxn>
                <a:cxn ang="0">
                  <a:pos x="106" y="72"/>
                </a:cxn>
                <a:cxn ang="0">
                  <a:pos x="99" y="61"/>
                </a:cxn>
                <a:cxn ang="0">
                  <a:pos x="84" y="53"/>
                </a:cxn>
                <a:cxn ang="0">
                  <a:pos x="79" y="38"/>
                </a:cxn>
                <a:cxn ang="0">
                  <a:pos x="77" y="30"/>
                </a:cxn>
                <a:cxn ang="0">
                  <a:pos x="89" y="21"/>
                </a:cxn>
                <a:cxn ang="0">
                  <a:pos x="97" y="24"/>
                </a:cxn>
                <a:cxn ang="0">
                  <a:pos x="94" y="13"/>
                </a:cxn>
                <a:cxn ang="0">
                  <a:pos x="96" y="7"/>
                </a:cxn>
              </a:cxnLst>
              <a:rect l="0" t="0" r="r" b="b"/>
              <a:pathLst>
                <a:path w="172" h="161">
                  <a:moveTo>
                    <a:pt x="96" y="7"/>
                  </a:moveTo>
                  <a:lnTo>
                    <a:pt x="75" y="0"/>
                  </a:lnTo>
                  <a:lnTo>
                    <a:pt x="59" y="2"/>
                  </a:lnTo>
                  <a:lnTo>
                    <a:pt x="51" y="1"/>
                  </a:lnTo>
                  <a:lnTo>
                    <a:pt x="51" y="2"/>
                  </a:lnTo>
                  <a:lnTo>
                    <a:pt x="47" y="6"/>
                  </a:lnTo>
                  <a:lnTo>
                    <a:pt x="45" y="11"/>
                  </a:lnTo>
                  <a:lnTo>
                    <a:pt x="34" y="11"/>
                  </a:lnTo>
                  <a:lnTo>
                    <a:pt x="29" y="18"/>
                  </a:lnTo>
                  <a:lnTo>
                    <a:pt x="19" y="11"/>
                  </a:lnTo>
                  <a:lnTo>
                    <a:pt x="11" y="17"/>
                  </a:lnTo>
                  <a:lnTo>
                    <a:pt x="3" y="18"/>
                  </a:lnTo>
                  <a:lnTo>
                    <a:pt x="3" y="25"/>
                  </a:lnTo>
                  <a:lnTo>
                    <a:pt x="0" y="32"/>
                  </a:lnTo>
                  <a:lnTo>
                    <a:pt x="0" y="37"/>
                  </a:lnTo>
                  <a:lnTo>
                    <a:pt x="1" y="43"/>
                  </a:lnTo>
                  <a:lnTo>
                    <a:pt x="11" y="49"/>
                  </a:lnTo>
                  <a:lnTo>
                    <a:pt x="11" y="56"/>
                  </a:lnTo>
                  <a:lnTo>
                    <a:pt x="24" y="47"/>
                  </a:lnTo>
                  <a:lnTo>
                    <a:pt x="43" y="50"/>
                  </a:lnTo>
                  <a:lnTo>
                    <a:pt x="54" y="68"/>
                  </a:lnTo>
                  <a:lnTo>
                    <a:pt x="67" y="80"/>
                  </a:lnTo>
                  <a:lnTo>
                    <a:pt x="81" y="92"/>
                  </a:lnTo>
                  <a:lnTo>
                    <a:pt x="84" y="95"/>
                  </a:lnTo>
                  <a:lnTo>
                    <a:pt x="85" y="95"/>
                  </a:lnTo>
                  <a:lnTo>
                    <a:pt x="96" y="99"/>
                  </a:lnTo>
                  <a:lnTo>
                    <a:pt x="114" y="111"/>
                  </a:lnTo>
                  <a:lnTo>
                    <a:pt x="123" y="116"/>
                  </a:lnTo>
                  <a:lnTo>
                    <a:pt x="130" y="122"/>
                  </a:lnTo>
                  <a:lnTo>
                    <a:pt x="139" y="140"/>
                  </a:lnTo>
                  <a:lnTo>
                    <a:pt x="133" y="156"/>
                  </a:lnTo>
                  <a:lnTo>
                    <a:pt x="141" y="161"/>
                  </a:lnTo>
                  <a:lnTo>
                    <a:pt x="147" y="149"/>
                  </a:lnTo>
                  <a:lnTo>
                    <a:pt x="153" y="141"/>
                  </a:lnTo>
                  <a:lnTo>
                    <a:pt x="155" y="138"/>
                  </a:lnTo>
                  <a:lnTo>
                    <a:pt x="147" y="129"/>
                  </a:lnTo>
                  <a:lnTo>
                    <a:pt x="150" y="115"/>
                  </a:lnTo>
                  <a:lnTo>
                    <a:pt x="159" y="117"/>
                  </a:lnTo>
                  <a:lnTo>
                    <a:pt x="169" y="126"/>
                  </a:lnTo>
                  <a:lnTo>
                    <a:pt x="172" y="117"/>
                  </a:lnTo>
                  <a:lnTo>
                    <a:pt x="154" y="108"/>
                  </a:lnTo>
                  <a:lnTo>
                    <a:pt x="135" y="97"/>
                  </a:lnTo>
                  <a:lnTo>
                    <a:pt x="137" y="91"/>
                  </a:lnTo>
                  <a:lnTo>
                    <a:pt x="132" y="89"/>
                  </a:lnTo>
                  <a:lnTo>
                    <a:pt x="113" y="84"/>
                  </a:lnTo>
                  <a:lnTo>
                    <a:pt x="106" y="72"/>
                  </a:lnTo>
                  <a:lnTo>
                    <a:pt x="99" y="61"/>
                  </a:lnTo>
                  <a:lnTo>
                    <a:pt x="84" y="53"/>
                  </a:lnTo>
                  <a:lnTo>
                    <a:pt x="79" y="38"/>
                  </a:lnTo>
                  <a:lnTo>
                    <a:pt x="77" y="30"/>
                  </a:lnTo>
                  <a:lnTo>
                    <a:pt x="89" y="21"/>
                  </a:lnTo>
                  <a:lnTo>
                    <a:pt x="97" y="24"/>
                  </a:lnTo>
                  <a:lnTo>
                    <a:pt x="94" y="13"/>
                  </a:lnTo>
                  <a:lnTo>
                    <a:pt x="96" y="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97" name="Rectangle 311"/>
            <p:cNvSpPr>
              <a:spLocks noChangeArrowheads="1"/>
            </p:cNvSpPr>
            <p:nvPr/>
          </p:nvSpPr>
          <p:spPr bwMode="auto">
            <a:xfrm>
              <a:off x="2729" y="1830"/>
              <a:ext cx="0" cy="0"/>
            </a:xfrm>
            <a:prstGeom prst="rect">
              <a:avLst/>
            </a:prstGeom>
          </p:spPr>
          <p:style>
            <a:lnRef idx="1">
              <a:schemeClr val="accent3"/>
            </a:lnRef>
            <a:fillRef idx="3">
              <a:schemeClr val="accent3"/>
            </a:fillRef>
            <a:effectRef idx="2">
              <a:schemeClr val="accent3"/>
            </a:effectRef>
            <a:fontRef idx="minor">
              <a:schemeClr val="lt1"/>
            </a:fontRef>
          </p:style>
          <p:txBody>
            <a:bodyPr/>
            <a:lstStyle/>
            <a:p>
              <a:pPr>
                <a:lnSpc>
                  <a:spcPct val="90000"/>
                </a:lnSpc>
                <a:defRPr/>
              </a:pPr>
              <a:endParaRPr lang="en-US" sz="1400"/>
            </a:p>
          </p:txBody>
        </p:sp>
        <p:sp>
          <p:nvSpPr>
            <p:cNvPr id="13498" name="Freeform 312"/>
            <p:cNvSpPr/>
            <p:nvPr/>
          </p:nvSpPr>
          <p:spPr bwMode="auto">
            <a:xfrm>
              <a:off x="2736" y="1941"/>
              <a:ext cx="53" cy="33"/>
            </a:xfrm>
            <a:custGeom>
              <a:avLst/>
              <a:gdLst/>
              <a:ahLst/>
              <a:cxnLst>
                <a:cxn ang="0">
                  <a:pos x="39" y="18"/>
                </a:cxn>
                <a:cxn ang="0">
                  <a:pos x="39" y="29"/>
                </a:cxn>
                <a:cxn ang="0">
                  <a:pos x="21" y="22"/>
                </a:cxn>
                <a:cxn ang="0">
                  <a:pos x="3" y="14"/>
                </a:cxn>
                <a:cxn ang="0">
                  <a:pos x="0" y="5"/>
                </a:cxn>
                <a:cxn ang="0">
                  <a:pos x="13" y="4"/>
                </a:cxn>
                <a:cxn ang="0">
                  <a:pos x="29" y="3"/>
                </a:cxn>
                <a:cxn ang="0">
                  <a:pos x="45" y="0"/>
                </a:cxn>
                <a:cxn ang="0">
                  <a:pos x="39" y="18"/>
                </a:cxn>
              </a:cxnLst>
              <a:rect l="0" t="0" r="r" b="b"/>
              <a:pathLst>
                <a:path w="45" h="29">
                  <a:moveTo>
                    <a:pt x="39" y="18"/>
                  </a:moveTo>
                  <a:lnTo>
                    <a:pt x="39" y="29"/>
                  </a:lnTo>
                  <a:lnTo>
                    <a:pt x="21" y="22"/>
                  </a:lnTo>
                  <a:lnTo>
                    <a:pt x="3" y="14"/>
                  </a:lnTo>
                  <a:lnTo>
                    <a:pt x="0" y="5"/>
                  </a:lnTo>
                  <a:lnTo>
                    <a:pt x="13" y="4"/>
                  </a:lnTo>
                  <a:lnTo>
                    <a:pt x="29" y="3"/>
                  </a:lnTo>
                  <a:lnTo>
                    <a:pt x="45" y="0"/>
                  </a:lnTo>
                  <a:lnTo>
                    <a:pt x="39" y="1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99" name="Freeform 313"/>
            <p:cNvSpPr/>
            <p:nvPr/>
          </p:nvSpPr>
          <p:spPr bwMode="auto">
            <a:xfrm>
              <a:off x="2664" y="1883"/>
              <a:ext cx="27" cy="47"/>
            </a:xfrm>
            <a:custGeom>
              <a:avLst/>
              <a:gdLst/>
              <a:ahLst/>
              <a:cxnLst>
                <a:cxn ang="0">
                  <a:pos x="13" y="36"/>
                </a:cxn>
                <a:cxn ang="0">
                  <a:pos x="7" y="42"/>
                </a:cxn>
                <a:cxn ang="0">
                  <a:pos x="4" y="32"/>
                </a:cxn>
                <a:cxn ang="0">
                  <a:pos x="1" y="19"/>
                </a:cxn>
                <a:cxn ang="0">
                  <a:pos x="0" y="6"/>
                </a:cxn>
                <a:cxn ang="0">
                  <a:pos x="14" y="0"/>
                </a:cxn>
                <a:cxn ang="0">
                  <a:pos x="24" y="13"/>
                </a:cxn>
                <a:cxn ang="0">
                  <a:pos x="20" y="34"/>
                </a:cxn>
                <a:cxn ang="0">
                  <a:pos x="13" y="36"/>
                </a:cxn>
              </a:cxnLst>
              <a:rect l="0" t="0" r="r" b="b"/>
              <a:pathLst>
                <a:path w="24" h="42">
                  <a:moveTo>
                    <a:pt x="13" y="36"/>
                  </a:moveTo>
                  <a:lnTo>
                    <a:pt x="7" y="42"/>
                  </a:lnTo>
                  <a:lnTo>
                    <a:pt x="4" y="32"/>
                  </a:lnTo>
                  <a:lnTo>
                    <a:pt x="1" y="19"/>
                  </a:lnTo>
                  <a:lnTo>
                    <a:pt x="0" y="6"/>
                  </a:lnTo>
                  <a:lnTo>
                    <a:pt x="14" y="0"/>
                  </a:lnTo>
                  <a:lnTo>
                    <a:pt x="24" y="13"/>
                  </a:lnTo>
                  <a:lnTo>
                    <a:pt x="20" y="34"/>
                  </a:lnTo>
                  <a:lnTo>
                    <a:pt x="13" y="3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0" name="Freeform 314"/>
            <p:cNvSpPr/>
            <p:nvPr/>
          </p:nvSpPr>
          <p:spPr bwMode="auto">
            <a:xfrm>
              <a:off x="2649" y="1834"/>
              <a:ext cx="1" cy="0"/>
            </a:xfrm>
            <a:custGeom>
              <a:avLst/>
              <a:gdLst/>
              <a:ahLst/>
              <a:cxnLst>
                <a:cxn ang="0">
                  <a:pos x="1" y="0"/>
                </a:cxn>
                <a:cxn ang="0">
                  <a:pos x="0" y="0"/>
                </a:cxn>
                <a:cxn ang="0">
                  <a:pos x="1" y="0"/>
                </a:cxn>
              </a:cxnLst>
              <a:rect l="0" t="0" r="r" b="b"/>
              <a:pathLst>
                <a:path w="1">
                  <a:moveTo>
                    <a:pt x="1" y="0"/>
                  </a:moveTo>
                  <a:lnTo>
                    <a:pt x="0" y="0"/>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1" name="Freeform 315"/>
            <p:cNvSpPr/>
            <p:nvPr/>
          </p:nvSpPr>
          <p:spPr bwMode="auto">
            <a:xfrm>
              <a:off x="2960" y="1867"/>
              <a:ext cx="308" cy="124"/>
            </a:xfrm>
            <a:custGeom>
              <a:avLst/>
              <a:gdLst/>
              <a:ahLst/>
              <a:cxnLst>
                <a:cxn ang="0">
                  <a:pos x="186" y="93"/>
                </a:cxn>
                <a:cxn ang="0">
                  <a:pos x="159" y="96"/>
                </a:cxn>
                <a:cxn ang="0">
                  <a:pos x="151" y="110"/>
                </a:cxn>
                <a:cxn ang="0">
                  <a:pos x="150" y="106"/>
                </a:cxn>
                <a:cxn ang="0">
                  <a:pos x="144" y="95"/>
                </a:cxn>
                <a:cxn ang="0">
                  <a:pos x="123" y="99"/>
                </a:cxn>
                <a:cxn ang="0">
                  <a:pos x="95" y="102"/>
                </a:cxn>
                <a:cxn ang="0">
                  <a:pos x="69" y="100"/>
                </a:cxn>
                <a:cxn ang="0">
                  <a:pos x="47" y="99"/>
                </a:cxn>
                <a:cxn ang="0">
                  <a:pos x="31" y="95"/>
                </a:cxn>
                <a:cxn ang="0">
                  <a:pos x="33" y="90"/>
                </a:cxn>
                <a:cxn ang="0">
                  <a:pos x="23" y="84"/>
                </a:cxn>
                <a:cxn ang="0">
                  <a:pos x="18" y="75"/>
                </a:cxn>
                <a:cxn ang="0">
                  <a:pos x="4" y="63"/>
                </a:cxn>
                <a:cxn ang="0">
                  <a:pos x="12" y="65"/>
                </a:cxn>
                <a:cxn ang="0">
                  <a:pos x="10" y="56"/>
                </a:cxn>
                <a:cxn ang="0">
                  <a:pos x="0" y="45"/>
                </a:cxn>
                <a:cxn ang="0">
                  <a:pos x="16" y="30"/>
                </a:cxn>
                <a:cxn ang="0">
                  <a:pos x="39" y="28"/>
                </a:cxn>
                <a:cxn ang="0">
                  <a:pos x="45" y="22"/>
                </a:cxn>
                <a:cxn ang="0">
                  <a:pos x="65" y="17"/>
                </a:cxn>
                <a:cxn ang="0">
                  <a:pos x="100" y="3"/>
                </a:cxn>
                <a:cxn ang="0">
                  <a:pos x="123" y="2"/>
                </a:cxn>
                <a:cxn ang="0">
                  <a:pos x="139" y="10"/>
                </a:cxn>
                <a:cxn ang="0">
                  <a:pos x="177" y="18"/>
                </a:cxn>
                <a:cxn ang="0">
                  <a:pos x="217" y="9"/>
                </a:cxn>
                <a:cxn ang="0">
                  <a:pos x="245" y="15"/>
                </a:cxn>
                <a:cxn ang="0">
                  <a:pos x="257" y="35"/>
                </a:cxn>
                <a:cxn ang="0">
                  <a:pos x="264" y="46"/>
                </a:cxn>
                <a:cxn ang="0">
                  <a:pos x="269" y="74"/>
                </a:cxn>
                <a:cxn ang="0">
                  <a:pos x="270" y="88"/>
                </a:cxn>
                <a:cxn ang="0">
                  <a:pos x="246" y="84"/>
                </a:cxn>
                <a:cxn ang="0">
                  <a:pos x="238" y="87"/>
                </a:cxn>
                <a:cxn ang="0">
                  <a:pos x="209" y="93"/>
                </a:cxn>
              </a:cxnLst>
              <a:rect l="0" t="0" r="r" b="b"/>
              <a:pathLst>
                <a:path w="279" h="110">
                  <a:moveTo>
                    <a:pt x="209" y="93"/>
                  </a:moveTo>
                  <a:lnTo>
                    <a:pt x="186" y="93"/>
                  </a:lnTo>
                  <a:lnTo>
                    <a:pt x="163" y="94"/>
                  </a:lnTo>
                  <a:lnTo>
                    <a:pt x="159" y="96"/>
                  </a:lnTo>
                  <a:lnTo>
                    <a:pt x="157" y="104"/>
                  </a:lnTo>
                  <a:lnTo>
                    <a:pt x="151" y="110"/>
                  </a:lnTo>
                  <a:lnTo>
                    <a:pt x="150" y="108"/>
                  </a:lnTo>
                  <a:lnTo>
                    <a:pt x="150" y="106"/>
                  </a:lnTo>
                  <a:lnTo>
                    <a:pt x="151" y="92"/>
                  </a:lnTo>
                  <a:lnTo>
                    <a:pt x="144" y="95"/>
                  </a:lnTo>
                  <a:lnTo>
                    <a:pt x="135" y="95"/>
                  </a:lnTo>
                  <a:lnTo>
                    <a:pt x="123" y="99"/>
                  </a:lnTo>
                  <a:lnTo>
                    <a:pt x="107" y="106"/>
                  </a:lnTo>
                  <a:lnTo>
                    <a:pt x="95" y="102"/>
                  </a:lnTo>
                  <a:lnTo>
                    <a:pt x="71" y="93"/>
                  </a:lnTo>
                  <a:lnTo>
                    <a:pt x="69" y="100"/>
                  </a:lnTo>
                  <a:lnTo>
                    <a:pt x="61" y="104"/>
                  </a:lnTo>
                  <a:lnTo>
                    <a:pt x="47" y="99"/>
                  </a:lnTo>
                  <a:lnTo>
                    <a:pt x="40" y="94"/>
                  </a:lnTo>
                  <a:lnTo>
                    <a:pt x="31" y="95"/>
                  </a:lnTo>
                  <a:lnTo>
                    <a:pt x="24" y="95"/>
                  </a:lnTo>
                  <a:lnTo>
                    <a:pt x="33" y="90"/>
                  </a:lnTo>
                  <a:lnTo>
                    <a:pt x="22" y="89"/>
                  </a:lnTo>
                  <a:lnTo>
                    <a:pt x="23" y="84"/>
                  </a:lnTo>
                  <a:lnTo>
                    <a:pt x="16" y="78"/>
                  </a:lnTo>
                  <a:lnTo>
                    <a:pt x="18" y="75"/>
                  </a:lnTo>
                  <a:lnTo>
                    <a:pt x="5" y="69"/>
                  </a:lnTo>
                  <a:lnTo>
                    <a:pt x="4" y="63"/>
                  </a:lnTo>
                  <a:lnTo>
                    <a:pt x="7" y="63"/>
                  </a:lnTo>
                  <a:lnTo>
                    <a:pt x="12" y="65"/>
                  </a:lnTo>
                  <a:lnTo>
                    <a:pt x="10" y="58"/>
                  </a:lnTo>
                  <a:lnTo>
                    <a:pt x="10" y="56"/>
                  </a:lnTo>
                  <a:lnTo>
                    <a:pt x="9" y="46"/>
                  </a:lnTo>
                  <a:lnTo>
                    <a:pt x="0" y="45"/>
                  </a:lnTo>
                  <a:lnTo>
                    <a:pt x="1" y="33"/>
                  </a:lnTo>
                  <a:lnTo>
                    <a:pt x="16" y="30"/>
                  </a:lnTo>
                  <a:lnTo>
                    <a:pt x="21" y="27"/>
                  </a:lnTo>
                  <a:lnTo>
                    <a:pt x="39" y="28"/>
                  </a:lnTo>
                  <a:lnTo>
                    <a:pt x="49" y="23"/>
                  </a:lnTo>
                  <a:lnTo>
                    <a:pt x="45" y="22"/>
                  </a:lnTo>
                  <a:lnTo>
                    <a:pt x="37" y="16"/>
                  </a:lnTo>
                  <a:lnTo>
                    <a:pt x="65" y="17"/>
                  </a:lnTo>
                  <a:lnTo>
                    <a:pt x="85" y="4"/>
                  </a:lnTo>
                  <a:lnTo>
                    <a:pt x="100" y="3"/>
                  </a:lnTo>
                  <a:lnTo>
                    <a:pt x="114" y="0"/>
                  </a:lnTo>
                  <a:lnTo>
                    <a:pt x="123" y="2"/>
                  </a:lnTo>
                  <a:lnTo>
                    <a:pt x="133" y="6"/>
                  </a:lnTo>
                  <a:lnTo>
                    <a:pt x="139" y="10"/>
                  </a:lnTo>
                  <a:lnTo>
                    <a:pt x="159" y="15"/>
                  </a:lnTo>
                  <a:lnTo>
                    <a:pt x="177" y="18"/>
                  </a:lnTo>
                  <a:lnTo>
                    <a:pt x="196" y="20"/>
                  </a:lnTo>
                  <a:lnTo>
                    <a:pt x="217" y="9"/>
                  </a:lnTo>
                  <a:lnTo>
                    <a:pt x="235" y="8"/>
                  </a:lnTo>
                  <a:lnTo>
                    <a:pt x="245" y="15"/>
                  </a:lnTo>
                  <a:lnTo>
                    <a:pt x="251" y="26"/>
                  </a:lnTo>
                  <a:lnTo>
                    <a:pt x="257" y="35"/>
                  </a:lnTo>
                  <a:lnTo>
                    <a:pt x="270" y="41"/>
                  </a:lnTo>
                  <a:lnTo>
                    <a:pt x="264" y="46"/>
                  </a:lnTo>
                  <a:lnTo>
                    <a:pt x="265" y="56"/>
                  </a:lnTo>
                  <a:lnTo>
                    <a:pt x="269" y="74"/>
                  </a:lnTo>
                  <a:lnTo>
                    <a:pt x="279" y="87"/>
                  </a:lnTo>
                  <a:lnTo>
                    <a:pt x="270" y="88"/>
                  </a:lnTo>
                  <a:lnTo>
                    <a:pt x="267" y="84"/>
                  </a:lnTo>
                  <a:lnTo>
                    <a:pt x="246" y="84"/>
                  </a:lnTo>
                  <a:lnTo>
                    <a:pt x="243" y="88"/>
                  </a:lnTo>
                  <a:lnTo>
                    <a:pt x="238" y="87"/>
                  </a:lnTo>
                  <a:lnTo>
                    <a:pt x="223" y="89"/>
                  </a:lnTo>
                  <a:lnTo>
                    <a:pt x="209" y="9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2" name="Freeform 316"/>
            <p:cNvSpPr/>
            <p:nvPr/>
          </p:nvSpPr>
          <p:spPr bwMode="auto">
            <a:xfrm>
              <a:off x="2953" y="1867"/>
              <a:ext cx="47" cy="36"/>
            </a:xfrm>
            <a:custGeom>
              <a:avLst/>
              <a:gdLst/>
              <a:ahLst/>
              <a:cxnLst>
                <a:cxn ang="0">
                  <a:pos x="5" y="2"/>
                </a:cxn>
                <a:cxn ang="0">
                  <a:pos x="3" y="5"/>
                </a:cxn>
                <a:cxn ang="0">
                  <a:pos x="6" y="12"/>
                </a:cxn>
                <a:cxn ang="0">
                  <a:pos x="0" y="23"/>
                </a:cxn>
                <a:cxn ang="0">
                  <a:pos x="10" y="24"/>
                </a:cxn>
                <a:cxn ang="0">
                  <a:pos x="5" y="33"/>
                </a:cxn>
                <a:cxn ang="0">
                  <a:pos x="21" y="21"/>
                </a:cxn>
                <a:cxn ang="0">
                  <a:pos x="43" y="17"/>
                </a:cxn>
                <a:cxn ang="0">
                  <a:pos x="36" y="12"/>
                </a:cxn>
                <a:cxn ang="0">
                  <a:pos x="27" y="0"/>
                </a:cxn>
                <a:cxn ang="0">
                  <a:pos x="5" y="2"/>
                </a:cxn>
              </a:cxnLst>
              <a:rect l="0" t="0" r="r" b="b"/>
              <a:pathLst>
                <a:path w="43" h="33">
                  <a:moveTo>
                    <a:pt x="5" y="2"/>
                  </a:moveTo>
                  <a:lnTo>
                    <a:pt x="3" y="5"/>
                  </a:lnTo>
                  <a:lnTo>
                    <a:pt x="6" y="12"/>
                  </a:lnTo>
                  <a:lnTo>
                    <a:pt x="0" y="23"/>
                  </a:lnTo>
                  <a:lnTo>
                    <a:pt x="10" y="24"/>
                  </a:lnTo>
                  <a:lnTo>
                    <a:pt x="5" y="33"/>
                  </a:lnTo>
                  <a:lnTo>
                    <a:pt x="21" y="21"/>
                  </a:lnTo>
                  <a:lnTo>
                    <a:pt x="43" y="17"/>
                  </a:lnTo>
                  <a:lnTo>
                    <a:pt x="36" y="12"/>
                  </a:lnTo>
                  <a:lnTo>
                    <a:pt x="27" y="0"/>
                  </a:lnTo>
                  <a:lnTo>
                    <a:pt x="5"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3" name="Freeform 317"/>
            <p:cNvSpPr/>
            <p:nvPr/>
          </p:nvSpPr>
          <p:spPr bwMode="auto">
            <a:xfrm>
              <a:off x="2877" y="1595"/>
              <a:ext cx="138" cy="88"/>
            </a:xfrm>
            <a:custGeom>
              <a:avLst/>
              <a:gdLst/>
              <a:ahLst/>
              <a:cxnLst>
                <a:cxn ang="0">
                  <a:pos x="122" y="42"/>
                </a:cxn>
                <a:cxn ang="0">
                  <a:pos x="117" y="47"/>
                </a:cxn>
                <a:cxn ang="0">
                  <a:pos x="121" y="62"/>
                </a:cxn>
                <a:cxn ang="0">
                  <a:pos x="104" y="71"/>
                </a:cxn>
                <a:cxn ang="0">
                  <a:pos x="105" y="78"/>
                </a:cxn>
                <a:cxn ang="0">
                  <a:pos x="81" y="73"/>
                </a:cxn>
                <a:cxn ang="0">
                  <a:pos x="57" y="68"/>
                </a:cxn>
                <a:cxn ang="0">
                  <a:pos x="35" y="68"/>
                </a:cxn>
                <a:cxn ang="0">
                  <a:pos x="11" y="68"/>
                </a:cxn>
                <a:cxn ang="0">
                  <a:pos x="2" y="63"/>
                </a:cxn>
                <a:cxn ang="0">
                  <a:pos x="12" y="51"/>
                </a:cxn>
                <a:cxn ang="0">
                  <a:pos x="0" y="30"/>
                </a:cxn>
                <a:cxn ang="0">
                  <a:pos x="21" y="15"/>
                </a:cxn>
                <a:cxn ang="0">
                  <a:pos x="41" y="2"/>
                </a:cxn>
                <a:cxn ang="0">
                  <a:pos x="60" y="0"/>
                </a:cxn>
                <a:cxn ang="0">
                  <a:pos x="80" y="3"/>
                </a:cxn>
                <a:cxn ang="0">
                  <a:pos x="102" y="7"/>
                </a:cxn>
                <a:cxn ang="0">
                  <a:pos x="104" y="26"/>
                </a:cxn>
                <a:cxn ang="0">
                  <a:pos x="122" y="42"/>
                </a:cxn>
              </a:cxnLst>
              <a:rect l="0" t="0" r="r" b="b"/>
              <a:pathLst>
                <a:path w="122" h="78">
                  <a:moveTo>
                    <a:pt x="122" y="42"/>
                  </a:moveTo>
                  <a:lnTo>
                    <a:pt x="117" y="47"/>
                  </a:lnTo>
                  <a:lnTo>
                    <a:pt x="121" y="62"/>
                  </a:lnTo>
                  <a:lnTo>
                    <a:pt x="104" y="71"/>
                  </a:lnTo>
                  <a:lnTo>
                    <a:pt x="105" y="78"/>
                  </a:lnTo>
                  <a:lnTo>
                    <a:pt x="81" y="73"/>
                  </a:lnTo>
                  <a:lnTo>
                    <a:pt x="57" y="68"/>
                  </a:lnTo>
                  <a:lnTo>
                    <a:pt x="35" y="68"/>
                  </a:lnTo>
                  <a:lnTo>
                    <a:pt x="11" y="68"/>
                  </a:lnTo>
                  <a:lnTo>
                    <a:pt x="2" y="63"/>
                  </a:lnTo>
                  <a:lnTo>
                    <a:pt x="12" y="51"/>
                  </a:lnTo>
                  <a:lnTo>
                    <a:pt x="0" y="30"/>
                  </a:lnTo>
                  <a:lnTo>
                    <a:pt x="21" y="15"/>
                  </a:lnTo>
                  <a:lnTo>
                    <a:pt x="41" y="2"/>
                  </a:lnTo>
                  <a:lnTo>
                    <a:pt x="60" y="0"/>
                  </a:lnTo>
                  <a:lnTo>
                    <a:pt x="80" y="3"/>
                  </a:lnTo>
                  <a:lnTo>
                    <a:pt x="102" y="7"/>
                  </a:lnTo>
                  <a:lnTo>
                    <a:pt x="104" y="26"/>
                  </a:lnTo>
                  <a:lnTo>
                    <a:pt x="122" y="4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4" name="Freeform 318"/>
            <p:cNvSpPr/>
            <p:nvPr/>
          </p:nvSpPr>
          <p:spPr bwMode="auto">
            <a:xfrm>
              <a:off x="2653" y="1581"/>
              <a:ext cx="32" cy="41"/>
            </a:xfrm>
            <a:custGeom>
              <a:avLst/>
              <a:gdLst/>
              <a:ahLst/>
              <a:cxnLst>
                <a:cxn ang="0">
                  <a:pos x="18" y="31"/>
                </a:cxn>
                <a:cxn ang="0">
                  <a:pos x="17" y="36"/>
                </a:cxn>
                <a:cxn ang="0">
                  <a:pos x="6" y="34"/>
                </a:cxn>
                <a:cxn ang="0">
                  <a:pos x="4" y="31"/>
                </a:cxn>
                <a:cxn ang="0">
                  <a:pos x="0" y="23"/>
                </a:cxn>
                <a:cxn ang="0">
                  <a:pos x="0" y="6"/>
                </a:cxn>
                <a:cxn ang="0">
                  <a:pos x="7" y="5"/>
                </a:cxn>
                <a:cxn ang="0">
                  <a:pos x="10" y="6"/>
                </a:cxn>
                <a:cxn ang="0">
                  <a:pos x="11" y="3"/>
                </a:cxn>
                <a:cxn ang="0">
                  <a:pos x="21" y="0"/>
                </a:cxn>
                <a:cxn ang="0">
                  <a:pos x="24" y="6"/>
                </a:cxn>
                <a:cxn ang="0">
                  <a:pos x="31" y="7"/>
                </a:cxn>
                <a:cxn ang="0">
                  <a:pos x="29" y="13"/>
                </a:cxn>
                <a:cxn ang="0">
                  <a:pos x="19" y="21"/>
                </a:cxn>
                <a:cxn ang="0">
                  <a:pos x="19" y="23"/>
                </a:cxn>
                <a:cxn ang="0">
                  <a:pos x="18" y="31"/>
                </a:cxn>
              </a:cxnLst>
              <a:rect l="0" t="0" r="r" b="b"/>
              <a:pathLst>
                <a:path w="31" h="36">
                  <a:moveTo>
                    <a:pt x="18" y="31"/>
                  </a:moveTo>
                  <a:lnTo>
                    <a:pt x="17" y="36"/>
                  </a:lnTo>
                  <a:lnTo>
                    <a:pt x="6" y="34"/>
                  </a:lnTo>
                  <a:lnTo>
                    <a:pt x="4" y="31"/>
                  </a:lnTo>
                  <a:lnTo>
                    <a:pt x="0" y="23"/>
                  </a:lnTo>
                  <a:lnTo>
                    <a:pt x="0" y="6"/>
                  </a:lnTo>
                  <a:lnTo>
                    <a:pt x="7" y="5"/>
                  </a:lnTo>
                  <a:lnTo>
                    <a:pt x="10" y="6"/>
                  </a:lnTo>
                  <a:lnTo>
                    <a:pt x="11" y="3"/>
                  </a:lnTo>
                  <a:lnTo>
                    <a:pt x="21" y="0"/>
                  </a:lnTo>
                  <a:lnTo>
                    <a:pt x="24" y="6"/>
                  </a:lnTo>
                  <a:lnTo>
                    <a:pt x="31" y="7"/>
                  </a:lnTo>
                  <a:lnTo>
                    <a:pt x="29" y="13"/>
                  </a:lnTo>
                  <a:lnTo>
                    <a:pt x="19" y="21"/>
                  </a:lnTo>
                  <a:lnTo>
                    <a:pt x="19" y="23"/>
                  </a:lnTo>
                  <a:lnTo>
                    <a:pt x="18" y="3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5" name="Freeform 319"/>
            <p:cNvSpPr/>
            <p:nvPr/>
          </p:nvSpPr>
          <p:spPr bwMode="auto">
            <a:xfrm>
              <a:off x="2692" y="1595"/>
              <a:ext cx="24" cy="21"/>
            </a:xfrm>
            <a:custGeom>
              <a:avLst/>
              <a:gdLst/>
              <a:ahLst/>
              <a:cxnLst>
                <a:cxn ang="0">
                  <a:pos x="20" y="6"/>
                </a:cxn>
                <a:cxn ang="0">
                  <a:pos x="18" y="2"/>
                </a:cxn>
                <a:cxn ang="0">
                  <a:pos x="14" y="0"/>
                </a:cxn>
                <a:cxn ang="0">
                  <a:pos x="12" y="6"/>
                </a:cxn>
                <a:cxn ang="0">
                  <a:pos x="9" y="4"/>
                </a:cxn>
                <a:cxn ang="0">
                  <a:pos x="3" y="2"/>
                </a:cxn>
                <a:cxn ang="0">
                  <a:pos x="0" y="6"/>
                </a:cxn>
                <a:cxn ang="0">
                  <a:pos x="0" y="9"/>
                </a:cxn>
                <a:cxn ang="0">
                  <a:pos x="11" y="18"/>
                </a:cxn>
                <a:cxn ang="0">
                  <a:pos x="15" y="14"/>
                </a:cxn>
                <a:cxn ang="0">
                  <a:pos x="15" y="10"/>
                </a:cxn>
                <a:cxn ang="0">
                  <a:pos x="20" y="6"/>
                </a:cxn>
              </a:cxnLst>
              <a:rect l="0" t="0" r="r" b="b"/>
              <a:pathLst>
                <a:path w="20" h="18">
                  <a:moveTo>
                    <a:pt x="20" y="6"/>
                  </a:moveTo>
                  <a:lnTo>
                    <a:pt x="18" y="2"/>
                  </a:lnTo>
                  <a:lnTo>
                    <a:pt x="14" y="0"/>
                  </a:lnTo>
                  <a:lnTo>
                    <a:pt x="12" y="6"/>
                  </a:lnTo>
                  <a:lnTo>
                    <a:pt x="9" y="4"/>
                  </a:lnTo>
                  <a:lnTo>
                    <a:pt x="3" y="2"/>
                  </a:lnTo>
                  <a:lnTo>
                    <a:pt x="0" y="6"/>
                  </a:lnTo>
                  <a:lnTo>
                    <a:pt x="0" y="9"/>
                  </a:lnTo>
                  <a:lnTo>
                    <a:pt x="11" y="18"/>
                  </a:lnTo>
                  <a:lnTo>
                    <a:pt x="15" y="14"/>
                  </a:lnTo>
                  <a:lnTo>
                    <a:pt x="15" y="10"/>
                  </a:lnTo>
                  <a:lnTo>
                    <a:pt x="20"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6" name="Freeform 320"/>
            <p:cNvSpPr/>
            <p:nvPr/>
          </p:nvSpPr>
          <p:spPr bwMode="auto">
            <a:xfrm>
              <a:off x="2653" y="1564"/>
              <a:ext cx="31" cy="21"/>
            </a:xfrm>
            <a:custGeom>
              <a:avLst/>
              <a:gdLst/>
              <a:ahLst/>
              <a:cxnLst>
                <a:cxn ang="0">
                  <a:pos x="23" y="12"/>
                </a:cxn>
                <a:cxn ang="0">
                  <a:pos x="3" y="13"/>
                </a:cxn>
                <a:cxn ang="0">
                  <a:pos x="0" y="18"/>
                </a:cxn>
                <a:cxn ang="0">
                  <a:pos x="2" y="11"/>
                </a:cxn>
                <a:cxn ang="0">
                  <a:pos x="15" y="8"/>
                </a:cxn>
                <a:cxn ang="0">
                  <a:pos x="28" y="0"/>
                </a:cxn>
                <a:cxn ang="0">
                  <a:pos x="23" y="12"/>
                </a:cxn>
              </a:cxnLst>
              <a:rect l="0" t="0" r="r" b="b"/>
              <a:pathLst>
                <a:path w="28" h="18">
                  <a:moveTo>
                    <a:pt x="23" y="12"/>
                  </a:moveTo>
                  <a:lnTo>
                    <a:pt x="3" y="13"/>
                  </a:lnTo>
                  <a:lnTo>
                    <a:pt x="0" y="18"/>
                  </a:lnTo>
                  <a:lnTo>
                    <a:pt x="2" y="11"/>
                  </a:lnTo>
                  <a:lnTo>
                    <a:pt x="15" y="8"/>
                  </a:lnTo>
                  <a:lnTo>
                    <a:pt x="28" y="0"/>
                  </a:lnTo>
                  <a:lnTo>
                    <a:pt x="23"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7" name="Freeform 321"/>
            <p:cNvSpPr/>
            <p:nvPr/>
          </p:nvSpPr>
          <p:spPr bwMode="auto">
            <a:xfrm>
              <a:off x="2676" y="1608"/>
              <a:ext cx="14" cy="9"/>
            </a:xfrm>
            <a:custGeom>
              <a:avLst/>
              <a:gdLst/>
              <a:ahLst/>
              <a:cxnLst>
                <a:cxn ang="0">
                  <a:pos x="13" y="4"/>
                </a:cxn>
                <a:cxn ang="0">
                  <a:pos x="9" y="0"/>
                </a:cxn>
                <a:cxn ang="0">
                  <a:pos x="0" y="1"/>
                </a:cxn>
                <a:cxn ang="0">
                  <a:pos x="9" y="9"/>
                </a:cxn>
                <a:cxn ang="0">
                  <a:pos x="13" y="4"/>
                </a:cxn>
              </a:cxnLst>
              <a:rect l="0" t="0" r="r" b="b"/>
              <a:pathLst>
                <a:path w="13" h="9">
                  <a:moveTo>
                    <a:pt x="13" y="4"/>
                  </a:moveTo>
                  <a:lnTo>
                    <a:pt x="9" y="0"/>
                  </a:lnTo>
                  <a:lnTo>
                    <a:pt x="0" y="1"/>
                  </a:lnTo>
                  <a:lnTo>
                    <a:pt x="9" y="9"/>
                  </a:lnTo>
                  <a:lnTo>
                    <a:pt x="13"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8" name="Freeform 322"/>
            <p:cNvSpPr/>
            <p:nvPr/>
          </p:nvSpPr>
          <p:spPr bwMode="auto">
            <a:xfrm>
              <a:off x="2706" y="1616"/>
              <a:ext cx="3" cy="5"/>
            </a:xfrm>
            <a:custGeom>
              <a:avLst/>
              <a:gdLst/>
              <a:ahLst/>
              <a:cxnLst>
                <a:cxn ang="0">
                  <a:pos x="3" y="1"/>
                </a:cxn>
                <a:cxn ang="0">
                  <a:pos x="0" y="0"/>
                </a:cxn>
                <a:cxn ang="0">
                  <a:pos x="0" y="3"/>
                </a:cxn>
                <a:cxn ang="0">
                  <a:pos x="3" y="1"/>
                </a:cxn>
              </a:cxnLst>
              <a:rect l="0" t="0" r="r" b="b"/>
              <a:pathLst>
                <a:path w="3" h="3">
                  <a:moveTo>
                    <a:pt x="3" y="1"/>
                  </a:moveTo>
                  <a:lnTo>
                    <a:pt x="0" y="0"/>
                  </a:lnTo>
                  <a:lnTo>
                    <a:pt x="0" y="3"/>
                  </a:lnTo>
                  <a:lnTo>
                    <a:pt x="3"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9" name="Freeform 323"/>
            <p:cNvSpPr/>
            <p:nvPr/>
          </p:nvSpPr>
          <p:spPr bwMode="auto">
            <a:xfrm>
              <a:off x="2864" y="1532"/>
              <a:ext cx="66" cy="31"/>
            </a:xfrm>
            <a:custGeom>
              <a:avLst/>
              <a:gdLst/>
              <a:ahLst/>
              <a:cxnLst>
                <a:cxn ang="0">
                  <a:pos x="59" y="17"/>
                </a:cxn>
                <a:cxn ang="0">
                  <a:pos x="55" y="2"/>
                </a:cxn>
                <a:cxn ang="0">
                  <a:pos x="24" y="0"/>
                </a:cxn>
                <a:cxn ang="0">
                  <a:pos x="0" y="6"/>
                </a:cxn>
                <a:cxn ang="0">
                  <a:pos x="2" y="12"/>
                </a:cxn>
                <a:cxn ang="0">
                  <a:pos x="11" y="22"/>
                </a:cxn>
                <a:cxn ang="0">
                  <a:pos x="16" y="22"/>
                </a:cxn>
                <a:cxn ang="0">
                  <a:pos x="34" y="24"/>
                </a:cxn>
                <a:cxn ang="0">
                  <a:pos x="53" y="28"/>
                </a:cxn>
                <a:cxn ang="0">
                  <a:pos x="59" y="17"/>
                </a:cxn>
              </a:cxnLst>
              <a:rect l="0" t="0" r="r" b="b"/>
              <a:pathLst>
                <a:path w="59" h="28">
                  <a:moveTo>
                    <a:pt x="59" y="17"/>
                  </a:moveTo>
                  <a:lnTo>
                    <a:pt x="55" y="2"/>
                  </a:lnTo>
                  <a:lnTo>
                    <a:pt x="24" y="0"/>
                  </a:lnTo>
                  <a:lnTo>
                    <a:pt x="0" y="6"/>
                  </a:lnTo>
                  <a:lnTo>
                    <a:pt x="2" y="12"/>
                  </a:lnTo>
                  <a:lnTo>
                    <a:pt x="11" y="22"/>
                  </a:lnTo>
                  <a:lnTo>
                    <a:pt x="16" y="22"/>
                  </a:lnTo>
                  <a:lnTo>
                    <a:pt x="34" y="24"/>
                  </a:lnTo>
                  <a:lnTo>
                    <a:pt x="53" y="28"/>
                  </a:lnTo>
                  <a:lnTo>
                    <a:pt x="59" y="1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0" name="Freeform 324"/>
            <p:cNvSpPr/>
            <p:nvPr/>
          </p:nvSpPr>
          <p:spPr bwMode="auto">
            <a:xfrm>
              <a:off x="2836" y="1556"/>
              <a:ext cx="106" cy="45"/>
            </a:xfrm>
            <a:custGeom>
              <a:avLst/>
              <a:gdLst/>
              <a:ahLst/>
              <a:cxnLst>
                <a:cxn ang="0">
                  <a:pos x="49" y="26"/>
                </a:cxn>
                <a:cxn ang="0">
                  <a:pos x="26" y="30"/>
                </a:cxn>
                <a:cxn ang="0">
                  <a:pos x="5" y="32"/>
                </a:cxn>
                <a:cxn ang="0">
                  <a:pos x="0" y="33"/>
                </a:cxn>
                <a:cxn ang="0">
                  <a:pos x="7" y="10"/>
                </a:cxn>
                <a:cxn ang="0">
                  <a:pos x="18" y="10"/>
                </a:cxn>
                <a:cxn ang="0">
                  <a:pos x="35" y="21"/>
                </a:cxn>
                <a:cxn ang="0">
                  <a:pos x="42" y="14"/>
                </a:cxn>
                <a:cxn ang="0">
                  <a:pos x="41" y="0"/>
                </a:cxn>
                <a:cxn ang="0">
                  <a:pos x="59" y="2"/>
                </a:cxn>
                <a:cxn ang="0">
                  <a:pos x="78" y="6"/>
                </a:cxn>
                <a:cxn ang="0">
                  <a:pos x="86" y="18"/>
                </a:cxn>
                <a:cxn ang="0">
                  <a:pos x="96" y="37"/>
                </a:cxn>
                <a:cxn ang="0">
                  <a:pos x="77" y="39"/>
                </a:cxn>
                <a:cxn ang="0">
                  <a:pos x="49" y="26"/>
                </a:cxn>
              </a:cxnLst>
              <a:rect l="0" t="0" r="r" b="b"/>
              <a:pathLst>
                <a:path w="96" h="39">
                  <a:moveTo>
                    <a:pt x="49" y="26"/>
                  </a:moveTo>
                  <a:lnTo>
                    <a:pt x="26" y="30"/>
                  </a:lnTo>
                  <a:lnTo>
                    <a:pt x="5" y="32"/>
                  </a:lnTo>
                  <a:lnTo>
                    <a:pt x="0" y="33"/>
                  </a:lnTo>
                  <a:lnTo>
                    <a:pt x="7" y="10"/>
                  </a:lnTo>
                  <a:lnTo>
                    <a:pt x="18" y="10"/>
                  </a:lnTo>
                  <a:lnTo>
                    <a:pt x="35" y="21"/>
                  </a:lnTo>
                  <a:lnTo>
                    <a:pt x="42" y="14"/>
                  </a:lnTo>
                  <a:lnTo>
                    <a:pt x="41" y="0"/>
                  </a:lnTo>
                  <a:lnTo>
                    <a:pt x="59" y="2"/>
                  </a:lnTo>
                  <a:lnTo>
                    <a:pt x="78" y="6"/>
                  </a:lnTo>
                  <a:lnTo>
                    <a:pt x="86" y="18"/>
                  </a:lnTo>
                  <a:lnTo>
                    <a:pt x="96" y="37"/>
                  </a:lnTo>
                  <a:lnTo>
                    <a:pt x="77" y="39"/>
                  </a:lnTo>
                  <a:lnTo>
                    <a:pt x="49" y="2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1" name="Freeform 325"/>
            <p:cNvSpPr/>
            <p:nvPr/>
          </p:nvSpPr>
          <p:spPr bwMode="auto">
            <a:xfrm>
              <a:off x="2836" y="1586"/>
              <a:ext cx="86" cy="47"/>
            </a:xfrm>
            <a:custGeom>
              <a:avLst/>
              <a:gdLst/>
              <a:ahLst/>
              <a:cxnLst>
                <a:cxn ang="0">
                  <a:pos x="3" y="29"/>
                </a:cxn>
                <a:cxn ang="0">
                  <a:pos x="0" y="7"/>
                </a:cxn>
                <a:cxn ang="0">
                  <a:pos x="5" y="6"/>
                </a:cxn>
                <a:cxn ang="0">
                  <a:pos x="26" y="4"/>
                </a:cxn>
                <a:cxn ang="0">
                  <a:pos x="49" y="0"/>
                </a:cxn>
                <a:cxn ang="0">
                  <a:pos x="77" y="13"/>
                </a:cxn>
                <a:cxn ang="0">
                  <a:pos x="57" y="26"/>
                </a:cxn>
                <a:cxn ang="0">
                  <a:pos x="36" y="41"/>
                </a:cxn>
                <a:cxn ang="0">
                  <a:pos x="24" y="40"/>
                </a:cxn>
                <a:cxn ang="0">
                  <a:pos x="24" y="32"/>
                </a:cxn>
                <a:cxn ang="0">
                  <a:pos x="12" y="31"/>
                </a:cxn>
                <a:cxn ang="0">
                  <a:pos x="3" y="29"/>
                </a:cxn>
              </a:cxnLst>
              <a:rect l="0" t="0" r="r" b="b"/>
              <a:pathLst>
                <a:path w="77" h="41">
                  <a:moveTo>
                    <a:pt x="3" y="29"/>
                  </a:moveTo>
                  <a:lnTo>
                    <a:pt x="0" y="7"/>
                  </a:lnTo>
                  <a:lnTo>
                    <a:pt x="5" y="6"/>
                  </a:lnTo>
                  <a:lnTo>
                    <a:pt x="26" y="4"/>
                  </a:lnTo>
                  <a:lnTo>
                    <a:pt x="49" y="0"/>
                  </a:lnTo>
                  <a:lnTo>
                    <a:pt x="77" y="13"/>
                  </a:lnTo>
                  <a:lnTo>
                    <a:pt x="57" y="26"/>
                  </a:lnTo>
                  <a:lnTo>
                    <a:pt x="36" y="41"/>
                  </a:lnTo>
                  <a:lnTo>
                    <a:pt x="24" y="40"/>
                  </a:lnTo>
                  <a:lnTo>
                    <a:pt x="24" y="32"/>
                  </a:lnTo>
                  <a:lnTo>
                    <a:pt x="12" y="31"/>
                  </a:lnTo>
                  <a:lnTo>
                    <a:pt x="3" y="2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2" name="Freeform 326"/>
            <p:cNvSpPr/>
            <p:nvPr/>
          </p:nvSpPr>
          <p:spPr bwMode="auto">
            <a:xfrm>
              <a:off x="2582" y="1647"/>
              <a:ext cx="57" cy="47"/>
            </a:xfrm>
            <a:custGeom>
              <a:avLst/>
              <a:gdLst/>
              <a:ahLst/>
              <a:cxnLst>
                <a:cxn ang="0">
                  <a:pos x="38" y="27"/>
                </a:cxn>
                <a:cxn ang="0">
                  <a:pos x="50" y="21"/>
                </a:cxn>
                <a:cxn ang="0">
                  <a:pos x="45" y="13"/>
                </a:cxn>
                <a:cxn ang="0">
                  <a:pos x="51" y="3"/>
                </a:cxn>
                <a:cxn ang="0">
                  <a:pos x="34" y="0"/>
                </a:cxn>
                <a:cxn ang="0">
                  <a:pos x="16" y="11"/>
                </a:cxn>
                <a:cxn ang="0">
                  <a:pos x="4" y="29"/>
                </a:cxn>
                <a:cxn ang="0">
                  <a:pos x="0" y="35"/>
                </a:cxn>
                <a:cxn ang="0">
                  <a:pos x="12" y="35"/>
                </a:cxn>
                <a:cxn ang="0">
                  <a:pos x="30" y="36"/>
                </a:cxn>
                <a:cxn ang="0">
                  <a:pos x="32" y="42"/>
                </a:cxn>
                <a:cxn ang="0">
                  <a:pos x="37" y="46"/>
                </a:cxn>
                <a:cxn ang="0">
                  <a:pos x="38" y="27"/>
                </a:cxn>
              </a:cxnLst>
              <a:rect l="0" t="0" r="r" b="b"/>
              <a:pathLst>
                <a:path w="51" h="46">
                  <a:moveTo>
                    <a:pt x="38" y="27"/>
                  </a:moveTo>
                  <a:lnTo>
                    <a:pt x="50" y="21"/>
                  </a:lnTo>
                  <a:lnTo>
                    <a:pt x="45" y="13"/>
                  </a:lnTo>
                  <a:lnTo>
                    <a:pt x="51" y="3"/>
                  </a:lnTo>
                  <a:lnTo>
                    <a:pt x="34" y="0"/>
                  </a:lnTo>
                  <a:lnTo>
                    <a:pt x="16" y="11"/>
                  </a:lnTo>
                  <a:lnTo>
                    <a:pt x="4" y="29"/>
                  </a:lnTo>
                  <a:lnTo>
                    <a:pt x="0" y="35"/>
                  </a:lnTo>
                  <a:lnTo>
                    <a:pt x="12" y="35"/>
                  </a:lnTo>
                  <a:lnTo>
                    <a:pt x="30" y="36"/>
                  </a:lnTo>
                  <a:lnTo>
                    <a:pt x="32" y="42"/>
                  </a:lnTo>
                  <a:lnTo>
                    <a:pt x="37" y="46"/>
                  </a:lnTo>
                  <a:lnTo>
                    <a:pt x="38" y="2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3" name="Freeform 327"/>
            <p:cNvSpPr/>
            <p:nvPr/>
          </p:nvSpPr>
          <p:spPr bwMode="auto">
            <a:xfrm>
              <a:off x="2743" y="1621"/>
              <a:ext cx="153" cy="109"/>
            </a:xfrm>
            <a:custGeom>
              <a:avLst/>
              <a:gdLst/>
              <a:ahLst/>
              <a:cxnLst>
                <a:cxn ang="0">
                  <a:pos x="57" y="5"/>
                </a:cxn>
                <a:cxn ang="0">
                  <a:pos x="55" y="0"/>
                </a:cxn>
                <a:cxn ang="0">
                  <a:pos x="37" y="2"/>
                </a:cxn>
                <a:cxn ang="0">
                  <a:pos x="19" y="8"/>
                </a:cxn>
                <a:cxn ang="0">
                  <a:pos x="0" y="11"/>
                </a:cxn>
                <a:cxn ang="0">
                  <a:pos x="6" y="17"/>
                </a:cxn>
                <a:cxn ang="0">
                  <a:pos x="1" y="18"/>
                </a:cxn>
                <a:cxn ang="0">
                  <a:pos x="3" y="34"/>
                </a:cxn>
                <a:cxn ang="0">
                  <a:pos x="10" y="53"/>
                </a:cxn>
                <a:cxn ang="0">
                  <a:pos x="13" y="66"/>
                </a:cxn>
                <a:cxn ang="0">
                  <a:pos x="15" y="66"/>
                </a:cxn>
                <a:cxn ang="0">
                  <a:pos x="33" y="72"/>
                </a:cxn>
                <a:cxn ang="0">
                  <a:pos x="37" y="77"/>
                </a:cxn>
                <a:cxn ang="0">
                  <a:pos x="44" y="77"/>
                </a:cxn>
                <a:cxn ang="0">
                  <a:pos x="54" y="77"/>
                </a:cxn>
                <a:cxn ang="0">
                  <a:pos x="70" y="89"/>
                </a:cxn>
                <a:cxn ang="0">
                  <a:pos x="86" y="90"/>
                </a:cxn>
                <a:cxn ang="0">
                  <a:pos x="88" y="94"/>
                </a:cxn>
                <a:cxn ang="0">
                  <a:pos x="100" y="93"/>
                </a:cxn>
                <a:cxn ang="0">
                  <a:pos x="122" y="98"/>
                </a:cxn>
                <a:cxn ang="0">
                  <a:pos x="124" y="93"/>
                </a:cxn>
                <a:cxn ang="0">
                  <a:pos x="138" y="75"/>
                </a:cxn>
                <a:cxn ang="0">
                  <a:pos x="139" y="66"/>
                </a:cxn>
                <a:cxn ang="0">
                  <a:pos x="132" y="47"/>
                </a:cxn>
                <a:cxn ang="0">
                  <a:pos x="123" y="42"/>
                </a:cxn>
                <a:cxn ang="0">
                  <a:pos x="133" y="30"/>
                </a:cxn>
                <a:cxn ang="0">
                  <a:pos x="121" y="9"/>
                </a:cxn>
                <a:cxn ang="0">
                  <a:pos x="96" y="6"/>
                </a:cxn>
                <a:cxn ang="0">
                  <a:pos x="72" y="5"/>
                </a:cxn>
                <a:cxn ang="0">
                  <a:pos x="57" y="5"/>
                </a:cxn>
              </a:cxnLst>
              <a:rect l="0" t="0" r="r" b="b"/>
              <a:pathLst>
                <a:path w="139" h="98">
                  <a:moveTo>
                    <a:pt x="57" y="5"/>
                  </a:moveTo>
                  <a:lnTo>
                    <a:pt x="55" y="0"/>
                  </a:lnTo>
                  <a:lnTo>
                    <a:pt x="37" y="2"/>
                  </a:lnTo>
                  <a:lnTo>
                    <a:pt x="19" y="8"/>
                  </a:lnTo>
                  <a:lnTo>
                    <a:pt x="0" y="11"/>
                  </a:lnTo>
                  <a:lnTo>
                    <a:pt x="6" y="17"/>
                  </a:lnTo>
                  <a:lnTo>
                    <a:pt x="1" y="18"/>
                  </a:lnTo>
                  <a:lnTo>
                    <a:pt x="3" y="34"/>
                  </a:lnTo>
                  <a:lnTo>
                    <a:pt x="10" y="53"/>
                  </a:lnTo>
                  <a:lnTo>
                    <a:pt x="13" y="66"/>
                  </a:lnTo>
                  <a:lnTo>
                    <a:pt x="15" y="66"/>
                  </a:lnTo>
                  <a:lnTo>
                    <a:pt x="33" y="72"/>
                  </a:lnTo>
                  <a:lnTo>
                    <a:pt x="37" y="77"/>
                  </a:lnTo>
                  <a:lnTo>
                    <a:pt x="44" y="77"/>
                  </a:lnTo>
                  <a:lnTo>
                    <a:pt x="54" y="77"/>
                  </a:lnTo>
                  <a:lnTo>
                    <a:pt x="70" y="89"/>
                  </a:lnTo>
                  <a:lnTo>
                    <a:pt x="86" y="90"/>
                  </a:lnTo>
                  <a:lnTo>
                    <a:pt x="88" y="94"/>
                  </a:lnTo>
                  <a:lnTo>
                    <a:pt x="100" y="93"/>
                  </a:lnTo>
                  <a:lnTo>
                    <a:pt x="122" y="98"/>
                  </a:lnTo>
                  <a:lnTo>
                    <a:pt x="124" y="93"/>
                  </a:lnTo>
                  <a:lnTo>
                    <a:pt x="138" y="75"/>
                  </a:lnTo>
                  <a:lnTo>
                    <a:pt x="139" y="66"/>
                  </a:lnTo>
                  <a:lnTo>
                    <a:pt x="132" y="47"/>
                  </a:lnTo>
                  <a:lnTo>
                    <a:pt x="123" y="42"/>
                  </a:lnTo>
                  <a:lnTo>
                    <a:pt x="133" y="30"/>
                  </a:lnTo>
                  <a:lnTo>
                    <a:pt x="121" y="9"/>
                  </a:lnTo>
                  <a:lnTo>
                    <a:pt x="96" y="6"/>
                  </a:lnTo>
                  <a:lnTo>
                    <a:pt x="72" y="5"/>
                  </a:lnTo>
                  <a:lnTo>
                    <a:pt x="57"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4" name="Freeform 328"/>
            <p:cNvSpPr/>
            <p:nvPr/>
          </p:nvSpPr>
          <p:spPr bwMode="auto">
            <a:xfrm>
              <a:off x="2849" y="1745"/>
              <a:ext cx="152" cy="89"/>
            </a:xfrm>
            <a:custGeom>
              <a:avLst/>
              <a:gdLst/>
              <a:ahLst/>
              <a:cxnLst>
                <a:cxn ang="0">
                  <a:pos x="123" y="66"/>
                </a:cxn>
                <a:cxn ang="0">
                  <a:pos x="122" y="79"/>
                </a:cxn>
                <a:cxn ang="0">
                  <a:pos x="95" y="73"/>
                </a:cxn>
                <a:cxn ang="0">
                  <a:pos x="73" y="80"/>
                </a:cxn>
                <a:cxn ang="0">
                  <a:pos x="56" y="78"/>
                </a:cxn>
                <a:cxn ang="0">
                  <a:pos x="41" y="76"/>
                </a:cxn>
                <a:cxn ang="0">
                  <a:pos x="37" y="71"/>
                </a:cxn>
                <a:cxn ang="0">
                  <a:pos x="36" y="65"/>
                </a:cxn>
                <a:cxn ang="0">
                  <a:pos x="31" y="64"/>
                </a:cxn>
                <a:cxn ang="0">
                  <a:pos x="26" y="62"/>
                </a:cxn>
                <a:cxn ang="0">
                  <a:pos x="20" y="59"/>
                </a:cxn>
                <a:cxn ang="0">
                  <a:pos x="0" y="37"/>
                </a:cxn>
                <a:cxn ang="0">
                  <a:pos x="7" y="35"/>
                </a:cxn>
                <a:cxn ang="0">
                  <a:pos x="19" y="19"/>
                </a:cxn>
                <a:cxn ang="0">
                  <a:pos x="32" y="6"/>
                </a:cxn>
                <a:cxn ang="0">
                  <a:pos x="33" y="5"/>
                </a:cxn>
                <a:cxn ang="0">
                  <a:pos x="60" y="7"/>
                </a:cxn>
                <a:cxn ang="0">
                  <a:pos x="84" y="0"/>
                </a:cxn>
                <a:cxn ang="0">
                  <a:pos x="85" y="0"/>
                </a:cxn>
                <a:cxn ang="0">
                  <a:pos x="95" y="11"/>
                </a:cxn>
                <a:cxn ang="0">
                  <a:pos x="105" y="20"/>
                </a:cxn>
                <a:cxn ang="0">
                  <a:pos x="110" y="36"/>
                </a:cxn>
                <a:cxn ang="0">
                  <a:pos x="114" y="50"/>
                </a:cxn>
                <a:cxn ang="0">
                  <a:pos x="126" y="50"/>
                </a:cxn>
                <a:cxn ang="0">
                  <a:pos x="134" y="53"/>
                </a:cxn>
                <a:cxn ang="0">
                  <a:pos x="134" y="58"/>
                </a:cxn>
                <a:cxn ang="0">
                  <a:pos x="128" y="61"/>
                </a:cxn>
                <a:cxn ang="0">
                  <a:pos x="127" y="60"/>
                </a:cxn>
                <a:cxn ang="0">
                  <a:pos x="123" y="66"/>
                </a:cxn>
              </a:cxnLst>
              <a:rect l="0" t="0" r="r" b="b"/>
              <a:pathLst>
                <a:path w="134" h="80">
                  <a:moveTo>
                    <a:pt x="123" y="66"/>
                  </a:moveTo>
                  <a:lnTo>
                    <a:pt x="122" y="79"/>
                  </a:lnTo>
                  <a:lnTo>
                    <a:pt x="95" y="73"/>
                  </a:lnTo>
                  <a:lnTo>
                    <a:pt x="73" y="80"/>
                  </a:lnTo>
                  <a:lnTo>
                    <a:pt x="56" y="78"/>
                  </a:lnTo>
                  <a:lnTo>
                    <a:pt x="41" y="76"/>
                  </a:lnTo>
                  <a:lnTo>
                    <a:pt x="37" y="71"/>
                  </a:lnTo>
                  <a:lnTo>
                    <a:pt x="36" y="65"/>
                  </a:lnTo>
                  <a:lnTo>
                    <a:pt x="31" y="64"/>
                  </a:lnTo>
                  <a:lnTo>
                    <a:pt x="26" y="62"/>
                  </a:lnTo>
                  <a:lnTo>
                    <a:pt x="20" y="59"/>
                  </a:lnTo>
                  <a:lnTo>
                    <a:pt x="0" y="37"/>
                  </a:lnTo>
                  <a:lnTo>
                    <a:pt x="7" y="35"/>
                  </a:lnTo>
                  <a:lnTo>
                    <a:pt x="19" y="19"/>
                  </a:lnTo>
                  <a:lnTo>
                    <a:pt x="32" y="6"/>
                  </a:lnTo>
                  <a:lnTo>
                    <a:pt x="33" y="5"/>
                  </a:lnTo>
                  <a:lnTo>
                    <a:pt x="60" y="7"/>
                  </a:lnTo>
                  <a:lnTo>
                    <a:pt x="84" y="0"/>
                  </a:lnTo>
                  <a:lnTo>
                    <a:pt x="85" y="0"/>
                  </a:lnTo>
                  <a:lnTo>
                    <a:pt x="95" y="11"/>
                  </a:lnTo>
                  <a:lnTo>
                    <a:pt x="105" y="20"/>
                  </a:lnTo>
                  <a:lnTo>
                    <a:pt x="110" y="36"/>
                  </a:lnTo>
                  <a:lnTo>
                    <a:pt x="114" y="50"/>
                  </a:lnTo>
                  <a:lnTo>
                    <a:pt x="126" y="50"/>
                  </a:lnTo>
                  <a:lnTo>
                    <a:pt x="134" y="53"/>
                  </a:lnTo>
                  <a:lnTo>
                    <a:pt x="134" y="58"/>
                  </a:lnTo>
                  <a:lnTo>
                    <a:pt x="128" y="61"/>
                  </a:lnTo>
                  <a:lnTo>
                    <a:pt x="127" y="60"/>
                  </a:lnTo>
                  <a:lnTo>
                    <a:pt x="123" y="6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5" name="Freeform 329"/>
            <p:cNvSpPr/>
            <p:nvPr/>
          </p:nvSpPr>
          <p:spPr bwMode="auto">
            <a:xfrm>
              <a:off x="2717" y="1695"/>
              <a:ext cx="102" cy="47"/>
            </a:xfrm>
            <a:custGeom>
              <a:avLst/>
              <a:gdLst/>
              <a:ahLst/>
              <a:cxnLst>
                <a:cxn ang="0">
                  <a:pos x="76" y="12"/>
                </a:cxn>
                <a:cxn ang="0">
                  <a:pos x="92" y="24"/>
                </a:cxn>
                <a:cxn ang="0">
                  <a:pos x="92" y="25"/>
                </a:cxn>
                <a:cxn ang="0">
                  <a:pos x="88" y="29"/>
                </a:cxn>
                <a:cxn ang="0">
                  <a:pos x="84" y="31"/>
                </a:cxn>
                <a:cxn ang="0">
                  <a:pos x="84" y="33"/>
                </a:cxn>
                <a:cxn ang="0">
                  <a:pos x="79" y="37"/>
                </a:cxn>
                <a:cxn ang="0">
                  <a:pos x="72" y="39"/>
                </a:cxn>
                <a:cxn ang="0">
                  <a:pos x="67" y="39"/>
                </a:cxn>
                <a:cxn ang="0">
                  <a:pos x="62" y="39"/>
                </a:cxn>
                <a:cxn ang="0">
                  <a:pos x="40" y="35"/>
                </a:cxn>
                <a:cxn ang="0">
                  <a:pos x="32" y="42"/>
                </a:cxn>
                <a:cxn ang="0">
                  <a:pos x="24" y="39"/>
                </a:cxn>
                <a:cxn ang="0">
                  <a:pos x="4" y="19"/>
                </a:cxn>
                <a:cxn ang="0">
                  <a:pos x="0" y="13"/>
                </a:cxn>
                <a:cxn ang="0">
                  <a:pos x="31" y="0"/>
                </a:cxn>
                <a:cxn ang="0">
                  <a:pos x="35" y="1"/>
                </a:cxn>
                <a:cxn ang="0">
                  <a:pos x="37" y="1"/>
                </a:cxn>
                <a:cxn ang="0">
                  <a:pos x="55" y="7"/>
                </a:cxn>
                <a:cxn ang="0">
                  <a:pos x="59" y="12"/>
                </a:cxn>
                <a:cxn ang="0">
                  <a:pos x="66" y="12"/>
                </a:cxn>
                <a:cxn ang="0">
                  <a:pos x="76" y="12"/>
                </a:cxn>
              </a:cxnLst>
              <a:rect l="0" t="0" r="r" b="b"/>
              <a:pathLst>
                <a:path w="92" h="42">
                  <a:moveTo>
                    <a:pt x="76" y="12"/>
                  </a:moveTo>
                  <a:lnTo>
                    <a:pt x="92" y="24"/>
                  </a:lnTo>
                  <a:lnTo>
                    <a:pt x="92" y="25"/>
                  </a:lnTo>
                  <a:lnTo>
                    <a:pt x="88" y="29"/>
                  </a:lnTo>
                  <a:lnTo>
                    <a:pt x="84" y="31"/>
                  </a:lnTo>
                  <a:lnTo>
                    <a:pt x="84" y="33"/>
                  </a:lnTo>
                  <a:lnTo>
                    <a:pt x="79" y="37"/>
                  </a:lnTo>
                  <a:lnTo>
                    <a:pt x="72" y="39"/>
                  </a:lnTo>
                  <a:lnTo>
                    <a:pt x="67" y="39"/>
                  </a:lnTo>
                  <a:lnTo>
                    <a:pt x="62" y="39"/>
                  </a:lnTo>
                  <a:lnTo>
                    <a:pt x="40" y="35"/>
                  </a:lnTo>
                  <a:lnTo>
                    <a:pt x="32" y="42"/>
                  </a:lnTo>
                  <a:lnTo>
                    <a:pt x="24" y="39"/>
                  </a:lnTo>
                  <a:lnTo>
                    <a:pt x="4" y="19"/>
                  </a:lnTo>
                  <a:lnTo>
                    <a:pt x="0" y="13"/>
                  </a:lnTo>
                  <a:lnTo>
                    <a:pt x="31" y="0"/>
                  </a:lnTo>
                  <a:lnTo>
                    <a:pt x="35" y="1"/>
                  </a:lnTo>
                  <a:lnTo>
                    <a:pt x="37" y="1"/>
                  </a:lnTo>
                  <a:lnTo>
                    <a:pt x="55" y="7"/>
                  </a:lnTo>
                  <a:lnTo>
                    <a:pt x="59" y="12"/>
                  </a:lnTo>
                  <a:lnTo>
                    <a:pt x="66" y="12"/>
                  </a:lnTo>
                  <a:lnTo>
                    <a:pt x="76"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6" name="Freeform 330"/>
            <p:cNvSpPr/>
            <p:nvPr/>
          </p:nvSpPr>
          <p:spPr bwMode="auto">
            <a:xfrm>
              <a:off x="2570" y="1685"/>
              <a:ext cx="57" cy="36"/>
            </a:xfrm>
            <a:custGeom>
              <a:avLst/>
              <a:gdLst/>
              <a:ahLst/>
              <a:cxnLst>
                <a:cxn ang="0">
                  <a:pos x="11" y="0"/>
                </a:cxn>
                <a:cxn ang="0">
                  <a:pos x="0" y="5"/>
                </a:cxn>
                <a:cxn ang="0">
                  <a:pos x="6" y="11"/>
                </a:cxn>
                <a:cxn ang="0">
                  <a:pos x="24" y="23"/>
                </a:cxn>
                <a:cxn ang="0">
                  <a:pos x="30" y="22"/>
                </a:cxn>
                <a:cxn ang="0">
                  <a:pos x="31" y="24"/>
                </a:cxn>
                <a:cxn ang="0">
                  <a:pos x="45" y="31"/>
                </a:cxn>
                <a:cxn ang="0">
                  <a:pos x="45" y="29"/>
                </a:cxn>
                <a:cxn ang="0">
                  <a:pos x="49" y="22"/>
                </a:cxn>
                <a:cxn ang="0">
                  <a:pos x="50" y="12"/>
                </a:cxn>
                <a:cxn ang="0">
                  <a:pos x="48" y="11"/>
                </a:cxn>
                <a:cxn ang="0">
                  <a:pos x="43" y="7"/>
                </a:cxn>
                <a:cxn ang="0">
                  <a:pos x="41" y="1"/>
                </a:cxn>
                <a:cxn ang="0">
                  <a:pos x="23" y="0"/>
                </a:cxn>
                <a:cxn ang="0">
                  <a:pos x="11" y="0"/>
                </a:cxn>
              </a:cxnLst>
              <a:rect l="0" t="0" r="r" b="b"/>
              <a:pathLst>
                <a:path w="50" h="31">
                  <a:moveTo>
                    <a:pt x="11" y="0"/>
                  </a:moveTo>
                  <a:lnTo>
                    <a:pt x="0" y="5"/>
                  </a:lnTo>
                  <a:lnTo>
                    <a:pt x="6" y="11"/>
                  </a:lnTo>
                  <a:lnTo>
                    <a:pt x="24" y="23"/>
                  </a:lnTo>
                  <a:lnTo>
                    <a:pt x="30" y="22"/>
                  </a:lnTo>
                  <a:lnTo>
                    <a:pt x="31" y="24"/>
                  </a:lnTo>
                  <a:lnTo>
                    <a:pt x="45" y="31"/>
                  </a:lnTo>
                  <a:lnTo>
                    <a:pt x="45" y="29"/>
                  </a:lnTo>
                  <a:lnTo>
                    <a:pt x="49" y="22"/>
                  </a:lnTo>
                  <a:lnTo>
                    <a:pt x="50" y="12"/>
                  </a:lnTo>
                  <a:lnTo>
                    <a:pt x="48" y="11"/>
                  </a:lnTo>
                  <a:lnTo>
                    <a:pt x="43" y="7"/>
                  </a:lnTo>
                  <a:lnTo>
                    <a:pt x="41" y="1"/>
                  </a:lnTo>
                  <a:lnTo>
                    <a:pt x="23" y="0"/>
                  </a:lnTo>
                  <a:lnTo>
                    <a:pt x="1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7" name="Freeform 331"/>
            <p:cNvSpPr/>
            <p:nvPr/>
          </p:nvSpPr>
          <p:spPr bwMode="auto">
            <a:xfrm>
              <a:off x="2623" y="1616"/>
              <a:ext cx="134" cy="145"/>
            </a:xfrm>
            <a:custGeom>
              <a:avLst/>
              <a:gdLst/>
              <a:ahLst/>
              <a:cxnLst>
                <a:cxn ang="0">
                  <a:pos x="29" y="24"/>
                </a:cxn>
                <a:cxn ang="0">
                  <a:pos x="31" y="25"/>
                </a:cxn>
                <a:cxn ang="0">
                  <a:pos x="31" y="21"/>
                </a:cxn>
                <a:cxn ang="0">
                  <a:pos x="36" y="19"/>
                </a:cxn>
                <a:cxn ang="0">
                  <a:pos x="45" y="23"/>
                </a:cxn>
                <a:cxn ang="0">
                  <a:pos x="41" y="18"/>
                </a:cxn>
                <a:cxn ang="0">
                  <a:pos x="36" y="11"/>
                </a:cxn>
                <a:cxn ang="0">
                  <a:pos x="35" y="9"/>
                </a:cxn>
                <a:cxn ang="0">
                  <a:pos x="32" y="0"/>
                </a:cxn>
                <a:cxn ang="0">
                  <a:pos x="43" y="2"/>
                </a:cxn>
                <a:cxn ang="0">
                  <a:pos x="47" y="2"/>
                </a:cxn>
                <a:cxn ang="0">
                  <a:pos x="48" y="7"/>
                </a:cxn>
                <a:cxn ang="0">
                  <a:pos x="62" y="9"/>
                </a:cxn>
                <a:cxn ang="0">
                  <a:pos x="62" y="14"/>
                </a:cxn>
                <a:cxn ang="0">
                  <a:pos x="67" y="17"/>
                </a:cxn>
                <a:cxn ang="0">
                  <a:pos x="85" y="8"/>
                </a:cxn>
                <a:cxn ang="0">
                  <a:pos x="85" y="9"/>
                </a:cxn>
                <a:cxn ang="0">
                  <a:pos x="101" y="15"/>
                </a:cxn>
                <a:cxn ang="0">
                  <a:pos x="107" y="14"/>
                </a:cxn>
                <a:cxn ang="0">
                  <a:pos x="113" y="20"/>
                </a:cxn>
                <a:cxn ang="0">
                  <a:pos x="108" y="21"/>
                </a:cxn>
                <a:cxn ang="0">
                  <a:pos x="110" y="37"/>
                </a:cxn>
                <a:cxn ang="0">
                  <a:pos x="117" y="56"/>
                </a:cxn>
                <a:cxn ang="0">
                  <a:pos x="120" y="69"/>
                </a:cxn>
                <a:cxn ang="0">
                  <a:pos x="116" y="68"/>
                </a:cxn>
                <a:cxn ang="0">
                  <a:pos x="85" y="81"/>
                </a:cxn>
                <a:cxn ang="0">
                  <a:pos x="89" y="87"/>
                </a:cxn>
                <a:cxn ang="0">
                  <a:pos x="109" y="107"/>
                </a:cxn>
                <a:cxn ang="0">
                  <a:pos x="98" y="116"/>
                </a:cxn>
                <a:cxn ang="0">
                  <a:pos x="101" y="125"/>
                </a:cxn>
                <a:cxn ang="0">
                  <a:pos x="96" y="127"/>
                </a:cxn>
                <a:cxn ang="0">
                  <a:pos x="79" y="127"/>
                </a:cxn>
                <a:cxn ang="0">
                  <a:pos x="67" y="127"/>
                </a:cxn>
                <a:cxn ang="0">
                  <a:pos x="63" y="131"/>
                </a:cxn>
                <a:cxn ang="0">
                  <a:pos x="51" y="128"/>
                </a:cxn>
                <a:cxn ang="0">
                  <a:pos x="37" y="126"/>
                </a:cxn>
                <a:cxn ang="0">
                  <a:pos x="24" y="127"/>
                </a:cxn>
                <a:cxn ang="0">
                  <a:pos x="30" y="102"/>
                </a:cxn>
                <a:cxn ang="0">
                  <a:pos x="7" y="95"/>
                </a:cxn>
                <a:cxn ang="0">
                  <a:pos x="5" y="93"/>
                </a:cxn>
                <a:cxn ang="0">
                  <a:pos x="5" y="92"/>
                </a:cxn>
                <a:cxn ang="0">
                  <a:pos x="1" y="83"/>
                </a:cxn>
                <a:cxn ang="0">
                  <a:pos x="2" y="73"/>
                </a:cxn>
                <a:cxn ang="0">
                  <a:pos x="0" y="72"/>
                </a:cxn>
                <a:cxn ang="0">
                  <a:pos x="1" y="53"/>
                </a:cxn>
                <a:cxn ang="0">
                  <a:pos x="13" y="47"/>
                </a:cxn>
                <a:cxn ang="0">
                  <a:pos x="8" y="39"/>
                </a:cxn>
                <a:cxn ang="0">
                  <a:pos x="14" y="29"/>
                </a:cxn>
                <a:cxn ang="0">
                  <a:pos x="12" y="27"/>
                </a:cxn>
                <a:cxn ang="0">
                  <a:pos x="14" y="21"/>
                </a:cxn>
                <a:cxn ang="0">
                  <a:pos x="29" y="24"/>
                </a:cxn>
              </a:cxnLst>
              <a:rect l="0" t="0" r="r" b="b"/>
              <a:pathLst>
                <a:path w="120" h="131">
                  <a:moveTo>
                    <a:pt x="29" y="24"/>
                  </a:moveTo>
                  <a:lnTo>
                    <a:pt x="31" y="25"/>
                  </a:lnTo>
                  <a:lnTo>
                    <a:pt x="31" y="21"/>
                  </a:lnTo>
                  <a:lnTo>
                    <a:pt x="36" y="19"/>
                  </a:lnTo>
                  <a:lnTo>
                    <a:pt x="45" y="23"/>
                  </a:lnTo>
                  <a:lnTo>
                    <a:pt x="41" y="18"/>
                  </a:lnTo>
                  <a:lnTo>
                    <a:pt x="36" y="11"/>
                  </a:lnTo>
                  <a:lnTo>
                    <a:pt x="35" y="9"/>
                  </a:lnTo>
                  <a:lnTo>
                    <a:pt x="32" y="0"/>
                  </a:lnTo>
                  <a:lnTo>
                    <a:pt x="43" y="2"/>
                  </a:lnTo>
                  <a:lnTo>
                    <a:pt x="47" y="2"/>
                  </a:lnTo>
                  <a:lnTo>
                    <a:pt x="48" y="7"/>
                  </a:lnTo>
                  <a:lnTo>
                    <a:pt x="62" y="9"/>
                  </a:lnTo>
                  <a:lnTo>
                    <a:pt x="62" y="14"/>
                  </a:lnTo>
                  <a:lnTo>
                    <a:pt x="67" y="17"/>
                  </a:lnTo>
                  <a:lnTo>
                    <a:pt x="85" y="8"/>
                  </a:lnTo>
                  <a:lnTo>
                    <a:pt x="85" y="9"/>
                  </a:lnTo>
                  <a:lnTo>
                    <a:pt x="101" y="15"/>
                  </a:lnTo>
                  <a:lnTo>
                    <a:pt x="107" y="14"/>
                  </a:lnTo>
                  <a:lnTo>
                    <a:pt x="113" y="20"/>
                  </a:lnTo>
                  <a:lnTo>
                    <a:pt x="108" y="21"/>
                  </a:lnTo>
                  <a:lnTo>
                    <a:pt x="110" y="37"/>
                  </a:lnTo>
                  <a:lnTo>
                    <a:pt x="117" y="56"/>
                  </a:lnTo>
                  <a:lnTo>
                    <a:pt x="120" y="69"/>
                  </a:lnTo>
                  <a:lnTo>
                    <a:pt x="116" y="68"/>
                  </a:lnTo>
                  <a:lnTo>
                    <a:pt x="85" y="81"/>
                  </a:lnTo>
                  <a:lnTo>
                    <a:pt x="89" y="87"/>
                  </a:lnTo>
                  <a:lnTo>
                    <a:pt x="109" y="107"/>
                  </a:lnTo>
                  <a:lnTo>
                    <a:pt x="98" y="116"/>
                  </a:lnTo>
                  <a:lnTo>
                    <a:pt x="101" y="125"/>
                  </a:lnTo>
                  <a:lnTo>
                    <a:pt x="96" y="127"/>
                  </a:lnTo>
                  <a:lnTo>
                    <a:pt x="79" y="127"/>
                  </a:lnTo>
                  <a:lnTo>
                    <a:pt x="67" y="127"/>
                  </a:lnTo>
                  <a:lnTo>
                    <a:pt x="63" y="131"/>
                  </a:lnTo>
                  <a:lnTo>
                    <a:pt x="51" y="128"/>
                  </a:lnTo>
                  <a:lnTo>
                    <a:pt x="37" y="126"/>
                  </a:lnTo>
                  <a:lnTo>
                    <a:pt x="24" y="127"/>
                  </a:lnTo>
                  <a:lnTo>
                    <a:pt x="30" y="102"/>
                  </a:lnTo>
                  <a:lnTo>
                    <a:pt x="7" y="95"/>
                  </a:lnTo>
                  <a:lnTo>
                    <a:pt x="5" y="93"/>
                  </a:lnTo>
                  <a:lnTo>
                    <a:pt x="5" y="92"/>
                  </a:lnTo>
                  <a:lnTo>
                    <a:pt x="1" y="83"/>
                  </a:lnTo>
                  <a:lnTo>
                    <a:pt x="2" y="73"/>
                  </a:lnTo>
                  <a:lnTo>
                    <a:pt x="0" y="72"/>
                  </a:lnTo>
                  <a:lnTo>
                    <a:pt x="1" y="53"/>
                  </a:lnTo>
                  <a:lnTo>
                    <a:pt x="13" y="47"/>
                  </a:lnTo>
                  <a:lnTo>
                    <a:pt x="8" y="39"/>
                  </a:lnTo>
                  <a:lnTo>
                    <a:pt x="14" y="29"/>
                  </a:lnTo>
                  <a:lnTo>
                    <a:pt x="12" y="27"/>
                  </a:lnTo>
                  <a:lnTo>
                    <a:pt x="14" y="21"/>
                  </a:lnTo>
                  <a:lnTo>
                    <a:pt x="29" y="2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8" name="Freeform 332"/>
            <p:cNvSpPr/>
            <p:nvPr/>
          </p:nvSpPr>
          <p:spPr bwMode="auto">
            <a:xfrm>
              <a:off x="2727" y="1623"/>
              <a:ext cx="8" cy="7"/>
            </a:xfrm>
            <a:custGeom>
              <a:avLst/>
              <a:gdLst/>
              <a:ahLst/>
              <a:cxnLst>
                <a:cxn ang="0">
                  <a:pos x="0" y="5"/>
                </a:cxn>
                <a:cxn ang="0">
                  <a:pos x="9" y="5"/>
                </a:cxn>
                <a:cxn ang="0">
                  <a:pos x="4" y="0"/>
                </a:cxn>
                <a:cxn ang="0">
                  <a:pos x="0" y="5"/>
                </a:cxn>
              </a:cxnLst>
              <a:rect l="0" t="0" r="r" b="b"/>
              <a:pathLst>
                <a:path w="9" h="5">
                  <a:moveTo>
                    <a:pt x="0" y="5"/>
                  </a:moveTo>
                  <a:lnTo>
                    <a:pt x="9" y="5"/>
                  </a:lnTo>
                  <a:lnTo>
                    <a:pt x="4" y="0"/>
                  </a:lnTo>
                  <a:lnTo>
                    <a:pt x="0"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9" name="Freeform 333"/>
            <p:cNvSpPr/>
            <p:nvPr/>
          </p:nvSpPr>
          <p:spPr bwMode="auto">
            <a:xfrm>
              <a:off x="2620" y="1709"/>
              <a:ext cx="10" cy="11"/>
            </a:xfrm>
            <a:custGeom>
              <a:avLst/>
              <a:gdLst/>
              <a:ahLst/>
              <a:cxnLst>
                <a:cxn ang="0">
                  <a:pos x="4" y="0"/>
                </a:cxn>
                <a:cxn ang="0">
                  <a:pos x="0" y="7"/>
                </a:cxn>
                <a:cxn ang="0">
                  <a:pos x="0" y="9"/>
                </a:cxn>
                <a:cxn ang="0">
                  <a:pos x="8" y="10"/>
                </a:cxn>
                <a:cxn ang="0">
                  <a:pos x="8" y="9"/>
                </a:cxn>
                <a:cxn ang="0">
                  <a:pos x="4" y="0"/>
                </a:cxn>
              </a:cxnLst>
              <a:rect l="0" t="0" r="r" b="b"/>
              <a:pathLst>
                <a:path w="8" h="10">
                  <a:moveTo>
                    <a:pt x="4" y="0"/>
                  </a:moveTo>
                  <a:lnTo>
                    <a:pt x="0" y="7"/>
                  </a:lnTo>
                  <a:lnTo>
                    <a:pt x="0" y="9"/>
                  </a:lnTo>
                  <a:lnTo>
                    <a:pt x="8" y="10"/>
                  </a:lnTo>
                  <a:lnTo>
                    <a:pt x="8" y="9"/>
                  </a:lnTo>
                  <a:lnTo>
                    <a:pt x="4"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0" name="Freeform 334"/>
            <p:cNvSpPr/>
            <p:nvPr/>
          </p:nvSpPr>
          <p:spPr bwMode="auto">
            <a:xfrm>
              <a:off x="2942" y="1734"/>
              <a:ext cx="68" cy="69"/>
            </a:xfrm>
            <a:custGeom>
              <a:avLst/>
              <a:gdLst/>
              <a:ahLst/>
              <a:cxnLst>
                <a:cxn ang="0">
                  <a:pos x="12" y="0"/>
                </a:cxn>
                <a:cxn ang="0">
                  <a:pos x="0" y="10"/>
                </a:cxn>
                <a:cxn ang="0">
                  <a:pos x="1" y="10"/>
                </a:cxn>
                <a:cxn ang="0">
                  <a:pos x="11" y="21"/>
                </a:cxn>
                <a:cxn ang="0">
                  <a:pos x="21" y="30"/>
                </a:cxn>
                <a:cxn ang="0">
                  <a:pos x="26" y="46"/>
                </a:cxn>
                <a:cxn ang="0">
                  <a:pos x="30" y="60"/>
                </a:cxn>
                <a:cxn ang="0">
                  <a:pos x="42" y="60"/>
                </a:cxn>
                <a:cxn ang="0">
                  <a:pos x="50" y="63"/>
                </a:cxn>
                <a:cxn ang="0">
                  <a:pos x="49" y="54"/>
                </a:cxn>
                <a:cxn ang="0">
                  <a:pos x="61" y="44"/>
                </a:cxn>
                <a:cxn ang="0">
                  <a:pos x="50" y="33"/>
                </a:cxn>
                <a:cxn ang="0">
                  <a:pos x="38" y="23"/>
                </a:cxn>
                <a:cxn ang="0">
                  <a:pos x="27" y="12"/>
                </a:cxn>
                <a:cxn ang="0">
                  <a:pos x="17" y="2"/>
                </a:cxn>
                <a:cxn ang="0">
                  <a:pos x="12" y="0"/>
                </a:cxn>
              </a:cxnLst>
              <a:rect l="0" t="0" r="r" b="b"/>
              <a:pathLst>
                <a:path w="61" h="63">
                  <a:moveTo>
                    <a:pt x="12" y="0"/>
                  </a:moveTo>
                  <a:lnTo>
                    <a:pt x="0" y="10"/>
                  </a:lnTo>
                  <a:lnTo>
                    <a:pt x="1" y="10"/>
                  </a:lnTo>
                  <a:lnTo>
                    <a:pt x="11" y="21"/>
                  </a:lnTo>
                  <a:lnTo>
                    <a:pt x="21" y="30"/>
                  </a:lnTo>
                  <a:lnTo>
                    <a:pt x="26" y="46"/>
                  </a:lnTo>
                  <a:lnTo>
                    <a:pt x="30" y="60"/>
                  </a:lnTo>
                  <a:lnTo>
                    <a:pt x="42" y="60"/>
                  </a:lnTo>
                  <a:lnTo>
                    <a:pt x="50" y="63"/>
                  </a:lnTo>
                  <a:lnTo>
                    <a:pt x="49" y="54"/>
                  </a:lnTo>
                  <a:lnTo>
                    <a:pt x="61" y="44"/>
                  </a:lnTo>
                  <a:lnTo>
                    <a:pt x="50" y="33"/>
                  </a:lnTo>
                  <a:lnTo>
                    <a:pt x="38" y="23"/>
                  </a:lnTo>
                  <a:lnTo>
                    <a:pt x="27" y="12"/>
                  </a:lnTo>
                  <a:lnTo>
                    <a:pt x="17" y="2"/>
                  </a:lnTo>
                  <a:lnTo>
                    <a:pt x="1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1" name="Freeform 335"/>
            <p:cNvSpPr/>
            <p:nvPr/>
          </p:nvSpPr>
          <p:spPr bwMode="auto">
            <a:xfrm>
              <a:off x="2602" y="1330"/>
              <a:ext cx="321" cy="229"/>
            </a:xfrm>
            <a:custGeom>
              <a:avLst/>
              <a:gdLst/>
              <a:ahLst/>
              <a:cxnLst>
                <a:cxn ang="0">
                  <a:pos x="166" y="17"/>
                </a:cxn>
                <a:cxn ang="0">
                  <a:pos x="159" y="18"/>
                </a:cxn>
                <a:cxn ang="0">
                  <a:pos x="150" y="24"/>
                </a:cxn>
                <a:cxn ang="0">
                  <a:pos x="141" y="29"/>
                </a:cxn>
                <a:cxn ang="0">
                  <a:pos x="127" y="38"/>
                </a:cxn>
                <a:cxn ang="0">
                  <a:pos x="129" y="42"/>
                </a:cxn>
                <a:cxn ang="0">
                  <a:pos x="126" y="48"/>
                </a:cxn>
                <a:cxn ang="0">
                  <a:pos x="110" y="51"/>
                </a:cxn>
                <a:cxn ang="0">
                  <a:pos x="120" y="55"/>
                </a:cxn>
                <a:cxn ang="0">
                  <a:pos x="110" y="57"/>
                </a:cxn>
                <a:cxn ang="0">
                  <a:pos x="99" y="65"/>
                </a:cxn>
                <a:cxn ang="0">
                  <a:pos x="91" y="72"/>
                </a:cxn>
                <a:cxn ang="0">
                  <a:pos x="90" y="77"/>
                </a:cxn>
                <a:cxn ang="0">
                  <a:pos x="87" y="89"/>
                </a:cxn>
                <a:cxn ang="0">
                  <a:pos x="75" y="96"/>
                </a:cxn>
                <a:cxn ang="0">
                  <a:pos x="72" y="101"/>
                </a:cxn>
                <a:cxn ang="0">
                  <a:pos x="56" y="113"/>
                </a:cxn>
                <a:cxn ang="0">
                  <a:pos x="73" y="109"/>
                </a:cxn>
                <a:cxn ang="0">
                  <a:pos x="58" y="117"/>
                </a:cxn>
                <a:cxn ang="0">
                  <a:pos x="42" y="121"/>
                </a:cxn>
                <a:cxn ang="0">
                  <a:pos x="37" y="126"/>
                </a:cxn>
                <a:cxn ang="0">
                  <a:pos x="22" y="129"/>
                </a:cxn>
                <a:cxn ang="0">
                  <a:pos x="27" y="131"/>
                </a:cxn>
                <a:cxn ang="0">
                  <a:pos x="24" y="138"/>
                </a:cxn>
                <a:cxn ang="0">
                  <a:pos x="9" y="138"/>
                </a:cxn>
                <a:cxn ang="0">
                  <a:pos x="1" y="139"/>
                </a:cxn>
                <a:cxn ang="0">
                  <a:pos x="0" y="145"/>
                </a:cxn>
                <a:cxn ang="0">
                  <a:pos x="3" y="151"/>
                </a:cxn>
                <a:cxn ang="0">
                  <a:pos x="27" y="152"/>
                </a:cxn>
                <a:cxn ang="0">
                  <a:pos x="26" y="158"/>
                </a:cxn>
                <a:cxn ang="0">
                  <a:pos x="2" y="161"/>
                </a:cxn>
                <a:cxn ang="0">
                  <a:pos x="8" y="163"/>
                </a:cxn>
                <a:cxn ang="0">
                  <a:pos x="8" y="169"/>
                </a:cxn>
                <a:cxn ang="0">
                  <a:pos x="22" y="165"/>
                </a:cxn>
                <a:cxn ang="0">
                  <a:pos x="12" y="176"/>
                </a:cxn>
                <a:cxn ang="0">
                  <a:pos x="6" y="185"/>
                </a:cxn>
                <a:cxn ang="0">
                  <a:pos x="16" y="185"/>
                </a:cxn>
                <a:cxn ang="0">
                  <a:pos x="10" y="198"/>
                </a:cxn>
                <a:cxn ang="0">
                  <a:pos x="60" y="188"/>
                </a:cxn>
                <a:cxn ang="0">
                  <a:pos x="73" y="176"/>
                </a:cxn>
                <a:cxn ang="0">
                  <a:pos x="90" y="175"/>
                </a:cxn>
                <a:cxn ang="0">
                  <a:pos x="97" y="151"/>
                </a:cxn>
                <a:cxn ang="0">
                  <a:pos x="86" y="114"/>
                </a:cxn>
                <a:cxn ang="0">
                  <a:pos x="102" y="99"/>
                </a:cxn>
                <a:cxn ang="0">
                  <a:pos x="120" y="73"/>
                </a:cxn>
                <a:cxn ang="0">
                  <a:pos x="147" y="43"/>
                </a:cxn>
                <a:cxn ang="0">
                  <a:pos x="168" y="30"/>
                </a:cxn>
                <a:cxn ang="0">
                  <a:pos x="194" y="33"/>
                </a:cxn>
                <a:cxn ang="0">
                  <a:pos x="230" y="32"/>
                </a:cxn>
                <a:cxn ang="0">
                  <a:pos x="270" y="20"/>
                </a:cxn>
                <a:cxn ang="0">
                  <a:pos x="289" y="23"/>
                </a:cxn>
                <a:cxn ang="0">
                  <a:pos x="276" y="19"/>
                </a:cxn>
                <a:cxn ang="0">
                  <a:pos x="278" y="6"/>
                </a:cxn>
                <a:cxn ang="0">
                  <a:pos x="256" y="13"/>
                </a:cxn>
                <a:cxn ang="0">
                  <a:pos x="253" y="5"/>
                </a:cxn>
                <a:cxn ang="0">
                  <a:pos x="237" y="11"/>
                </a:cxn>
                <a:cxn ang="0">
                  <a:pos x="225" y="5"/>
                </a:cxn>
                <a:cxn ang="0">
                  <a:pos x="213" y="6"/>
                </a:cxn>
                <a:cxn ang="0">
                  <a:pos x="193" y="12"/>
                </a:cxn>
                <a:cxn ang="0">
                  <a:pos x="186" y="18"/>
                </a:cxn>
              </a:cxnLst>
              <a:rect l="0" t="0" r="r" b="b"/>
              <a:pathLst>
                <a:path w="289" h="205">
                  <a:moveTo>
                    <a:pt x="171" y="21"/>
                  </a:moveTo>
                  <a:lnTo>
                    <a:pt x="166" y="26"/>
                  </a:lnTo>
                  <a:lnTo>
                    <a:pt x="166" y="17"/>
                  </a:lnTo>
                  <a:lnTo>
                    <a:pt x="165" y="21"/>
                  </a:lnTo>
                  <a:lnTo>
                    <a:pt x="162" y="23"/>
                  </a:lnTo>
                  <a:lnTo>
                    <a:pt x="159" y="18"/>
                  </a:lnTo>
                  <a:lnTo>
                    <a:pt x="157" y="21"/>
                  </a:lnTo>
                  <a:lnTo>
                    <a:pt x="158" y="25"/>
                  </a:lnTo>
                  <a:lnTo>
                    <a:pt x="150" y="24"/>
                  </a:lnTo>
                  <a:lnTo>
                    <a:pt x="151" y="26"/>
                  </a:lnTo>
                  <a:lnTo>
                    <a:pt x="145" y="25"/>
                  </a:lnTo>
                  <a:lnTo>
                    <a:pt x="141" y="29"/>
                  </a:lnTo>
                  <a:lnTo>
                    <a:pt x="142" y="35"/>
                  </a:lnTo>
                  <a:lnTo>
                    <a:pt x="140" y="36"/>
                  </a:lnTo>
                  <a:lnTo>
                    <a:pt x="127" y="38"/>
                  </a:lnTo>
                  <a:lnTo>
                    <a:pt x="140" y="39"/>
                  </a:lnTo>
                  <a:lnTo>
                    <a:pt x="138" y="43"/>
                  </a:lnTo>
                  <a:lnTo>
                    <a:pt x="129" y="42"/>
                  </a:lnTo>
                  <a:lnTo>
                    <a:pt x="128" y="43"/>
                  </a:lnTo>
                  <a:lnTo>
                    <a:pt x="126" y="47"/>
                  </a:lnTo>
                  <a:lnTo>
                    <a:pt x="126" y="48"/>
                  </a:lnTo>
                  <a:lnTo>
                    <a:pt x="122" y="44"/>
                  </a:lnTo>
                  <a:lnTo>
                    <a:pt x="118" y="45"/>
                  </a:lnTo>
                  <a:lnTo>
                    <a:pt x="110" y="51"/>
                  </a:lnTo>
                  <a:lnTo>
                    <a:pt x="121" y="50"/>
                  </a:lnTo>
                  <a:lnTo>
                    <a:pt x="117" y="53"/>
                  </a:lnTo>
                  <a:lnTo>
                    <a:pt x="120" y="55"/>
                  </a:lnTo>
                  <a:lnTo>
                    <a:pt x="118" y="55"/>
                  </a:lnTo>
                  <a:lnTo>
                    <a:pt x="111" y="55"/>
                  </a:lnTo>
                  <a:lnTo>
                    <a:pt x="110" y="57"/>
                  </a:lnTo>
                  <a:lnTo>
                    <a:pt x="118" y="61"/>
                  </a:lnTo>
                  <a:lnTo>
                    <a:pt x="109" y="61"/>
                  </a:lnTo>
                  <a:lnTo>
                    <a:pt x="99" y="65"/>
                  </a:lnTo>
                  <a:lnTo>
                    <a:pt x="93" y="68"/>
                  </a:lnTo>
                  <a:lnTo>
                    <a:pt x="94" y="68"/>
                  </a:lnTo>
                  <a:lnTo>
                    <a:pt x="91" y="72"/>
                  </a:lnTo>
                  <a:lnTo>
                    <a:pt x="93" y="73"/>
                  </a:lnTo>
                  <a:lnTo>
                    <a:pt x="100" y="73"/>
                  </a:lnTo>
                  <a:lnTo>
                    <a:pt x="90" y="77"/>
                  </a:lnTo>
                  <a:lnTo>
                    <a:pt x="87" y="81"/>
                  </a:lnTo>
                  <a:lnTo>
                    <a:pt x="87" y="85"/>
                  </a:lnTo>
                  <a:lnTo>
                    <a:pt x="87" y="89"/>
                  </a:lnTo>
                  <a:lnTo>
                    <a:pt x="90" y="90"/>
                  </a:lnTo>
                  <a:lnTo>
                    <a:pt x="75" y="95"/>
                  </a:lnTo>
                  <a:lnTo>
                    <a:pt x="75" y="96"/>
                  </a:lnTo>
                  <a:lnTo>
                    <a:pt x="81" y="93"/>
                  </a:lnTo>
                  <a:lnTo>
                    <a:pt x="78" y="98"/>
                  </a:lnTo>
                  <a:lnTo>
                    <a:pt x="72" y="101"/>
                  </a:lnTo>
                  <a:lnTo>
                    <a:pt x="67" y="102"/>
                  </a:lnTo>
                  <a:lnTo>
                    <a:pt x="60" y="109"/>
                  </a:lnTo>
                  <a:lnTo>
                    <a:pt x="56" y="113"/>
                  </a:lnTo>
                  <a:lnTo>
                    <a:pt x="61" y="116"/>
                  </a:lnTo>
                  <a:lnTo>
                    <a:pt x="68" y="111"/>
                  </a:lnTo>
                  <a:lnTo>
                    <a:pt x="73" y="109"/>
                  </a:lnTo>
                  <a:lnTo>
                    <a:pt x="73" y="114"/>
                  </a:lnTo>
                  <a:lnTo>
                    <a:pt x="63" y="117"/>
                  </a:lnTo>
                  <a:lnTo>
                    <a:pt x="58" y="117"/>
                  </a:lnTo>
                  <a:lnTo>
                    <a:pt x="49" y="116"/>
                  </a:lnTo>
                  <a:lnTo>
                    <a:pt x="48" y="117"/>
                  </a:lnTo>
                  <a:lnTo>
                    <a:pt x="42" y="121"/>
                  </a:lnTo>
                  <a:lnTo>
                    <a:pt x="38" y="125"/>
                  </a:lnTo>
                  <a:lnTo>
                    <a:pt x="39" y="127"/>
                  </a:lnTo>
                  <a:lnTo>
                    <a:pt x="37" y="126"/>
                  </a:lnTo>
                  <a:lnTo>
                    <a:pt x="40" y="129"/>
                  </a:lnTo>
                  <a:lnTo>
                    <a:pt x="24" y="125"/>
                  </a:lnTo>
                  <a:lnTo>
                    <a:pt x="22" y="129"/>
                  </a:lnTo>
                  <a:lnTo>
                    <a:pt x="27" y="129"/>
                  </a:lnTo>
                  <a:lnTo>
                    <a:pt x="32" y="129"/>
                  </a:lnTo>
                  <a:lnTo>
                    <a:pt x="27" y="131"/>
                  </a:lnTo>
                  <a:lnTo>
                    <a:pt x="16" y="133"/>
                  </a:lnTo>
                  <a:lnTo>
                    <a:pt x="25" y="137"/>
                  </a:lnTo>
                  <a:lnTo>
                    <a:pt x="24" y="138"/>
                  </a:lnTo>
                  <a:lnTo>
                    <a:pt x="15" y="134"/>
                  </a:lnTo>
                  <a:lnTo>
                    <a:pt x="16" y="137"/>
                  </a:lnTo>
                  <a:lnTo>
                    <a:pt x="9" y="138"/>
                  </a:lnTo>
                  <a:lnTo>
                    <a:pt x="12" y="139"/>
                  </a:lnTo>
                  <a:lnTo>
                    <a:pt x="4" y="140"/>
                  </a:lnTo>
                  <a:lnTo>
                    <a:pt x="1" y="139"/>
                  </a:lnTo>
                  <a:lnTo>
                    <a:pt x="1" y="143"/>
                  </a:lnTo>
                  <a:lnTo>
                    <a:pt x="18" y="144"/>
                  </a:lnTo>
                  <a:lnTo>
                    <a:pt x="0" y="145"/>
                  </a:lnTo>
                  <a:lnTo>
                    <a:pt x="6" y="150"/>
                  </a:lnTo>
                  <a:lnTo>
                    <a:pt x="2" y="151"/>
                  </a:lnTo>
                  <a:lnTo>
                    <a:pt x="3" y="151"/>
                  </a:lnTo>
                  <a:lnTo>
                    <a:pt x="1" y="155"/>
                  </a:lnTo>
                  <a:lnTo>
                    <a:pt x="19" y="152"/>
                  </a:lnTo>
                  <a:lnTo>
                    <a:pt x="27" y="152"/>
                  </a:lnTo>
                  <a:lnTo>
                    <a:pt x="28" y="151"/>
                  </a:lnTo>
                  <a:lnTo>
                    <a:pt x="30" y="156"/>
                  </a:lnTo>
                  <a:lnTo>
                    <a:pt x="26" y="158"/>
                  </a:lnTo>
                  <a:lnTo>
                    <a:pt x="16" y="156"/>
                  </a:lnTo>
                  <a:lnTo>
                    <a:pt x="0" y="158"/>
                  </a:lnTo>
                  <a:lnTo>
                    <a:pt x="2" y="161"/>
                  </a:lnTo>
                  <a:lnTo>
                    <a:pt x="3" y="162"/>
                  </a:lnTo>
                  <a:lnTo>
                    <a:pt x="0" y="162"/>
                  </a:lnTo>
                  <a:lnTo>
                    <a:pt x="8" y="163"/>
                  </a:lnTo>
                  <a:lnTo>
                    <a:pt x="6" y="167"/>
                  </a:lnTo>
                  <a:lnTo>
                    <a:pt x="2" y="170"/>
                  </a:lnTo>
                  <a:lnTo>
                    <a:pt x="8" y="169"/>
                  </a:lnTo>
                  <a:lnTo>
                    <a:pt x="10" y="173"/>
                  </a:lnTo>
                  <a:lnTo>
                    <a:pt x="16" y="167"/>
                  </a:lnTo>
                  <a:lnTo>
                    <a:pt x="22" y="165"/>
                  </a:lnTo>
                  <a:lnTo>
                    <a:pt x="19" y="171"/>
                  </a:lnTo>
                  <a:lnTo>
                    <a:pt x="18" y="167"/>
                  </a:lnTo>
                  <a:lnTo>
                    <a:pt x="12" y="176"/>
                  </a:lnTo>
                  <a:lnTo>
                    <a:pt x="13" y="177"/>
                  </a:lnTo>
                  <a:lnTo>
                    <a:pt x="6" y="180"/>
                  </a:lnTo>
                  <a:lnTo>
                    <a:pt x="6" y="185"/>
                  </a:lnTo>
                  <a:lnTo>
                    <a:pt x="12" y="182"/>
                  </a:lnTo>
                  <a:lnTo>
                    <a:pt x="15" y="181"/>
                  </a:lnTo>
                  <a:lnTo>
                    <a:pt x="16" y="185"/>
                  </a:lnTo>
                  <a:lnTo>
                    <a:pt x="15" y="189"/>
                  </a:lnTo>
                  <a:lnTo>
                    <a:pt x="9" y="191"/>
                  </a:lnTo>
                  <a:lnTo>
                    <a:pt x="10" y="198"/>
                  </a:lnTo>
                  <a:lnTo>
                    <a:pt x="21" y="204"/>
                  </a:lnTo>
                  <a:lnTo>
                    <a:pt x="39" y="205"/>
                  </a:lnTo>
                  <a:lnTo>
                    <a:pt x="60" y="188"/>
                  </a:lnTo>
                  <a:lnTo>
                    <a:pt x="68" y="188"/>
                  </a:lnTo>
                  <a:lnTo>
                    <a:pt x="68" y="179"/>
                  </a:lnTo>
                  <a:lnTo>
                    <a:pt x="73" y="176"/>
                  </a:lnTo>
                  <a:lnTo>
                    <a:pt x="76" y="187"/>
                  </a:lnTo>
                  <a:lnTo>
                    <a:pt x="82" y="191"/>
                  </a:lnTo>
                  <a:lnTo>
                    <a:pt x="90" y="175"/>
                  </a:lnTo>
                  <a:lnTo>
                    <a:pt x="92" y="161"/>
                  </a:lnTo>
                  <a:lnTo>
                    <a:pt x="92" y="156"/>
                  </a:lnTo>
                  <a:lnTo>
                    <a:pt x="97" y="151"/>
                  </a:lnTo>
                  <a:lnTo>
                    <a:pt x="87" y="145"/>
                  </a:lnTo>
                  <a:lnTo>
                    <a:pt x="87" y="129"/>
                  </a:lnTo>
                  <a:lnTo>
                    <a:pt x="86" y="114"/>
                  </a:lnTo>
                  <a:lnTo>
                    <a:pt x="97" y="107"/>
                  </a:lnTo>
                  <a:lnTo>
                    <a:pt x="108" y="105"/>
                  </a:lnTo>
                  <a:lnTo>
                    <a:pt x="102" y="99"/>
                  </a:lnTo>
                  <a:lnTo>
                    <a:pt x="111" y="79"/>
                  </a:lnTo>
                  <a:lnTo>
                    <a:pt x="109" y="75"/>
                  </a:lnTo>
                  <a:lnTo>
                    <a:pt x="120" y="73"/>
                  </a:lnTo>
                  <a:lnTo>
                    <a:pt x="126" y="63"/>
                  </a:lnTo>
                  <a:lnTo>
                    <a:pt x="132" y="48"/>
                  </a:lnTo>
                  <a:lnTo>
                    <a:pt x="147" y="43"/>
                  </a:lnTo>
                  <a:lnTo>
                    <a:pt x="148" y="38"/>
                  </a:lnTo>
                  <a:lnTo>
                    <a:pt x="169" y="38"/>
                  </a:lnTo>
                  <a:lnTo>
                    <a:pt x="168" y="30"/>
                  </a:lnTo>
                  <a:lnTo>
                    <a:pt x="174" y="30"/>
                  </a:lnTo>
                  <a:lnTo>
                    <a:pt x="181" y="25"/>
                  </a:lnTo>
                  <a:lnTo>
                    <a:pt x="194" y="33"/>
                  </a:lnTo>
                  <a:lnTo>
                    <a:pt x="207" y="36"/>
                  </a:lnTo>
                  <a:lnTo>
                    <a:pt x="223" y="36"/>
                  </a:lnTo>
                  <a:lnTo>
                    <a:pt x="230" y="32"/>
                  </a:lnTo>
                  <a:lnTo>
                    <a:pt x="234" y="21"/>
                  </a:lnTo>
                  <a:lnTo>
                    <a:pt x="250" y="14"/>
                  </a:lnTo>
                  <a:lnTo>
                    <a:pt x="270" y="20"/>
                  </a:lnTo>
                  <a:lnTo>
                    <a:pt x="270" y="30"/>
                  </a:lnTo>
                  <a:lnTo>
                    <a:pt x="282" y="23"/>
                  </a:lnTo>
                  <a:lnTo>
                    <a:pt x="289" y="23"/>
                  </a:lnTo>
                  <a:lnTo>
                    <a:pt x="289" y="18"/>
                  </a:lnTo>
                  <a:lnTo>
                    <a:pt x="282" y="18"/>
                  </a:lnTo>
                  <a:lnTo>
                    <a:pt x="276" y="19"/>
                  </a:lnTo>
                  <a:lnTo>
                    <a:pt x="266" y="13"/>
                  </a:lnTo>
                  <a:lnTo>
                    <a:pt x="289" y="11"/>
                  </a:lnTo>
                  <a:lnTo>
                    <a:pt x="278" y="6"/>
                  </a:lnTo>
                  <a:lnTo>
                    <a:pt x="266" y="3"/>
                  </a:lnTo>
                  <a:lnTo>
                    <a:pt x="259" y="6"/>
                  </a:lnTo>
                  <a:lnTo>
                    <a:pt x="256" y="13"/>
                  </a:lnTo>
                  <a:lnTo>
                    <a:pt x="255" y="8"/>
                  </a:lnTo>
                  <a:lnTo>
                    <a:pt x="254" y="6"/>
                  </a:lnTo>
                  <a:lnTo>
                    <a:pt x="253" y="5"/>
                  </a:lnTo>
                  <a:lnTo>
                    <a:pt x="252" y="0"/>
                  </a:lnTo>
                  <a:lnTo>
                    <a:pt x="244" y="2"/>
                  </a:lnTo>
                  <a:lnTo>
                    <a:pt x="237" y="11"/>
                  </a:lnTo>
                  <a:lnTo>
                    <a:pt x="234" y="2"/>
                  </a:lnTo>
                  <a:lnTo>
                    <a:pt x="220" y="14"/>
                  </a:lnTo>
                  <a:lnTo>
                    <a:pt x="225" y="5"/>
                  </a:lnTo>
                  <a:lnTo>
                    <a:pt x="222" y="3"/>
                  </a:lnTo>
                  <a:lnTo>
                    <a:pt x="213" y="3"/>
                  </a:lnTo>
                  <a:lnTo>
                    <a:pt x="213" y="6"/>
                  </a:lnTo>
                  <a:lnTo>
                    <a:pt x="200" y="14"/>
                  </a:lnTo>
                  <a:lnTo>
                    <a:pt x="192" y="14"/>
                  </a:lnTo>
                  <a:lnTo>
                    <a:pt x="193" y="12"/>
                  </a:lnTo>
                  <a:lnTo>
                    <a:pt x="180" y="13"/>
                  </a:lnTo>
                  <a:lnTo>
                    <a:pt x="188" y="15"/>
                  </a:lnTo>
                  <a:lnTo>
                    <a:pt x="186" y="18"/>
                  </a:lnTo>
                  <a:lnTo>
                    <a:pt x="178" y="18"/>
                  </a:lnTo>
                  <a:lnTo>
                    <a:pt x="171" y="2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2" name="Freeform 336"/>
            <p:cNvSpPr/>
            <p:nvPr/>
          </p:nvSpPr>
          <p:spPr bwMode="auto">
            <a:xfrm>
              <a:off x="2653" y="1194"/>
              <a:ext cx="120" cy="48"/>
            </a:xfrm>
            <a:custGeom>
              <a:avLst/>
              <a:gdLst/>
              <a:ahLst/>
              <a:cxnLst>
                <a:cxn ang="0">
                  <a:pos x="27" y="4"/>
                </a:cxn>
                <a:cxn ang="0">
                  <a:pos x="12" y="4"/>
                </a:cxn>
                <a:cxn ang="0">
                  <a:pos x="0" y="5"/>
                </a:cxn>
                <a:cxn ang="0">
                  <a:pos x="3" y="11"/>
                </a:cxn>
                <a:cxn ang="0">
                  <a:pos x="11" y="10"/>
                </a:cxn>
                <a:cxn ang="0">
                  <a:pos x="12" y="13"/>
                </a:cxn>
                <a:cxn ang="0">
                  <a:pos x="5" y="15"/>
                </a:cxn>
                <a:cxn ang="0">
                  <a:pos x="18" y="21"/>
                </a:cxn>
                <a:cxn ang="0">
                  <a:pos x="29" y="24"/>
                </a:cxn>
                <a:cxn ang="0">
                  <a:pos x="36" y="21"/>
                </a:cxn>
                <a:cxn ang="0">
                  <a:pos x="45" y="17"/>
                </a:cxn>
                <a:cxn ang="0">
                  <a:pos x="46" y="19"/>
                </a:cxn>
                <a:cxn ang="0">
                  <a:pos x="58" y="17"/>
                </a:cxn>
                <a:cxn ang="0">
                  <a:pos x="59" y="21"/>
                </a:cxn>
                <a:cxn ang="0">
                  <a:pos x="34" y="25"/>
                </a:cxn>
                <a:cxn ang="0">
                  <a:pos x="30" y="29"/>
                </a:cxn>
                <a:cxn ang="0">
                  <a:pos x="61" y="29"/>
                </a:cxn>
                <a:cxn ang="0">
                  <a:pos x="49" y="30"/>
                </a:cxn>
                <a:cxn ang="0">
                  <a:pos x="54" y="33"/>
                </a:cxn>
                <a:cxn ang="0">
                  <a:pos x="35" y="34"/>
                </a:cxn>
                <a:cxn ang="0">
                  <a:pos x="57" y="41"/>
                </a:cxn>
                <a:cxn ang="0">
                  <a:pos x="64" y="46"/>
                </a:cxn>
                <a:cxn ang="0">
                  <a:pos x="67" y="43"/>
                </a:cxn>
                <a:cxn ang="0">
                  <a:pos x="76" y="34"/>
                </a:cxn>
                <a:cxn ang="0">
                  <a:pos x="82" y="27"/>
                </a:cxn>
                <a:cxn ang="0">
                  <a:pos x="84" y="22"/>
                </a:cxn>
                <a:cxn ang="0">
                  <a:pos x="108" y="17"/>
                </a:cxn>
                <a:cxn ang="0">
                  <a:pos x="81" y="11"/>
                </a:cxn>
                <a:cxn ang="0">
                  <a:pos x="77" y="6"/>
                </a:cxn>
                <a:cxn ang="0">
                  <a:pos x="70" y="9"/>
                </a:cxn>
                <a:cxn ang="0">
                  <a:pos x="69" y="5"/>
                </a:cxn>
                <a:cxn ang="0">
                  <a:pos x="54" y="0"/>
                </a:cxn>
                <a:cxn ang="0">
                  <a:pos x="57" y="15"/>
                </a:cxn>
                <a:cxn ang="0">
                  <a:pos x="39" y="4"/>
                </a:cxn>
                <a:cxn ang="0">
                  <a:pos x="31" y="9"/>
                </a:cxn>
                <a:cxn ang="0">
                  <a:pos x="23" y="6"/>
                </a:cxn>
                <a:cxn ang="0">
                  <a:pos x="27" y="4"/>
                </a:cxn>
              </a:cxnLst>
              <a:rect l="0" t="0" r="r" b="b"/>
              <a:pathLst>
                <a:path w="108" h="46">
                  <a:moveTo>
                    <a:pt x="27" y="4"/>
                  </a:moveTo>
                  <a:lnTo>
                    <a:pt x="12" y="4"/>
                  </a:lnTo>
                  <a:lnTo>
                    <a:pt x="0" y="5"/>
                  </a:lnTo>
                  <a:lnTo>
                    <a:pt x="3" y="11"/>
                  </a:lnTo>
                  <a:lnTo>
                    <a:pt x="11" y="10"/>
                  </a:lnTo>
                  <a:lnTo>
                    <a:pt x="12" y="13"/>
                  </a:lnTo>
                  <a:lnTo>
                    <a:pt x="5" y="15"/>
                  </a:lnTo>
                  <a:lnTo>
                    <a:pt x="18" y="21"/>
                  </a:lnTo>
                  <a:lnTo>
                    <a:pt x="29" y="24"/>
                  </a:lnTo>
                  <a:lnTo>
                    <a:pt x="36" y="21"/>
                  </a:lnTo>
                  <a:lnTo>
                    <a:pt x="45" y="17"/>
                  </a:lnTo>
                  <a:lnTo>
                    <a:pt x="46" y="19"/>
                  </a:lnTo>
                  <a:lnTo>
                    <a:pt x="58" y="17"/>
                  </a:lnTo>
                  <a:lnTo>
                    <a:pt x="59" y="21"/>
                  </a:lnTo>
                  <a:lnTo>
                    <a:pt x="34" y="25"/>
                  </a:lnTo>
                  <a:lnTo>
                    <a:pt x="30" y="29"/>
                  </a:lnTo>
                  <a:lnTo>
                    <a:pt x="61" y="29"/>
                  </a:lnTo>
                  <a:lnTo>
                    <a:pt x="49" y="30"/>
                  </a:lnTo>
                  <a:lnTo>
                    <a:pt x="54" y="33"/>
                  </a:lnTo>
                  <a:lnTo>
                    <a:pt x="35" y="34"/>
                  </a:lnTo>
                  <a:lnTo>
                    <a:pt x="57" y="41"/>
                  </a:lnTo>
                  <a:lnTo>
                    <a:pt x="64" y="46"/>
                  </a:lnTo>
                  <a:lnTo>
                    <a:pt x="67" y="43"/>
                  </a:lnTo>
                  <a:lnTo>
                    <a:pt x="76" y="34"/>
                  </a:lnTo>
                  <a:lnTo>
                    <a:pt x="82" y="27"/>
                  </a:lnTo>
                  <a:lnTo>
                    <a:pt x="84" y="22"/>
                  </a:lnTo>
                  <a:lnTo>
                    <a:pt x="108" y="17"/>
                  </a:lnTo>
                  <a:lnTo>
                    <a:pt x="81" y="11"/>
                  </a:lnTo>
                  <a:lnTo>
                    <a:pt x="77" y="6"/>
                  </a:lnTo>
                  <a:lnTo>
                    <a:pt x="70" y="9"/>
                  </a:lnTo>
                  <a:lnTo>
                    <a:pt x="69" y="5"/>
                  </a:lnTo>
                  <a:lnTo>
                    <a:pt x="54" y="0"/>
                  </a:lnTo>
                  <a:lnTo>
                    <a:pt x="57" y="15"/>
                  </a:lnTo>
                  <a:lnTo>
                    <a:pt x="39" y="4"/>
                  </a:lnTo>
                  <a:lnTo>
                    <a:pt x="31" y="9"/>
                  </a:lnTo>
                  <a:lnTo>
                    <a:pt x="23" y="6"/>
                  </a:lnTo>
                  <a:lnTo>
                    <a:pt x="27"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3" name="Freeform 337"/>
            <p:cNvSpPr/>
            <p:nvPr/>
          </p:nvSpPr>
          <p:spPr bwMode="auto">
            <a:xfrm>
              <a:off x="2731" y="1188"/>
              <a:ext cx="98" cy="15"/>
            </a:xfrm>
            <a:custGeom>
              <a:avLst/>
              <a:gdLst/>
              <a:ahLst/>
              <a:cxnLst>
                <a:cxn ang="0">
                  <a:pos x="40" y="5"/>
                </a:cxn>
                <a:cxn ang="0">
                  <a:pos x="14" y="2"/>
                </a:cxn>
                <a:cxn ang="0">
                  <a:pos x="10" y="3"/>
                </a:cxn>
                <a:cxn ang="0">
                  <a:pos x="0" y="5"/>
                </a:cxn>
                <a:cxn ang="0">
                  <a:pos x="0" y="6"/>
                </a:cxn>
                <a:cxn ang="0">
                  <a:pos x="36" y="9"/>
                </a:cxn>
                <a:cxn ang="0">
                  <a:pos x="19" y="11"/>
                </a:cxn>
                <a:cxn ang="0">
                  <a:pos x="47" y="15"/>
                </a:cxn>
                <a:cxn ang="0">
                  <a:pos x="77" y="14"/>
                </a:cxn>
                <a:cxn ang="0">
                  <a:pos x="89" y="6"/>
                </a:cxn>
                <a:cxn ang="0">
                  <a:pos x="82" y="4"/>
                </a:cxn>
                <a:cxn ang="0">
                  <a:pos x="53" y="3"/>
                </a:cxn>
                <a:cxn ang="0">
                  <a:pos x="49" y="3"/>
                </a:cxn>
                <a:cxn ang="0">
                  <a:pos x="43" y="0"/>
                </a:cxn>
                <a:cxn ang="0">
                  <a:pos x="41" y="3"/>
                </a:cxn>
                <a:cxn ang="0">
                  <a:pos x="40" y="5"/>
                </a:cxn>
              </a:cxnLst>
              <a:rect l="0" t="0" r="r" b="b"/>
              <a:pathLst>
                <a:path w="89" h="15">
                  <a:moveTo>
                    <a:pt x="40" y="5"/>
                  </a:moveTo>
                  <a:lnTo>
                    <a:pt x="14" y="2"/>
                  </a:lnTo>
                  <a:lnTo>
                    <a:pt x="10" y="3"/>
                  </a:lnTo>
                  <a:lnTo>
                    <a:pt x="0" y="5"/>
                  </a:lnTo>
                  <a:lnTo>
                    <a:pt x="0" y="6"/>
                  </a:lnTo>
                  <a:lnTo>
                    <a:pt x="36" y="9"/>
                  </a:lnTo>
                  <a:lnTo>
                    <a:pt x="19" y="11"/>
                  </a:lnTo>
                  <a:lnTo>
                    <a:pt x="47" y="15"/>
                  </a:lnTo>
                  <a:lnTo>
                    <a:pt x="77" y="14"/>
                  </a:lnTo>
                  <a:lnTo>
                    <a:pt x="89" y="6"/>
                  </a:lnTo>
                  <a:lnTo>
                    <a:pt x="82" y="4"/>
                  </a:lnTo>
                  <a:lnTo>
                    <a:pt x="53" y="3"/>
                  </a:lnTo>
                  <a:lnTo>
                    <a:pt x="49" y="3"/>
                  </a:lnTo>
                  <a:lnTo>
                    <a:pt x="43" y="0"/>
                  </a:lnTo>
                  <a:lnTo>
                    <a:pt x="41" y="3"/>
                  </a:lnTo>
                  <a:lnTo>
                    <a:pt x="40"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4" name="Freeform 338"/>
            <p:cNvSpPr/>
            <p:nvPr/>
          </p:nvSpPr>
          <p:spPr bwMode="auto">
            <a:xfrm>
              <a:off x="2768" y="1221"/>
              <a:ext cx="45" cy="11"/>
            </a:xfrm>
            <a:custGeom>
              <a:avLst/>
              <a:gdLst/>
              <a:ahLst/>
              <a:cxnLst>
                <a:cxn ang="0">
                  <a:pos x="33" y="9"/>
                </a:cxn>
                <a:cxn ang="0">
                  <a:pos x="18" y="10"/>
                </a:cxn>
                <a:cxn ang="0">
                  <a:pos x="5" y="10"/>
                </a:cxn>
                <a:cxn ang="0">
                  <a:pos x="9" y="4"/>
                </a:cxn>
                <a:cxn ang="0">
                  <a:pos x="0" y="0"/>
                </a:cxn>
                <a:cxn ang="0">
                  <a:pos x="26" y="0"/>
                </a:cxn>
                <a:cxn ang="0">
                  <a:pos x="42" y="5"/>
                </a:cxn>
                <a:cxn ang="0">
                  <a:pos x="33" y="9"/>
                </a:cxn>
              </a:cxnLst>
              <a:rect l="0" t="0" r="r" b="b"/>
              <a:pathLst>
                <a:path w="42" h="10">
                  <a:moveTo>
                    <a:pt x="33" y="9"/>
                  </a:moveTo>
                  <a:lnTo>
                    <a:pt x="18" y="10"/>
                  </a:lnTo>
                  <a:lnTo>
                    <a:pt x="5" y="10"/>
                  </a:lnTo>
                  <a:lnTo>
                    <a:pt x="9" y="4"/>
                  </a:lnTo>
                  <a:lnTo>
                    <a:pt x="0" y="0"/>
                  </a:lnTo>
                  <a:lnTo>
                    <a:pt x="26" y="0"/>
                  </a:lnTo>
                  <a:lnTo>
                    <a:pt x="42" y="5"/>
                  </a:lnTo>
                  <a:lnTo>
                    <a:pt x="33" y="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5" name="Freeform 339"/>
            <p:cNvSpPr/>
            <p:nvPr/>
          </p:nvSpPr>
          <p:spPr bwMode="auto">
            <a:xfrm>
              <a:off x="2727" y="1368"/>
              <a:ext cx="15" cy="10"/>
            </a:xfrm>
            <a:custGeom>
              <a:avLst/>
              <a:gdLst/>
              <a:ahLst/>
              <a:cxnLst>
                <a:cxn ang="0">
                  <a:pos x="9" y="0"/>
                </a:cxn>
                <a:cxn ang="0">
                  <a:pos x="4" y="7"/>
                </a:cxn>
                <a:cxn ang="0">
                  <a:pos x="0" y="9"/>
                </a:cxn>
                <a:cxn ang="0">
                  <a:pos x="6" y="7"/>
                </a:cxn>
                <a:cxn ang="0">
                  <a:pos x="10" y="9"/>
                </a:cxn>
                <a:cxn ang="0">
                  <a:pos x="16" y="3"/>
                </a:cxn>
                <a:cxn ang="0">
                  <a:pos x="10" y="4"/>
                </a:cxn>
                <a:cxn ang="0">
                  <a:pos x="9" y="0"/>
                </a:cxn>
              </a:cxnLst>
              <a:rect l="0" t="0" r="r" b="b"/>
              <a:pathLst>
                <a:path w="16" h="9">
                  <a:moveTo>
                    <a:pt x="9" y="0"/>
                  </a:moveTo>
                  <a:lnTo>
                    <a:pt x="4" y="7"/>
                  </a:lnTo>
                  <a:lnTo>
                    <a:pt x="0" y="9"/>
                  </a:lnTo>
                  <a:lnTo>
                    <a:pt x="6" y="7"/>
                  </a:lnTo>
                  <a:lnTo>
                    <a:pt x="10" y="9"/>
                  </a:lnTo>
                  <a:lnTo>
                    <a:pt x="16" y="3"/>
                  </a:lnTo>
                  <a:lnTo>
                    <a:pt x="10" y="4"/>
                  </a:lnTo>
                  <a:lnTo>
                    <a:pt x="9"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6" name="Freeform 340"/>
            <p:cNvSpPr/>
            <p:nvPr/>
          </p:nvSpPr>
          <p:spPr bwMode="auto">
            <a:xfrm>
              <a:off x="2796" y="1348"/>
              <a:ext cx="166" cy="177"/>
            </a:xfrm>
            <a:custGeom>
              <a:avLst/>
              <a:gdLst/>
              <a:ahLst/>
              <a:cxnLst>
                <a:cxn ang="0">
                  <a:pos x="127" y="87"/>
                </a:cxn>
                <a:cxn ang="0">
                  <a:pos x="122" y="82"/>
                </a:cxn>
                <a:cxn ang="0">
                  <a:pos x="121" y="67"/>
                </a:cxn>
                <a:cxn ang="0">
                  <a:pos x="106" y="51"/>
                </a:cxn>
                <a:cxn ang="0">
                  <a:pos x="114" y="39"/>
                </a:cxn>
                <a:cxn ang="0">
                  <a:pos x="96" y="29"/>
                </a:cxn>
                <a:cxn ang="0">
                  <a:pos x="96" y="19"/>
                </a:cxn>
                <a:cxn ang="0">
                  <a:pos x="96" y="16"/>
                </a:cxn>
                <a:cxn ang="0">
                  <a:pos x="96" y="6"/>
                </a:cxn>
                <a:cxn ang="0">
                  <a:pos x="76" y="0"/>
                </a:cxn>
                <a:cxn ang="0">
                  <a:pos x="60" y="7"/>
                </a:cxn>
                <a:cxn ang="0">
                  <a:pos x="56" y="18"/>
                </a:cxn>
                <a:cxn ang="0">
                  <a:pos x="49" y="22"/>
                </a:cxn>
                <a:cxn ang="0">
                  <a:pos x="33" y="22"/>
                </a:cxn>
                <a:cxn ang="0">
                  <a:pos x="20" y="19"/>
                </a:cxn>
                <a:cxn ang="0">
                  <a:pos x="7" y="11"/>
                </a:cxn>
                <a:cxn ang="0">
                  <a:pos x="0" y="16"/>
                </a:cxn>
                <a:cxn ang="0">
                  <a:pos x="33" y="30"/>
                </a:cxn>
                <a:cxn ang="0">
                  <a:pos x="45" y="51"/>
                </a:cxn>
                <a:cxn ang="0">
                  <a:pos x="51" y="66"/>
                </a:cxn>
                <a:cxn ang="0">
                  <a:pos x="56" y="65"/>
                </a:cxn>
                <a:cxn ang="0">
                  <a:pos x="62" y="69"/>
                </a:cxn>
                <a:cxn ang="0">
                  <a:pos x="66" y="81"/>
                </a:cxn>
                <a:cxn ang="0">
                  <a:pos x="44" y="96"/>
                </a:cxn>
                <a:cxn ang="0">
                  <a:pos x="36" y="105"/>
                </a:cxn>
                <a:cxn ang="0">
                  <a:pos x="26" y="109"/>
                </a:cxn>
                <a:cxn ang="0">
                  <a:pos x="28" y="127"/>
                </a:cxn>
                <a:cxn ang="0">
                  <a:pos x="32" y="148"/>
                </a:cxn>
                <a:cxn ang="0">
                  <a:pos x="45" y="153"/>
                </a:cxn>
                <a:cxn ang="0">
                  <a:pos x="46" y="155"/>
                </a:cxn>
                <a:cxn ang="0">
                  <a:pos x="51" y="154"/>
                </a:cxn>
                <a:cxn ang="0">
                  <a:pos x="56" y="161"/>
                </a:cxn>
                <a:cxn ang="0">
                  <a:pos x="60" y="159"/>
                </a:cxn>
                <a:cxn ang="0">
                  <a:pos x="91" y="153"/>
                </a:cxn>
                <a:cxn ang="0">
                  <a:pos x="97" y="150"/>
                </a:cxn>
                <a:cxn ang="0">
                  <a:pos x="114" y="150"/>
                </a:cxn>
                <a:cxn ang="0">
                  <a:pos x="123" y="141"/>
                </a:cxn>
                <a:cxn ang="0">
                  <a:pos x="133" y="131"/>
                </a:cxn>
                <a:cxn ang="0">
                  <a:pos x="141" y="121"/>
                </a:cxn>
                <a:cxn ang="0">
                  <a:pos x="151" y="112"/>
                </a:cxn>
                <a:cxn ang="0">
                  <a:pos x="128" y="99"/>
                </a:cxn>
                <a:cxn ang="0">
                  <a:pos x="134" y="94"/>
                </a:cxn>
                <a:cxn ang="0">
                  <a:pos x="127" y="87"/>
                </a:cxn>
              </a:cxnLst>
              <a:rect l="0" t="0" r="r" b="b"/>
              <a:pathLst>
                <a:path w="151" h="161">
                  <a:moveTo>
                    <a:pt x="127" y="87"/>
                  </a:moveTo>
                  <a:lnTo>
                    <a:pt x="122" y="82"/>
                  </a:lnTo>
                  <a:lnTo>
                    <a:pt x="121" y="67"/>
                  </a:lnTo>
                  <a:lnTo>
                    <a:pt x="106" y="51"/>
                  </a:lnTo>
                  <a:lnTo>
                    <a:pt x="114" y="39"/>
                  </a:lnTo>
                  <a:lnTo>
                    <a:pt x="96" y="29"/>
                  </a:lnTo>
                  <a:lnTo>
                    <a:pt x="96" y="19"/>
                  </a:lnTo>
                  <a:lnTo>
                    <a:pt x="96" y="16"/>
                  </a:lnTo>
                  <a:lnTo>
                    <a:pt x="96" y="6"/>
                  </a:lnTo>
                  <a:lnTo>
                    <a:pt x="76" y="0"/>
                  </a:lnTo>
                  <a:lnTo>
                    <a:pt x="60" y="7"/>
                  </a:lnTo>
                  <a:lnTo>
                    <a:pt x="56" y="18"/>
                  </a:lnTo>
                  <a:lnTo>
                    <a:pt x="49" y="22"/>
                  </a:lnTo>
                  <a:lnTo>
                    <a:pt x="33" y="22"/>
                  </a:lnTo>
                  <a:lnTo>
                    <a:pt x="20" y="19"/>
                  </a:lnTo>
                  <a:lnTo>
                    <a:pt x="7" y="11"/>
                  </a:lnTo>
                  <a:lnTo>
                    <a:pt x="0" y="16"/>
                  </a:lnTo>
                  <a:lnTo>
                    <a:pt x="33" y="30"/>
                  </a:lnTo>
                  <a:lnTo>
                    <a:pt x="45" y="51"/>
                  </a:lnTo>
                  <a:lnTo>
                    <a:pt x="51" y="66"/>
                  </a:lnTo>
                  <a:lnTo>
                    <a:pt x="56" y="65"/>
                  </a:lnTo>
                  <a:lnTo>
                    <a:pt x="62" y="69"/>
                  </a:lnTo>
                  <a:lnTo>
                    <a:pt x="66" y="81"/>
                  </a:lnTo>
                  <a:lnTo>
                    <a:pt x="44" y="96"/>
                  </a:lnTo>
                  <a:lnTo>
                    <a:pt x="36" y="105"/>
                  </a:lnTo>
                  <a:lnTo>
                    <a:pt x="26" y="109"/>
                  </a:lnTo>
                  <a:lnTo>
                    <a:pt x="28" y="127"/>
                  </a:lnTo>
                  <a:lnTo>
                    <a:pt x="32" y="148"/>
                  </a:lnTo>
                  <a:lnTo>
                    <a:pt x="45" y="153"/>
                  </a:lnTo>
                  <a:lnTo>
                    <a:pt x="46" y="155"/>
                  </a:lnTo>
                  <a:lnTo>
                    <a:pt x="51" y="154"/>
                  </a:lnTo>
                  <a:lnTo>
                    <a:pt x="56" y="161"/>
                  </a:lnTo>
                  <a:lnTo>
                    <a:pt x="60" y="159"/>
                  </a:lnTo>
                  <a:lnTo>
                    <a:pt x="91" y="153"/>
                  </a:lnTo>
                  <a:lnTo>
                    <a:pt x="97" y="150"/>
                  </a:lnTo>
                  <a:lnTo>
                    <a:pt x="114" y="150"/>
                  </a:lnTo>
                  <a:lnTo>
                    <a:pt x="123" y="141"/>
                  </a:lnTo>
                  <a:lnTo>
                    <a:pt x="133" y="131"/>
                  </a:lnTo>
                  <a:lnTo>
                    <a:pt x="141" y="121"/>
                  </a:lnTo>
                  <a:lnTo>
                    <a:pt x="151" y="112"/>
                  </a:lnTo>
                  <a:lnTo>
                    <a:pt x="128" y="99"/>
                  </a:lnTo>
                  <a:lnTo>
                    <a:pt x="134" y="94"/>
                  </a:lnTo>
                  <a:lnTo>
                    <a:pt x="127" y="8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7" name="Freeform 341"/>
            <p:cNvSpPr/>
            <p:nvPr/>
          </p:nvSpPr>
          <p:spPr bwMode="auto">
            <a:xfrm>
              <a:off x="2680" y="1763"/>
              <a:ext cx="3" cy="5"/>
            </a:xfrm>
            <a:custGeom>
              <a:avLst/>
              <a:gdLst/>
              <a:ahLst/>
              <a:cxnLst>
                <a:cxn ang="0">
                  <a:pos x="0" y="0"/>
                </a:cxn>
                <a:cxn ang="0">
                  <a:pos x="0" y="3"/>
                </a:cxn>
                <a:cxn ang="0">
                  <a:pos x="1" y="3"/>
                </a:cxn>
                <a:cxn ang="0">
                  <a:pos x="0" y="0"/>
                </a:cxn>
              </a:cxnLst>
              <a:rect l="0" t="0" r="r" b="b"/>
              <a:pathLst>
                <a:path w="1" h="3">
                  <a:moveTo>
                    <a:pt x="0" y="0"/>
                  </a:moveTo>
                  <a:lnTo>
                    <a:pt x="0" y="3"/>
                  </a:lnTo>
                  <a:lnTo>
                    <a:pt x="1" y="3"/>
                  </a:lnTo>
                  <a:lnTo>
                    <a:pt x="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8" name="Freeform 342"/>
            <p:cNvSpPr/>
            <p:nvPr/>
          </p:nvSpPr>
          <p:spPr bwMode="auto">
            <a:xfrm>
              <a:off x="2680" y="1732"/>
              <a:ext cx="119" cy="51"/>
            </a:xfrm>
            <a:custGeom>
              <a:avLst/>
              <a:gdLst/>
              <a:ahLst/>
              <a:cxnLst>
                <a:cxn ang="0">
                  <a:pos x="39" y="35"/>
                </a:cxn>
                <a:cxn ang="0">
                  <a:pos x="23" y="37"/>
                </a:cxn>
                <a:cxn ang="0">
                  <a:pos x="15" y="36"/>
                </a:cxn>
                <a:cxn ang="0">
                  <a:pos x="3" y="32"/>
                </a:cxn>
                <a:cxn ang="0">
                  <a:pos x="1" y="32"/>
                </a:cxn>
                <a:cxn ang="0">
                  <a:pos x="0" y="29"/>
                </a:cxn>
                <a:cxn ang="0">
                  <a:pos x="1" y="25"/>
                </a:cxn>
                <a:cxn ang="0">
                  <a:pos x="11" y="26"/>
                </a:cxn>
                <a:cxn ang="0">
                  <a:pos x="13" y="28"/>
                </a:cxn>
                <a:cxn ang="0">
                  <a:pos x="17" y="24"/>
                </a:cxn>
                <a:cxn ang="0">
                  <a:pos x="29" y="24"/>
                </a:cxn>
                <a:cxn ang="0">
                  <a:pos x="46" y="24"/>
                </a:cxn>
                <a:cxn ang="0">
                  <a:pos x="51" y="22"/>
                </a:cxn>
                <a:cxn ang="0">
                  <a:pos x="48" y="13"/>
                </a:cxn>
                <a:cxn ang="0">
                  <a:pos x="59" y="4"/>
                </a:cxn>
                <a:cxn ang="0">
                  <a:pos x="67" y="7"/>
                </a:cxn>
                <a:cxn ang="0">
                  <a:pos x="75" y="0"/>
                </a:cxn>
                <a:cxn ang="0">
                  <a:pos x="97" y="4"/>
                </a:cxn>
                <a:cxn ang="0">
                  <a:pos x="107" y="17"/>
                </a:cxn>
                <a:cxn ang="0">
                  <a:pos x="101" y="22"/>
                </a:cxn>
                <a:cxn ang="0">
                  <a:pos x="100" y="23"/>
                </a:cxn>
                <a:cxn ang="0">
                  <a:pos x="95" y="35"/>
                </a:cxn>
                <a:cxn ang="0">
                  <a:pos x="94" y="36"/>
                </a:cxn>
                <a:cxn ang="0">
                  <a:pos x="66" y="43"/>
                </a:cxn>
                <a:cxn ang="0">
                  <a:pos x="60" y="42"/>
                </a:cxn>
                <a:cxn ang="0">
                  <a:pos x="39" y="35"/>
                </a:cxn>
              </a:cxnLst>
              <a:rect l="0" t="0" r="r" b="b"/>
              <a:pathLst>
                <a:path w="107" h="43">
                  <a:moveTo>
                    <a:pt x="39" y="35"/>
                  </a:moveTo>
                  <a:lnTo>
                    <a:pt x="23" y="37"/>
                  </a:lnTo>
                  <a:lnTo>
                    <a:pt x="15" y="36"/>
                  </a:lnTo>
                  <a:lnTo>
                    <a:pt x="3" y="32"/>
                  </a:lnTo>
                  <a:lnTo>
                    <a:pt x="1" y="32"/>
                  </a:lnTo>
                  <a:lnTo>
                    <a:pt x="0" y="29"/>
                  </a:lnTo>
                  <a:lnTo>
                    <a:pt x="1" y="25"/>
                  </a:lnTo>
                  <a:lnTo>
                    <a:pt x="11" y="26"/>
                  </a:lnTo>
                  <a:lnTo>
                    <a:pt x="13" y="28"/>
                  </a:lnTo>
                  <a:lnTo>
                    <a:pt x="17" y="24"/>
                  </a:lnTo>
                  <a:lnTo>
                    <a:pt x="29" y="24"/>
                  </a:lnTo>
                  <a:lnTo>
                    <a:pt x="46" y="24"/>
                  </a:lnTo>
                  <a:lnTo>
                    <a:pt x="51" y="22"/>
                  </a:lnTo>
                  <a:lnTo>
                    <a:pt x="48" y="13"/>
                  </a:lnTo>
                  <a:lnTo>
                    <a:pt x="59" y="4"/>
                  </a:lnTo>
                  <a:lnTo>
                    <a:pt x="67" y="7"/>
                  </a:lnTo>
                  <a:lnTo>
                    <a:pt x="75" y="0"/>
                  </a:lnTo>
                  <a:lnTo>
                    <a:pt x="97" y="4"/>
                  </a:lnTo>
                  <a:lnTo>
                    <a:pt x="107" y="17"/>
                  </a:lnTo>
                  <a:lnTo>
                    <a:pt x="101" y="22"/>
                  </a:lnTo>
                  <a:lnTo>
                    <a:pt x="100" y="23"/>
                  </a:lnTo>
                  <a:lnTo>
                    <a:pt x="95" y="35"/>
                  </a:lnTo>
                  <a:lnTo>
                    <a:pt x="94" y="36"/>
                  </a:lnTo>
                  <a:lnTo>
                    <a:pt x="66" y="43"/>
                  </a:lnTo>
                  <a:lnTo>
                    <a:pt x="60" y="42"/>
                  </a:lnTo>
                  <a:lnTo>
                    <a:pt x="39" y="3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9" name="Freeform 343"/>
            <p:cNvSpPr/>
            <p:nvPr/>
          </p:nvSpPr>
          <p:spPr bwMode="auto">
            <a:xfrm>
              <a:off x="2780" y="1804"/>
              <a:ext cx="61" cy="52"/>
            </a:xfrm>
            <a:custGeom>
              <a:avLst/>
              <a:gdLst/>
              <a:ahLst/>
              <a:cxnLst>
                <a:cxn ang="0">
                  <a:pos x="51" y="6"/>
                </a:cxn>
                <a:cxn ang="0">
                  <a:pos x="52" y="8"/>
                </a:cxn>
                <a:cxn ang="0">
                  <a:pos x="51" y="11"/>
                </a:cxn>
                <a:cxn ang="0">
                  <a:pos x="48" y="14"/>
                </a:cxn>
                <a:cxn ang="0">
                  <a:pos x="48" y="15"/>
                </a:cxn>
                <a:cxn ang="0">
                  <a:pos x="51" y="18"/>
                </a:cxn>
                <a:cxn ang="0">
                  <a:pos x="57" y="21"/>
                </a:cxn>
                <a:cxn ang="0">
                  <a:pos x="52" y="24"/>
                </a:cxn>
                <a:cxn ang="0">
                  <a:pos x="56" y="26"/>
                </a:cxn>
                <a:cxn ang="0">
                  <a:pos x="56" y="30"/>
                </a:cxn>
                <a:cxn ang="0">
                  <a:pos x="47" y="31"/>
                </a:cxn>
                <a:cxn ang="0">
                  <a:pos x="51" y="35"/>
                </a:cxn>
                <a:cxn ang="0">
                  <a:pos x="50" y="36"/>
                </a:cxn>
                <a:cxn ang="0">
                  <a:pos x="47" y="35"/>
                </a:cxn>
                <a:cxn ang="0">
                  <a:pos x="44" y="39"/>
                </a:cxn>
                <a:cxn ang="0">
                  <a:pos x="41" y="41"/>
                </a:cxn>
                <a:cxn ang="0">
                  <a:pos x="45" y="45"/>
                </a:cxn>
                <a:cxn ang="0">
                  <a:pos x="41" y="47"/>
                </a:cxn>
                <a:cxn ang="0">
                  <a:pos x="39" y="45"/>
                </a:cxn>
                <a:cxn ang="0">
                  <a:pos x="34" y="43"/>
                </a:cxn>
                <a:cxn ang="0">
                  <a:pos x="30" y="41"/>
                </a:cxn>
                <a:cxn ang="0">
                  <a:pos x="30" y="39"/>
                </a:cxn>
                <a:cxn ang="0">
                  <a:pos x="24" y="35"/>
                </a:cxn>
                <a:cxn ang="0">
                  <a:pos x="23" y="32"/>
                </a:cxn>
                <a:cxn ang="0">
                  <a:pos x="20" y="30"/>
                </a:cxn>
                <a:cxn ang="0">
                  <a:pos x="9" y="20"/>
                </a:cxn>
                <a:cxn ang="0">
                  <a:pos x="9" y="19"/>
                </a:cxn>
                <a:cxn ang="0">
                  <a:pos x="6" y="18"/>
                </a:cxn>
                <a:cxn ang="0">
                  <a:pos x="4" y="11"/>
                </a:cxn>
                <a:cxn ang="0">
                  <a:pos x="0" y="8"/>
                </a:cxn>
                <a:cxn ang="0">
                  <a:pos x="0" y="1"/>
                </a:cxn>
                <a:cxn ang="0">
                  <a:pos x="4" y="0"/>
                </a:cxn>
                <a:cxn ang="0">
                  <a:pos x="8" y="5"/>
                </a:cxn>
                <a:cxn ang="0">
                  <a:pos x="11" y="0"/>
                </a:cxn>
                <a:cxn ang="0">
                  <a:pos x="16" y="0"/>
                </a:cxn>
                <a:cxn ang="0">
                  <a:pos x="20" y="1"/>
                </a:cxn>
                <a:cxn ang="0">
                  <a:pos x="30" y="3"/>
                </a:cxn>
                <a:cxn ang="0">
                  <a:pos x="32" y="1"/>
                </a:cxn>
                <a:cxn ang="0">
                  <a:pos x="34" y="2"/>
                </a:cxn>
                <a:cxn ang="0">
                  <a:pos x="35" y="2"/>
                </a:cxn>
                <a:cxn ang="0">
                  <a:pos x="39" y="2"/>
                </a:cxn>
                <a:cxn ang="0">
                  <a:pos x="41" y="2"/>
                </a:cxn>
                <a:cxn ang="0">
                  <a:pos x="44" y="6"/>
                </a:cxn>
                <a:cxn ang="0">
                  <a:pos x="47" y="6"/>
                </a:cxn>
                <a:cxn ang="0">
                  <a:pos x="51" y="6"/>
                </a:cxn>
              </a:cxnLst>
              <a:rect l="0" t="0" r="r" b="b"/>
              <a:pathLst>
                <a:path w="57" h="47">
                  <a:moveTo>
                    <a:pt x="51" y="6"/>
                  </a:moveTo>
                  <a:lnTo>
                    <a:pt x="52" y="8"/>
                  </a:lnTo>
                  <a:lnTo>
                    <a:pt x="51" y="11"/>
                  </a:lnTo>
                  <a:lnTo>
                    <a:pt x="48" y="14"/>
                  </a:lnTo>
                  <a:lnTo>
                    <a:pt x="48" y="15"/>
                  </a:lnTo>
                  <a:lnTo>
                    <a:pt x="51" y="18"/>
                  </a:lnTo>
                  <a:lnTo>
                    <a:pt x="57" y="21"/>
                  </a:lnTo>
                  <a:lnTo>
                    <a:pt x="52" y="24"/>
                  </a:lnTo>
                  <a:lnTo>
                    <a:pt x="56" y="26"/>
                  </a:lnTo>
                  <a:lnTo>
                    <a:pt x="56" y="30"/>
                  </a:lnTo>
                  <a:lnTo>
                    <a:pt x="47" y="31"/>
                  </a:lnTo>
                  <a:lnTo>
                    <a:pt x="51" y="35"/>
                  </a:lnTo>
                  <a:lnTo>
                    <a:pt x="50" y="36"/>
                  </a:lnTo>
                  <a:lnTo>
                    <a:pt x="47" y="35"/>
                  </a:lnTo>
                  <a:lnTo>
                    <a:pt x="44" y="39"/>
                  </a:lnTo>
                  <a:lnTo>
                    <a:pt x="41" y="41"/>
                  </a:lnTo>
                  <a:lnTo>
                    <a:pt x="45" y="45"/>
                  </a:lnTo>
                  <a:lnTo>
                    <a:pt x="41" y="47"/>
                  </a:lnTo>
                  <a:lnTo>
                    <a:pt x="39" y="45"/>
                  </a:lnTo>
                  <a:lnTo>
                    <a:pt x="34" y="43"/>
                  </a:lnTo>
                  <a:lnTo>
                    <a:pt x="30" y="41"/>
                  </a:lnTo>
                  <a:lnTo>
                    <a:pt x="30" y="39"/>
                  </a:lnTo>
                  <a:lnTo>
                    <a:pt x="24" y="35"/>
                  </a:lnTo>
                  <a:lnTo>
                    <a:pt x="23" y="32"/>
                  </a:lnTo>
                  <a:lnTo>
                    <a:pt x="20" y="30"/>
                  </a:lnTo>
                  <a:lnTo>
                    <a:pt x="9" y="20"/>
                  </a:lnTo>
                  <a:lnTo>
                    <a:pt x="9" y="19"/>
                  </a:lnTo>
                  <a:lnTo>
                    <a:pt x="6" y="18"/>
                  </a:lnTo>
                  <a:lnTo>
                    <a:pt x="4" y="11"/>
                  </a:lnTo>
                  <a:lnTo>
                    <a:pt x="0" y="8"/>
                  </a:lnTo>
                  <a:lnTo>
                    <a:pt x="0" y="1"/>
                  </a:lnTo>
                  <a:lnTo>
                    <a:pt x="4" y="0"/>
                  </a:lnTo>
                  <a:lnTo>
                    <a:pt x="8" y="5"/>
                  </a:lnTo>
                  <a:lnTo>
                    <a:pt x="11" y="0"/>
                  </a:lnTo>
                  <a:lnTo>
                    <a:pt x="16" y="0"/>
                  </a:lnTo>
                  <a:lnTo>
                    <a:pt x="20" y="1"/>
                  </a:lnTo>
                  <a:lnTo>
                    <a:pt x="30" y="3"/>
                  </a:lnTo>
                  <a:lnTo>
                    <a:pt x="32" y="1"/>
                  </a:lnTo>
                  <a:lnTo>
                    <a:pt x="34" y="2"/>
                  </a:lnTo>
                  <a:lnTo>
                    <a:pt x="35" y="2"/>
                  </a:lnTo>
                  <a:lnTo>
                    <a:pt x="39" y="2"/>
                  </a:lnTo>
                  <a:lnTo>
                    <a:pt x="41" y="2"/>
                  </a:lnTo>
                  <a:lnTo>
                    <a:pt x="44" y="6"/>
                  </a:lnTo>
                  <a:lnTo>
                    <a:pt x="47" y="6"/>
                  </a:lnTo>
                  <a:lnTo>
                    <a:pt x="51"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0" name="Freeform 344"/>
            <p:cNvSpPr/>
            <p:nvPr/>
          </p:nvSpPr>
          <p:spPr bwMode="auto">
            <a:xfrm>
              <a:off x="2747" y="1776"/>
              <a:ext cx="91" cy="74"/>
            </a:xfrm>
            <a:custGeom>
              <a:avLst/>
              <a:gdLst/>
              <a:ahLst/>
              <a:cxnLst>
                <a:cxn ang="0">
                  <a:pos x="74" y="30"/>
                </a:cxn>
                <a:cxn ang="0">
                  <a:pos x="77" y="30"/>
                </a:cxn>
                <a:cxn ang="0">
                  <a:pos x="78" y="26"/>
                </a:cxn>
                <a:cxn ang="0">
                  <a:pos x="82" y="25"/>
                </a:cxn>
                <a:cxn ang="0">
                  <a:pos x="82" y="24"/>
                </a:cxn>
                <a:cxn ang="0">
                  <a:pos x="77" y="23"/>
                </a:cxn>
                <a:cxn ang="0">
                  <a:pos x="76" y="21"/>
                </a:cxn>
                <a:cxn ang="0">
                  <a:pos x="77" y="19"/>
                </a:cxn>
                <a:cxn ang="0">
                  <a:pos x="76" y="19"/>
                </a:cxn>
                <a:cxn ang="0">
                  <a:pos x="72" y="13"/>
                </a:cxn>
                <a:cxn ang="0">
                  <a:pos x="51" y="11"/>
                </a:cxn>
                <a:cxn ang="0">
                  <a:pos x="39" y="0"/>
                </a:cxn>
                <a:cxn ang="0">
                  <a:pos x="38" y="1"/>
                </a:cxn>
                <a:cxn ang="0">
                  <a:pos x="36" y="2"/>
                </a:cxn>
                <a:cxn ang="0">
                  <a:pos x="36" y="3"/>
                </a:cxn>
                <a:cxn ang="0">
                  <a:pos x="32" y="3"/>
                </a:cxn>
                <a:cxn ang="0">
                  <a:pos x="30" y="5"/>
                </a:cxn>
                <a:cxn ang="0">
                  <a:pos x="26" y="6"/>
                </a:cxn>
                <a:cxn ang="0">
                  <a:pos x="27" y="9"/>
                </a:cxn>
                <a:cxn ang="0">
                  <a:pos x="27" y="11"/>
                </a:cxn>
                <a:cxn ang="0">
                  <a:pos x="29" y="13"/>
                </a:cxn>
                <a:cxn ang="0">
                  <a:pos x="27" y="13"/>
                </a:cxn>
                <a:cxn ang="0">
                  <a:pos x="22" y="15"/>
                </a:cxn>
                <a:cxn ang="0">
                  <a:pos x="22" y="17"/>
                </a:cxn>
                <a:cxn ang="0">
                  <a:pos x="23" y="20"/>
                </a:cxn>
                <a:cxn ang="0">
                  <a:pos x="20" y="20"/>
                </a:cxn>
                <a:cxn ang="0">
                  <a:pos x="16" y="18"/>
                </a:cxn>
                <a:cxn ang="0">
                  <a:pos x="15" y="19"/>
                </a:cxn>
                <a:cxn ang="0">
                  <a:pos x="12" y="17"/>
                </a:cxn>
                <a:cxn ang="0">
                  <a:pos x="10" y="20"/>
                </a:cxn>
                <a:cxn ang="0">
                  <a:pos x="4" y="20"/>
                </a:cxn>
                <a:cxn ang="0">
                  <a:pos x="0" y="18"/>
                </a:cxn>
                <a:cxn ang="0">
                  <a:pos x="3" y="24"/>
                </a:cxn>
                <a:cxn ang="0">
                  <a:pos x="6" y="29"/>
                </a:cxn>
                <a:cxn ang="0">
                  <a:pos x="10" y="25"/>
                </a:cxn>
                <a:cxn ang="0">
                  <a:pos x="21" y="42"/>
                </a:cxn>
                <a:cxn ang="0">
                  <a:pos x="26" y="47"/>
                </a:cxn>
                <a:cxn ang="0">
                  <a:pos x="39" y="55"/>
                </a:cxn>
                <a:cxn ang="0">
                  <a:pos x="57" y="65"/>
                </a:cxn>
                <a:cxn ang="0">
                  <a:pos x="59" y="65"/>
                </a:cxn>
                <a:cxn ang="0">
                  <a:pos x="60" y="65"/>
                </a:cxn>
                <a:cxn ang="0">
                  <a:pos x="60" y="63"/>
                </a:cxn>
                <a:cxn ang="0">
                  <a:pos x="54" y="59"/>
                </a:cxn>
                <a:cxn ang="0">
                  <a:pos x="53" y="56"/>
                </a:cxn>
                <a:cxn ang="0">
                  <a:pos x="50" y="54"/>
                </a:cxn>
                <a:cxn ang="0">
                  <a:pos x="39" y="44"/>
                </a:cxn>
                <a:cxn ang="0">
                  <a:pos x="39" y="43"/>
                </a:cxn>
                <a:cxn ang="0">
                  <a:pos x="36" y="42"/>
                </a:cxn>
                <a:cxn ang="0">
                  <a:pos x="34" y="35"/>
                </a:cxn>
                <a:cxn ang="0">
                  <a:pos x="30" y="32"/>
                </a:cxn>
                <a:cxn ang="0">
                  <a:pos x="30" y="25"/>
                </a:cxn>
                <a:cxn ang="0">
                  <a:pos x="34" y="24"/>
                </a:cxn>
                <a:cxn ang="0">
                  <a:pos x="38" y="29"/>
                </a:cxn>
                <a:cxn ang="0">
                  <a:pos x="41" y="24"/>
                </a:cxn>
                <a:cxn ang="0">
                  <a:pos x="46" y="24"/>
                </a:cxn>
                <a:cxn ang="0">
                  <a:pos x="50" y="25"/>
                </a:cxn>
                <a:cxn ang="0">
                  <a:pos x="60" y="27"/>
                </a:cxn>
                <a:cxn ang="0">
                  <a:pos x="62" y="25"/>
                </a:cxn>
                <a:cxn ang="0">
                  <a:pos x="64" y="26"/>
                </a:cxn>
                <a:cxn ang="0">
                  <a:pos x="65" y="26"/>
                </a:cxn>
                <a:cxn ang="0">
                  <a:pos x="69" y="26"/>
                </a:cxn>
                <a:cxn ang="0">
                  <a:pos x="71" y="26"/>
                </a:cxn>
                <a:cxn ang="0">
                  <a:pos x="74" y="30"/>
                </a:cxn>
              </a:cxnLst>
              <a:rect l="0" t="0" r="r" b="b"/>
              <a:pathLst>
                <a:path w="82" h="65">
                  <a:moveTo>
                    <a:pt x="74" y="30"/>
                  </a:moveTo>
                  <a:lnTo>
                    <a:pt x="77" y="30"/>
                  </a:lnTo>
                  <a:lnTo>
                    <a:pt x="78" y="26"/>
                  </a:lnTo>
                  <a:lnTo>
                    <a:pt x="82" y="25"/>
                  </a:lnTo>
                  <a:lnTo>
                    <a:pt x="82" y="24"/>
                  </a:lnTo>
                  <a:lnTo>
                    <a:pt x="77" y="23"/>
                  </a:lnTo>
                  <a:lnTo>
                    <a:pt x="76" y="21"/>
                  </a:lnTo>
                  <a:lnTo>
                    <a:pt x="77" y="19"/>
                  </a:lnTo>
                  <a:lnTo>
                    <a:pt x="76" y="19"/>
                  </a:lnTo>
                  <a:lnTo>
                    <a:pt x="72" y="13"/>
                  </a:lnTo>
                  <a:lnTo>
                    <a:pt x="51" y="11"/>
                  </a:lnTo>
                  <a:lnTo>
                    <a:pt x="39" y="0"/>
                  </a:lnTo>
                  <a:lnTo>
                    <a:pt x="38" y="1"/>
                  </a:lnTo>
                  <a:lnTo>
                    <a:pt x="36" y="2"/>
                  </a:lnTo>
                  <a:lnTo>
                    <a:pt x="36" y="3"/>
                  </a:lnTo>
                  <a:lnTo>
                    <a:pt x="32" y="3"/>
                  </a:lnTo>
                  <a:lnTo>
                    <a:pt x="30" y="5"/>
                  </a:lnTo>
                  <a:lnTo>
                    <a:pt x="26" y="6"/>
                  </a:lnTo>
                  <a:lnTo>
                    <a:pt x="27" y="9"/>
                  </a:lnTo>
                  <a:lnTo>
                    <a:pt x="27" y="11"/>
                  </a:lnTo>
                  <a:lnTo>
                    <a:pt x="29" y="13"/>
                  </a:lnTo>
                  <a:lnTo>
                    <a:pt x="27" y="13"/>
                  </a:lnTo>
                  <a:lnTo>
                    <a:pt x="22" y="15"/>
                  </a:lnTo>
                  <a:lnTo>
                    <a:pt x="22" y="17"/>
                  </a:lnTo>
                  <a:lnTo>
                    <a:pt x="23" y="20"/>
                  </a:lnTo>
                  <a:lnTo>
                    <a:pt x="20" y="20"/>
                  </a:lnTo>
                  <a:lnTo>
                    <a:pt x="16" y="18"/>
                  </a:lnTo>
                  <a:lnTo>
                    <a:pt x="15" y="19"/>
                  </a:lnTo>
                  <a:lnTo>
                    <a:pt x="12" y="17"/>
                  </a:lnTo>
                  <a:lnTo>
                    <a:pt x="10" y="20"/>
                  </a:lnTo>
                  <a:lnTo>
                    <a:pt x="4" y="20"/>
                  </a:lnTo>
                  <a:lnTo>
                    <a:pt x="0" y="18"/>
                  </a:lnTo>
                  <a:lnTo>
                    <a:pt x="3" y="24"/>
                  </a:lnTo>
                  <a:lnTo>
                    <a:pt x="6" y="29"/>
                  </a:lnTo>
                  <a:lnTo>
                    <a:pt x="10" y="25"/>
                  </a:lnTo>
                  <a:lnTo>
                    <a:pt x="21" y="42"/>
                  </a:lnTo>
                  <a:lnTo>
                    <a:pt x="26" y="47"/>
                  </a:lnTo>
                  <a:lnTo>
                    <a:pt x="39" y="55"/>
                  </a:lnTo>
                  <a:lnTo>
                    <a:pt x="57" y="65"/>
                  </a:lnTo>
                  <a:lnTo>
                    <a:pt x="59" y="65"/>
                  </a:lnTo>
                  <a:lnTo>
                    <a:pt x="60" y="65"/>
                  </a:lnTo>
                  <a:lnTo>
                    <a:pt x="60" y="63"/>
                  </a:lnTo>
                  <a:lnTo>
                    <a:pt x="54" y="59"/>
                  </a:lnTo>
                  <a:lnTo>
                    <a:pt x="53" y="56"/>
                  </a:lnTo>
                  <a:lnTo>
                    <a:pt x="50" y="54"/>
                  </a:lnTo>
                  <a:lnTo>
                    <a:pt x="39" y="44"/>
                  </a:lnTo>
                  <a:lnTo>
                    <a:pt x="39" y="43"/>
                  </a:lnTo>
                  <a:lnTo>
                    <a:pt x="36" y="42"/>
                  </a:lnTo>
                  <a:lnTo>
                    <a:pt x="34" y="35"/>
                  </a:lnTo>
                  <a:lnTo>
                    <a:pt x="30" y="32"/>
                  </a:lnTo>
                  <a:lnTo>
                    <a:pt x="30" y="25"/>
                  </a:lnTo>
                  <a:lnTo>
                    <a:pt x="34" y="24"/>
                  </a:lnTo>
                  <a:lnTo>
                    <a:pt x="38" y="29"/>
                  </a:lnTo>
                  <a:lnTo>
                    <a:pt x="41" y="24"/>
                  </a:lnTo>
                  <a:lnTo>
                    <a:pt x="46" y="24"/>
                  </a:lnTo>
                  <a:lnTo>
                    <a:pt x="50" y="25"/>
                  </a:lnTo>
                  <a:lnTo>
                    <a:pt x="60" y="27"/>
                  </a:lnTo>
                  <a:lnTo>
                    <a:pt x="62" y="25"/>
                  </a:lnTo>
                  <a:lnTo>
                    <a:pt x="64" y="26"/>
                  </a:lnTo>
                  <a:lnTo>
                    <a:pt x="65" y="26"/>
                  </a:lnTo>
                  <a:lnTo>
                    <a:pt x="69" y="26"/>
                  </a:lnTo>
                  <a:lnTo>
                    <a:pt x="71" y="26"/>
                  </a:lnTo>
                  <a:lnTo>
                    <a:pt x="74" y="3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1" name="Freeform 345"/>
            <p:cNvSpPr/>
            <p:nvPr/>
          </p:nvSpPr>
          <p:spPr bwMode="auto">
            <a:xfrm>
              <a:off x="2803" y="1851"/>
              <a:ext cx="25" cy="10"/>
            </a:xfrm>
            <a:custGeom>
              <a:avLst/>
              <a:gdLst/>
              <a:ahLst/>
              <a:cxnLst>
                <a:cxn ang="0">
                  <a:pos x="21" y="9"/>
                </a:cxn>
                <a:cxn ang="0">
                  <a:pos x="21" y="7"/>
                </a:cxn>
                <a:cxn ang="0">
                  <a:pos x="21" y="6"/>
                </a:cxn>
                <a:cxn ang="0">
                  <a:pos x="19" y="4"/>
                </a:cxn>
                <a:cxn ang="0">
                  <a:pos x="14" y="2"/>
                </a:cxn>
                <a:cxn ang="0">
                  <a:pos x="10" y="0"/>
                </a:cxn>
                <a:cxn ang="0">
                  <a:pos x="9" y="1"/>
                </a:cxn>
                <a:cxn ang="0">
                  <a:pos x="0" y="0"/>
                </a:cxn>
                <a:cxn ang="0">
                  <a:pos x="21" y="9"/>
                </a:cxn>
              </a:cxnLst>
              <a:rect l="0" t="0" r="r" b="b"/>
              <a:pathLst>
                <a:path w="21" h="9">
                  <a:moveTo>
                    <a:pt x="21" y="9"/>
                  </a:moveTo>
                  <a:lnTo>
                    <a:pt x="21" y="7"/>
                  </a:lnTo>
                  <a:lnTo>
                    <a:pt x="21" y="6"/>
                  </a:lnTo>
                  <a:lnTo>
                    <a:pt x="19" y="4"/>
                  </a:lnTo>
                  <a:lnTo>
                    <a:pt x="14" y="2"/>
                  </a:lnTo>
                  <a:lnTo>
                    <a:pt x="10" y="0"/>
                  </a:lnTo>
                  <a:lnTo>
                    <a:pt x="9" y="1"/>
                  </a:lnTo>
                  <a:lnTo>
                    <a:pt x="0" y="0"/>
                  </a:lnTo>
                  <a:lnTo>
                    <a:pt x="21" y="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2" name="Freeform 346"/>
            <p:cNvSpPr/>
            <p:nvPr/>
          </p:nvSpPr>
          <p:spPr bwMode="auto">
            <a:xfrm>
              <a:off x="2458" y="1690"/>
              <a:ext cx="198" cy="171"/>
            </a:xfrm>
            <a:custGeom>
              <a:avLst/>
              <a:gdLst/>
              <a:ahLst/>
              <a:cxnLst>
                <a:cxn ang="0">
                  <a:pos x="174" y="121"/>
                </a:cxn>
                <a:cxn ang="0">
                  <a:pos x="174" y="128"/>
                </a:cxn>
                <a:cxn ang="0">
                  <a:pos x="173" y="128"/>
                </a:cxn>
                <a:cxn ang="0">
                  <a:pos x="172" y="128"/>
                </a:cxn>
                <a:cxn ang="0">
                  <a:pos x="157" y="140"/>
                </a:cxn>
                <a:cxn ang="0">
                  <a:pos x="139" y="134"/>
                </a:cxn>
                <a:cxn ang="0">
                  <a:pos x="134" y="133"/>
                </a:cxn>
                <a:cxn ang="0">
                  <a:pos x="132" y="134"/>
                </a:cxn>
                <a:cxn ang="0">
                  <a:pos x="120" y="134"/>
                </a:cxn>
                <a:cxn ang="0">
                  <a:pos x="112" y="140"/>
                </a:cxn>
                <a:cxn ang="0">
                  <a:pos x="113" y="151"/>
                </a:cxn>
                <a:cxn ang="0">
                  <a:pos x="91" y="151"/>
                </a:cxn>
                <a:cxn ang="0">
                  <a:pos x="92" y="149"/>
                </a:cxn>
                <a:cxn ang="0">
                  <a:pos x="88" y="149"/>
                </a:cxn>
                <a:cxn ang="0">
                  <a:pos x="48" y="140"/>
                </a:cxn>
                <a:cxn ang="0">
                  <a:pos x="41" y="134"/>
                </a:cxn>
                <a:cxn ang="0">
                  <a:pos x="47" y="126"/>
                </a:cxn>
                <a:cxn ang="0">
                  <a:pos x="48" y="111"/>
                </a:cxn>
                <a:cxn ang="0">
                  <a:pos x="50" y="98"/>
                </a:cxn>
                <a:cxn ang="0">
                  <a:pos x="56" y="105"/>
                </a:cxn>
                <a:cxn ang="0">
                  <a:pos x="50" y="92"/>
                </a:cxn>
                <a:cxn ang="0">
                  <a:pos x="50" y="87"/>
                </a:cxn>
                <a:cxn ang="0">
                  <a:pos x="43" y="81"/>
                </a:cxn>
                <a:cxn ang="0">
                  <a:pos x="37" y="69"/>
                </a:cxn>
                <a:cxn ang="0">
                  <a:pos x="38" y="66"/>
                </a:cxn>
                <a:cxn ang="0">
                  <a:pos x="31" y="63"/>
                </a:cxn>
                <a:cxn ang="0">
                  <a:pos x="23" y="61"/>
                </a:cxn>
                <a:cxn ang="0">
                  <a:pos x="11" y="56"/>
                </a:cxn>
                <a:cxn ang="0">
                  <a:pos x="2" y="54"/>
                </a:cxn>
                <a:cxn ang="0">
                  <a:pos x="5" y="49"/>
                </a:cxn>
                <a:cxn ang="0">
                  <a:pos x="6" y="48"/>
                </a:cxn>
                <a:cxn ang="0">
                  <a:pos x="0" y="47"/>
                </a:cxn>
                <a:cxn ang="0">
                  <a:pos x="17" y="41"/>
                </a:cxn>
                <a:cxn ang="0">
                  <a:pos x="28" y="42"/>
                </a:cxn>
                <a:cxn ang="0">
                  <a:pos x="44" y="43"/>
                </a:cxn>
                <a:cxn ang="0">
                  <a:pos x="41" y="26"/>
                </a:cxn>
                <a:cxn ang="0">
                  <a:pos x="46" y="24"/>
                </a:cxn>
                <a:cxn ang="0">
                  <a:pos x="50" y="29"/>
                </a:cxn>
                <a:cxn ang="0">
                  <a:pos x="72" y="29"/>
                </a:cxn>
                <a:cxn ang="0">
                  <a:pos x="67" y="27"/>
                </a:cxn>
                <a:cxn ang="0">
                  <a:pos x="86" y="17"/>
                </a:cxn>
                <a:cxn ang="0">
                  <a:pos x="88" y="5"/>
                </a:cxn>
                <a:cxn ang="0">
                  <a:pos x="101" y="0"/>
                </a:cxn>
                <a:cxn ang="0">
                  <a:pos x="107" y="6"/>
                </a:cxn>
                <a:cxn ang="0">
                  <a:pos x="125" y="18"/>
                </a:cxn>
                <a:cxn ang="0">
                  <a:pos x="131" y="17"/>
                </a:cxn>
                <a:cxn ang="0">
                  <a:pos x="132" y="19"/>
                </a:cxn>
                <a:cxn ang="0">
                  <a:pos x="146" y="26"/>
                </a:cxn>
                <a:cxn ang="0">
                  <a:pos x="154" y="27"/>
                </a:cxn>
                <a:cxn ang="0">
                  <a:pos x="156" y="29"/>
                </a:cxn>
                <a:cxn ang="0">
                  <a:pos x="179" y="36"/>
                </a:cxn>
                <a:cxn ang="0">
                  <a:pos x="173" y="61"/>
                </a:cxn>
                <a:cxn ang="0">
                  <a:pos x="168" y="63"/>
                </a:cxn>
                <a:cxn ang="0">
                  <a:pos x="164" y="66"/>
                </a:cxn>
                <a:cxn ang="0">
                  <a:pos x="152" y="84"/>
                </a:cxn>
                <a:cxn ang="0">
                  <a:pos x="157" y="80"/>
                </a:cxn>
                <a:cxn ang="0">
                  <a:pos x="166" y="90"/>
                </a:cxn>
                <a:cxn ang="0">
                  <a:pos x="166" y="97"/>
                </a:cxn>
                <a:cxn ang="0">
                  <a:pos x="163" y="104"/>
                </a:cxn>
                <a:cxn ang="0">
                  <a:pos x="163" y="109"/>
                </a:cxn>
                <a:cxn ang="0">
                  <a:pos x="164" y="115"/>
                </a:cxn>
                <a:cxn ang="0">
                  <a:pos x="174" y="121"/>
                </a:cxn>
              </a:cxnLst>
              <a:rect l="0" t="0" r="r" b="b"/>
              <a:pathLst>
                <a:path w="179" h="151">
                  <a:moveTo>
                    <a:pt x="174" y="121"/>
                  </a:moveTo>
                  <a:lnTo>
                    <a:pt x="174" y="128"/>
                  </a:lnTo>
                  <a:lnTo>
                    <a:pt x="173" y="128"/>
                  </a:lnTo>
                  <a:lnTo>
                    <a:pt x="172" y="128"/>
                  </a:lnTo>
                  <a:lnTo>
                    <a:pt x="157" y="140"/>
                  </a:lnTo>
                  <a:lnTo>
                    <a:pt x="139" y="134"/>
                  </a:lnTo>
                  <a:lnTo>
                    <a:pt x="134" y="133"/>
                  </a:lnTo>
                  <a:lnTo>
                    <a:pt x="132" y="134"/>
                  </a:lnTo>
                  <a:lnTo>
                    <a:pt x="120" y="134"/>
                  </a:lnTo>
                  <a:lnTo>
                    <a:pt x="112" y="140"/>
                  </a:lnTo>
                  <a:lnTo>
                    <a:pt x="113" y="151"/>
                  </a:lnTo>
                  <a:lnTo>
                    <a:pt x="91" y="151"/>
                  </a:lnTo>
                  <a:lnTo>
                    <a:pt x="92" y="149"/>
                  </a:lnTo>
                  <a:lnTo>
                    <a:pt x="88" y="149"/>
                  </a:lnTo>
                  <a:lnTo>
                    <a:pt x="48" y="140"/>
                  </a:lnTo>
                  <a:lnTo>
                    <a:pt x="41" y="134"/>
                  </a:lnTo>
                  <a:lnTo>
                    <a:pt x="47" y="126"/>
                  </a:lnTo>
                  <a:lnTo>
                    <a:pt x="48" y="111"/>
                  </a:lnTo>
                  <a:lnTo>
                    <a:pt x="50" y="98"/>
                  </a:lnTo>
                  <a:lnTo>
                    <a:pt x="56" y="105"/>
                  </a:lnTo>
                  <a:lnTo>
                    <a:pt x="50" y="92"/>
                  </a:lnTo>
                  <a:lnTo>
                    <a:pt x="50" y="87"/>
                  </a:lnTo>
                  <a:lnTo>
                    <a:pt x="43" y="81"/>
                  </a:lnTo>
                  <a:lnTo>
                    <a:pt x="37" y="69"/>
                  </a:lnTo>
                  <a:lnTo>
                    <a:pt x="38" y="66"/>
                  </a:lnTo>
                  <a:lnTo>
                    <a:pt x="31" y="63"/>
                  </a:lnTo>
                  <a:lnTo>
                    <a:pt x="23" y="61"/>
                  </a:lnTo>
                  <a:lnTo>
                    <a:pt x="11" y="56"/>
                  </a:lnTo>
                  <a:lnTo>
                    <a:pt x="2" y="54"/>
                  </a:lnTo>
                  <a:lnTo>
                    <a:pt x="5" y="49"/>
                  </a:lnTo>
                  <a:lnTo>
                    <a:pt x="6" y="48"/>
                  </a:lnTo>
                  <a:lnTo>
                    <a:pt x="0" y="47"/>
                  </a:lnTo>
                  <a:lnTo>
                    <a:pt x="17" y="41"/>
                  </a:lnTo>
                  <a:lnTo>
                    <a:pt x="28" y="42"/>
                  </a:lnTo>
                  <a:lnTo>
                    <a:pt x="44" y="43"/>
                  </a:lnTo>
                  <a:lnTo>
                    <a:pt x="41" y="26"/>
                  </a:lnTo>
                  <a:lnTo>
                    <a:pt x="46" y="24"/>
                  </a:lnTo>
                  <a:lnTo>
                    <a:pt x="50" y="29"/>
                  </a:lnTo>
                  <a:lnTo>
                    <a:pt x="72" y="29"/>
                  </a:lnTo>
                  <a:lnTo>
                    <a:pt x="67" y="27"/>
                  </a:lnTo>
                  <a:lnTo>
                    <a:pt x="86" y="17"/>
                  </a:lnTo>
                  <a:lnTo>
                    <a:pt x="88" y="5"/>
                  </a:lnTo>
                  <a:lnTo>
                    <a:pt x="101" y="0"/>
                  </a:lnTo>
                  <a:lnTo>
                    <a:pt x="107" y="6"/>
                  </a:lnTo>
                  <a:lnTo>
                    <a:pt x="125" y="18"/>
                  </a:lnTo>
                  <a:lnTo>
                    <a:pt x="131" y="17"/>
                  </a:lnTo>
                  <a:lnTo>
                    <a:pt x="132" y="19"/>
                  </a:lnTo>
                  <a:lnTo>
                    <a:pt x="146" y="26"/>
                  </a:lnTo>
                  <a:lnTo>
                    <a:pt x="154" y="27"/>
                  </a:lnTo>
                  <a:lnTo>
                    <a:pt x="156" y="29"/>
                  </a:lnTo>
                  <a:lnTo>
                    <a:pt x="179" y="36"/>
                  </a:lnTo>
                  <a:lnTo>
                    <a:pt x="173" y="61"/>
                  </a:lnTo>
                  <a:lnTo>
                    <a:pt x="168" y="63"/>
                  </a:lnTo>
                  <a:lnTo>
                    <a:pt x="164" y="66"/>
                  </a:lnTo>
                  <a:lnTo>
                    <a:pt x="152" y="84"/>
                  </a:lnTo>
                  <a:lnTo>
                    <a:pt x="157" y="80"/>
                  </a:lnTo>
                  <a:lnTo>
                    <a:pt x="166" y="90"/>
                  </a:lnTo>
                  <a:lnTo>
                    <a:pt x="166" y="97"/>
                  </a:lnTo>
                  <a:lnTo>
                    <a:pt x="163" y="104"/>
                  </a:lnTo>
                  <a:lnTo>
                    <a:pt x="163" y="109"/>
                  </a:lnTo>
                  <a:lnTo>
                    <a:pt x="164" y="115"/>
                  </a:lnTo>
                  <a:lnTo>
                    <a:pt x="174" y="12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3" name="Freeform 347"/>
            <p:cNvSpPr/>
            <p:nvPr/>
          </p:nvSpPr>
          <p:spPr bwMode="auto">
            <a:xfrm>
              <a:off x="2669" y="1851"/>
              <a:ext cx="15" cy="26"/>
            </a:xfrm>
            <a:custGeom>
              <a:avLst/>
              <a:gdLst/>
              <a:ahLst/>
              <a:cxnLst>
                <a:cxn ang="0">
                  <a:pos x="9" y="24"/>
                </a:cxn>
                <a:cxn ang="0">
                  <a:pos x="3" y="20"/>
                </a:cxn>
                <a:cxn ang="0">
                  <a:pos x="0" y="11"/>
                </a:cxn>
                <a:cxn ang="0">
                  <a:pos x="9" y="0"/>
                </a:cxn>
                <a:cxn ang="0">
                  <a:pos x="13" y="11"/>
                </a:cxn>
                <a:cxn ang="0">
                  <a:pos x="9" y="24"/>
                </a:cxn>
              </a:cxnLst>
              <a:rect l="0" t="0" r="r" b="b"/>
              <a:pathLst>
                <a:path w="13" h="24">
                  <a:moveTo>
                    <a:pt x="9" y="24"/>
                  </a:moveTo>
                  <a:lnTo>
                    <a:pt x="3" y="20"/>
                  </a:lnTo>
                  <a:lnTo>
                    <a:pt x="0" y="11"/>
                  </a:lnTo>
                  <a:lnTo>
                    <a:pt x="9" y="0"/>
                  </a:lnTo>
                  <a:lnTo>
                    <a:pt x="13" y="11"/>
                  </a:lnTo>
                  <a:lnTo>
                    <a:pt x="9" y="2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4" name="Freeform 348"/>
            <p:cNvSpPr/>
            <p:nvPr/>
          </p:nvSpPr>
          <p:spPr bwMode="auto">
            <a:xfrm>
              <a:off x="2782" y="1742"/>
              <a:ext cx="106" cy="52"/>
            </a:xfrm>
            <a:custGeom>
              <a:avLst/>
              <a:gdLst/>
              <a:ahLst/>
              <a:cxnLst>
                <a:cxn ang="0">
                  <a:pos x="39" y="46"/>
                </a:cxn>
                <a:cxn ang="0">
                  <a:pos x="18" y="44"/>
                </a:cxn>
                <a:cxn ang="0">
                  <a:pos x="6" y="33"/>
                </a:cxn>
                <a:cxn ang="0">
                  <a:pos x="1" y="30"/>
                </a:cxn>
                <a:cxn ang="0">
                  <a:pos x="0" y="28"/>
                </a:cxn>
                <a:cxn ang="0">
                  <a:pos x="1" y="27"/>
                </a:cxn>
                <a:cxn ang="0">
                  <a:pos x="6" y="15"/>
                </a:cxn>
                <a:cxn ang="0">
                  <a:pos x="7" y="14"/>
                </a:cxn>
                <a:cxn ang="0">
                  <a:pos x="13" y="9"/>
                </a:cxn>
                <a:cxn ang="0">
                  <a:pos x="17" y="10"/>
                </a:cxn>
                <a:cxn ang="0">
                  <a:pos x="35" y="11"/>
                </a:cxn>
                <a:cxn ang="0">
                  <a:pos x="57" y="0"/>
                </a:cxn>
                <a:cxn ang="0">
                  <a:pos x="81" y="2"/>
                </a:cxn>
                <a:cxn ang="0">
                  <a:pos x="92" y="10"/>
                </a:cxn>
                <a:cxn ang="0">
                  <a:pos x="79" y="23"/>
                </a:cxn>
                <a:cxn ang="0">
                  <a:pos x="67" y="39"/>
                </a:cxn>
                <a:cxn ang="0">
                  <a:pos x="60" y="41"/>
                </a:cxn>
                <a:cxn ang="0">
                  <a:pos x="39" y="46"/>
                </a:cxn>
              </a:cxnLst>
              <a:rect l="0" t="0" r="r" b="b"/>
              <a:pathLst>
                <a:path w="92" h="46">
                  <a:moveTo>
                    <a:pt x="39" y="46"/>
                  </a:moveTo>
                  <a:lnTo>
                    <a:pt x="18" y="44"/>
                  </a:lnTo>
                  <a:lnTo>
                    <a:pt x="6" y="33"/>
                  </a:lnTo>
                  <a:lnTo>
                    <a:pt x="1" y="30"/>
                  </a:lnTo>
                  <a:lnTo>
                    <a:pt x="0" y="28"/>
                  </a:lnTo>
                  <a:lnTo>
                    <a:pt x="1" y="27"/>
                  </a:lnTo>
                  <a:lnTo>
                    <a:pt x="6" y="15"/>
                  </a:lnTo>
                  <a:lnTo>
                    <a:pt x="7" y="14"/>
                  </a:lnTo>
                  <a:lnTo>
                    <a:pt x="13" y="9"/>
                  </a:lnTo>
                  <a:lnTo>
                    <a:pt x="17" y="10"/>
                  </a:lnTo>
                  <a:lnTo>
                    <a:pt x="35" y="11"/>
                  </a:lnTo>
                  <a:lnTo>
                    <a:pt x="57" y="0"/>
                  </a:lnTo>
                  <a:lnTo>
                    <a:pt x="81" y="2"/>
                  </a:lnTo>
                  <a:lnTo>
                    <a:pt x="92" y="10"/>
                  </a:lnTo>
                  <a:lnTo>
                    <a:pt x="79" y="23"/>
                  </a:lnTo>
                  <a:lnTo>
                    <a:pt x="67" y="39"/>
                  </a:lnTo>
                  <a:lnTo>
                    <a:pt x="60" y="41"/>
                  </a:lnTo>
                  <a:lnTo>
                    <a:pt x="39" y="4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5" name="Freeform 349"/>
            <p:cNvSpPr/>
            <p:nvPr/>
          </p:nvSpPr>
          <p:spPr bwMode="auto">
            <a:xfrm>
              <a:off x="2902" y="1228"/>
              <a:ext cx="2093" cy="649"/>
            </a:xfrm>
            <a:custGeom>
              <a:avLst/>
              <a:gdLst/>
              <a:ahLst/>
              <a:cxnLst>
                <a:cxn ang="0">
                  <a:pos x="1624" y="126"/>
                </a:cxn>
                <a:cxn ang="0">
                  <a:pos x="1471" y="99"/>
                </a:cxn>
                <a:cxn ang="0">
                  <a:pos x="1329" y="83"/>
                </a:cxn>
                <a:cxn ang="0">
                  <a:pos x="1222" y="71"/>
                </a:cxn>
                <a:cxn ang="0">
                  <a:pos x="1183" y="84"/>
                </a:cxn>
                <a:cxn ang="0">
                  <a:pos x="1071" y="75"/>
                </a:cxn>
                <a:cxn ang="0">
                  <a:pos x="890" y="52"/>
                </a:cxn>
                <a:cxn ang="0">
                  <a:pos x="873" y="30"/>
                </a:cxn>
                <a:cxn ang="0">
                  <a:pos x="777" y="15"/>
                </a:cxn>
                <a:cxn ang="0">
                  <a:pos x="702" y="18"/>
                </a:cxn>
                <a:cxn ang="0">
                  <a:pos x="597" y="41"/>
                </a:cxn>
                <a:cxn ang="0">
                  <a:pos x="564" y="74"/>
                </a:cxn>
                <a:cxn ang="0">
                  <a:pos x="596" y="84"/>
                </a:cxn>
                <a:cxn ang="0">
                  <a:pos x="511" y="87"/>
                </a:cxn>
                <a:cxn ang="0">
                  <a:pos x="548" y="122"/>
                </a:cxn>
                <a:cxn ang="0">
                  <a:pos x="541" y="144"/>
                </a:cxn>
                <a:cxn ang="0">
                  <a:pos x="511" y="155"/>
                </a:cxn>
                <a:cxn ang="0">
                  <a:pos x="428" y="68"/>
                </a:cxn>
                <a:cxn ang="0">
                  <a:pos x="464" y="125"/>
                </a:cxn>
                <a:cxn ang="0">
                  <a:pos x="360" y="134"/>
                </a:cxn>
                <a:cxn ang="0">
                  <a:pos x="296" y="124"/>
                </a:cxn>
                <a:cxn ang="0">
                  <a:pos x="194" y="147"/>
                </a:cxn>
                <a:cxn ang="0">
                  <a:pos x="180" y="164"/>
                </a:cxn>
                <a:cxn ang="0">
                  <a:pos x="129" y="201"/>
                </a:cxn>
                <a:cxn ang="0">
                  <a:pos x="54" y="155"/>
                </a:cxn>
                <a:cxn ang="0">
                  <a:pos x="46" y="123"/>
                </a:cxn>
                <a:cxn ang="0">
                  <a:pos x="12" y="116"/>
                </a:cxn>
                <a:cxn ang="0">
                  <a:pos x="38" y="201"/>
                </a:cxn>
                <a:cxn ang="0">
                  <a:pos x="27" y="260"/>
                </a:cxn>
                <a:cxn ang="0">
                  <a:pos x="57" y="336"/>
                </a:cxn>
                <a:cxn ang="0">
                  <a:pos x="152" y="416"/>
                </a:cxn>
                <a:cxn ang="0">
                  <a:pos x="206" y="492"/>
                </a:cxn>
                <a:cxn ang="0">
                  <a:pos x="207" y="531"/>
                </a:cxn>
                <a:cxn ang="0">
                  <a:pos x="373" y="582"/>
                </a:cxn>
                <a:cxn ang="0">
                  <a:pos x="362" y="501"/>
                </a:cxn>
                <a:cxn ang="0">
                  <a:pos x="350" y="407"/>
                </a:cxn>
                <a:cxn ang="0">
                  <a:pos x="481" y="396"/>
                </a:cxn>
                <a:cxn ang="0">
                  <a:pos x="585" y="344"/>
                </a:cxn>
                <a:cxn ang="0">
                  <a:pos x="692" y="368"/>
                </a:cxn>
                <a:cxn ang="0">
                  <a:pos x="837" y="438"/>
                </a:cxn>
                <a:cxn ang="0">
                  <a:pos x="963" y="431"/>
                </a:cxn>
                <a:cxn ang="0">
                  <a:pos x="1087" y="432"/>
                </a:cxn>
                <a:cxn ang="0">
                  <a:pos x="1262" y="437"/>
                </a:cxn>
                <a:cxn ang="0">
                  <a:pos x="1312" y="377"/>
                </a:cxn>
                <a:cxn ang="0">
                  <a:pos x="1479" y="456"/>
                </a:cxn>
                <a:cxn ang="0">
                  <a:pos x="1543" y="544"/>
                </a:cxn>
                <a:cxn ang="0">
                  <a:pos x="1570" y="561"/>
                </a:cxn>
                <a:cxn ang="0">
                  <a:pos x="1608" y="450"/>
                </a:cxn>
                <a:cxn ang="0">
                  <a:pos x="1514" y="362"/>
                </a:cxn>
                <a:cxn ang="0">
                  <a:pos x="1472" y="324"/>
                </a:cxn>
                <a:cxn ang="0">
                  <a:pos x="1531" y="276"/>
                </a:cxn>
                <a:cxn ang="0">
                  <a:pos x="1628" y="280"/>
                </a:cxn>
                <a:cxn ang="0">
                  <a:pos x="1672" y="251"/>
                </a:cxn>
                <a:cxn ang="0">
                  <a:pos x="1701" y="228"/>
                </a:cxn>
                <a:cxn ang="0">
                  <a:pos x="1702" y="318"/>
                </a:cxn>
                <a:cxn ang="0">
                  <a:pos x="1807" y="381"/>
                </a:cxn>
                <a:cxn ang="0">
                  <a:pos x="1807" y="333"/>
                </a:cxn>
                <a:cxn ang="0">
                  <a:pos x="1759" y="269"/>
                </a:cxn>
                <a:cxn ang="0">
                  <a:pos x="1828" y="249"/>
                </a:cxn>
                <a:cxn ang="0">
                  <a:pos x="1870" y="218"/>
                </a:cxn>
                <a:cxn ang="0">
                  <a:pos x="1788" y="156"/>
                </a:cxn>
              </a:cxnLst>
              <a:rect l="0" t="0" r="r" b="b"/>
              <a:pathLst>
                <a:path w="1884" h="582">
                  <a:moveTo>
                    <a:pt x="1741" y="124"/>
                  </a:moveTo>
                  <a:lnTo>
                    <a:pt x="1706" y="117"/>
                  </a:lnTo>
                  <a:lnTo>
                    <a:pt x="1670" y="110"/>
                  </a:lnTo>
                  <a:lnTo>
                    <a:pt x="1639" y="110"/>
                  </a:lnTo>
                  <a:lnTo>
                    <a:pt x="1609" y="107"/>
                  </a:lnTo>
                  <a:lnTo>
                    <a:pt x="1620" y="114"/>
                  </a:lnTo>
                  <a:lnTo>
                    <a:pt x="1638" y="124"/>
                  </a:lnTo>
                  <a:lnTo>
                    <a:pt x="1635" y="126"/>
                  </a:lnTo>
                  <a:lnTo>
                    <a:pt x="1624" y="126"/>
                  </a:lnTo>
                  <a:lnTo>
                    <a:pt x="1608" y="120"/>
                  </a:lnTo>
                  <a:lnTo>
                    <a:pt x="1602" y="120"/>
                  </a:lnTo>
                  <a:lnTo>
                    <a:pt x="1584" y="112"/>
                  </a:lnTo>
                  <a:lnTo>
                    <a:pt x="1570" y="116"/>
                  </a:lnTo>
                  <a:lnTo>
                    <a:pt x="1524" y="113"/>
                  </a:lnTo>
                  <a:lnTo>
                    <a:pt x="1522" y="120"/>
                  </a:lnTo>
                  <a:lnTo>
                    <a:pt x="1507" y="113"/>
                  </a:lnTo>
                  <a:lnTo>
                    <a:pt x="1489" y="110"/>
                  </a:lnTo>
                  <a:lnTo>
                    <a:pt x="1471" y="99"/>
                  </a:lnTo>
                  <a:lnTo>
                    <a:pt x="1443" y="93"/>
                  </a:lnTo>
                  <a:lnTo>
                    <a:pt x="1414" y="94"/>
                  </a:lnTo>
                  <a:lnTo>
                    <a:pt x="1387" y="96"/>
                  </a:lnTo>
                  <a:lnTo>
                    <a:pt x="1380" y="94"/>
                  </a:lnTo>
                  <a:lnTo>
                    <a:pt x="1358" y="88"/>
                  </a:lnTo>
                  <a:lnTo>
                    <a:pt x="1351" y="90"/>
                  </a:lnTo>
                  <a:lnTo>
                    <a:pt x="1351" y="87"/>
                  </a:lnTo>
                  <a:lnTo>
                    <a:pt x="1344" y="86"/>
                  </a:lnTo>
                  <a:lnTo>
                    <a:pt x="1329" y="83"/>
                  </a:lnTo>
                  <a:lnTo>
                    <a:pt x="1336" y="81"/>
                  </a:lnTo>
                  <a:lnTo>
                    <a:pt x="1310" y="75"/>
                  </a:lnTo>
                  <a:lnTo>
                    <a:pt x="1294" y="78"/>
                  </a:lnTo>
                  <a:lnTo>
                    <a:pt x="1290" y="78"/>
                  </a:lnTo>
                  <a:lnTo>
                    <a:pt x="1292" y="75"/>
                  </a:lnTo>
                  <a:lnTo>
                    <a:pt x="1291" y="74"/>
                  </a:lnTo>
                  <a:lnTo>
                    <a:pt x="1252" y="71"/>
                  </a:lnTo>
                  <a:lnTo>
                    <a:pt x="1213" y="68"/>
                  </a:lnTo>
                  <a:lnTo>
                    <a:pt x="1222" y="71"/>
                  </a:lnTo>
                  <a:lnTo>
                    <a:pt x="1206" y="75"/>
                  </a:lnTo>
                  <a:lnTo>
                    <a:pt x="1213" y="76"/>
                  </a:lnTo>
                  <a:lnTo>
                    <a:pt x="1218" y="77"/>
                  </a:lnTo>
                  <a:lnTo>
                    <a:pt x="1222" y="82"/>
                  </a:lnTo>
                  <a:lnTo>
                    <a:pt x="1230" y="87"/>
                  </a:lnTo>
                  <a:lnTo>
                    <a:pt x="1209" y="86"/>
                  </a:lnTo>
                  <a:lnTo>
                    <a:pt x="1213" y="89"/>
                  </a:lnTo>
                  <a:lnTo>
                    <a:pt x="1215" y="92"/>
                  </a:lnTo>
                  <a:lnTo>
                    <a:pt x="1183" y="84"/>
                  </a:lnTo>
                  <a:lnTo>
                    <a:pt x="1172" y="88"/>
                  </a:lnTo>
                  <a:lnTo>
                    <a:pt x="1146" y="83"/>
                  </a:lnTo>
                  <a:lnTo>
                    <a:pt x="1141" y="81"/>
                  </a:lnTo>
                  <a:lnTo>
                    <a:pt x="1148" y="90"/>
                  </a:lnTo>
                  <a:lnTo>
                    <a:pt x="1144" y="98"/>
                  </a:lnTo>
                  <a:lnTo>
                    <a:pt x="1126" y="93"/>
                  </a:lnTo>
                  <a:lnTo>
                    <a:pt x="1104" y="83"/>
                  </a:lnTo>
                  <a:lnTo>
                    <a:pt x="1078" y="74"/>
                  </a:lnTo>
                  <a:lnTo>
                    <a:pt x="1071" y="75"/>
                  </a:lnTo>
                  <a:lnTo>
                    <a:pt x="1090" y="88"/>
                  </a:lnTo>
                  <a:lnTo>
                    <a:pt x="1064" y="74"/>
                  </a:lnTo>
                  <a:lnTo>
                    <a:pt x="1022" y="69"/>
                  </a:lnTo>
                  <a:lnTo>
                    <a:pt x="980" y="64"/>
                  </a:lnTo>
                  <a:lnTo>
                    <a:pt x="957" y="59"/>
                  </a:lnTo>
                  <a:lnTo>
                    <a:pt x="961" y="57"/>
                  </a:lnTo>
                  <a:lnTo>
                    <a:pt x="943" y="57"/>
                  </a:lnTo>
                  <a:lnTo>
                    <a:pt x="903" y="58"/>
                  </a:lnTo>
                  <a:lnTo>
                    <a:pt x="890" y="52"/>
                  </a:lnTo>
                  <a:lnTo>
                    <a:pt x="873" y="52"/>
                  </a:lnTo>
                  <a:lnTo>
                    <a:pt x="873" y="50"/>
                  </a:lnTo>
                  <a:lnTo>
                    <a:pt x="854" y="53"/>
                  </a:lnTo>
                  <a:lnTo>
                    <a:pt x="872" y="54"/>
                  </a:lnTo>
                  <a:lnTo>
                    <a:pt x="850" y="60"/>
                  </a:lnTo>
                  <a:lnTo>
                    <a:pt x="829" y="63"/>
                  </a:lnTo>
                  <a:lnTo>
                    <a:pt x="830" y="60"/>
                  </a:lnTo>
                  <a:lnTo>
                    <a:pt x="852" y="46"/>
                  </a:lnTo>
                  <a:lnTo>
                    <a:pt x="873" y="30"/>
                  </a:lnTo>
                  <a:lnTo>
                    <a:pt x="864" y="28"/>
                  </a:lnTo>
                  <a:lnTo>
                    <a:pt x="853" y="24"/>
                  </a:lnTo>
                  <a:lnTo>
                    <a:pt x="870" y="28"/>
                  </a:lnTo>
                  <a:lnTo>
                    <a:pt x="855" y="20"/>
                  </a:lnTo>
                  <a:lnTo>
                    <a:pt x="853" y="21"/>
                  </a:lnTo>
                  <a:lnTo>
                    <a:pt x="844" y="20"/>
                  </a:lnTo>
                  <a:lnTo>
                    <a:pt x="826" y="15"/>
                  </a:lnTo>
                  <a:lnTo>
                    <a:pt x="790" y="14"/>
                  </a:lnTo>
                  <a:lnTo>
                    <a:pt x="777" y="15"/>
                  </a:lnTo>
                  <a:lnTo>
                    <a:pt x="776" y="9"/>
                  </a:lnTo>
                  <a:lnTo>
                    <a:pt x="760" y="8"/>
                  </a:lnTo>
                  <a:lnTo>
                    <a:pt x="742" y="8"/>
                  </a:lnTo>
                  <a:lnTo>
                    <a:pt x="756" y="4"/>
                  </a:lnTo>
                  <a:lnTo>
                    <a:pt x="728" y="0"/>
                  </a:lnTo>
                  <a:lnTo>
                    <a:pt x="711" y="10"/>
                  </a:lnTo>
                  <a:lnTo>
                    <a:pt x="718" y="15"/>
                  </a:lnTo>
                  <a:lnTo>
                    <a:pt x="728" y="16"/>
                  </a:lnTo>
                  <a:lnTo>
                    <a:pt x="702" y="18"/>
                  </a:lnTo>
                  <a:lnTo>
                    <a:pt x="711" y="21"/>
                  </a:lnTo>
                  <a:lnTo>
                    <a:pt x="693" y="22"/>
                  </a:lnTo>
                  <a:lnTo>
                    <a:pt x="676" y="23"/>
                  </a:lnTo>
                  <a:lnTo>
                    <a:pt x="644" y="23"/>
                  </a:lnTo>
                  <a:lnTo>
                    <a:pt x="657" y="23"/>
                  </a:lnTo>
                  <a:lnTo>
                    <a:pt x="632" y="28"/>
                  </a:lnTo>
                  <a:lnTo>
                    <a:pt x="606" y="33"/>
                  </a:lnTo>
                  <a:lnTo>
                    <a:pt x="597" y="35"/>
                  </a:lnTo>
                  <a:lnTo>
                    <a:pt x="597" y="41"/>
                  </a:lnTo>
                  <a:lnTo>
                    <a:pt x="588" y="40"/>
                  </a:lnTo>
                  <a:lnTo>
                    <a:pt x="603" y="45"/>
                  </a:lnTo>
                  <a:lnTo>
                    <a:pt x="594" y="46"/>
                  </a:lnTo>
                  <a:lnTo>
                    <a:pt x="607" y="50"/>
                  </a:lnTo>
                  <a:lnTo>
                    <a:pt x="607" y="52"/>
                  </a:lnTo>
                  <a:lnTo>
                    <a:pt x="576" y="54"/>
                  </a:lnTo>
                  <a:lnTo>
                    <a:pt x="546" y="58"/>
                  </a:lnTo>
                  <a:lnTo>
                    <a:pt x="550" y="64"/>
                  </a:lnTo>
                  <a:lnTo>
                    <a:pt x="564" y="74"/>
                  </a:lnTo>
                  <a:lnTo>
                    <a:pt x="579" y="77"/>
                  </a:lnTo>
                  <a:lnTo>
                    <a:pt x="601" y="84"/>
                  </a:lnTo>
                  <a:lnTo>
                    <a:pt x="610" y="98"/>
                  </a:lnTo>
                  <a:lnTo>
                    <a:pt x="614" y="104"/>
                  </a:lnTo>
                  <a:lnTo>
                    <a:pt x="608" y="104"/>
                  </a:lnTo>
                  <a:lnTo>
                    <a:pt x="598" y="94"/>
                  </a:lnTo>
                  <a:lnTo>
                    <a:pt x="596" y="100"/>
                  </a:lnTo>
                  <a:lnTo>
                    <a:pt x="589" y="90"/>
                  </a:lnTo>
                  <a:lnTo>
                    <a:pt x="596" y="84"/>
                  </a:lnTo>
                  <a:lnTo>
                    <a:pt x="571" y="82"/>
                  </a:lnTo>
                  <a:lnTo>
                    <a:pt x="546" y="74"/>
                  </a:lnTo>
                  <a:lnTo>
                    <a:pt x="525" y="77"/>
                  </a:lnTo>
                  <a:lnTo>
                    <a:pt x="535" y="81"/>
                  </a:lnTo>
                  <a:lnTo>
                    <a:pt x="512" y="81"/>
                  </a:lnTo>
                  <a:lnTo>
                    <a:pt x="518" y="86"/>
                  </a:lnTo>
                  <a:lnTo>
                    <a:pt x="546" y="90"/>
                  </a:lnTo>
                  <a:lnTo>
                    <a:pt x="552" y="94"/>
                  </a:lnTo>
                  <a:lnTo>
                    <a:pt x="511" y="87"/>
                  </a:lnTo>
                  <a:lnTo>
                    <a:pt x="498" y="69"/>
                  </a:lnTo>
                  <a:lnTo>
                    <a:pt x="488" y="68"/>
                  </a:lnTo>
                  <a:lnTo>
                    <a:pt x="498" y="77"/>
                  </a:lnTo>
                  <a:lnTo>
                    <a:pt x="487" y="84"/>
                  </a:lnTo>
                  <a:lnTo>
                    <a:pt x="492" y="90"/>
                  </a:lnTo>
                  <a:lnTo>
                    <a:pt x="508" y="100"/>
                  </a:lnTo>
                  <a:lnTo>
                    <a:pt x="507" y="112"/>
                  </a:lnTo>
                  <a:lnTo>
                    <a:pt x="518" y="123"/>
                  </a:lnTo>
                  <a:lnTo>
                    <a:pt x="548" y="122"/>
                  </a:lnTo>
                  <a:lnTo>
                    <a:pt x="564" y="125"/>
                  </a:lnTo>
                  <a:lnTo>
                    <a:pt x="571" y="136"/>
                  </a:lnTo>
                  <a:lnTo>
                    <a:pt x="576" y="142"/>
                  </a:lnTo>
                  <a:lnTo>
                    <a:pt x="592" y="146"/>
                  </a:lnTo>
                  <a:lnTo>
                    <a:pt x="567" y="142"/>
                  </a:lnTo>
                  <a:lnTo>
                    <a:pt x="558" y="129"/>
                  </a:lnTo>
                  <a:lnTo>
                    <a:pt x="549" y="124"/>
                  </a:lnTo>
                  <a:lnTo>
                    <a:pt x="528" y="128"/>
                  </a:lnTo>
                  <a:lnTo>
                    <a:pt x="541" y="144"/>
                  </a:lnTo>
                  <a:lnTo>
                    <a:pt x="530" y="160"/>
                  </a:lnTo>
                  <a:lnTo>
                    <a:pt x="525" y="162"/>
                  </a:lnTo>
                  <a:lnTo>
                    <a:pt x="518" y="165"/>
                  </a:lnTo>
                  <a:lnTo>
                    <a:pt x="484" y="161"/>
                  </a:lnTo>
                  <a:lnTo>
                    <a:pt x="481" y="158"/>
                  </a:lnTo>
                  <a:lnTo>
                    <a:pt x="502" y="159"/>
                  </a:lnTo>
                  <a:lnTo>
                    <a:pt x="499" y="160"/>
                  </a:lnTo>
                  <a:lnTo>
                    <a:pt x="513" y="159"/>
                  </a:lnTo>
                  <a:lnTo>
                    <a:pt x="511" y="155"/>
                  </a:lnTo>
                  <a:lnTo>
                    <a:pt x="520" y="140"/>
                  </a:lnTo>
                  <a:lnTo>
                    <a:pt x="520" y="132"/>
                  </a:lnTo>
                  <a:lnTo>
                    <a:pt x="500" y="120"/>
                  </a:lnTo>
                  <a:lnTo>
                    <a:pt x="492" y="106"/>
                  </a:lnTo>
                  <a:lnTo>
                    <a:pt x="482" y="92"/>
                  </a:lnTo>
                  <a:lnTo>
                    <a:pt x="470" y="86"/>
                  </a:lnTo>
                  <a:lnTo>
                    <a:pt x="470" y="71"/>
                  </a:lnTo>
                  <a:lnTo>
                    <a:pt x="452" y="66"/>
                  </a:lnTo>
                  <a:lnTo>
                    <a:pt x="428" y="68"/>
                  </a:lnTo>
                  <a:lnTo>
                    <a:pt x="426" y="87"/>
                  </a:lnTo>
                  <a:lnTo>
                    <a:pt x="416" y="94"/>
                  </a:lnTo>
                  <a:lnTo>
                    <a:pt x="420" y="98"/>
                  </a:lnTo>
                  <a:lnTo>
                    <a:pt x="427" y="98"/>
                  </a:lnTo>
                  <a:lnTo>
                    <a:pt x="429" y="107"/>
                  </a:lnTo>
                  <a:lnTo>
                    <a:pt x="433" y="113"/>
                  </a:lnTo>
                  <a:lnTo>
                    <a:pt x="448" y="118"/>
                  </a:lnTo>
                  <a:lnTo>
                    <a:pt x="458" y="125"/>
                  </a:lnTo>
                  <a:lnTo>
                    <a:pt x="464" y="125"/>
                  </a:lnTo>
                  <a:lnTo>
                    <a:pt x="459" y="136"/>
                  </a:lnTo>
                  <a:lnTo>
                    <a:pt x="441" y="126"/>
                  </a:lnTo>
                  <a:lnTo>
                    <a:pt x="412" y="119"/>
                  </a:lnTo>
                  <a:lnTo>
                    <a:pt x="386" y="114"/>
                  </a:lnTo>
                  <a:lnTo>
                    <a:pt x="360" y="111"/>
                  </a:lnTo>
                  <a:lnTo>
                    <a:pt x="355" y="114"/>
                  </a:lnTo>
                  <a:lnTo>
                    <a:pt x="368" y="125"/>
                  </a:lnTo>
                  <a:lnTo>
                    <a:pt x="360" y="130"/>
                  </a:lnTo>
                  <a:lnTo>
                    <a:pt x="360" y="134"/>
                  </a:lnTo>
                  <a:lnTo>
                    <a:pt x="351" y="132"/>
                  </a:lnTo>
                  <a:lnTo>
                    <a:pt x="349" y="125"/>
                  </a:lnTo>
                  <a:lnTo>
                    <a:pt x="332" y="128"/>
                  </a:lnTo>
                  <a:lnTo>
                    <a:pt x="319" y="130"/>
                  </a:lnTo>
                  <a:lnTo>
                    <a:pt x="304" y="135"/>
                  </a:lnTo>
                  <a:lnTo>
                    <a:pt x="285" y="134"/>
                  </a:lnTo>
                  <a:lnTo>
                    <a:pt x="291" y="131"/>
                  </a:lnTo>
                  <a:lnTo>
                    <a:pt x="286" y="126"/>
                  </a:lnTo>
                  <a:lnTo>
                    <a:pt x="296" y="124"/>
                  </a:lnTo>
                  <a:lnTo>
                    <a:pt x="274" y="130"/>
                  </a:lnTo>
                  <a:lnTo>
                    <a:pt x="273" y="132"/>
                  </a:lnTo>
                  <a:lnTo>
                    <a:pt x="249" y="137"/>
                  </a:lnTo>
                  <a:lnTo>
                    <a:pt x="236" y="142"/>
                  </a:lnTo>
                  <a:lnTo>
                    <a:pt x="237" y="144"/>
                  </a:lnTo>
                  <a:lnTo>
                    <a:pt x="226" y="146"/>
                  </a:lnTo>
                  <a:lnTo>
                    <a:pt x="225" y="155"/>
                  </a:lnTo>
                  <a:lnTo>
                    <a:pt x="207" y="156"/>
                  </a:lnTo>
                  <a:lnTo>
                    <a:pt x="194" y="147"/>
                  </a:lnTo>
                  <a:lnTo>
                    <a:pt x="212" y="141"/>
                  </a:lnTo>
                  <a:lnTo>
                    <a:pt x="190" y="130"/>
                  </a:lnTo>
                  <a:lnTo>
                    <a:pt x="166" y="129"/>
                  </a:lnTo>
                  <a:lnTo>
                    <a:pt x="181" y="135"/>
                  </a:lnTo>
                  <a:lnTo>
                    <a:pt x="186" y="152"/>
                  </a:lnTo>
                  <a:lnTo>
                    <a:pt x="192" y="162"/>
                  </a:lnTo>
                  <a:lnTo>
                    <a:pt x="190" y="170"/>
                  </a:lnTo>
                  <a:lnTo>
                    <a:pt x="184" y="170"/>
                  </a:lnTo>
                  <a:lnTo>
                    <a:pt x="180" y="164"/>
                  </a:lnTo>
                  <a:lnTo>
                    <a:pt x="166" y="161"/>
                  </a:lnTo>
                  <a:lnTo>
                    <a:pt x="154" y="171"/>
                  </a:lnTo>
                  <a:lnTo>
                    <a:pt x="142" y="179"/>
                  </a:lnTo>
                  <a:lnTo>
                    <a:pt x="154" y="192"/>
                  </a:lnTo>
                  <a:lnTo>
                    <a:pt x="127" y="189"/>
                  </a:lnTo>
                  <a:lnTo>
                    <a:pt x="109" y="183"/>
                  </a:lnTo>
                  <a:lnTo>
                    <a:pt x="110" y="190"/>
                  </a:lnTo>
                  <a:lnTo>
                    <a:pt x="123" y="196"/>
                  </a:lnTo>
                  <a:lnTo>
                    <a:pt x="129" y="201"/>
                  </a:lnTo>
                  <a:lnTo>
                    <a:pt x="114" y="203"/>
                  </a:lnTo>
                  <a:lnTo>
                    <a:pt x="90" y="191"/>
                  </a:lnTo>
                  <a:lnTo>
                    <a:pt x="81" y="178"/>
                  </a:lnTo>
                  <a:lnTo>
                    <a:pt x="80" y="173"/>
                  </a:lnTo>
                  <a:lnTo>
                    <a:pt x="82" y="173"/>
                  </a:lnTo>
                  <a:lnTo>
                    <a:pt x="66" y="165"/>
                  </a:lnTo>
                  <a:lnTo>
                    <a:pt x="60" y="161"/>
                  </a:lnTo>
                  <a:lnTo>
                    <a:pt x="44" y="153"/>
                  </a:lnTo>
                  <a:lnTo>
                    <a:pt x="54" y="155"/>
                  </a:lnTo>
                  <a:lnTo>
                    <a:pt x="86" y="161"/>
                  </a:lnTo>
                  <a:lnTo>
                    <a:pt x="118" y="168"/>
                  </a:lnTo>
                  <a:lnTo>
                    <a:pt x="148" y="161"/>
                  </a:lnTo>
                  <a:lnTo>
                    <a:pt x="152" y="150"/>
                  </a:lnTo>
                  <a:lnTo>
                    <a:pt x="140" y="142"/>
                  </a:lnTo>
                  <a:lnTo>
                    <a:pt x="106" y="131"/>
                  </a:lnTo>
                  <a:lnTo>
                    <a:pt x="72" y="120"/>
                  </a:lnTo>
                  <a:lnTo>
                    <a:pt x="52" y="122"/>
                  </a:lnTo>
                  <a:lnTo>
                    <a:pt x="46" y="123"/>
                  </a:lnTo>
                  <a:lnTo>
                    <a:pt x="51" y="117"/>
                  </a:lnTo>
                  <a:lnTo>
                    <a:pt x="43" y="118"/>
                  </a:lnTo>
                  <a:lnTo>
                    <a:pt x="33" y="113"/>
                  </a:lnTo>
                  <a:lnTo>
                    <a:pt x="45" y="112"/>
                  </a:lnTo>
                  <a:lnTo>
                    <a:pt x="31" y="110"/>
                  </a:lnTo>
                  <a:lnTo>
                    <a:pt x="25" y="113"/>
                  </a:lnTo>
                  <a:lnTo>
                    <a:pt x="19" y="111"/>
                  </a:lnTo>
                  <a:lnTo>
                    <a:pt x="19" y="116"/>
                  </a:lnTo>
                  <a:lnTo>
                    <a:pt x="12" y="116"/>
                  </a:lnTo>
                  <a:lnTo>
                    <a:pt x="0" y="123"/>
                  </a:lnTo>
                  <a:lnTo>
                    <a:pt x="0" y="126"/>
                  </a:lnTo>
                  <a:lnTo>
                    <a:pt x="0" y="136"/>
                  </a:lnTo>
                  <a:lnTo>
                    <a:pt x="18" y="146"/>
                  </a:lnTo>
                  <a:lnTo>
                    <a:pt x="10" y="158"/>
                  </a:lnTo>
                  <a:lnTo>
                    <a:pt x="25" y="174"/>
                  </a:lnTo>
                  <a:lnTo>
                    <a:pt x="26" y="189"/>
                  </a:lnTo>
                  <a:lnTo>
                    <a:pt x="31" y="194"/>
                  </a:lnTo>
                  <a:lnTo>
                    <a:pt x="38" y="201"/>
                  </a:lnTo>
                  <a:lnTo>
                    <a:pt x="32" y="206"/>
                  </a:lnTo>
                  <a:lnTo>
                    <a:pt x="55" y="219"/>
                  </a:lnTo>
                  <a:lnTo>
                    <a:pt x="45" y="228"/>
                  </a:lnTo>
                  <a:lnTo>
                    <a:pt x="37" y="238"/>
                  </a:lnTo>
                  <a:lnTo>
                    <a:pt x="27" y="248"/>
                  </a:lnTo>
                  <a:lnTo>
                    <a:pt x="18" y="257"/>
                  </a:lnTo>
                  <a:lnTo>
                    <a:pt x="26" y="257"/>
                  </a:lnTo>
                  <a:lnTo>
                    <a:pt x="25" y="257"/>
                  </a:lnTo>
                  <a:lnTo>
                    <a:pt x="27" y="260"/>
                  </a:lnTo>
                  <a:lnTo>
                    <a:pt x="50" y="267"/>
                  </a:lnTo>
                  <a:lnTo>
                    <a:pt x="36" y="266"/>
                  </a:lnTo>
                  <a:lnTo>
                    <a:pt x="25" y="272"/>
                  </a:lnTo>
                  <a:lnTo>
                    <a:pt x="21" y="276"/>
                  </a:lnTo>
                  <a:lnTo>
                    <a:pt x="25" y="291"/>
                  </a:lnTo>
                  <a:lnTo>
                    <a:pt x="19" y="302"/>
                  </a:lnTo>
                  <a:lnTo>
                    <a:pt x="27" y="314"/>
                  </a:lnTo>
                  <a:lnTo>
                    <a:pt x="37" y="333"/>
                  </a:lnTo>
                  <a:lnTo>
                    <a:pt x="57" y="336"/>
                  </a:lnTo>
                  <a:lnTo>
                    <a:pt x="79" y="340"/>
                  </a:lnTo>
                  <a:lnTo>
                    <a:pt x="81" y="359"/>
                  </a:lnTo>
                  <a:lnTo>
                    <a:pt x="99" y="375"/>
                  </a:lnTo>
                  <a:lnTo>
                    <a:pt x="94" y="380"/>
                  </a:lnTo>
                  <a:lnTo>
                    <a:pt x="98" y="395"/>
                  </a:lnTo>
                  <a:lnTo>
                    <a:pt x="109" y="392"/>
                  </a:lnTo>
                  <a:lnTo>
                    <a:pt x="132" y="394"/>
                  </a:lnTo>
                  <a:lnTo>
                    <a:pt x="134" y="400"/>
                  </a:lnTo>
                  <a:lnTo>
                    <a:pt x="152" y="416"/>
                  </a:lnTo>
                  <a:lnTo>
                    <a:pt x="170" y="431"/>
                  </a:lnTo>
                  <a:lnTo>
                    <a:pt x="180" y="430"/>
                  </a:lnTo>
                  <a:lnTo>
                    <a:pt x="200" y="436"/>
                  </a:lnTo>
                  <a:lnTo>
                    <a:pt x="222" y="443"/>
                  </a:lnTo>
                  <a:lnTo>
                    <a:pt x="230" y="467"/>
                  </a:lnTo>
                  <a:lnTo>
                    <a:pt x="219" y="473"/>
                  </a:lnTo>
                  <a:lnTo>
                    <a:pt x="214" y="483"/>
                  </a:lnTo>
                  <a:lnTo>
                    <a:pt x="217" y="486"/>
                  </a:lnTo>
                  <a:lnTo>
                    <a:pt x="206" y="492"/>
                  </a:lnTo>
                  <a:lnTo>
                    <a:pt x="199" y="495"/>
                  </a:lnTo>
                  <a:lnTo>
                    <a:pt x="211" y="504"/>
                  </a:lnTo>
                  <a:lnTo>
                    <a:pt x="206" y="503"/>
                  </a:lnTo>
                  <a:lnTo>
                    <a:pt x="205" y="509"/>
                  </a:lnTo>
                  <a:lnTo>
                    <a:pt x="202" y="504"/>
                  </a:lnTo>
                  <a:lnTo>
                    <a:pt x="201" y="515"/>
                  </a:lnTo>
                  <a:lnTo>
                    <a:pt x="189" y="516"/>
                  </a:lnTo>
                  <a:lnTo>
                    <a:pt x="186" y="520"/>
                  </a:lnTo>
                  <a:lnTo>
                    <a:pt x="207" y="531"/>
                  </a:lnTo>
                  <a:lnTo>
                    <a:pt x="229" y="543"/>
                  </a:lnTo>
                  <a:lnTo>
                    <a:pt x="230" y="540"/>
                  </a:lnTo>
                  <a:lnTo>
                    <a:pt x="246" y="542"/>
                  </a:lnTo>
                  <a:lnTo>
                    <a:pt x="262" y="543"/>
                  </a:lnTo>
                  <a:lnTo>
                    <a:pt x="284" y="552"/>
                  </a:lnTo>
                  <a:lnTo>
                    <a:pt x="306" y="561"/>
                  </a:lnTo>
                  <a:lnTo>
                    <a:pt x="327" y="569"/>
                  </a:lnTo>
                  <a:lnTo>
                    <a:pt x="349" y="578"/>
                  </a:lnTo>
                  <a:lnTo>
                    <a:pt x="373" y="582"/>
                  </a:lnTo>
                  <a:lnTo>
                    <a:pt x="361" y="568"/>
                  </a:lnTo>
                  <a:lnTo>
                    <a:pt x="348" y="555"/>
                  </a:lnTo>
                  <a:lnTo>
                    <a:pt x="346" y="543"/>
                  </a:lnTo>
                  <a:lnTo>
                    <a:pt x="345" y="548"/>
                  </a:lnTo>
                  <a:lnTo>
                    <a:pt x="337" y="534"/>
                  </a:lnTo>
                  <a:lnTo>
                    <a:pt x="332" y="530"/>
                  </a:lnTo>
                  <a:lnTo>
                    <a:pt x="339" y="512"/>
                  </a:lnTo>
                  <a:lnTo>
                    <a:pt x="355" y="506"/>
                  </a:lnTo>
                  <a:lnTo>
                    <a:pt x="362" y="501"/>
                  </a:lnTo>
                  <a:lnTo>
                    <a:pt x="360" y="497"/>
                  </a:lnTo>
                  <a:lnTo>
                    <a:pt x="349" y="480"/>
                  </a:lnTo>
                  <a:lnTo>
                    <a:pt x="332" y="467"/>
                  </a:lnTo>
                  <a:lnTo>
                    <a:pt x="315" y="454"/>
                  </a:lnTo>
                  <a:lnTo>
                    <a:pt x="318" y="435"/>
                  </a:lnTo>
                  <a:lnTo>
                    <a:pt x="320" y="416"/>
                  </a:lnTo>
                  <a:lnTo>
                    <a:pt x="337" y="423"/>
                  </a:lnTo>
                  <a:lnTo>
                    <a:pt x="339" y="416"/>
                  </a:lnTo>
                  <a:lnTo>
                    <a:pt x="350" y="407"/>
                  </a:lnTo>
                  <a:lnTo>
                    <a:pt x="361" y="400"/>
                  </a:lnTo>
                  <a:lnTo>
                    <a:pt x="380" y="399"/>
                  </a:lnTo>
                  <a:lnTo>
                    <a:pt x="399" y="407"/>
                  </a:lnTo>
                  <a:lnTo>
                    <a:pt x="418" y="416"/>
                  </a:lnTo>
                  <a:lnTo>
                    <a:pt x="439" y="414"/>
                  </a:lnTo>
                  <a:lnTo>
                    <a:pt x="466" y="414"/>
                  </a:lnTo>
                  <a:lnTo>
                    <a:pt x="493" y="418"/>
                  </a:lnTo>
                  <a:lnTo>
                    <a:pt x="495" y="413"/>
                  </a:lnTo>
                  <a:lnTo>
                    <a:pt x="481" y="396"/>
                  </a:lnTo>
                  <a:lnTo>
                    <a:pt x="487" y="376"/>
                  </a:lnTo>
                  <a:lnTo>
                    <a:pt x="500" y="377"/>
                  </a:lnTo>
                  <a:lnTo>
                    <a:pt x="483" y="369"/>
                  </a:lnTo>
                  <a:lnTo>
                    <a:pt x="501" y="365"/>
                  </a:lnTo>
                  <a:lnTo>
                    <a:pt x="519" y="363"/>
                  </a:lnTo>
                  <a:lnTo>
                    <a:pt x="536" y="358"/>
                  </a:lnTo>
                  <a:lnTo>
                    <a:pt x="553" y="353"/>
                  </a:lnTo>
                  <a:lnTo>
                    <a:pt x="568" y="348"/>
                  </a:lnTo>
                  <a:lnTo>
                    <a:pt x="585" y="344"/>
                  </a:lnTo>
                  <a:lnTo>
                    <a:pt x="598" y="342"/>
                  </a:lnTo>
                  <a:lnTo>
                    <a:pt x="608" y="353"/>
                  </a:lnTo>
                  <a:lnTo>
                    <a:pt x="634" y="363"/>
                  </a:lnTo>
                  <a:lnTo>
                    <a:pt x="645" y="368"/>
                  </a:lnTo>
                  <a:lnTo>
                    <a:pt x="656" y="370"/>
                  </a:lnTo>
                  <a:lnTo>
                    <a:pt x="674" y="363"/>
                  </a:lnTo>
                  <a:lnTo>
                    <a:pt x="691" y="357"/>
                  </a:lnTo>
                  <a:lnTo>
                    <a:pt x="694" y="359"/>
                  </a:lnTo>
                  <a:lnTo>
                    <a:pt x="692" y="368"/>
                  </a:lnTo>
                  <a:lnTo>
                    <a:pt x="711" y="381"/>
                  </a:lnTo>
                  <a:lnTo>
                    <a:pt x="729" y="393"/>
                  </a:lnTo>
                  <a:lnTo>
                    <a:pt x="748" y="406"/>
                  </a:lnTo>
                  <a:lnTo>
                    <a:pt x="768" y="419"/>
                  </a:lnTo>
                  <a:lnTo>
                    <a:pt x="771" y="414"/>
                  </a:lnTo>
                  <a:lnTo>
                    <a:pt x="781" y="418"/>
                  </a:lnTo>
                  <a:lnTo>
                    <a:pt x="799" y="416"/>
                  </a:lnTo>
                  <a:lnTo>
                    <a:pt x="818" y="428"/>
                  </a:lnTo>
                  <a:lnTo>
                    <a:pt x="837" y="438"/>
                  </a:lnTo>
                  <a:lnTo>
                    <a:pt x="855" y="435"/>
                  </a:lnTo>
                  <a:lnTo>
                    <a:pt x="872" y="452"/>
                  </a:lnTo>
                  <a:lnTo>
                    <a:pt x="883" y="450"/>
                  </a:lnTo>
                  <a:lnTo>
                    <a:pt x="890" y="444"/>
                  </a:lnTo>
                  <a:lnTo>
                    <a:pt x="902" y="438"/>
                  </a:lnTo>
                  <a:lnTo>
                    <a:pt x="916" y="431"/>
                  </a:lnTo>
                  <a:lnTo>
                    <a:pt x="930" y="423"/>
                  </a:lnTo>
                  <a:lnTo>
                    <a:pt x="958" y="425"/>
                  </a:lnTo>
                  <a:lnTo>
                    <a:pt x="963" y="431"/>
                  </a:lnTo>
                  <a:lnTo>
                    <a:pt x="985" y="435"/>
                  </a:lnTo>
                  <a:lnTo>
                    <a:pt x="1005" y="438"/>
                  </a:lnTo>
                  <a:lnTo>
                    <a:pt x="1016" y="430"/>
                  </a:lnTo>
                  <a:lnTo>
                    <a:pt x="1003" y="418"/>
                  </a:lnTo>
                  <a:lnTo>
                    <a:pt x="1006" y="400"/>
                  </a:lnTo>
                  <a:lnTo>
                    <a:pt x="1030" y="406"/>
                  </a:lnTo>
                  <a:lnTo>
                    <a:pt x="1054" y="411"/>
                  </a:lnTo>
                  <a:lnTo>
                    <a:pt x="1065" y="422"/>
                  </a:lnTo>
                  <a:lnTo>
                    <a:pt x="1087" y="432"/>
                  </a:lnTo>
                  <a:lnTo>
                    <a:pt x="1111" y="428"/>
                  </a:lnTo>
                  <a:lnTo>
                    <a:pt x="1130" y="431"/>
                  </a:lnTo>
                  <a:lnTo>
                    <a:pt x="1150" y="436"/>
                  </a:lnTo>
                  <a:lnTo>
                    <a:pt x="1158" y="442"/>
                  </a:lnTo>
                  <a:lnTo>
                    <a:pt x="1186" y="449"/>
                  </a:lnTo>
                  <a:lnTo>
                    <a:pt x="1203" y="447"/>
                  </a:lnTo>
                  <a:lnTo>
                    <a:pt x="1220" y="443"/>
                  </a:lnTo>
                  <a:lnTo>
                    <a:pt x="1236" y="431"/>
                  </a:lnTo>
                  <a:lnTo>
                    <a:pt x="1262" y="437"/>
                  </a:lnTo>
                  <a:lnTo>
                    <a:pt x="1275" y="438"/>
                  </a:lnTo>
                  <a:lnTo>
                    <a:pt x="1296" y="442"/>
                  </a:lnTo>
                  <a:lnTo>
                    <a:pt x="1306" y="431"/>
                  </a:lnTo>
                  <a:lnTo>
                    <a:pt x="1302" y="418"/>
                  </a:lnTo>
                  <a:lnTo>
                    <a:pt x="1300" y="398"/>
                  </a:lnTo>
                  <a:lnTo>
                    <a:pt x="1291" y="390"/>
                  </a:lnTo>
                  <a:lnTo>
                    <a:pt x="1285" y="388"/>
                  </a:lnTo>
                  <a:lnTo>
                    <a:pt x="1294" y="378"/>
                  </a:lnTo>
                  <a:lnTo>
                    <a:pt x="1312" y="377"/>
                  </a:lnTo>
                  <a:lnTo>
                    <a:pt x="1330" y="377"/>
                  </a:lnTo>
                  <a:lnTo>
                    <a:pt x="1365" y="388"/>
                  </a:lnTo>
                  <a:lnTo>
                    <a:pt x="1380" y="401"/>
                  </a:lnTo>
                  <a:lnTo>
                    <a:pt x="1394" y="413"/>
                  </a:lnTo>
                  <a:lnTo>
                    <a:pt x="1408" y="425"/>
                  </a:lnTo>
                  <a:lnTo>
                    <a:pt x="1423" y="437"/>
                  </a:lnTo>
                  <a:lnTo>
                    <a:pt x="1438" y="443"/>
                  </a:lnTo>
                  <a:lnTo>
                    <a:pt x="1464" y="450"/>
                  </a:lnTo>
                  <a:lnTo>
                    <a:pt x="1479" y="456"/>
                  </a:lnTo>
                  <a:lnTo>
                    <a:pt x="1497" y="476"/>
                  </a:lnTo>
                  <a:lnTo>
                    <a:pt x="1519" y="473"/>
                  </a:lnTo>
                  <a:lnTo>
                    <a:pt x="1540" y="465"/>
                  </a:lnTo>
                  <a:lnTo>
                    <a:pt x="1549" y="480"/>
                  </a:lnTo>
                  <a:lnTo>
                    <a:pt x="1551" y="501"/>
                  </a:lnTo>
                  <a:lnTo>
                    <a:pt x="1555" y="522"/>
                  </a:lnTo>
                  <a:lnTo>
                    <a:pt x="1536" y="519"/>
                  </a:lnTo>
                  <a:lnTo>
                    <a:pt x="1533" y="528"/>
                  </a:lnTo>
                  <a:lnTo>
                    <a:pt x="1543" y="544"/>
                  </a:lnTo>
                  <a:lnTo>
                    <a:pt x="1552" y="560"/>
                  </a:lnTo>
                  <a:lnTo>
                    <a:pt x="1546" y="564"/>
                  </a:lnTo>
                  <a:lnTo>
                    <a:pt x="1550" y="569"/>
                  </a:lnTo>
                  <a:lnTo>
                    <a:pt x="1554" y="572"/>
                  </a:lnTo>
                  <a:lnTo>
                    <a:pt x="1551" y="566"/>
                  </a:lnTo>
                  <a:lnTo>
                    <a:pt x="1554" y="566"/>
                  </a:lnTo>
                  <a:lnTo>
                    <a:pt x="1561" y="555"/>
                  </a:lnTo>
                  <a:lnTo>
                    <a:pt x="1566" y="554"/>
                  </a:lnTo>
                  <a:lnTo>
                    <a:pt x="1570" y="561"/>
                  </a:lnTo>
                  <a:lnTo>
                    <a:pt x="1581" y="562"/>
                  </a:lnTo>
                  <a:lnTo>
                    <a:pt x="1598" y="556"/>
                  </a:lnTo>
                  <a:lnTo>
                    <a:pt x="1603" y="544"/>
                  </a:lnTo>
                  <a:lnTo>
                    <a:pt x="1608" y="532"/>
                  </a:lnTo>
                  <a:lnTo>
                    <a:pt x="1610" y="515"/>
                  </a:lnTo>
                  <a:lnTo>
                    <a:pt x="1611" y="498"/>
                  </a:lnTo>
                  <a:lnTo>
                    <a:pt x="1614" y="482"/>
                  </a:lnTo>
                  <a:lnTo>
                    <a:pt x="1615" y="465"/>
                  </a:lnTo>
                  <a:lnTo>
                    <a:pt x="1608" y="450"/>
                  </a:lnTo>
                  <a:lnTo>
                    <a:pt x="1600" y="436"/>
                  </a:lnTo>
                  <a:lnTo>
                    <a:pt x="1592" y="426"/>
                  </a:lnTo>
                  <a:lnTo>
                    <a:pt x="1588" y="414"/>
                  </a:lnTo>
                  <a:lnTo>
                    <a:pt x="1584" y="404"/>
                  </a:lnTo>
                  <a:lnTo>
                    <a:pt x="1574" y="392"/>
                  </a:lnTo>
                  <a:lnTo>
                    <a:pt x="1558" y="382"/>
                  </a:lnTo>
                  <a:lnTo>
                    <a:pt x="1567" y="382"/>
                  </a:lnTo>
                  <a:lnTo>
                    <a:pt x="1532" y="364"/>
                  </a:lnTo>
                  <a:lnTo>
                    <a:pt x="1514" y="362"/>
                  </a:lnTo>
                  <a:lnTo>
                    <a:pt x="1519" y="369"/>
                  </a:lnTo>
                  <a:lnTo>
                    <a:pt x="1507" y="375"/>
                  </a:lnTo>
                  <a:lnTo>
                    <a:pt x="1507" y="369"/>
                  </a:lnTo>
                  <a:lnTo>
                    <a:pt x="1498" y="366"/>
                  </a:lnTo>
                  <a:lnTo>
                    <a:pt x="1497" y="369"/>
                  </a:lnTo>
                  <a:lnTo>
                    <a:pt x="1485" y="358"/>
                  </a:lnTo>
                  <a:lnTo>
                    <a:pt x="1462" y="354"/>
                  </a:lnTo>
                  <a:lnTo>
                    <a:pt x="1467" y="340"/>
                  </a:lnTo>
                  <a:lnTo>
                    <a:pt x="1472" y="324"/>
                  </a:lnTo>
                  <a:lnTo>
                    <a:pt x="1477" y="314"/>
                  </a:lnTo>
                  <a:lnTo>
                    <a:pt x="1480" y="304"/>
                  </a:lnTo>
                  <a:lnTo>
                    <a:pt x="1477" y="296"/>
                  </a:lnTo>
                  <a:lnTo>
                    <a:pt x="1483" y="281"/>
                  </a:lnTo>
                  <a:lnTo>
                    <a:pt x="1500" y="279"/>
                  </a:lnTo>
                  <a:lnTo>
                    <a:pt x="1516" y="275"/>
                  </a:lnTo>
                  <a:lnTo>
                    <a:pt x="1521" y="275"/>
                  </a:lnTo>
                  <a:lnTo>
                    <a:pt x="1528" y="279"/>
                  </a:lnTo>
                  <a:lnTo>
                    <a:pt x="1531" y="276"/>
                  </a:lnTo>
                  <a:lnTo>
                    <a:pt x="1563" y="279"/>
                  </a:lnTo>
                  <a:lnTo>
                    <a:pt x="1563" y="275"/>
                  </a:lnTo>
                  <a:lnTo>
                    <a:pt x="1561" y="272"/>
                  </a:lnTo>
                  <a:lnTo>
                    <a:pt x="1586" y="273"/>
                  </a:lnTo>
                  <a:lnTo>
                    <a:pt x="1605" y="278"/>
                  </a:lnTo>
                  <a:lnTo>
                    <a:pt x="1599" y="280"/>
                  </a:lnTo>
                  <a:lnTo>
                    <a:pt x="1604" y="286"/>
                  </a:lnTo>
                  <a:lnTo>
                    <a:pt x="1617" y="284"/>
                  </a:lnTo>
                  <a:lnTo>
                    <a:pt x="1628" y="280"/>
                  </a:lnTo>
                  <a:lnTo>
                    <a:pt x="1647" y="280"/>
                  </a:lnTo>
                  <a:lnTo>
                    <a:pt x="1644" y="276"/>
                  </a:lnTo>
                  <a:lnTo>
                    <a:pt x="1630" y="275"/>
                  </a:lnTo>
                  <a:lnTo>
                    <a:pt x="1626" y="270"/>
                  </a:lnTo>
                  <a:lnTo>
                    <a:pt x="1626" y="255"/>
                  </a:lnTo>
                  <a:lnTo>
                    <a:pt x="1624" y="238"/>
                  </a:lnTo>
                  <a:lnTo>
                    <a:pt x="1652" y="238"/>
                  </a:lnTo>
                  <a:lnTo>
                    <a:pt x="1658" y="236"/>
                  </a:lnTo>
                  <a:lnTo>
                    <a:pt x="1672" y="251"/>
                  </a:lnTo>
                  <a:lnTo>
                    <a:pt x="1675" y="249"/>
                  </a:lnTo>
                  <a:lnTo>
                    <a:pt x="1683" y="256"/>
                  </a:lnTo>
                  <a:lnTo>
                    <a:pt x="1690" y="240"/>
                  </a:lnTo>
                  <a:lnTo>
                    <a:pt x="1699" y="240"/>
                  </a:lnTo>
                  <a:lnTo>
                    <a:pt x="1684" y="226"/>
                  </a:lnTo>
                  <a:lnTo>
                    <a:pt x="1688" y="224"/>
                  </a:lnTo>
                  <a:lnTo>
                    <a:pt x="1711" y="226"/>
                  </a:lnTo>
                  <a:lnTo>
                    <a:pt x="1713" y="228"/>
                  </a:lnTo>
                  <a:lnTo>
                    <a:pt x="1701" y="228"/>
                  </a:lnTo>
                  <a:lnTo>
                    <a:pt x="1712" y="239"/>
                  </a:lnTo>
                  <a:lnTo>
                    <a:pt x="1722" y="251"/>
                  </a:lnTo>
                  <a:lnTo>
                    <a:pt x="1714" y="256"/>
                  </a:lnTo>
                  <a:lnTo>
                    <a:pt x="1712" y="269"/>
                  </a:lnTo>
                  <a:lnTo>
                    <a:pt x="1708" y="282"/>
                  </a:lnTo>
                  <a:lnTo>
                    <a:pt x="1707" y="299"/>
                  </a:lnTo>
                  <a:lnTo>
                    <a:pt x="1694" y="302"/>
                  </a:lnTo>
                  <a:lnTo>
                    <a:pt x="1700" y="308"/>
                  </a:lnTo>
                  <a:lnTo>
                    <a:pt x="1702" y="318"/>
                  </a:lnTo>
                  <a:lnTo>
                    <a:pt x="1713" y="333"/>
                  </a:lnTo>
                  <a:lnTo>
                    <a:pt x="1725" y="347"/>
                  </a:lnTo>
                  <a:lnTo>
                    <a:pt x="1746" y="365"/>
                  </a:lnTo>
                  <a:lnTo>
                    <a:pt x="1767" y="383"/>
                  </a:lnTo>
                  <a:lnTo>
                    <a:pt x="1788" y="401"/>
                  </a:lnTo>
                  <a:lnTo>
                    <a:pt x="1808" y="418"/>
                  </a:lnTo>
                  <a:lnTo>
                    <a:pt x="1814" y="407"/>
                  </a:lnTo>
                  <a:lnTo>
                    <a:pt x="1802" y="384"/>
                  </a:lnTo>
                  <a:lnTo>
                    <a:pt x="1807" y="381"/>
                  </a:lnTo>
                  <a:lnTo>
                    <a:pt x="1818" y="382"/>
                  </a:lnTo>
                  <a:lnTo>
                    <a:pt x="1814" y="380"/>
                  </a:lnTo>
                  <a:lnTo>
                    <a:pt x="1802" y="363"/>
                  </a:lnTo>
                  <a:lnTo>
                    <a:pt x="1818" y="356"/>
                  </a:lnTo>
                  <a:lnTo>
                    <a:pt x="1796" y="338"/>
                  </a:lnTo>
                  <a:lnTo>
                    <a:pt x="1796" y="328"/>
                  </a:lnTo>
                  <a:lnTo>
                    <a:pt x="1797" y="326"/>
                  </a:lnTo>
                  <a:lnTo>
                    <a:pt x="1797" y="329"/>
                  </a:lnTo>
                  <a:lnTo>
                    <a:pt x="1807" y="333"/>
                  </a:lnTo>
                  <a:lnTo>
                    <a:pt x="1796" y="321"/>
                  </a:lnTo>
                  <a:lnTo>
                    <a:pt x="1789" y="320"/>
                  </a:lnTo>
                  <a:lnTo>
                    <a:pt x="1774" y="302"/>
                  </a:lnTo>
                  <a:lnTo>
                    <a:pt x="1767" y="303"/>
                  </a:lnTo>
                  <a:lnTo>
                    <a:pt x="1754" y="298"/>
                  </a:lnTo>
                  <a:lnTo>
                    <a:pt x="1747" y="280"/>
                  </a:lnTo>
                  <a:lnTo>
                    <a:pt x="1740" y="269"/>
                  </a:lnTo>
                  <a:lnTo>
                    <a:pt x="1748" y="266"/>
                  </a:lnTo>
                  <a:lnTo>
                    <a:pt x="1759" y="269"/>
                  </a:lnTo>
                  <a:lnTo>
                    <a:pt x="1756" y="264"/>
                  </a:lnTo>
                  <a:lnTo>
                    <a:pt x="1762" y="258"/>
                  </a:lnTo>
                  <a:lnTo>
                    <a:pt x="1774" y="269"/>
                  </a:lnTo>
                  <a:lnTo>
                    <a:pt x="1776" y="262"/>
                  </a:lnTo>
                  <a:lnTo>
                    <a:pt x="1798" y="256"/>
                  </a:lnTo>
                  <a:lnTo>
                    <a:pt x="1821" y="266"/>
                  </a:lnTo>
                  <a:lnTo>
                    <a:pt x="1821" y="262"/>
                  </a:lnTo>
                  <a:lnTo>
                    <a:pt x="1827" y="250"/>
                  </a:lnTo>
                  <a:lnTo>
                    <a:pt x="1828" y="249"/>
                  </a:lnTo>
                  <a:lnTo>
                    <a:pt x="1827" y="244"/>
                  </a:lnTo>
                  <a:lnTo>
                    <a:pt x="1830" y="242"/>
                  </a:lnTo>
                  <a:lnTo>
                    <a:pt x="1843" y="233"/>
                  </a:lnTo>
                  <a:lnTo>
                    <a:pt x="1856" y="225"/>
                  </a:lnTo>
                  <a:lnTo>
                    <a:pt x="1849" y="222"/>
                  </a:lnTo>
                  <a:lnTo>
                    <a:pt x="1854" y="222"/>
                  </a:lnTo>
                  <a:lnTo>
                    <a:pt x="1882" y="228"/>
                  </a:lnTo>
                  <a:lnTo>
                    <a:pt x="1884" y="225"/>
                  </a:lnTo>
                  <a:lnTo>
                    <a:pt x="1870" y="218"/>
                  </a:lnTo>
                  <a:lnTo>
                    <a:pt x="1856" y="210"/>
                  </a:lnTo>
                  <a:lnTo>
                    <a:pt x="1849" y="208"/>
                  </a:lnTo>
                  <a:lnTo>
                    <a:pt x="1827" y="195"/>
                  </a:lnTo>
                  <a:lnTo>
                    <a:pt x="1826" y="197"/>
                  </a:lnTo>
                  <a:lnTo>
                    <a:pt x="1810" y="189"/>
                  </a:lnTo>
                  <a:lnTo>
                    <a:pt x="1820" y="190"/>
                  </a:lnTo>
                  <a:lnTo>
                    <a:pt x="1833" y="189"/>
                  </a:lnTo>
                  <a:lnTo>
                    <a:pt x="1810" y="172"/>
                  </a:lnTo>
                  <a:lnTo>
                    <a:pt x="1788" y="156"/>
                  </a:lnTo>
                  <a:lnTo>
                    <a:pt x="1765" y="140"/>
                  </a:lnTo>
                  <a:lnTo>
                    <a:pt x="1741" y="12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6" name="Freeform 350"/>
            <p:cNvSpPr/>
            <p:nvPr/>
          </p:nvSpPr>
          <p:spPr bwMode="auto">
            <a:xfrm>
              <a:off x="134" y="1368"/>
              <a:ext cx="151" cy="83"/>
            </a:xfrm>
            <a:custGeom>
              <a:avLst/>
              <a:gdLst/>
              <a:ahLst/>
              <a:cxnLst>
                <a:cxn ang="0">
                  <a:pos x="136" y="43"/>
                </a:cxn>
                <a:cxn ang="0">
                  <a:pos x="132" y="37"/>
                </a:cxn>
                <a:cxn ang="0">
                  <a:pos x="125" y="30"/>
                </a:cxn>
                <a:cxn ang="0">
                  <a:pos x="118" y="29"/>
                </a:cxn>
                <a:cxn ang="0">
                  <a:pos x="118" y="31"/>
                </a:cxn>
                <a:cxn ang="0">
                  <a:pos x="114" y="29"/>
                </a:cxn>
                <a:cxn ang="0">
                  <a:pos x="102" y="30"/>
                </a:cxn>
                <a:cxn ang="0">
                  <a:pos x="94" y="36"/>
                </a:cxn>
                <a:cxn ang="0">
                  <a:pos x="93" y="40"/>
                </a:cxn>
                <a:cxn ang="0">
                  <a:pos x="87" y="40"/>
                </a:cxn>
                <a:cxn ang="0">
                  <a:pos x="92" y="34"/>
                </a:cxn>
                <a:cxn ang="0">
                  <a:pos x="101" y="24"/>
                </a:cxn>
                <a:cxn ang="0">
                  <a:pos x="101" y="16"/>
                </a:cxn>
                <a:cxn ang="0">
                  <a:pos x="90" y="6"/>
                </a:cxn>
                <a:cxn ang="0">
                  <a:pos x="90" y="9"/>
                </a:cxn>
                <a:cxn ang="0">
                  <a:pos x="83" y="0"/>
                </a:cxn>
                <a:cxn ang="0">
                  <a:pos x="63" y="15"/>
                </a:cxn>
                <a:cxn ang="0">
                  <a:pos x="41" y="28"/>
                </a:cxn>
                <a:cxn ang="0">
                  <a:pos x="21" y="42"/>
                </a:cxn>
                <a:cxn ang="0">
                  <a:pos x="0" y="57"/>
                </a:cxn>
                <a:cxn ang="0">
                  <a:pos x="10" y="48"/>
                </a:cxn>
                <a:cxn ang="0">
                  <a:pos x="20" y="43"/>
                </a:cxn>
                <a:cxn ang="0">
                  <a:pos x="26" y="42"/>
                </a:cxn>
                <a:cxn ang="0">
                  <a:pos x="32" y="39"/>
                </a:cxn>
                <a:cxn ang="0">
                  <a:pos x="32" y="42"/>
                </a:cxn>
                <a:cxn ang="0">
                  <a:pos x="35" y="41"/>
                </a:cxn>
                <a:cxn ang="0">
                  <a:pos x="23" y="47"/>
                </a:cxn>
                <a:cxn ang="0">
                  <a:pos x="22" y="53"/>
                </a:cxn>
                <a:cxn ang="0">
                  <a:pos x="46" y="53"/>
                </a:cxn>
                <a:cxn ang="0">
                  <a:pos x="39" y="64"/>
                </a:cxn>
                <a:cxn ang="0">
                  <a:pos x="50" y="67"/>
                </a:cxn>
                <a:cxn ang="0">
                  <a:pos x="58" y="69"/>
                </a:cxn>
                <a:cxn ang="0">
                  <a:pos x="54" y="72"/>
                </a:cxn>
                <a:cxn ang="0">
                  <a:pos x="64" y="70"/>
                </a:cxn>
                <a:cxn ang="0">
                  <a:pos x="70" y="67"/>
                </a:cxn>
                <a:cxn ang="0">
                  <a:pos x="69" y="65"/>
                </a:cxn>
                <a:cxn ang="0">
                  <a:pos x="86" y="57"/>
                </a:cxn>
                <a:cxn ang="0">
                  <a:pos x="92" y="54"/>
                </a:cxn>
                <a:cxn ang="0">
                  <a:pos x="94" y="49"/>
                </a:cxn>
                <a:cxn ang="0">
                  <a:pos x="95" y="53"/>
                </a:cxn>
                <a:cxn ang="0">
                  <a:pos x="104" y="52"/>
                </a:cxn>
                <a:cxn ang="0">
                  <a:pos x="108" y="49"/>
                </a:cxn>
                <a:cxn ang="0">
                  <a:pos x="119" y="49"/>
                </a:cxn>
                <a:cxn ang="0">
                  <a:pos x="136" y="43"/>
                </a:cxn>
              </a:cxnLst>
              <a:rect l="0" t="0" r="r" b="b"/>
              <a:pathLst>
                <a:path w="136" h="72">
                  <a:moveTo>
                    <a:pt x="136" y="43"/>
                  </a:moveTo>
                  <a:lnTo>
                    <a:pt x="132" y="37"/>
                  </a:lnTo>
                  <a:lnTo>
                    <a:pt x="125" y="30"/>
                  </a:lnTo>
                  <a:lnTo>
                    <a:pt x="118" y="29"/>
                  </a:lnTo>
                  <a:lnTo>
                    <a:pt x="118" y="31"/>
                  </a:lnTo>
                  <a:lnTo>
                    <a:pt x="114" y="29"/>
                  </a:lnTo>
                  <a:lnTo>
                    <a:pt x="102" y="30"/>
                  </a:lnTo>
                  <a:lnTo>
                    <a:pt x="94" y="36"/>
                  </a:lnTo>
                  <a:lnTo>
                    <a:pt x="93" y="40"/>
                  </a:lnTo>
                  <a:lnTo>
                    <a:pt x="87" y="40"/>
                  </a:lnTo>
                  <a:lnTo>
                    <a:pt x="92" y="34"/>
                  </a:lnTo>
                  <a:lnTo>
                    <a:pt x="101" y="24"/>
                  </a:lnTo>
                  <a:lnTo>
                    <a:pt x="101" y="16"/>
                  </a:lnTo>
                  <a:lnTo>
                    <a:pt x="90" y="6"/>
                  </a:lnTo>
                  <a:lnTo>
                    <a:pt x="90" y="9"/>
                  </a:lnTo>
                  <a:lnTo>
                    <a:pt x="83" y="0"/>
                  </a:lnTo>
                  <a:lnTo>
                    <a:pt x="63" y="15"/>
                  </a:lnTo>
                  <a:lnTo>
                    <a:pt x="41" y="28"/>
                  </a:lnTo>
                  <a:lnTo>
                    <a:pt x="21" y="42"/>
                  </a:lnTo>
                  <a:lnTo>
                    <a:pt x="0" y="57"/>
                  </a:lnTo>
                  <a:lnTo>
                    <a:pt x="10" y="48"/>
                  </a:lnTo>
                  <a:lnTo>
                    <a:pt x="20" y="43"/>
                  </a:lnTo>
                  <a:lnTo>
                    <a:pt x="26" y="42"/>
                  </a:lnTo>
                  <a:lnTo>
                    <a:pt x="32" y="39"/>
                  </a:lnTo>
                  <a:lnTo>
                    <a:pt x="32" y="42"/>
                  </a:lnTo>
                  <a:lnTo>
                    <a:pt x="35" y="41"/>
                  </a:lnTo>
                  <a:lnTo>
                    <a:pt x="23" y="47"/>
                  </a:lnTo>
                  <a:lnTo>
                    <a:pt x="22" y="53"/>
                  </a:lnTo>
                  <a:lnTo>
                    <a:pt x="46" y="53"/>
                  </a:lnTo>
                  <a:lnTo>
                    <a:pt x="39" y="64"/>
                  </a:lnTo>
                  <a:lnTo>
                    <a:pt x="50" y="67"/>
                  </a:lnTo>
                  <a:lnTo>
                    <a:pt x="58" y="69"/>
                  </a:lnTo>
                  <a:lnTo>
                    <a:pt x="54" y="72"/>
                  </a:lnTo>
                  <a:lnTo>
                    <a:pt x="64" y="70"/>
                  </a:lnTo>
                  <a:lnTo>
                    <a:pt x="70" y="67"/>
                  </a:lnTo>
                  <a:lnTo>
                    <a:pt x="69" y="65"/>
                  </a:lnTo>
                  <a:lnTo>
                    <a:pt x="86" y="57"/>
                  </a:lnTo>
                  <a:lnTo>
                    <a:pt x="92" y="54"/>
                  </a:lnTo>
                  <a:lnTo>
                    <a:pt x="94" y="49"/>
                  </a:lnTo>
                  <a:lnTo>
                    <a:pt x="95" y="53"/>
                  </a:lnTo>
                  <a:lnTo>
                    <a:pt x="104" y="52"/>
                  </a:lnTo>
                  <a:lnTo>
                    <a:pt x="108" y="49"/>
                  </a:lnTo>
                  <a:lnTo>
                    <a:pt x="119" y="49"/>
                  </a:lnTo>
                  <a:lnTo>
                    <a:pt x="136" y="4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7" name="Freeform 351"/>
            <p:cNvSpPr/>
            <p:nvPr/>
          </p:nvSpPr>
          <p:spPr bwMode="auto">
            <a:xfrm>
              <a:off x="4637" y="1628"/>
              <a:ext cx="145" cy="162"/>
            </a:xfrm>
            <a:custGeom>
              <a:avLst/>
              <a:gdLst/>
              <a:ahLst/>
              <a:cxnLst>
                <a:cxn ang="0">
                  <a:pos x="115" y="101"/>
                </a:cxn>
                <a:cxn ang="0">
                  <a:pos x="98" y="85"/>
                </a:cxn>
                <a:cxn ang="0">
                  <a:pos x="80" y="70"/>
                </a:cxn>
                <a:cxn ang="0">
                  <a:pos x="62" y="55"/>
                </a:cxn>
                <a:cxn ang="0">
                  <a:pos x="43" y="40"/>
                </a:cxn>
                <a:cxn ang="0">
                  <a:pos x="40" y="34"/>
                </a:cxn>
                <a:cxn ang="0">
                  <a:pos x="22" y="17"/>
                </a:cxn>
                <a:cxn ang="0">
                  <a:pos x="4" y="0"/>
                </a:cxn>
                <a:cxn ang="0">
                  <a:pos x="0" y="3"/>
                </a:cxn>
                <a:cxn ang="0">
                  <a:pos x="13" y="12"/>
                </a:cxn>
                <a:cxn ang="0">
                  <a:pos x="13" y="18"/>
                </a:cxn>
                <a:cxn ang="0">
                  <a:pos x="6" y="18"/>
                </a:cxn>
                <a:cxn ang="0">
                  <a:pos x="20" y="34"/>
                </a:cxn>
                <a:cxn ang="0">
                  <a:pos x="35" y="49"/>
                </a:cxn>
                <a:cxn ang="0">
                  <a:pos x="49" y="64"/>
                </a:cxn>
                <a:cxn ang="0">
                  <a:pos x="62" y="81"/>
                </a:cxn>
                <a:cxn ang="0">
                  <a:pos x="73" y="99"/>
                </a:cxn>
                <a:cxn ang="0">
                  <a:pos x="85" y="113"/>
                </a:cxn>
                <a:cxn ang="0">
                  <a:pos x="97" y="127"/>
                </a:cxn>
                <a:cxn ang="0">
                  <a:pos x="109" y="145"/>
                </a:cxn>
                <a:cxn ang="0">
                  <a:pos x="113" y="145"/>
                </a:cxn>
                <a:cxn ang="0">
                  <a:pos x="112" y="133"/>
                </a:cxn>
                <a:cxn ang="0">
                  <a:pos x="125" y="139"/>
                </a:cxn>
                <a:cxn ang="0">
                  <a:pos x="131" y="147"/>
                </a:cxn>
                <a:cxn ang="0">
                  <a:pos x="120" y="133"/>
                </a:cxn>
                <a:cxn ang="0">
                  <a:pos x="92" y="112"/>
                </a:cxn>
                <a:cxn ang="0">
                  <a:pos x="86" y="89"/>
                </a:cxn>
                <a:cxn ang="0">
                  <a:pos x="91" y="89"/>
                </a:cxn>
                <a:cxn ang="0">
                  <a:pos x="108" y="95"/>
                </a:cxn>
                <a:cxn ang="0">
                  <a:pos x="115" y="101"/>
                </a:cxn>
              </a:cxnLst>
              <a:rect l="0" t="0" r="r" b="b"/>
              <a:pathLst>
                <a:path w="131" h="147">
                  <a:moveTo>
                    <a:pt x="115" y="101"/>
                  </a:moveTo>
                  <a:lnTo>
                    <a:pt x="98" y="85"/>
                  </a:lnTo>
                  <a:lnTo>
                    <a:pt x="80" y="70"/>
                  </a:lnTo>
                  <a:lnTo>
                    <a:pt x="62" y="55"/>
                  </a:lnTo>
                  <a:lnTo>
                    <a:pt x="43" y="40"/>
                  </a:lnTo>
                  <a:lnTo>
                    <a:pt x="40" y="34"/>
                  </a:lnTo>
                  <a:lnTo>
                    <a:pt x="22" y="17"/>
                  </a:lnTo>
                  <a:lnTo>
                    <a:pt x="4" y="0"/>
                  </a:lnTo>
                  <a:lnTo>
                    <a:pt x="0" y="3"/>
                  </a:lnTo>
                  <a:lnTo>
                    <a:pt x="13" y="12"/>
                  </a:lnTo>
                  <a:lnTo>
                    <a:pt x="13" y="18"/>
                  </a:lnTo>
                  <a:lnTo>
                    <a:pt x="6" y="18"/>
                  </a:lnTo>
                  <a:lnTo>
                    <a:pt x="20" y="34"/>
                  </a:lnTo>
                  <a:lnTo>
                    <a:pt x="35" y="49"/>
                  </a:lnTo>
                  <a:lnTo>
                    <a:pt x="49" y="64"/>
                  </a:lnTo>
                  <a:lnTo>
                    <a:pt x="62" y="81"/>
                  </a:lnTo>
                  <a:lnTo>
                    <a:pt x="73" y="99"/>
                  </a:lnTo>
                  <a:lnTo>
                    <a:pt x="85" y="113"/>
                  </a:lnTo>
                  <a:lnTo>
                    <a:pt x="97" y="127"/>
                  </a:lnTo>
                  <a:lnTo>
                    <a:pt x="109" y="145"/>
                  </a:lnTo>
                  <a:lnTo>
                    <a:pt x="113" y="145"/>
                  </a:lnTo>
                  <a:lnTo>
                    <a:pt x="112" y="133"/>
                  </a:lnTo>
                  <a:lnTo>
                    <a:pt x="125" y="139"/>
                  </a:lnTo>
                  <a:lnTo>
                    <a:pt x="131" y="147"/>
                  </a:lnTo>
                  <a:lnTo>
                    <a:pt x="120" y="133"/>
                  </a:lnTo>
                  <a:lnTo>
                    <a:pt x="92" y="112"/>
                  </a:lnTo>
                  <a:lnTo>
                    <a:pt x="86" y="89"/>
                  </a:lnTo>
                  <a:lnTo>
                    <a:pt x="91" y="89"/>
                  </a:lnTo>
                  <a:lnTo>
                    <a:pt x="108" y="95"/>
                  </a:lnTo>
                  <a:lnTo>
                    <a:pt x="115" y="10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8" name="Freeform 352"/>
            <p:cNvSpPr/>
            <p:nvPr/>
          </p:nvSpPr>
          <p:spPr bwMode="auto">
            <a:xfrm>
              <a:off x="3181" y="1239"/>
              <a:ext cx="148" cy="56"/>
            </a:xfrm>
            <a:custGeom>
              <a:avLst/>
              <a:gdLst/>
              <a:ahLst/>
              <a:cxnLst>
                <a:cxn ang="0">
                  <a:pos x="135" y="4"/>
                </a:cxn>
                <a:cxn ang="0">
                  <a:pos x="125" y="10"/>
                </a:cxn>
                <a:cxn ang="0">
                  <a:pos x="95" y="17"/>
                </a:cxn>
                <a:cxn ang="0">
                  <a:pos x="65" y="24"/>
                </a:cxn>
                <a:cxn ang="0">
                  <a:pos x="58" y="25"/>
                </a:cxn>
                <a:cxn ang="0">
                  <a:pos x="61" y="28"/>
                </a:cxn>
                <a:cxn ang="0">
                  <a:pos x="59" y="30"/>
                </a:cxn>
                <a:cxn ang="0">
                  <a:pos x="53" y="31"/>
                </a:cxn>
                <a:cxn ang="0">
                  <a:pos x="54" y="34"/>
                </a:cxn>
                <a:cxn ang="0">
                  <a:pos x="42" y="32"/>
                </a:cxn>
                <a:cxn ang="0">
                  <a:pos x="46" y="37"/>
                </a:cxn>
                <a:cxn ang="0">
                  <a:pos x="41" y="40"/>
                </a:cxn>
                <a:cxn ang="0">
                  <a:pos x="45" y="44"/>
                </a:cxn>
                <a:cxn ang="0">
                  <a:pos x="30" y="42"/>
                </a:cxn>
                <a:cxn ang="0">
                  <a:pos x="43" y="46"/>
                </a:cxn>
                <a:cxn ang="0">
                  <a:pos x="36" y="46"/>
                </a:cxn>
                <a:cxn ang="0">
                  <a:pos x="39" y="50"/>
                </a:cxn>
                <a:cxn ang="0">
                  <a:pos x="7" y="48"/>
                </a:cxn>
                <a:cxn ang="0">
                  <a:pos x="13" y="44"/>
                </a:cxn>
                <a:cxn ang="0">
                  <a:pos x="0" y="44"/>
                </a:cxn>
                <a:cxn ang="0">
                  <a:pos x="13" y="37"/>
                </a:cxn>
                <a:cxn ang="0">
                  <a:pos x="17" y="37"/>
                </a:cxn>
                <a:cxn ang="0">
                  <a:pos x="12" y="35"/>
                </a:cxn>
                <a:cxn ang="0">
                  <a:pos x="15" y="32"/>
                </a:cxn>
                <a:cxn ang="0">
                  <a:pos x="22" y="29"/>
                </a:cxn>
                <a:cxn ang="0">
                  <a:pos x="17" y="28"/>
                </a:cxn>
                <a:cxn ang="0">
                  <a:pos x="19" y="25"/>
                </a:cxn>
                <a:cxn ang="0">
                  <a:pos x="12" y="25"/>
                </a:cxn>
                <a:cxn ang="0">
                  <a:pos x="21" y="22"/>
                </a:cxn>
                <a:cxn ang="0">
                  <a:pos x="28" y="19"/>
                </a:cxn>
                <a:cxn ang="0">
                  <a:pos x="53" y="12"/>
                </a:cxn>
                <a:cxn ang="0">
                  <a:pos x="57" y="10"/>
                </a:cxn>
                <a:cxn ang="0">
                  <a:pos x="103" y="4"/>
                </a:cxn>
                <a:cxn ang="0">
                  <a:pos x="123" y="0"/>
                </a:cxn>
                <a:cxn ang="0">
                  <a:pos x="135" y="4"/>
                </a:cxn>
              </a:cxnLst>
              <a:rect l="0" t="0" r="r" b="b"/>
              <a:pathLst>
                <a:path w="135" h="50">
                  <a:moveTo>
                    <a:pt x="135" y="4"/>
                  </a:moveTo>
                  <a:lnTo>
                    <a:pt x="125" y="10"/>
                  </a:lnTo>
                  <a:lnTo>
                    <a:pt x="95" y="17"/>
                  </a:lnTo>
                  <a:lnTo>
                    <a:pt x="65" y="24"/>
                  </a:lnTo>
                  <a:lnTo>
                    <a:pt x="58" y="25"/>
                  </a:lnTo>
                  <a:lnTo>
                    <a:pt x="61" y="28"/>
                  </a:lnTo>
                  <a:lnTo>
                    <a:pt x="59" y="30"/>
                  </a:lnTo>
                  <a:lnTo>
                    <a:pt x="53" y="31"/>
                  </a:lnTo>
                  <a:lnTo>
                    <a:pt x="54" y="34"/>
                  </a:lnTo>
                  <a:lnTo>
                    <a:pt x="42" y="32"/>
                  </a:lnTo>
                  <a:lnTo>
                    <a:pt x="46" y="37"/>
                  </a:lnTo>
                  <a:lnTo>
                    <a:pt x="41" y="40"/>
                  </a:lnTo>
                  <a:lnTo>
                    <a:pt x="45" y="44"/>
                  </a:lnTo>
                  <a:lnTo>
                    <a:pt x="30" y="42"/>
                  </a:lnTo>
                  <a:lnTo>
                    <a:pt x="43" y="46"/>
                  </a:lnTo>
                  <a:lnTo>
                    <a:pt x="36" y="46"/>
                  </a:lnTo>
                  <a:lnTo>
                    <a:pt x="39" y="50"/>
                  </a:lnTo>
                  <a:lnTo>
                    <a:pt x="7" y="48"/>
                  </a:lnTo>
                  <a:lnTo>
                    <a:pt x="13" y="44"/>
                  </a:lnTo>
                  <a:lnTo>
                    <a:pt x="0" y="44"/>
                  </a:lnTo>
                  <a:lnTo>
                    <a:pt x="13" y="37"/>
                  </a:lnTo>
                  <a:lnTo>
                    <a:pt x="17" y="37"/>
                  </a:lnTo>
                  <a:lnTo>
                    <a:pt x="12" y="35"/>
                  </a:lnTo>
                  <a:lnTo>
                    <a:pt x="15" y="32"/>
                  </a:lnTo>
                  <a:lnTo>
                    <a:pt x="22" y="29"/>
                  </a:lnTo>
                  <a:lnTo>
                    <a:pt x="17" y="28"/>
                  </a:lnTo>
                  <a:lnTo>
                    <a:pt x="19" y="25"/>
                  </a:lnTo>
                  <a:lnTo>
                    <a:pt x="12" y="25"/>
                  </a:lnTo>
                  <a:lnTo>
                    <a:pt x="21" y="22"/>
                  </a:lnTo>
                  <a:lnTo>
                    <a:pt x="28" y="19"/>
                  </a:lnTo>
                  <a:lnTo>
                    <a:pt x="53" y="12"/>
                  </a:lnTo>
                  <a:lnTo>
                    <a:pt x="57" y="10"/>
                  </a:lnTo>
                  <a:lnTo>
                    <a:pt x="103" y="4"/>
                  </a:lnTo>
                  <a:lnTo>
                    <a:pt x="123" y="0"/>
                  </a:lnTo>
                  <a:lnTo>
                    <a:pt x="135"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9" name="Freeform 353"/>
            <p:cNvSpPr/>
            <p:nvPr/>
          </p:nvSpPr>
          <p:spPr bwMode="auto">
            <a:xfrm>
              <a:off x="3167" y="1294"/>
              <a:ext cx="88" cy="42"/>
            </a:xfrm>
            <a:custGeom>
              <a:avLst/>
              <a:gdLst/>
              <a:ahLst/>
              <a:cxnLst>
                <a:cxn ang="0">
                  <a:pos x="80" y="38"/>
                </a:cxn>
                <a:cxn ang="0">
                  <a:pos x="50" y="26"/>
                </a:cxn>
                <a:cxn ang="0">
                  <a:pos x="41" y="10"/>
                </a:cxn>
                <a:cxn ang="0">
                  <a:pos x="41" y="8"/>
                </a:cxn>
                <a:cxn ang="0">
                  <a:pos x="42" y="5"/>
                </a:cxn>
                <a:cxn ang="0">
                  <a:pos x="45" y="2"/>
                </a:cxn>
                <a:cxn ang="0">
                  <a:pos x="16" y="0"/>
                </a:cxn>
                <a:cxn ang="0">
                  <a:pos x="11" y="5"/>
                </a:cxn>
                <a:cxn ang="0">
                  <a:pos x="8" y="10"/>
                </a:cxn>
                <a:cxn ang="0">
                  <a:pos x="11" y="11"/>
                </a:cxn>
                <a:cxn ang="0">
                  <a:pos x="6" y="18"/>
                </a:cxn>
                <a:cxn ang="0">
                  <a:pos x="0" y="21"/>
                </a:cxn>
                <a:cxn ang="0">
                  <a:pos x="8" y="27"/>
                </a:cxn>
                <a:cxn ang="0">
                  <a:pos x="17" y="27"/>
                </a:cxn>
                <a:cxn ang="0">
                  <a:pos x="24" y="27"/>
                </a:cxn>
                <a:cxn ang="0">
                  <a:pos x="29" y="28"/>
                </a:cxn>
                <a:cxn ang="0">
                  <a:pos x="35" y="33"/>
                </a:cxn>
                <a:cxn ang="0">
                  <a:pos x="34" y="34"/>
                </a:cxn>
                <a:cxn ang="0">
                  <a:pos x="45" y="38"/>
                </a:cxn>
                <a:cxn ang="0">
                  <a:pos x="53" y="38"/>
                </a:cxn>
                <a:cxn ang="0">
                  <a:pos x="64" y="39"/>
                </a:cxn>
                <a:cxn ang="0">
                  <a:pos x="75" y="39"/>
                </a:cxn>
                <a:cxn ang="0">
                  <a:pos x="80" y="38"/>
                </a:cxn>
              </a:cxnLst>
              <a:rect l="0" t="0" r="r" b="b"/>
              <a:pathLst>
                <a:path w="80" h="39">
                  <a:moveTo>
                    <a:pt x="80" y="38"/>
                  </a:moveTo>
                  <a:lnTo>
                    <a:pt x="50" y="26"/>
                  </a:lnTo>
                  <a:lnTo>
                    <a:pt x="41" y="10"/>
                  </a:lnTo>
                  <a:lnTo>
                    <a:pt x="41" y="8"/>
                  </a:lnTo>
                  <a:lnTo>
                    <a:pt x="42" y="5"/>
                  </a:lnTo>
                  <a:lnTo>
                    <a:pt x="45" y="2"/>
                  </a:lnTo>
                  <a:lnTo>
                    <a:pt x="16" y="0"/>
                  </a:lnTo>
                  <a:lnTo>
                    <a:pt x="11" y="5"/>
                  </a:lnTo>
                  <a:lnTo>
                    <a:pt x="8" y="10"/>
                  </a:lnTo>
                  <a:lnTo>
                    <a:pt x="11" y="11"/>
                  </a:lnTo>
                  <a:lnTo>
                    <a:pt x="6" y="18"/>
                  </a:lnTo>
                  <a:lnTo>
                    <a:pt x="0" y="21"/>
                  </a:lnTo>
                  <a:lnTo>
                    <a:pt x="8" y="27"/>
                  </a:lnTo>
                  <a:lnTo>
                    <a:pt x="17" y="27"/>
                  </a:lnTo>
                  <a:lnTo>
                    <a:pt x="24" y="27"/>
                  </a:lnTo>
                  <a:lnTo>
                    <a:pt x="29" y="28"/>
                  </a:lnTo>
                  <a:lnTo>
                    <a:pt x="35" y="33"/>
                  </a:lnTo>
                  <a:lnTo>
                    <a:pt x="34" y="34"/>
                  </a:lnTo>
                  <a:lnTo>
                    <a:pt x="45" y="38"/>
                  </a:lnTo>
                  <a:lnTo>
                    <a:pt x="53" y="38"/>
                  </a:lnTo>
                  <a:lnTo>
                    <a:pt x="64" y="39"/>
                  </a:lnTo>
                  <a:lnTo>
                    <a:pt x="75" y="39"/>
                  </a:lnTo>
                  <a:lnTo>
                    <a:pt x="80" y="3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0" name="Freeform 354"/>
            <p:cNvSpPr/>
            <p:nvPr/>
          </p:nvSpPr>
          <p:spPr bwMode="auto">
            <a:xfrm>
              <a:off x="4141" y="1250"/>
              <a:ext cx="102" cy="24"/>
            </a:xfrm>
            <a:custGeom>
              <a:avLst/>
              <a:gdLst/>
              <a:ahLst/>
              <a:cxnLst>
                <a:cxn ang="0">
                  <a:pos x="94" y="9"/>
                </a:cxn>
                <a:cxn ang="0">
                  <a:pos x="35" y="0"/>
                </a:cxn>
                <a:cxn ang="0">
                  <a:pos x="42" y="2"/>
                </a:cxn>
                <a:cxn ang="0">
                  <a:pos x="35" y="2"/>
                </a:cxn>
                <a:cxn ang="0">
                  <a:pos x="41" y="6"/>
                </a:cxn>
                <a:cxn ang="0">
                  <a:pos x="12" y="1"/>
                </a:cxn>
                <a:cxn ang="0">
                  <a:pos x="1" y="4"/>
                </a:cxn>
                <a:cxn ang="0">
                  <a:pos x="0" y="6"/>
                </a:cxn>
                <a:cxn ang="0">
                  <a:pos x="6" y="9"/>
                </a:cxn>
                <a:cxn ang="0">
                  <a:pos x="10" y="12"/>
                </a:cxn>
                <a:cxn ang="0">
                  <a:pos x="46" y="21"/>
                </a:cxn>
                <a:cxn ang="0">
                  <a:pos x="47" y="18"/>
                </a:cxn>
                <a:cxn ang="0">
                  <a:pos x="76" y="16"/>
                </a:cxn>
                <a:cxn ang="0">
                  <a:pos x="89" y="16"/>
                </a:cxn>
                <a:cxn ang="0">
                  <a:pos x="83" y="15"/>
                </a:cxn>
                <a:cxn ang="0">
                  <a:pos x="93" y="13"/>
                </a:cxn>
                <a:cxn ang="0">
                  <a:pos x="94" y="9"/>
                </a:cxn>
              </a:cxnLst>
              <a:rect l="0" t="0" r="r" b="b"/>
              <a:pathLst>
                <a:path w="94" h="21">
                  <a:moveTo>
                    <a:pt x="94" y="9"/>
                  </a:moveTo>
                  <a:lnTo>
                    <a:pt x="35" y="0"/>
                  </a:lnTo>
                  <a:lnTo>
                    <a:pt x="42" y="2"/>
                  </a:lnTo>
                  <a:lnTo>
                    <a:pt x="35" y="2"/>
                  </a:lnTo>
                  <a:lnTo>
                    <a:pt x="41" y="6"/>
                  </a:lnTo>
                  <a:lnTo>
                    <a:pt x="12" y="1"/>
                  </a:lnTo>
                  <a:lnTo>
                    <a:pt x="1" y="4"/>
                  </a:lnTo>
                  <a:lnTo>
                    <a:pt x="0" y="6"/>
                  </a:lnTo>
                  <a:lnTo>
                    <a:pt x="6" y="9"/>
                  </a:lnTo>
                  <a:lnTo>
                    <a:pt x="10" y="12"/>
                  </a:lnTo>
                  <a:lnTo>
                    <a:pt x="46" y="21"/>
                  </a:lnTo>
                  <a:lnTo>
                    <a:pt x="47" y="18"/>
                  </a:lnTo>
                  <a:lnTo>
                    <a:pt x="76" y="16"/>
                  </a:lnTo>
                  <a:lnTo>
                    <a:pt x="89" y="16"/>
                  </a:lnTo>
                  <a:lnTo>
                    <a:pt x="83" y="15"/>
                  </a:lnTo>
                  <a:lnTo>
                    <a:pt x="93" y="13"/>
                  </a:lnTo>
                  <a:lnTo>
                    <a:pt x="94" y="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1" name="Freeform 355"/>
            <p:cNvSpPr/>
            <p:nvPr/>
          </p:nvSpPr>
          <p:spPr bwMode="auto">
            <a:xfrm>
              <a:off x="3562" y="1192"/>
              <a:ext cx="81" cy="20"/>
            </a:xfrm>
            <a:custGeom>
              <a:avLst/>
              <a:gdLst/>
              <a:ahLst/>
              <a:cxnLst>
                <a:cxn ang="0">
                  <a:pos x="61" y="5"/>
                </a:cxn>
                <a:cxn ang="0">
                  <a:pos x="43" y="2"/>
                </a:cxn>
                <a:cxn ang="0">
                  <a:pos x="36" y="4"/>
                </a:cxn>
                <a:cxn ang="0">
                  <a:pos x="30" y="0"/>
                </a:cxn>
                <a:cxn ang="0">
                  <a:pos x="3" y="2"/>
                </a:cxn>
                <a:cxn ang="0">
                  <a:pos x="0" y="8"/>
                </a:cxn>
                <a:cxn ang="0">
                  <a:pos x="9" y="8"/>
                </a:cxn>
                <a:cxn ang="0">
                  <a:pos x="24" y="14"/>
                </a:cxn>
                <a:cxn ang="0">
                  <a:pos x="72" y="17"/>
                </a:cxn>
                <a:cxn ang="0">
                  <a:pos x="67" y="12"/>
                </a:cxn>
                <a:cxn ang="0">
                  <a:pos x="61" y="5"/>
                </a:cxn>
              </a:cxnLst>
              <a:rect l="0" t="0" r="r" b="b"/>
              <a:pathLst>
                <a:path w="72" h="17">
                  <a:moveTo>
                    <a:pt x="61" y="5"/>
                  </a:moveTo>
                  <a:lnTo>
                    <a:pt x="43" y="2"/>
                  </a:lnTo>
                  <a:lnTo>
                    <a:pt x="36" y="4"/>
                  </a:lnTo>
                  <a:lnTo>
                    <a:pt x="30" y="0"/>
                  </a:lnTo>
                  <a:lnTo>
                    <a:pt x="3" y="2"/>
                  </a:lnTo>
                  <a:lnTo>
                    <a:pt x="0" y="8"/>
                  </a:lnTo>
                  <a:lnTo>
                    <a:pt x="9" y="8"/>
                  </a:lnTo>
                  <a:lnTo>
                    <a:pt x="24" y="14"/>
                  </a:lnTo>
                  <a:lnTo>
                    <a:pt x="72" y="17"/>
                  </a:lnTo>
                  <a:lnTo>
                    <a:pt x="67" y="12"/>
                  </a:lnTo>
                  <a:lnTo>
                    <a:pt x="61"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2" name="Freeform 356"/>
            <p:cNvSpPr/>
            <p:nvPr/>
          </p:nvSpPr>
          <p:spPr bwMode="auto">
            <a:xfrm>
              <a:off x="3654" y="1203"/>
              <a:ext cx="60" cy="20"/>
            </a:xfrm>
            <a:custGeom>
              <a:avLst/>
              <a:gdLst/>
              <a:ahLst/>
              <a:cxnLst>
                <a:cxn ang="0">
                  <a:pos x="53" y="10"/>
                </a:cxn>
                <a:cxn ang="0">
                  <a:pos x="26" y="2"/>
                </a:cxn>
                <a:cxn ang="0">
                  <a:pos x="20" y="7"/>
                </a:cxn>
                <a:cxn ang="0">
                  <a:pos x="15" y="0"/>
                </a:cxn>
                <a:cxn ang="0">
                  <a:pos x="8" y="0"/>
                </a:cxn>
                <a:cxn ang="0">
                  <a:pos x="11" y="2"/>
                </a:cxn>
                <a:cxn ang="0">
                  <a:pos x="0" y="2"/>
                </a:cxn>
                <a:cxn ang="0">
                  <a:pos x="3" y="4"/>
                </a:cxn>
                <a:cxn ang="0">
                  <a:pos x="9" y="8"/>
                </a:cxn>
                <a:cxn ang="0">
                  <a:pos x="2" y="10"/>
                </a:cxn>
                <a:cxn ang="0">
                  <a:pos x="6" y="19"/>
                </a:cxn>
                <a:cxn ang="0">
                  <a:pos x="54" y="12"/>
                </a:cxn>
                <a:cxn ang="0">
                  <a:pos x="53" y="10"/>
                </a:cxn>
              </a:cxnLst>
              <a:rect l="0" t="0" r="r" b="b"/>
              <a:pathLst>
                <a:path w="54" h="19">
                  <a:moveTo>
                    <a:pt x="53" y="10"/>
                  </a:moveTo>
                  <a:lnTo>
                    <a:pt x="26" y="2"/>
                  </a:lnTo>
                  <a:lnTo>
                    <a:pt x="20" y="7"/>
                  </a:lnTo>
                  <a:lnTo>
                    <a:pt x="15" y="0"/>
                  </a:lnTo>
                  <a:lnTo>
                    <a:pt x="8" y="0"/>
                  </a:lnTo>
                  <a:lnTo>
                    <a:pt x="11" y="2"/>
                  </a:lnTo>
                  <a:lnTo>
                    <a:pt x="0" y="2"/>
                  </a:lnTo>
                  <a:lnTo>
                    <a:pt x="3" y="4"/>
                  </a:lnTo>
                  <a:lnTo>
                    <a:pt x="9" y="8"/>
                  </a:lnTo>
                  <a:lnTo>
                    <a:pt x="2" y="10"/>
                  </a:lnTo>
                  <a:lnTo>
                    <a:pt x="6" y="19"/>
                  </a:lnTo>
                  <a:lnTo>
                    <a:pt x="54" y="12"/>
                  </a:lnTo>
                  <a:lnTo>
                    <a:pt x="53" y="1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3" name="Freeform 357"/>
            <p:cNvSpPr/>
            <p:nvPr/>
          </p:nvSpPr>
          <p:spPr bwMode="auto">
            <a:xfrm>
              <a:off x="3529" y="1180"/>
              <a:ext cx="64" cy="10"/>
            </a:xfrm>
            <a:custGeom>
              <a:avLst/>
              <a:gdLst/>
              <a:ahLst/>
              <a:cxnLst>
                <a:cxn ang="0">
                  <a:pos x="56" y="5"/>
                </a:cxn>
                <a:cxn ang="0">
                  <a:pos x="31" y="0"/>
                </a:cxn>
                <a:cxn ang="0">
                  <a:pos x="2" y="3"/>
                </a:cxn>
                <a:cxn ang="0">
                  <a:pos x="9" y="4"/>
                </a:cxn>
                <a:cxn ang="0">
                  <a:pos x="8" y="7"/>
                </a:cxn>
                <a:cxn ang="0">
                  <a:pos x="0" y="9"/>
                </a:cxn>
                <a:cxn ang="0">
                  <a:pos x="17" y="9"/>
                </a:cxn>
                <a:cxn ang="0">
                  <a:pos x="12" y="11"/>
                </a:cxn>
                <a:cxn ang="0">
                  <a:pos x="56" y="10"/>
                </a:cxn>
                <a:cxn ang="0">
                  <a:pos x="50" y="7"/>
                </a:cxn>
                <a:cxn ang="0">
                  <a:pos x="56" y="5"/>
                </a:cxn>
              </a:cxnLst>
              <a:rect l="0" t="0" r="r" b="b"/>
              <a:pathLst>
                <a:path w="56" h="11">
                  <a:moveTo>
                    <a:pt x="56" y="5"/>
                  </a:moveTo>
                  <a:lnTo>
                    <a:pt x="31" y="0"/>
                  </a:lnTo>
                  <a:lnTo>
                    <a:pt x="2" y="3"/>
                  </a:lnTo>
                  <a:lnTo>
                    <a:pt x="9" y="4"/>
                  </a:lnTo>
                  <a:lnTo>
                    <a:pt x="8" y="7"/>
                  </a:lnTo>
                  <a:lnTo>
                    <a:pt x="0" y="9"/>
                  </a:lnTo>
                  <a:lnTo>
                    <a:pt x="17" y="9"/>
                  </a:lnTo>
                  <a:lnTo>
                    <a:pt x="12" y="11"/>
                  </a:lnTo>
                  <a:lnTo>
                    <a:pt x="56" y="10"/>
                  </a:lnTo>
                  <a:lnTo>
                    <a:pt x="50" y="7"/>
                  </a:lnTo>
                  <a:lnTo>
                    <a:pt x="56"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4" name="Freeform 358"/>
            <p:cNvSpPr/>
            <p:nvPr/>
          </p:nvSpPr>
          <p:spPr bwMode="auto">
            <a:xfrm>
              <a:off x="4254" y="1259"/>
              <a:ext cx="67" cy="11"/>
            </a:xfrm>
            <a:custGeom>
              <a:avLst/>
              <a:gdLst/>
              <a:ahLst/>
              <a:cxnLst>
                <a:cxn ang="0">
                  <a:pos x="59" y="6"/>
                </a:cxn>
                <a:cxn ang="0">
                  <a:pos x="14" y="2"/>
                </a:cxn>
                <a:cxn ang="0">
                  <a:pos x="0" y="0"/>
                </a:cxn>
                <a:cxn ang="0">
                  <a:pos x="5" y="5"/>
                </a:cxn>
                <a:cxn ang="0">
                  <a:pos x="54" y="11"/>
                </a:cxn>
                <a:cxn ang="0">
                  <a:pos x="59" y="6"/>
                </a:cxn>
              </a:cxnLst>
              <a:rect l="0" t="0" r="r" b="b"/>
              <a:pathLst>
                <a:path w="59" h="11">
                  <a:moveTo>
                    <a:pt x="59" y="6"/>
                  </a:moveTo>
                  <a:lnTo>
                    <a:pt x="14" y="2"/>
                  </a:lnTo>
                  <a:lnTo>
                    <a:pt x="0" y="0"/>
                  </a:lnTo>
                  <a:lnTo>
                    <a:pt x="5" y="5"/>
                  </a:lnTo>
                  <a:lnTo>
                    <a:pt x="54" y="11"/>
                  </a:lnTo>
                  <a:lnTo>
                    <a:pt x="59"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5" name="Freeform 359"/>
            <p:cNvSpPr/>
            <p:nvPr/>
          </p:nvSpPr>
          <p:spPr bwMode="auto">
            <a:xfrm>
              <a:off x="2830" y="1616"/>
              <a:ext cx="32" cy="14"/>
            </a:xfrm>
            <a:custGeom>
              <a:avLst/>
              <a:gdLst/>
              <a:ahLst/>
              <a:cxnLst>
                <a:cxn ang="0">
                  <a:pos x="8" y="0"/>
                </a:cxn>
                <a:cxn ang="0">
                  <a:pos x="7" y="3"/>
                </a:cxn>
                <a:cxn ang="0">
                  <a:pos x="0" y="2"/>
                </a:cxn>
                <a:cxn ang="0">
                  <a:pos x="0" y="3"/>
                </a:cxn>
                <a:cxn ang="0">
                  <a:pos x="1" y="5"/>
                </a:cxn>
                <a:cxn ang="0">
                  <a:pos x="2" y="5"/>
                </a:cxn>
                <a:cxn ang="0">
                  <a:pos x="0" y="6"/>
                </a:cxn>
                <a:cxn ang="0">
                  <a:pos x="0" y="8"/>
                </a:cxn>
                <a:cxn ang="0">
                  <a:pos x="6" y="9"/>
                </a:cxn>
                <a:cxn ang="0">
                  <a:pos x="29" y="11"/>
                </a:cxn>
                <a:cxn ang="0">
                  <a:pos x="29" y="3"/>
                </a:cxn>
                <a:cxn ang="0">
                  <a:pos x="17" y="2"/>
                </a:cxn>
                <a:cxn ang="0">
                  <a:pos x="8" y="0"/>
                </a:cxn>
              </a:cxnLst>
              <a:rect l="0" t="0" r="r" b="b"/>
              <a:pathLst>
                <a:path w="29" h="11">
                  <a:moveTo>
                    <a:pt x="8" y="0"/>
                  </a:moveTo>
                  <a:lnTo>
                    <a:pt x="7" y="3"/>
                  </a:lnTo>
                  <a:lnTo>
                    <a:pt x="0" y="2"/>
                  </a:lnTo>
                  <a:lnTo>
                    <a:pt x="0" y="3"/>
                  </a:lnTo>
                  <a:lnTo>
                    <a:pt x="1" y="5"/>
                  </a:lnTo>
                  <a:lnTo>
                    <a:pt x="2" y="5"/>
                  </a:lnTo>
                  <a:lnTo>
                    <a:pt x="0" y="6"/>
                  </a:lnTo>
                  <a:lnTo>
                    <a:pt x="0" y="8"/>
                  </a:lnTo>
                  <a:lnTo>
                    <a:pt x="6" y="9"/>
                  </a:lnTo>
                  <a:lnTo>
                    <a:pt x="29" y="11"/>
                  </a:lnTo>
                  <a:lnTo>
                    <a:pt x="29" y="3"/>
                  </a:lnTo>
                  <a:lnTo>
                    <a:pt x="17" y="2"/>
                  </a:lnTo>
                  <a:lnTo>
                    <a:pt x="8"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6" name="Freeform 360"/>
            <p:cNvSpPr/>
            <p:nvPr/>
          </p:nvSpPr>
          <p:spPr bwMode="auto">
            <a:xfrm>
              <a:off x="4224" y="1285"/>
              <a:ext cx="50" cy="11"/>
            </a:xfrm>
            <a:custGeom>
              <a:avLst/>
              <a:gdLst/>
              <a:ahLst/>
              <a:cxnLst>
                <a:cxn ang="0">
                  <a:pos x="46" y="10"/>
                </a:cxn>
                <a:cxn ang="0">
                  <a:pos x="0" y="6"/>
                </a:cxn>
                <a:cxn ang="0">
                  <a:pos x="16" y="0"/>
                </a:cxn>
                <a:cxn ang="0">
                  <a:pos x="41" y="7"/>
                </a:cxn>
                <a:cxn ang="0">
                  <a:pos x="46" y="10"/>
                </a:cxn>
              </a:cxnLst>
              <a:rect l="0" t="0" r="r" b="b"/>
              <a:pathLst>
                <a:path w="46" h="10">
                  <a:moveTo>
                    <a:pt x="46" y="10"/>
                  </a:moveTo>
                  <a:lnTo>
                    <a:pt x="0" y="6"/>
                  </a:lnTo>
                  <a:lnTo>
                    <a:pt x="16" y="0"/>
                  </a:lnTo>
                  <a:lnTo>
                    <a:pt x="41" y="7"/>
                  </a:lnTo>
                  <a:lnTo>
                    <a:pt x="46" y="1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7" name="Freeform 361"/>
            <p:cNvSpPr/>
            <p:nvPr/>
          </p:nvSpPr>
          <p:spPr bwMode="auto">
            <a:xfrm>
              <a:off x="3149" y="1356"/>
              <a:ext cx="28" cy="14"/>
            </a:xfrm>
            <a:custGeom>
              <a:avLst/>
              <a:gdLst/>
              <a:ahLst/>
              <a:cxnLst>
                <a:cxn ang="0">
                  <a:pos x="24" y="6"/>
                </a:cxn>
                <a:cxn ang="0">
                  <a:pos x="6" y="12"/>
                </a:cxn>
                <a:cxn ang="0">
                  <a:pos x="0" y="4"/>
                </a:cxn>
                <a:cxn ang="0">
                  <a:pos x="6" y="0"/>
                </a:cxn>
                <a:cxn ang="0">
                  <a:pos x="24" y="6"/>
                </a:cxn>
              </a:cxnLst>
              <a:rect l="0" t="0" r="r" b="b"/>
              <a:pathLst>
                <a:path w="24" h="12">
                  <a:moveTo>
                    <a:pt x="24" y="6"/>
                  </a:moveTo>
                  <a:lnTo>
                    <a:pt x="6" y="12"/>
                  </a:lnTo>
                  <a:lnTo>
                    <a:pt x="0" y="4"/>
                  </a:lnTo>
                  <a:lnTo>
                    <a:pt x="6" y="0"/>
                  </a:lnTo>
                  <a:lnTo>
                    <a:pt x="24"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8" name="Freeform 362"/>
            <p:cNvSpPr/>
            <p:nvPr/>
          </p:nvSpPr>
          <p:spPr bwMode="auto">
            <a:xfrm>
              <a:off x="280" y="1323"/>
              <a:ext cx="40" cy="9"/>
            </a:xfrm>
            <a:custGeom>
              <a:avLst/>
              <a:gdLst/>
              <a:ahLst/>
              <a:cxnLst>
                <a:cxn ang="0">
                  <a:pos x="33" y="6"/>
                </a:cxn>
                <a:cxn ang="0">
                  <a:pos x="0" y="8"/>
                </a:cxn>
                <a:cxn ang="0">
                  <a:pos x="18" y="0"/>
                </a:cxn>
                <a:cxn ang="0">
                  <a:pos x="35" y="3"/>
                </a:cxn>
                <a:cxn ang="0">
                  <a:pos x="33" y="6"/>
                </a:cxn>
              </a:cxnLst>
              <a:rect l="0" t="0" r="r" b="b"/>
              <a:pathLst>
                <a:path w="35" h="8">
                  <a:moveTo>
                    <a:pt x="33" y="6"/>
                  </a:moveTo>
                  <a:lnTo>
                    <a:pt x="0" y="8"/>
                  </a:lnTo>
                  <a:lnTo>
                    <a:pt x="18" y="0"/>
                  </a:lnTo>
                  <a:lnTo>
                    <a:pt x="35" y="3"/>
                  </a:lnTo>
                  <a:lnTo>
                    <a:pt x="33"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9" name="Freeform 363"/>
            <p:cNvSpPr/>
            <p:nvPr/>
          </p:nvSpPr>
          <p:spPr bwMode="auto">
            <a:xfrm>
              <a:off x="3043" y="1183"/>
              <a:ext cx="49" cy="9"/>
            </a:xfrm>
            <a:custGeom>
              <a:avLst/>
              <a:gdLst/>
              <a:ahLst/>
              <a:cxnLst>
                <a:cxn ang="0">
                  <a:pos x="43" y="1"/>
                </a:cxn>
                <a:cxn ang="0">
                  <a:pos x="17" y="5"/>
                </a:cxn>
                <a:cxn ang="0">
                  <a:pos x="8" y="7"/>
                </a:cxn>
                <a:cxn ang="0">
                  <a:pos x="0" y="7"/>
                </a:cxn>
                <a:cxn ang="0">
                  <a:pos x="8" y="5"/>
                </a:cxn>
                <a:cxn ang="0">
                  <a:pos x="24" y="1"/>
                </a:cxn>
                <a:cxn ang="0">
                  <a:pos x="36" y="0"/>
                </a:cxn>
                <a:cxn ang="0">
                  <a:pos x="43" y="1"/>
                </a:cxn>
              </a:cxnLst>
              <a:rect l="0" t="0" r="r" b="b"/>
              <a:pathLst>
                <a:path w="43" h="7">
                  <a:moveTo>
                    <a:pt x="43" y="1"/>
                  </a:moveTo>
                  <a:lnTo>
                    <a:pt x="17" y="5"/>
                  </a:lnTo>
                  <a:lnTo>
                    <a:pt x="8" y="7"/>
                  </a:lnTo>
                  <a:lnTo>
                    <a:pt x="0" y="7"/>
                  </a:lnTo>
                  <a:lnTo>
                    <a:pt x="8" y="5"/>
                  </a:lnTo>
                  <a:lnTo>
                    <a:pt x="24" y="1"/>
                  </a:lnTo>
                  <a:lnTo>
                    <a:pt x="36" y="0"/>
                  </a:lnTo>
                  <a:lnTo>
                    <a:pt x="43"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0" name="Freeform 364"/>
            <p:cNvSpPr/>
            <p:nvPr/>
          </p:nvSpPr>
          <p:spPr bwMode="auto">
            <a:xfrm>
              <a:off x="4860" y="1801"/>
              <a:ext cx="14" cy="20"/>
            </a:xfrm>
            <a:custGeom>
              <a:avLst/>
              <a:gdLst/>
              <a:ahLst/>
              <a:cxnLst>
                <a:cxn ang="0">
                  <a:pos x="15" y="0"/>
                </a:cxn>
                <a:cxn ang="0">
                  <a:pos x="3" y="5"/>
                </a:cxn>
                <a:cxn ang="0">
                  <a:pos x="0" y="18"/>
                </a:cxn>
                <a:cxn ang="0">
                  <a:pos x="6" y="11"/>
                </a:cxn>
                <a:cxn ang="0">
                  <a:pos x="12" y="3"/>
                </a:cxn>
                <a:cxn ang="0">
                  <a:pos x="15" y="0"/>
                </a:cxn>
              </a:cxnLst>
              <a:rect l="0" t="0" r="r" b="b"/>
              <a:pathLst>
                <a:path w="15" h="18">
                  <a:moveTo>
                    <a:pt x="15" y="0"/>
                  </a:moveTo>
                  <a:lnTo>
                    <a:pt x="3" y="5"/>
                  </a:lnTo>
                  <a:lnTo>
                    <a:pt x="0" y="18"/>
                  </a:lnTo>
                  <a:lnTo>
                    <a:pt x="6" y="11"/>
                  </a:lnTo>
                  <a:lnTo>
                    <a:pt x="12" y="3"/>
                  </a:lnTo>
                  <a:lnTo>
                    <a:pt x="15"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1" name="Freeform 365"/>
            <p:cNvSpPr/>
            <p:nvPr/>
          </p:nvSpPr>
          <p:spPr bwMode="auto">
            <a:xfrm>
              <a:off x="4761" y="1323"/>
              <a:ext cx="21" cy="11"/>
            </a:xfrm>
            <a:custGeom>
              <a:avLst/>
              <a:gdLst/>
              <a:ahLst/>
              <a:cxnLst>
                <a:cxn ang="0">
                  <a:pos x="3" y="0"/>
                </a:cxn>
                <a:cxn ang="0">
                  <a:pos x="0" y="6"/>
                </a:cxn>
                <a:cxn ang="0">
                  <a:pos x="9" y="10"/>
                </a:cxn>
                <a:cxn ang="0">
                  <a:pos x="17" y="9"/>
                </a:cxn>
                <a:cxn ang="0">
                  <a:pos x="3" y="0"/>
                </a:cxn>
              </a:cxnLst>
              <a:rect l="0" t="0" r="r" b="b"/>
              <a:pathLst>
                <a:path w="17" h="10">
                  <a:moveTo>
                    <a:pt x="3" y="0"/>
                  </a:moveTo>
                  <a:lnTo>
                    <a:pt x="0" y="6"/>
                  </a:lnTo>
                  <a:lnTo>
                    <a:pt x="9" y="10"/>
                  </a:lnTo>
                  <a:lnTo>
                    <a:pt x="17" y="9"/>
                  </a:lnTo>
                  <a:lnTo>
                    <a:pt x="3"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2" name="Freeform 366"/>
            <p:cNvSpPr/>
            <p:nvPr/>
          </p:nvSpPr>
          <p:spPr bwMode="auto">
            <a:xfrm>
              <a:off x="3269" y="1342"/>
              <a:ext cx="32" cy="10"/>
            </a:xfrm>
            <a:custGeom>
              <a:avLst/>
              <a:gdLst/>
              <a:ahLst/>
              <a:cxnLst>
                <a:cxn ang="0">
                  <a:pos x="28" y="9"/>
                </a:cxn>
                <a:cxn ang="0">
                  <a:pos x="3" y="0"/>
                </a:cxn>
                <a:cxn ang="0">
                  <a:pos x="0" y="3"/>
                </a:cxn>
                <a:cxn ang="0">
                  <a:pos x="18" y="9"/>
                </a:cxn>
                <a:cxn ang="0">
                  <a:pos x="28" y="9"/>
                </a:cxn>
              </a:cxnLst>
              <a:rect l="0" t="0" r="r" b="b"/>
              <a:pathLst>
                <a:path w="28" h="9">
                  <a:moveTo>
                    <a:pt x="28" y="9"/>
                  </a:moveTo>
                  <a:lnTo>
                    <a:pt x="3" y="0"/>
                  </a:lnTo>
                  <a:lnTo>
                    <a:pt x="0" y="3"/>
                  </a:lnTo>
                  <a:lnTo>
                    <a:pt x="18" y="9"/>
                  </a:lnTo>
                  <a:lnTo>
                    <a:pt x="28" y="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3" name="Freeform 367"/>
            <p:cNvSpPr/>
            <p:nvPr/>
          </p:nvSpPr>
          <p:spPr bwMode="auto">
            <a:xfrm>
              <a:off x="2847" y="1550"/>
              <a:ext cx="17" cy="10"/>
            </a:xfrm>
            <a:custGeom>
              <a:avLst/>
              <a:gdLst/>
              <a:ahLst/>
              <a:cxnLst>
                <a:cxn ang="0">
                  <a:pos x="16" y="1"/>
                </a:cxn>
                <a:cxn ang="0">
                  <a:pos x="2" y="7"/>
                </a:cxn>
                <a:cxn ang="0">
                  <a:pos x="0" y="1"/>
                </a:cxn>
                <a:cxn ang="0">
                  <a:pos x="14" y="0"/>
                </a:cxn>
                <a:cxn ang="0">
                  <a:pos x="16" y="1"/>
                </a:cxn>
              </a:cxnLst>
              <a:rect l="0" t="0" r="r" b="b"/>
              <a:pathLst>
                <a:path w="16" h="7">
                  <a:moveTo>
                    <a:pt x="16" y="1"/>
                  </a:moveTo>
                  <a:lnTo>
                    <a:pt x="2" y="7"/>
                  </a:lnTo>
                  <a:lnTo>
                    <a:pt x="0" y="1"/>
                  </a:lnTo>
                  <a:lnTo>
                    <a:pt x="14" y="0"/>
                  </a:lnTo>
                  <a:lnTo>
                    <a:pt x="16"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4" name="Freeform 368"/>
            <p:cNvSpPr/>
            <p:nvPr/>
          </p:nvSpPr>
          <p:spPr bwMode="auto">
            <a:xfrm>
              <a:off x="4860" y="1536"/>
              <a:ext cx="11" cy="14"/>
            </a:xfrm>
            <a:custGeom>
              <a:avLst/>
              <a:gdLst/>
              <a:ahLst/>
              <a:cxnLst>
                <a:cxn ang="0">
                  <a:pos x="11" y="3"/>
                </a:cxn>
                <a:cxn ang="0">
                  <a:pos x="5" y="11"/>
                </a:cxn>
                <a:cxn ang="0">
                  <a:pos x="0" y="5"/>
                </a:cxn>
                <a:cxn ang="0">
                  <a:pos x="5" y="0"/>
                </a:cxn>
                <a:cxn ang="0">
                  <a:pos x="11" y="3"/>
                </a:cxn>
              </a:cxnLst>
              <a:rect l="0" t="0" r="r" b="b"/>
              <a:pathLst>
                <a:path w="11" h="11">
                  <a:moveTo>
                    <a:pt x="11" y="3"/>
                  </a:moveTo>
                  <a:lnTo>
                    <a:pt x="5" y="11"/>
                  </a:lnTo>
                  <a:lnTo>
                    <a:pt x="0" y="5"/>
                  </a:lnTo>
                  <a:lnTo>
                    <a:pt x="5" y="0"/>
                  </a:lnTo>
                  <a:lnTo>
                    <a:pt x="11"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5" name="Freeform 369"/>
            <p:cNvSpPr/>
            <p:nvPr/>
          </p:nvSpPr>
          <p:spPr bwMode="auto">
            <a:xfrm>
              <a:off x="4659" y="1350"/>
              <a:ext cx="21" cy="4"/>
            </a:xfrm>
            <a:custGeom>
              <a:avLst/>
              <a:gdLst/>
              <a:ahLst/>
              <a:cxnLst>
                <a:cxn ang="0">
                  <a:pos x="21" y="1"/>
                </a:cxn>
                <a:cxn ang="0">
                  <a:pos x="18" y="3"/>
                </a:cxn>
                <a:cxn ang="0">
                  <a:pos x="0" y="0"/>
                </a:cxn>
                <a:cxn ang="0">
                  <a:pos x="18" y="0"/>
                </a:cxn>
                <a:cxn ang="0">
                  <a:pos x="21" y="1"/>
                </a:cxn>
              </a:cxnLst>
              <a:rect l="0" t="0" r="r" b="b"/>
              <a:pathLst>
                <a:path w="21" h="3">
                  <a:moveTo>
                    <a:pt x="21" y="1"/>
                  </a:moveTo>
                  <a:lnTo>
                    <a:pt x="18" y="3"/>
                  </a:lnTo>
                  <a:lnTo>
                    <a:pt x="0" y="0"/>
                  </a:lnTo>
                  <a:lnTo>
                    <a:pt x="18" y="0"/>
                  </a:lnTo>
                  <a:lnTo>
                    <a:pt x="21"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6" name="Freeform 370"/>
            <p:cNvSpPr/>
            <p:nvPr/>
          </p:nvSpPr>
          <p:spPr bwMode="auto">
            <a:xfrm>
              <a:off x="3382" y="1292"/>
              <a:ext cx="21" cy="4"/>
            </a:xfrm>
            <a:custGeom>
              <a:avLst/>
              <a:gdLst/>
              <a:ahLst/>
              <a:cxnLst>
                <a:cxn ang="0">
                  <a:pos x="19" y="4"/>
                </a:cxn>
                <a:cxn ang="0">
                  <a:pos x="0" y="5"/>
                </a:cxn>
                <a:cxn ang="0">
                  <a:pos x="2" y="0"/>
                </a:cxn>
                <a:cxn ang="0">
                  <a:pos x="10" y="2"/>
                </a:cxn>
                <a:cxn ang="0">
                  <a:pos x="19" y="4"/>
                </a:cxn>
              </a:cxnLst>
              <a:rect l="0" t="0" r="r" b="b"/>
              <a:pathLst>
                <a:path w="19" h="5">
                  <a:moveTo>
                    <a:pt x="19" y="4"/>
                  </a:moveTo>
                  <a:lnTo>
                    <a:pt x="0" y="5"/>
                  </a:lnTo>
                  <a:lnTo>
                    <a:pt x="2" y="0"/>
                  </a:lnTo>
                  <a:lnTo>
                    <a:pt x="10" y="2"/>
                  </a:lnTo>
                  <a:lnTo>
                    <a:pt x="19"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7" name="Freeform 371"/>
            <p:cNvSpPr/>
            <p:nvPr/>
          </p:nvSpPr>
          <p:spPr bwMode="auto">
            <a:xfrm>
              <a:off x="3174" y="1183"/>
              <a:ext cx="33" cy="5"/>
            </a:xfrm>
            <a:custGeom>
              <a:avLst/>
              <a:gdLst/>
              <a:ahLst/>
              <a:cxnLst>
                <a:cxn ang="0">
                  <a:pos x="29" y="0"/>
                </a:cxn>
                <a:cxn ang="0">
                  <a:pos x="0" y="1"/>
                </a:cxn>
                <a:cxn ang="0">
                  <a:pos x="16" y="3"/>
                </a:cxn>
                <a:cxn ang="0">
                  <a:pos x="29" y="0"/>
                </a:cxn>
              </a:cxnLst>
              <a:rect l="0" t="0" r="r" b="b"/>
              <a:pathLst>
                <a:path w="29" h="3">
                  <a:moveTo>
                    <a:pt x="29" y="0"/>
                  </a:moveTo>
                  <a:lnTo>
                    <a:pt x="0" y="1"/>
                  </a:lnTo>
                  <a:lnTo>
                    <a:pt x="16" y="3"/>
                  </a:lnTo>
                  <a:lnTo>
                    <a:pt x="29"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8" name="Freeform 372"/>
            <p:cNvSpPr/>
            <p:nvPr/>
          </p:nvSpPr>
          <p:spPr bwMode="auto">
            <a:xfrm>
              <a:off x="3207" y="1180"/>
              <a:ext cx="31" cy="0"/>
            </a:xfrm>
            <a:custGeom>
              <a:avLst/>
              <a:gdLst/>
              <a:ahLst/>
              <a:cxnLst>
                <a:cxn ang="0">
                  <a:pos x="28" y="3"/>
                </a:cxn>
                <a:cxn ang="0">
                  <a:pos x="0" y="4"/>
                </a:cxn>
                <a:cxn ang="0">
                  <a:pos x="23" y="0"/>
                </a:cxn>
                <a:cxn ang="0">
                  <a:pos x="28" y="3"/>
                </a:cxn>
              </a:cxnLst>
              <a:rect l="0" t="0" r="r" b="b"/>
              <a:pathLst>
                <a:path w="28" h="4">
                  <a:moveTo>
                    <a:pt x="28" y="3"/>
                  </a:moveTo>
                  <a:lnTo>
                    <a:pt x="0" y="4"/>
                  </a:lnTo>
                  <a:lnTo>
                    <a:pt x="23" y="0"/>
                  </a:lnTo>
                  <a:lnTo>
                    <a:pt x="28"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9" name="Freeform 373"/>
            <p:cNvSpPr/>
            <p:nvPr/>
          </p:nvSpPr>
          <p:spPr bwMode="auto">
            <a:xfrm>
              <a:off x="3867" y="1276"/>
              <a:ext cx="22" cy="5"/>
            </a:xfrm>
            <a:custGeom>
              <a:avLst/>
              <a:gdLst/>
              <a:ahLst/>
              <a:cxnLst>
                <a:cxn ang="0">
                  <a:pos x="19" y="0"/>
                </a:cxn>
                <a:cxn ang="0">
                  <a:pos x="0" y="1"/>
                </a:cxn>
                <a:cxn ang="0">
                  <a:pos x="21" y="3"/>
                </a:cxn>
                <a:cxn ang="0">
                  <a:pos x="19" y="0"/>
                </a:cxn>
              </a:cxnLst>
              <a:rect l="0" t="0" r="r" b="b"/>
              <a:pathLst>
                <a:path w="21" h="3">
                  <a:moveTo>
                    <a:pt x="19" y="0"/>
                  </a:moveTo>
                  <a:lnTo>
                    <a:pt x="0" y="1"/>
                  </a:lnTo>
                  <a:lnTo>
                    <a:pt x="21" y="3"/>
                  </a:lnTo>
                  <a:lnTo>
                    <a:pt x="19"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0" name="Freeform 374"/>
            <p:cNvSpPr/>
            <p:nvPr/>
          </p:nvSpPr>
          <p:spPr bwMode="auto">
            <a:xfrm>
              <a:off x="4904" y="1699"/>
              <a:ext cx="7" cy="10"/>
            </a:xfrm>
            <a:custGeom>
              <a:avLst/>
              <a:gdLst/>
              <a:ahLst/>
              <a:cxnLst>
                <a:cxn ang="0">
                  <a:pos x="5" y="1"/>
                </a:cxn>
                <a:cxn ang="0">
                  <a:pos x="1" y="11"/>
                </a:cxn>
                <a:cxn ang="0">
                  <a:pos x="0" y="0"/>
                </a:cxn>
                <a:cxn ang="0">
                  <a:pos x="5" y="1"/>
                </a:cxn>
              </a:cxnLst>
              <a:rect l="0" t="0" r="r" b="b"/>
              <a:pathLst>
                <a:path w="5" h="11">
                  <a:moveTo>
                    <a:pt x="5" y="1"/>
                  </a:moveTo>
                  <a:lnTo>
                    <a:pt x="1" y="11"/>
                  </a:lnTo>
                  <a:lnTo>
                    <a:pt x="0" y="0"/>
                  </a:lnTo>
                  <a:lnTo>
                    <a:pt x="5"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1" name="Freeform 375"/>
            <p:cNvSpPr/>
            <p:nvPr/>
          </p:nvSpPr>
          <p:spPr bwMode="auto">
            <a:xfrm>
              <a:off x="4846" y="1821"/>
              <a:ext cx="7" cy="11"/>
            </a:xfrm>
            <a:custGeom>
              <a:avLst/>
              <a:gdLst/>
              <a:ahLst/>
              <a:cxnLst>
                <a:cxn ang="0">
                  <a:pos x="6" y="0"/>
                </a:cxn>
                <a:cxn ang="0">
                  <a:pos x="0" y="11"/>
                </a:cxn>
                <a:cxn ang="0">
                  <a:pos x="0" y="3"/>
                </a:cxn>
                <a:cxn ang="0">
                  <a:pos x="6" y="0"/>
                </a:cxn>
              </a:cxnLst>
              <a:rect l="0" t="0" r="r" b="b"/>
              <a:pathLst>
                <a:path w="6" h="11">
                  <a:moveTo>
                    <a:pt x="6" y="0"/>
                  </a:moveTo>
                  <a:lnTo>
                    <a:pt x="0" y="11"/>
                  </a:lnTo>
                  <a:lnTo>
                    <a:pt x="0" y="3"/>
                  </a:lnTo>
                  <a:lnTo>
                    <a:pt x="6"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2" name="Freeform 376"/>
            <p:cNvSpPr/>
            <p:nvPr/>
          </p:nvSpPr>
          <p:spPr bwMode="auto">
            <a:xfrm>
              <a:off x="4213" y="1281"/>
              <a:ext cx="8" cy="4"/>
            </a:xfrm>
            <a:custGeom>
              <a:avLst/>
              <a:gdLst/>
              <a:ahLst/>
              <a:cxnLst>
                <a:cxn ang="0">
                  <a:pos x="10" y="0"/>
                </a:cxn>
                <a:cxn ang="0">
                  <a:pos x="0" y="0"/>
                </a:cxn>
                <a:cxn ang="0">
                  <a:pos x="10" y="5"/>
                </a:cxn>
                <a:cxn ang="0">
                  <a:pos x="10" y="0"/>
                </a:cxn>
              </a:cxnLst>
              <a:rect l="0" t="0" r="r" b="b"/>
              <a:pathLst>
                <a:path w="10" h="5">
                  <a:moveTo>
                    <a:pt x="10" y="0"/>
                  </a:moveTo>
                  <a:lnTo>
                    <a:pt x="0" y="0"/>
                  </a:lnTo>
                  <a:lnTo>
                    <a:pt x="10" y="5"/>
                  </a:lnTo>
                  <a:lnTo>
                    <a:pt x="1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3" name="Freeform 377"/>
            <p:cNvSpPr/>
            <p:nvPr/>
          </p:nvSpPr>
          <p:spPr bwMode="auto">
            <a:xfrm>
              <a:off x="3029" y="1185"/>
              <a:ext cx="32" cy="0"/>
            </a:xfrm>
            <a:custGeom>
              <a:avLst/>
              <a:gdLst/>
              <a:ahLst/>
              <a:cxnLst>
                <a:cxn ang="0">
                  <a:pos x="27" y="0"/>
                </a:cxn>
                <a:cxn ang="0">
                  <a:pos x="0" y="1"/>
                </a:cxn>
                <a:cxn ang="0">
                  <a:pos x="6" y="0"/>
                </a:cxn>
                <a:cxn ang="0">
                  <a:pos x="27" y="0"/>
                </a:cxn>
              </a:cxnLst>
              <a:rect l="0" t="0" r="r" b="b"/>
              <a:pathLst>
                <a:path w="27" h="1">
                  <a:moveTo>
                    <a:pt x="27" y="0"/>
                  </a:moveTo>
                  <a:lnTo>
                    <a:pt x="0" y="1"/>
                  </a:lnTo>
                  <a:lnTo>
                    <a:pt x="6" y="0"/>
                  </a:lnTo>
                  <a:lnTo>
                    <a:pt x="27"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4" name="Freeform 378"/>
            <p:cNvSpPr/>
            <p:nvPr/>
          </p:nvSpPr>
          <p:spPr bwMode="auto">
            <a:xfrm>
              <a:off x="3481" y="1308"/>
              <a:ext cx="14" cy="2"/>
            </a:xfrm>
            <a:custGeom>
              <a:avLst/>
              <a:gdLst/>
              <a:ahLst/>
              <a:cxnLst>
                <a:cxn ang="0">
                  <a:pos x="13" y="0"/>
                </a:cxn>
                <a:cxn ang="0">
                  <a:pos x="1" y="3"/>
                </a:cxn>
                <a:cxn ang="0">
                  <a:pos x="0" y="0"/>
                </a:cxn>
                <a:cxn ang="0">
                  <a:pos x="13" y="0"/>
                </a:cxn>
              </a:cxnLst>
              <a:rect l="0" t="0" r="r" b="b"/>
              <a:pathLst>
                <a:path w="13" h="3">
                  <a:moveTo>
                    <a:pt x="13" y="0"/>
                  </a:moveTo>
                  <a:lnTo>
                    <a:pt x="1" y="3"/>
                  </a:lnTo>
                  <a:lnTo>
                    <a:pt x="0" y="0"/>
                  </a:lnTo>
                  <a:lnTo>
                    <a:pt x="13"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5" name="Freeform 379"/>
            <p:cNvSpPr/>
            <p:nvPr/>
          </p:nvSpPr>
          <p:spPr bwMode="auto">
            <a:xfrm>
              <a:off x="3156" y="1190"/>
              <a:ext cx="22" cy="0"/>
            </a:xfrm>
            <a:custGeom>
              <a:avLst/>
              <a:gdLst/>
              <a:ahLst/>
              <a:cxnLst>
                <a:cxn ang="0">
                  <a:pos x="20" y="0"/>
                </a:cxn>
                <a:cxn ang="0">
                  <a:pos x="0" y="0"/>
                </a:cxn>
                <a:cxn ang="0">
                  <a:pos x="9" y="2"/>
                </a:cxn>
                <a:cxn ang="0">
                  <a:pos x="20" y="0"/>
                </a:cxn>
              </a:cxnLst>
              <a:rect l="0" t="0" r="r" b="b"/>
              <a:pathLst>
                <a:path w="20" h="2">
                  <a:moveTo>
                    <a:pt x="20" y="0"/>
                  </a:moveTo>
                  <a:lnTo>
                    <a:pt x="0" y="0"/>
                  </a:lnTo>
                  <a:lnTo>
                    <a:pt x="9" y="2"/>
                  </a:lnTo>
                  <a:lnTo>
                    <a:pt x="2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6" name="Freeform 380"/>
            <p:cNvSpPr/>
            <p:nvPr/>
          </p:nvSpPr>
          <p:spPr bwMode="auto">
            <a:xfrm>
              <a:off x="4966" y="1610"/>
              <a:ext cx="25" cy="11"/>
            </a:xfrm>
            <a:custGeom>
              <a:avLst/>
              <a:gdLst/>
              <a:ahLst/>
              <a:cxnLst>
                <a:cxn ang="0">
                  <a:pos x="23" y="12"/>
                </a:cxn>
                <a:cxn ang="0">
                  <a:pos x="0" y="0"/>
                </a:cxn>
                <a:cxn ang="0">
                  <a:pos x="19" y="8"/>
                </a:cxn>
                <a:cxn ang="0">
                  <a:pos x="23" y="12"/>
                </a:cxn>
              </a:cxnLst>
              <a:rect l="0" t="0" r="r" b="b"/>
              <a:pathLst>
                <a:path w="23" h="12">
                  <a:moveTo>
                    <a:pt x="23" y="12"/>
                  </a:moveTo>
                  <a:lnTo>
                    <a:pt x="0" y="0"/>
                  </a:lnTo>
                  <a:lnTo>
                    <a:pt x="19" y="8"/>
                  </a:lnTo>
                  <a:lnTo>
                    <a:pt x="23"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7" name="Freeform 381"/>
            <p:cNvSpPr/>
            <p:nvPr/>
          </p:nvSpPr>
          <p:spPr bwMode="auto">
            <a:xfrm>
              <a:off x="4120" y="1254"/>
              <a:ext cx="14" cy="7"/>
            </a:xfrm>
            <a:custGeom>
              <a:avLst/>
              <a:gdLst/>
              <a:ahLst/>
              <a:cxnLst>
                <a:cxn ang="0">
                  <a:pos x="11" y="4"/>
                </a:cxn>
                <a:cxn ang="0">
                  <a:pos x="0" y="0"/>
                </a:cxn>
                <a:cxn ang="0">
                  <a:pos x="12" y="6"/>
                </a:cxn>
                <a:cxn ang="0">
                  <a:pos x="11" y="4"/>
                </a:cxn>
              </a:cxnLst>
              <a:rect l="0" t="0" r="r" b="b"/>
              <a:pathLst>
                <a:path w="12" h="6">
                  <a:moveTo>
                    <a:pt x="11" y="4"/>
                  </a:moveTo>
                  <a:lnTo>
                    <a:pt x="0" y="0"/>
                  </a:lnTo>
                  <a:lnTo>
                    <a:pt x="12" y="6"/>
                  </a:lnTo>
                  <a:lnTo>
                    <a:pt x="11"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8" name="Freeform 382"/>
            <p:cNvSpPr/>
            <p:nvPr/>
          </p:nvSpPr>
          <p:spPr bwMode="auto">
            <a:xfrm>
              <a:off x="2847" y="1543"/>
              <a:ext cx="13" cy="0"/>
            </a:xfrm>
            <a:custGeom>
              <a:avLst/>
              <a:gdLst/>
              <a:ahLst/>
              <a:cxnLst>
                <a:cxn ang="0">
                  <a:pos x="11" y="1"/>
                </a:cxn>
                <a:cxn ang="0">
                  <a:pos x="0" y="1"/>
                </a:cxn>
                <a:cxn ang="0">
                  <a:pos x="4" y="0"/>
                </a:cxn>
                <a:cxn ang="0">
                  <a:pos x="11" y="1"/>
                </a:cxn>
              </a:cxnLst>
              <a:rect l="0" t="0" r="r" b="b"/>
              <a:pathLst>
                <a:path w="11" h="1">
                  <a:moveTo>
                    <a:pt x="11" y="1"/>
                  </a:moveTo>
                  <a:lnTo>
                    <a:pt x="0" y="1"/>
                  </a:lnTo>
                  <a:lnTo>
                    <a:pt x="4" y="0"/>
                  </a:lnTo>
                  <a:lnTo>
                    <a:pt x="11"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9" name="Rectangle 383"/>
            <p:cNvSpPr>
              <a:spLocks noChangeArrowheads="1"/>
            </p:cNvSpPr>
            <p:nvPr/>
          </p:nvSpPr>
          <p:spPr bwMode="auto">
            <a:xfrm>
              <a:off x="2729" y="1830"/>
              <a:ext cx="0" cy="0"/>
            </a:xfrm>
            <a:prstGeom prst="rect">
              <a:avLst/>
            </a:prstGeom>
          </p:spPr>
          <p:style>
            <a:lnRef idx="1">
              <a:schemeClr val="accent3"/>
            </a:lnRef>
            <a:fillRef idx="3">
              <a:schemeClr val="accent3"/>
            </a:fillRef>
            <a:effectRef idx="2">
              <a:schemeClr val="accent3"/>
            </a:effectRef>
            <a:fontRef idx="minor">
              <a:schemeClr val="lt1"/>
            </a:fontRef>
          </p:style>
          <p:txBody>
            <a:bodyPr/>
            <a:lstStyle/>
            <a:p>
              <a:pPr>
                <a:lnSpc>
                  <a:spcPct val="90000"/>
                </a:lnSpc>
                <a:defRPr/>
              </a:pPr>
              <a:endParaRPr lang="en-US" sz="1400"/>
            </a:p>
          </p:txBody>
        </p:sp>
        <p:sp>
          <p:nvSpPr>
            <p:cNvPr id="13570" name="Freeform 384"/>
            <p:cNvSpPr/>
            <p:nvPr/>
          </p:nvSpPr>
          <p:spPr bwMode="auto">
            <a:xfrm>
              <a:off x="2787" y="1721"/>
              <a:ext cx="91" cy="33"/>
            </a:xfrm>
            <a:custGeom>
              <a:avLst/>
              <a:gdLst/>
              <a:ahLst/>
              <a:cxnLst>
                <a:cxn ang="0">
                  <a:pos x="30" y="0"/>
                </a:cxn>
                <a:cxn ang="0">
                  <a:pos x="30" y="1"/>
                </a:cxn>
                <a:cxn ang="0">
                  <a:pos x="26" y="5"/>
                </a:cxn>
                <a:cxn ang="0">
                  <a:pos x="22" y="7"/>
                </a:cxn>
                <a:cxn ang="0">
                  <a:pos x="22" y="9"/>
                </a:cxn>
                <a:cxn ang="0">
                  <a:pos x="17" y="13"/>
                </a:cxn>
                <a:cxn ang="0">
                  <a:pos x="10" y="15"/>
                </a:cxn>
                <a:cxn ang="0">
                  <a:pos x="5" y="15"/>
                </a:cxn>
                <a:cxn ang="0">
                  <a:pos x="0" y="15"/>
                </a:cxn>
                <a:cxn ang="0">
                  <a:pos x="10" y="28"/>
                </a:cxn>
                <a:cxn ang="0">
                  <a:pos x="14" y="29"/>
                </a:cxn>
                <a:cxn ang="0">
                  <a:pos x="32" y="30"/>
                </a:cxn>
                <a:cxn ang="0">
                  <a:pos x="54" y="19"/>
                </a:cxn>
                <a:cxn ang="0">
                  <a:pos x="78" y="21"/>
                </a:cxn>
                <a:cxn ang="0">
                  <a:pos x="82" y="9"/>
                </a:cxn>
                <a:cxn ang="0">
                  <a:pos x="60" y="4"/>
                </a:cxn>
                <a:cxn ang="0">
                  <a:pos x="48" y="5"/>
                </a:cxn>
                <a:cxn ang="0">
                  <a:pos x="46" y="1"/>
                </a:cxn>
                <a:cxn ang="0">
                  <a:pos x="30" y="0"/>
                </a:cxn>
              </a:cxnLst>
              <a:rect l="0" t="0" r="r" b="b"/>
              <a:pathLst>
                <a:path w="82" h="30">
                  <a:moveTo>
                    <a:pt x="30" y="0"/>
                  </a:moveTo>
                  <a:lnTo>
                    <a:pt x="30" y="1"/>
                  </a:lnTo>
                  <a:lnTo>
                    <a:pt x="26" y="5"/>
                  </a:lnTo>
                  <a:lnTo>
                    <a:pt x="22" y="7"/>
                  </a:lnTo>
                  <a:lnTo>
                    <a:pt x="22" y="9"/>
                  </a:lnTo>
                  <a:lnTo>
                    <a:pt x="17" y="13"/>
                  </a:lnTo>
                  <a:lnTo>
                    <a:pt x="10" y="15"/>
                  </a:lnTo>
                  <a:lnTo>
                    <a:pt x="5" y="15"/>
                  </a:lnTo>
                  <a:lnTo>
                    <a:pt x="0" y="15"/>
                  </a:lnTo>
                  <a:lnTo>
                    <a:pt x="10" y="28"/>
                  </a:lnTo>
                  <a:lnTo>
                    <a:pt x="14" y="29"/>
                  </a:lnTo>
                  <a:lnTo>
                    <a:pt x="32" y="30"/>
                  </a:lnTo>
                  <a:lnTo>
                    <a:pt x="54" y="19"/>
                  </a:lnTo>
                  <a:lnTo>
                    <a:pt x="78" y="21"/>
                  </a:lnTo>
                  <a:lnTo>
                    <a:pt x="82" y="9"/>
                  </a:lnTo>
                  <a:lnTo>
                    <a:pt x="60" y="4"/>
                  </a:lnTo>
                  <a:lnTo>
                    <a:pt x="48" y="5"/>
                  </a:lnTo>
                  <a:lnTo>
                    <a:pt x="46" y="1"/>
                  </a:lnTo>
                  <a:lnTo>
                    <a:pt x="3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71" name="Freeform 385"/>
            <p:cNvSpPr/>
            <p:nvPr/>
          </p:nvSpPr>
          <p:spPr bwMode="auto">
            <a:xfrm>
              <a:off x="2743" y="1773"/>
              <a:ext cx="46" cy="28"/>
            </a:xfrm>
            <a:custGeom>
              <a:avLst/>
              <a:gdLst/>
              <a:ahLst/>
              <a:cxnLst>
                <a:cxn ang="0">
                  <a:pos x="7" y="25"/>
                </a:cxn>
                <a:cxn ang="0">
                  <a:pos x="13" y="25"/>
                </a:cxn>
                <a:cxn ang="0">
                  <a:pos x="15" y="22"/>
                </a:cxn>
                <a:cxn ang="0">
                  <a:pos x="18" y="24"/>
                </a:cxn>
                <a:cxn ang="0">
                  <a:pos x="19" y="23"/>
                </a:cxn>
                <a:cxn ang="0">
                  <a:pos x="23" y="25"/>
                </a:cxn>
                <a:cxn ang="0">
                  <a:pos x="26" y="25"/>
                </a:cxn>
                <a:cxn ang="0">
                  <a:pos x="25" y="22"/>
                </a:cxn>
                <a:cxn ang="0">
                  <a:pos x="25" y="20"/>
                </a:cxn>
                <a:cxn ang="0">
                  <a:pos x="30" y="18"/>
                </a:cxn>
                <a:cxn ang="0">
                  <a:pos x="32" y="18"/>
                </a:cxn>
                <a:cxn ang="0">
                  <a:pos x="30" y="16"/>
                </a:cxn>
                <a:cxn ang="0">
                  <a:pos x="30" y="14"/>
                </a:cxn>
                <a:cxn ang="0">
                  <a:pos x="29" y="11"/>
                </a:cxn>
                <a:cxn ang="0">
                  <a:pos x="33" y="10"/>
                </a:cxn>
                <a:cxn ang="0">
                  <a:pos x="35" y="8"/>
                </a:cxn>
                <a:cxn ang="0">
                  <a:pos x="39" y="8"/>
                </a:cxn>
                <a:cxn ang="0">
                  <a:pos x="39" y="7"/>
                </a:cxn>
                <a:cxn ang="0">
                  <a:pos x="41" y="6"/>
                </a:cxn>
                <a:cxn ang="0">
                  <a:pos x="42" y="5"/>
                </a:cxn>
                <a:cxn ang="0">
                  <a:pos x="37" y="2"/>
                </a:cxn>
                <a:cxn ang="0">
                  <a:pos x="36" y="0"/>
                </a:cxn>
                <a:cxn ang="0">
                  <a:pos x="8" y="7"/>
                </a:cxn>
                <a:cxn ang="0">
                  <a:pos x="2" y="6"/>
                </a:cxn>
                <a:cxn ang="0">
                  <a:pos x="0" y="12"/>
                </a:cxn>
                <a:cxn ang="0">
                  <a:pos x="3" y="23"/>
                </a:cxn>
                <a:cxn ang="0">
                  <a:pos x="7" y="25"/>
                </a:cxn>
              </a:cxnLst>
              <a:rect l="0" t="0" r="r" b="b"/>
              <a:pathLst>
                <a:path w="42" h="25">
                  <a:moveTo>
                    <a:pt x="7" y="25"/>
                  </a:moveTo>
                  <a:lnTo>
                    <a:pt x="13" y="25"/>
                  </a:lnTo>
                  <a:lnTo>
                    <a:pt x="15" y="22"/>
                  </a:lnTo>
                  <a:lnTo>
                    <a:pt x="18" y="24"/>
                  </a:lnTo>
                  <a:lnTo>
                    <a:pt x="19" y="23"/>
                  </a:lnTo>
                  <a:lnTo>
                    <a:pt x="23" y="25"/>
                  </a:lnTo>
                  <a:lnTo>
                    <a:pt x="26" y="25"/>
                  </a:lnTo>
                  <a:lnTo>
                    <a:pt x="25" y="22"/>
                  </a:lnTo>
                  <a:lnTo>
                    <a:pt x="25" y="20"/>
                  </a:lnTo>
                  <a:lnTo>
                    <a:pt x="30" y="18"/>
                  </a:lnTo>
                  <a:lnTo>
                    <a:pt x="32" y="18"/>
                  </a:lnTo>
                  <a:lnTo>
                    <a:pt x="30" y="16"/>
                  </a:lnTo>
                  <a:lnTo>
                    <a:pt x="30" y="14"/>
                  </a:lnTo>
                  <a:lnTo>
                    <a:pt x="29" y="11"/>
                  </a:lnTo>
                  <a:lnTo>
                    <a:pt x="33" y="10"/>
                  </a:lnTo>
                  <a:lnTo>
                    <a:pt x="35" y="8"/>
                  </a:lnTo>
                  <a:lnTo>
                    <a:pt x="39" y="8"/>
                  </a:lnTo>
                  <a:lnTo>
                    <a:pt x="39" y="7"/>
                  </a:lnTo>
                  <a:lnTo>
                    <a:pt x="41" y="6"/>
                  </a:lnTo>
                  <a:lnTo>
                    <a:pt x="42" y="5"/>
                  </a:lnTo>
                  <a:lnTo>
                    <a:pt x="37" y="2"/>
                  </a:lnTo>
                  <a:lnTo>
                    <a:pt x="36" y="0"/>
                  </a:lnTo>
                  <a:lnTo>
                    <a:pt x="8" y="7"/>
                  </a:lnTo>
                  <a:lnTo>
                    <a:pt x="2" y="6"/>
                  </a:lnTo>
                  <a:lnTo>
                    <a:pt x="0" y="12"/>
                  </a:lnTo>
                  <a:lnTo>
                    <a:pt x="3" y="23"/>
                  </a:lnTo>
                  <a:lnTo>
                    <a:pt x="7" y="2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72" name="Freeform 386"/>
            <p:cNvSpPr/>
            <p:nvPr/>
          </p:nvSpPr>
          <p:spPr bwMode="auto">
            <a:xfrm>
              <a:off x="2691" y="1363"/>
              <a:ext cx="162" cy="249"/>
            </a:xfrm>
            <a:custGeom>
              <a:avLst/>
              <a:gdLst/>
              <a:ahLst/>
              <a:cxnLst>
                <a:cxn ang="0">
                  <a:pos x="101" y="85"/>
                </a:cxn>
                <a:cxn ang="0">
                  <a:pos x="84" y="95"/>
                </a:cxn>
                <a:cxn ang="0">
                  <a:pos x="74" y="103"/>
                </a:cxn>
                <a:cxn ang="0">
                  <a:pos x="71" y="115"/>
                </a:cxn>
                <a:cxn ang="0">
                  <a:pos x="90" y="139"/>
                </a:cxn>
                <a:cxn ang="0">
                  <a:pos x="83" y="153"/>
                </a:cxn>
                <a:cxn ang="0">
                  <a:pos x="79" y="151"/>
                </a:cxn>
                <a:cxn ang="0">
                  <a:pos x="91" y="155"/>
                </a:cxn>
                <a:cxn ang="0">
                  <a:pos x="82" y="158"/>
                </a:cxn>
                <a:cxn ang="0">
                  <a:pos x="67" y="165"/>
                </a:cxn>
                <a:cxn ang="0">
                  <a:pos x="71" y="170"/>
                </a:cxn>
                <a:cxn ang="0">
                  <a:pos x="72" y="181"/>
                </a:cxn>
                <a:cxn ang="0">
                  <a:pos x="68" y="193"/>
                </a:cxn>
                <a:cxn ang="0">
                  <a:pos x="44" y="211"/>
                </a:cxn>
                <a:cxn ang="0">
                  <a:pos x="28" y="219"/>
                </a:cxn>
                <a:cxn ang="0">
                  <a:pos x="20" y="195"/>
                </a:cxn>
                <a:cxn ang="0">
                  <a:pos x="8" y="173"/>
                </a:cxn>
                <a:cxn ang="0">
                  <a:pos x="4" y="171"/>
                </a:cxn>
                <a:cxn ang="0">
                  <a:pos x="2" y="161"/>
                </a:cxn>
                <a:cxn ang="0">
                  <a:pos x="12" y="131"/>
                </a:cxn>
                <a:cxn ang="0">
                  <a:pos x="17" y="121"/>
                </a:cxn>
                <a:cxn ang="0">
                  <a:pos x="7" y="99"/>
                </a:cxn>
                <a:cxn ang="0">
                  <a:pos x="17" y="77"/>
                </a:cxn>
                <a:cxn ang="0">
                  <a:pos x="22" y="69"/>
                </a:cxn>
                <a:cxn ang="0">
                  <a:pos x="29" y="45"/>
                </a:cxn>
                <a:cxn ang="0">
                  <a:pos x="46" y="33"/>
                </a:cxn>
                <a:cxn ang="0">
                  <a:pos x="67" y="13"/>
                </a:cxn>
                <a:cxn ang="0">
                  <a:pos x="89" y="8"/>
                </a:cxn>
                <a:cxn ang="0">
                  <a:pos x="94" y="0"/>
                </a:cxn>
                <a:cxn ang="0">
                  <a:pos x="139" y="35"/>
                </a:cxn>
                <a:cxn ang="0">
                  <a:pos x="128" y="49"/>
                </a:cxn>
                <a:cxn ang="0">
                  <a:pos x="122" y="54"/>
                </a:cxn>
                <a:cxn ang="0">
                  <a:pos x="114" y="57"/>
                </a:cxn>
                <a:cxn ang="0">
                  <a:pos x="115" y="73"/>
                </a:cxn>
              </a:cxnLst>
              <a:rect l="0" t="0" r="r" b="b"/>
              <a:pathLst>
                <a:path w="145" h="221">
                  <a:moveTo>
                    <a:pt x="115" y="73"/>
                  </a:moveTo>
                  <a:lnTo>
                    <a:pt x="101" y="85"/>
                  </a:lnTo>
                  <a:lnTo>
                    <a:pt x="90" y="91"/>
                  </a:lnTo>
                  <a:lnTo>
                    <a:pt x="84" y="95"/>
                  </a:lnTo>
                  <a:lnTo>
                    <a:pt x="77" y="96"/>
                  </a:lnTo>
                  <a:lnTo>
                    <a:pt x="74" y="103"/>
                  </a:lnTo>
                  <a:lnTo>
                    <a:pt x="72" y="105"/>
                  </a:lnTo>
                  <a:lnTo>
                    <a:pt x="71" y="115"/>
                  </a:lnTo>
                  <a:lnTo>
                    <a:pt x="76" y="133"/>
                  </a:lnTo>
                  <a:lnTo>
                    <a:pt x="90" y="139"/>
                  </a:lnTo>
                  <a:lnTo>
                    <a:pt x="96" y="146"/>
                  </a:lnTo>
                  <a:lnTo>
                    <a:pt x="83" y="153"/>
                  </a:lnTo>
                  <a:lnTo>
                    <a:pt x="78" y="149"/>
                  </a:lnTo>
                  <a:lnTo>
                    <a:pt x="79" y="151"/>
                  </a:lnTo>
                  <a:lnTo>
                    <a:pt x="62" y="152"/>
                  </a:lnTo>
                  <a:lnTo>
                    <a:pt x="91" y="155"/>
                  </a:lnTo>
                  <a:lnTo>
                    <a:pt x="83" y="161"/>
                  </a:lnTo>
                  <a:lnTo>
                    <a:pt x="82" y="158"/>
                  </a:lnTo>
                  <a:lnTo>
                    <a:pt x="73" y="167"/>
                  </a:lnTo>
                  <a:lnTo>
                    <a:pt x="67" y="165"/>
                  </a:lnTo>
                  <a:lnTo>
                    <a:pt x="72" y="169"/>
                  </a:lnTo>
                  <a:lnTo>
                    <a:pt x="71" y="170"/>
                  </a:lnTo>
                  <a:lnTo>
                    <a:pt x="70" y="176"/>
                  </a:lnTo>
                  <a:lnTo>
                    <a:pt x="72" y="181"/>
                  </a:lnTo>
                  <a:lnTo>
                    <a:pt x="71" y="180"/>
                  </a:lnTo>
                  <a:lnTo>
                    <a:pt x="68" y="193"/>
                  </a:lnTo>
                  <a:lnTo>
                    <a:pt x="66" y="206"/>
                  </a:lnTo>
                  <a:lnTo>
                    <a:pt x="44" y="211"/>
                  </a:lnTo>
                  <a:lnTo>
                    <a:pt x="42" y="221"/>
                  </a:lnTo>
                  <a:lnTo>
                    <a:pt x="28" y="219"/>
                  </a:lnTo>
                  <a:lnTo>
                    <a:pt x="23" y="206"/>
                  </a:lnTo>
                  <a:lnTo>
                    <a:pt x="20" y="195"/>
                  </a:lnTo>
                  <a:lnTo>
                    <a:pt x="7" y="177"/>
                  </a:lnTo>
                  <a:lnTo>
                    <a:pt x="8" y="173"/>
                  </a:lnTo>
                  <a:lnTo>
                    <a:pt x="5" y="171"/>
                  </a:lnTo>
                  <a:lnTo>
                    <a:pt x="4" y="171"/>
                  </a:lnTo>
                  <a:lnTo>
                    <a:pt x="0" y="162"/>
                  </a:lnTo>
                  <a:lnTo>
                    <a:pt x="2" y="161"/>
                  </a:lnTo>
                  <a:lnTo>
                    <a:pt x="10" y="145"/>
                  </a:lnTo>
                  <a:lnTo>
                    <a:pt x="12" y="131"/>
                  </a:lnTo>
                  <a:lnTo>
                    <a:pt x="12" y="126"/>
                  </a:lnTo>
                  <a:lnTo>
                    <a:pt x="17" y="121"/>
                  </a:lnTo>
                  <a:lnTo>
                    <a:pt x="7" y="115"/>
                  </a:lnTo>
                  <a:lnTo>
                    <a:pt x="7" y="99"/>
                  </a:lnTo>
                  <a:lnTo>
                    <a:pt x="6" y="84"/>
                  </a:lnTo>
                  <a:lnTo>
                    <a:pt x="17" y="77"/>
                  </a:lnTo>
                  <a:lnTo>
                    <a:pt x="28" y="75"/>
                  </a:lnTo>
                  <a:lnTo>
                    <a:pt x="22" y="69"/>
                  </a:lnTo>
                  <a:lnTo>
                    <a:pt x="31" y="49"/>
                  </a:lnTo>
                  <a:lnTo>
                    <a:pt x="29" y="45"/>
                  </a:lnTo>
                  <a:lnTo>
                    <a:pt x="40" y="43"/>
                  </a:lnTo>
                  <a:lnTo>
                    <a:pt x="46" y="33"/>
                  </a:lnTo>
                  <a:lnTo>
                    <a:pt x="52" y="18"/>
                  </a:lnTo>
                  <a:lnTo>
                    <a:pt x="67" y="13"/>
                  </a:lnTo>
                  <a:lnTo>
                    <a:pt x="68" y="8"/>
                  </a:lnTo>
                  <a:lnTo>
                    <a:pt x="89" y="8"/>
                  </a:lnTo>
                  <a:lnTo>
                    <a:pt x="88" y="0"/>
                  </a:lnTo>
                  <a:lnTo>
                    <a:pt x="94" y="0"/>
                  </a:lnTo>
                  <a:lnTo>
                    <a:pt x="127" y="14"/>
                  </a:lnTo>
                  <a:lnTo>
                    <a:pt x="139" y="35"/>
                  </a:lnTo>
                  <a:lnTo>
                    <a:pt x="145" y="50"/>
                  </a:lnTo>
                  <a:lnTo>
                    <a:pt x="128" y="49"/>
                  </a:lnTo>
                  <a:lnTo>
                    <a:pt x="124" y="51"/>
                  </a:lnTo>
                  <a:lnTo>
                    <a:pt x="122" y="54"/>
                  </a:lnTo>
                  <a:lnTo>
                    <a:pt x="120" y="53"/>
                  </a:lnTo>
                  <a:lnTo>
                    <a:pt x="114" y="57"/>
                  </a:lnTo>
                  <a:lnTo>
                    <a:pt x="112" y="66"/>
                  </a:lnTo>
                  <a:lnTo>
                    <a:pt x="115" y="7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73" name="Freeform 387"/>
            <p:cNvSpPr/>
            <p:nvPr/>
          </p:nvSpPr>
          <p:spPr bwMode="auto">
            <a:xfrm>
              <a:off x="2793" y="1563"/>
              <a:ext cx="10" cy="16"/>
            </a:xfrm>
            <a:custGeom>
              <a:avLst/>
              <a:gdLst/>
              <a:ahLst/>
              <a:cxnLst>
                <a:cxn ang="0">
                  <a:pos x="8" y="0"/>
                </a:cxn>
                <a:cxn ang="0">
                  <a:pos x="8" y="3"/>
                </a:cxn>
                <a:cxn ang="0">
                  <a:pos x="4" y="12"/>
                </a:cxn>
                <a:cxn ang="0">
                  <a:pos x="3" y="13"/>
                </a:cxn>
                <a:cxn ang="0">
                  <a:pos x="0" y="7"/>
                </a:cxn>
                <a:cxn ang="0">
                  <a:pos x="8" y="0"/>
                </a:cxn>
              </a:cxnLst>
              <a:rect l="0" t="0" r="r" b="b"/>
              <a:pathLst>
                <a:path w="8" h="13">
                  <a:moveTo>
                    <a:pt x="8" y="0"/>
                  </a:moveTo>
                  <a:lnTo>
                    <a:pt x="8" y="3"/>
                  </a:lnTo>
                  <a:lnTo>
                    <a:pt x="4" y="12"/>
                  </a:lnTo>
                  <a:lnTo>
                    <a:pt x="3" y="13"/>
                  </a:lnTo>
                  <a:lnTo>
                    <a:pt x="0" y="7"/>
                  </a:lnTo>
                  <a:lnTo>
                    <a:pt x="8"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74" name="Freeform 388"/>
            <p:cNvSpPr/>
            <p:nvPr/>
          </p:nvSpPr>
          <p:spPr bwMode="auto">
            <a:xfrm>
              <a:off x="2627" y="1756"/>
              <a:ext cx="70" cy="31"/>
            </a:xfrm>
            <a:custGeom>
              <a:avLst/>
              <a:gdLst/>
              <a:ahLst/>
              <a:cxnLst>
                <a:cxn ang="0">
                  <a:pos x="58" y="18"/>
                </a:cxn>
                <a:cxn ang="0">
                  <a:pos x="56" y="23"/>
                </a:cxn>
                <a:cxn ang="0">
                  <a:pos x="45" y="23"/>
                </a:cxn>
                <a:cxn ang="0">
                  <a:pos x="40" y="30"/>
                </a:cxn>
                <a:cxn ang="0">
                  <a:pos x="30" y="23"/>
                </a:cxn>
                <a:cxn ang="0">
                  <a:pos x="22" y="29"/>
                </a:cxn>
                <a:cxn ang="0">
                  <a:pos x="14" y="30"/>
                </a:cxn>
                <a:cxn ang="0">
                  <a:pos x="5" y="20"/>
                </a:cxn>
                <a:cxn ang="0">
                  <a:pos x="0" y="24"/>
                </a:cxn>
                <a:cxn ang="0">
                  <a:pos x="12" y="6"/>
                </a:cxn>
                <a:cxn ang="0">
                  <a:pos x="16" y="3"/>
                </a:cxn>
                <a:cxn ang="0">
                  <a:pos x="21" y="1"/>
                </a:cxn>
                <a:cxn ang="0">
                  <a:pos x="34" y="0"/>
                </a:cxn>
                <a:cxn ang="0">
                  <a:pos x="48" y="2"/>
                </a:cxn>
                <a:cxn ang="0">
                  <a:pos x="47" y="6"/>
                </a:cxn>
                <a:cxn ang="0">
                  <a:pos x="47" y="8"/>
                </a:cxn>
                <a:cxn ang="0">
                  <a:pos x="47" y="9"/>
                </a:cxn>
                <a:cxn ang="0">
                  <a:pos x="50" y="9"/>
                </a:cxn>
                <a:cxn ang="0">
                  <a:pos x="62" y="13"/>
                </a:cxn>
                <a:cxn ang="0">
                  <a:pos x="62" y="14"/>
                </a:cxn>
                <a:cxn ang="0">
                  <a:pos x="58" y="18"/>
                </a:cxn>
              </a:cxnLst>
              <a:rect l="0" t="0" r="r" b="b"/>
              <a:pathLst>
                <a:path w="62" h="30">
                  <a:moveTo>
                    <a:pt x="58" y="18"/>
                  </a:moveTo>
                  <a:lnTo>
                    <a:pt x="56" y="23"/>
                  </a:lnTo>
                  <a:lnTo>
                    <a:pt x="45" y="23"/>
                  </a:lnTo>
                  <a:lnTo>
                    <a:pt x="40" y="30"/>
                  </a:lnTo>
                  <a:lnTo>
                    <a:pt x="30" y="23"/>
                  </a:lnTo>
                  <a:lnTo>
                    <a:pt x="22" y="29"/>
                  </a:lnTo>
                  <a:lnTo>
                    <a:pt x="14" y="30"/>
                  </a:lnTo>
                  <a:lnTo>
                    <a:pt x="5" y="20"/>
                  </a:lnTo>
                  <a:lnTo>
                    <a:pt x="0" y="24"/>
                  </a:lnTo>
                  <a:lnTo>
                    <a:pt x="12" y="6"/>
                  </a:lnTo>
                  <a:lnTo>
                    <a:pt x="16" y="3"/>
                  </a:lnTo>
                  <a:lnTo>
                    <a:pt x="21" y="1"/>
                  </a:lnTo>
                  <a:lnTo>
                    <a:pt x="34" y="0"/>
                  </a:lnTo>
                  <a:lnTo>
                    <a:pt x="48" y="2"/>
                  </a:lnTo>
                  <a:lnTo>
                    <a:pt x="47" y="6"/>
                  </a:lnTo>
                  <a:lnTo>
                    <a:pt x="47" y="8"/>
                  </a:lnTo>
                  <a:lnTo>
                    <a:pt x="47" y="9"/>
                  </a:lnTo>
                  <a:lnTo>
                    <a:pt x="50" y="9"/>
                  </a:lnTo>
                  <a:lnTo>
                    <a:pt x="62" y="13"/>
                  </a:lnTo>
                  <a:lnTo>
                    <a:pt x="62" y="14"/>
                  </a:lnTo>
                  <a:lnTo>
                    <a:pt x="58" y="1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75" name="Freeform 389"/>
            <p:cNvSpPr/>
            <p:nvPr/>
          </p:nvSpPr>
          <p:spPr bwMode="auto">
            <a:xfrm>
              <a:off x="2872" y="1664"/>
              <a:ext cx="286" cy="157"/>
            </a:xfrm>
            <a:custGeom>
              <a:avLst/>
              <a:gdLst/>
              <a:ahLst/>
              <a:cxnLst>
                <a:cxn ang="0">
                  <a:pos x="135" y="0"/>
                </a:cxn>
                <a:cxn ang="0">
                  <a:pos x="124" y="3"/>
                </a:cxn>
                <a:cxn ang="0">
                  <a:pos x="107" y="12"/>
                </a:cxn>
                <a:cxn ang="0">
                  <a:pos x="108" y="19"/>
                </a:cxn>
                <a:cxn ang="0">
                  <a:pos x="84" y="14"/>
                </a:cxn>
                <a:cxn ang="0">
                  <a:pos x="60" y="9"/>
                </a:cxn>
                <a:cxn ang="0">
                  <a:pos x="38" y="9"/>
                </a:cxn>
                <a:cxn ang="0">
                  <a:pos x="14" y="9"/>
                </a:cxn>
                <a:cxn ang="0">
                  <a:pos x="21" y="28"/>
                </a:cxn>
                <a:cxn ang="0">
                  <a:pos x="20" y="37"/>
                </a:cxn>
                <a:cxn ang="0">
                  <a:pos x="6" y="55"/>
                </a:cxn>
                <a:cxn ang="0">
                  <a:pos x="4" y="60"/>
                </a:cxn>
                <a:cxn ang="0">
                  <a:pos x="0" y="72"/>
                </a:cxn>
                <a:cxn ang="0">
                  <a:pos x="11" y="80"/>
                </a:cxn>
                <a:cxn ang="0">
                  <a:pos x="12" y="79"/>
                </a:cxn>
                <a:cxn ang="0">
                  <a:pos x="39" y="81"/>
                </a:cxn>
                <a:cxn ang="0">
                  <a:pos x="63" y="74"/>
                </a:cxn>
                <a:cxn ang="0">
                  <a:pos x="75" y="64"/>
                </a:cxn>
                <a:cxn ang="0">
                  <a:pos x="80" y="66"/>
                </a:cxn>
                <a:cxn ang="0">
                  <a:pos x="90" y="76"/>
                </a:cxn>
                <a:cxn ang="0">
                  <a:pos x="101" y="87"/>
                </a:cxn>
                <a:cxn ang="0">
                  <a:pos x="113" y="97"/>
                </a:cxn>
                <a:cxn ang="0">
                  <a:pos x="124" y="108"/>
                </a:cxn>
                <a:cxn ang="0">
                  <a:pos x="136" y="100"/>
                </a:cxn>
                <a:cxn ang="0">
                  <a:pos x="140" y="103"/>
                </a:cxn>
                <a:cxn ang="0">
                  <a:pos x="138" y="94"/>
                </a:cxn>
                <a:cxn ang="0">
                  <a:pos x="141" y="100"/>
                </a:cxn>
                <a:cxn ang="0">
                  <a:pos x="152" y="103"/>
                </a:cxn>
                <a:cxn ang="0">
                  <a:pos x="137" y="104"/>
                </a:cxn>
                <a:cxn ang="0">
                  <a:pos x="143" y="108"/>
                </a:cxn>
                <a:cxn ang="0">
                  <a:pos x="155" y="111"/>
                </a:cxn>
                <a:cxn ang="0">
                  <a:pos x="167" y="114"/>
                </a:cxn>
                <a:cxn ang="0">
                  <a:pos x="153" y="123"/>
                </a:cxn>
                <a:cxn ang="0">
                  <a:pos x="164" y="128"/>
                </a:cxn>
                <a:cxn ang="0">
                  <a:pos x="170" y="134"/>
                </a:cxn>
                <a:cxn ang="0">
                  <a:pos x="172" y="141"/>
                </a:cxn>
                <a:cxn ang="0">
                  <a:pos x="192" y="133"/>
                </a:cxn>
                <a:cxn ang="0">
                  <a:pos x="202" y="132"/>
                </a:cxn>
                <a:cxn ang="0">
                  <a:pos x="210" y="126"/>
                </a:cxn>
                <a:cxn ang="0">
                  <a:pos x="198" y="126"/>
                </a:cxn>
                <a:cxn ang="0">
                  <a:pos x="185" y="115"/>
                </a:cxn>
                <a:cxn ang="0">
                  <a:pos x="189" y="106"/>
                </a:cxn>
                <a:cxn ang="0">
                  <a:pos x="186" y="111"/>
                </a:cxn>
                <a:cxn ang="0">
                  <a:pos x="191" y="108"/>
                </a:cxn>
                <a:cxn ang="0">
                  <a:pos x="210" y="100"/>
                </a:cxn>
                <a:cxn ang="0">
                  <a:pos x="232" y="92"/>
                </a:cxn>
                <a:cxn ang="0">
                  <a:pos x="240" y="91"/>
                </a:cxn>
                <a:cxn ang="0">
                  <a:pos x="245" y="81"/>
                </a:cxn>
                <a:cxn ang="0">
                  <a:pos x="256" y="75"/>
                </a:cxn>
                <a:cxn ang="0">
                  <a:pos x="248" y="51"/>
                </a:cxn>
                <a:cxn ang="0">
                  <a:pos x="226" y="44"/>
                </a:cxn>
                <a:cxn ang="0">
                  <a:pos x="206" y="38"/>
                </a:cxn>
                <a:cxn ang="0">
                  <a:pos x="196" y="39"/>
                </a:cxn>
                <a:cxn ang="0">
                  <a:pos x="178" y="24"/>
                </a:cxn>
                <a:cxn ang="0">
                  <a:pos x="160" y="8"/>
                </a:cxn>
                <a:cxn ang="0">
                  <a:pos x="158" y="2"/>
                </a:cxn>
                <a:cxn ang="0">
                  <a:pos x="135" y="0"/>
                </a:cxn>
              </a:cxnLst>
              <a:rect l="0" t="0" r="r" b="b"/>
              <a:pathLst>
                <a:path w="256" h="141">
                  <a:moveTo>
                    <a:pt x="135" y="0"/>
                  </a:moveTo>
                  <a:lnTo>
                    <a:pt x="124" y="3"/>
                  </a:lnTo>
                  <a:lnTo>
                    <a:pt x="107" y="12"/>
                  </a:lnTo>
                  <a:lnTo>
                    <a:pt x="108" y="19"/>
                  </a:lnTo>
                  <a:lnTo>
                    <a:pt x="84" y="14"/>
                  </a:lnTo>
                  <a:lnTo>
                    <a:pt x="60" y="9"/>
                  </a:lnTo>
                  <a:lnTo>
                    <a:pt x="38" y="9"/>
                  </a:lnTo>
                  <a:lnTo>
                    <a:pt x="14" y="9"/>
                  </a:lnTo>
                  <a:lnTo>
                    <a:pt x="21" y="28"/>
                  </a:lnTo>
                  <a:lnTo>
                    <a:pt x="20" y="37"/>
                  </a:lnTo>
                  <a:lnTo>
                    <a:pt x="6" y="55"/>
                  </a:lnTo>
                  <a:lnTo>
                    <a:pt x="4" y="60"/>
                  </a:lnTo>
                  <a:lnTo>
                    <a:pt x="0" y="72"/>
                  </a:lnTo>
                  <a:lnTo>
                    <a:pt x="11" y="80"/>
                  </a:lnTo>
                  <a:lnTo>
                    <a:pt x="12" y="79"/>
                  </a:lnTo>
                  <a:lnTo>
                    <a:pt x="39" y="81"/>
                  </a:lnTo>
                  <a:lnTo>
                    <a:pt x="63" y="74"/>
                  </a:lnTo>
                  <a:lnTo>
                    <a:pt x="75" y="64"/>
                  </a:lnTo>
                  <a:lnTo>
                    <a:pt x="80" y="66"/>
                  </a:lnTo>
                  <a:lnTo>
                    <a:pt x="90" y="76"/>
                  </a:lnTo>
                  <a:lnTo>
                    <a:pt x="101" y="87"/>
                  </a:lnTo>
                  <a:lnTo>
                    <a:pt x="113" y="97"/>
                  </a:lnTo>
                  <a:lnTo>
                    <a:pt x="124" y="108"/>
                  </a:lnTo>
                  <a:lnTo>
                    <a:pt x="136" y="100"/>
                  </a:lnTo>
                  <a:lnTo>
                    <a:pt x="140" y="103"/>
                  </a:lnTo>
                  <a:lnTo>
                    <a:pt x="138" y="94"/>
                  </a:lnTo>
                  <a:lnTo>
                    <a:pt x="141" y="100"/>
                  </a:lnTo>
                  <a:lnTo>
                    <a:pt x="152" y="103"/>
                  </a:lnTo>
                  <a:lnTo>
                    <a:pt x="137" y="104"/>
                  </a:lnTo>
                  <a:lnTo>
                    <a:pt x="143" y="108"/>
                  </a:lnTo>
                  <a:lnTo>
                    <a:pt x="155" y="111"/>
                  </a:lnTo>
                  <a:lnTo>
                    <a:pt x="167" y="114"/>
                  </a:lnTo>
                  <a:lnTo>
                    <a:pt x="153" y="123"/>
                  </a:lnTo>
                  <a:lnTo>
                    <a:pt x="164" y="128"/>
                  </a:lnTo>
                  <a:lnTo>
                    <a:pt x="170" y="134"/>
                  </a:lnTo>
                  <a:lnTo>
                    <a:pt x="172" y="141"/>
                  </a:lnTo>
                  <a:lnTo>
                    <a:pt x="192" y="133"/>
                  </a:lnTo>
                  <a:lnTo>
                    <a:pt x="202" y="132"/>
                  </a:lnTo>
                  <a:lnTo>
                    <a:pt x="210" y="126"/>
                  </a:lnTo>
                  <a:lnTo>
                    <a:pt x="198" y="126"/>
                  </a:lnTo>
                  <a:lnTo>
                    <a:pt x="185" y="115"/>
                  </a:lnTo>
                  <a:lnTo>
                    <a:pt x="189" y="106"/>
                  </a:lnTo>
                  <a:lnTo>
                    <a:pt x="186" y="111"/>
                  </a:lnTo>
                  <a:lnTo>
                    <a:pt x="191" y="108"/>
                  </a:lnTo>
                  <a:lnTo>
                    <a:pt x="210" y="100"/>
                  </a:lnTo>
                  <a:lnTo>
                    <a:pt x="232" y="92"/>
                  </a:lnTo>
                  <a:lnTo>
                    <a:pt x="240" y="91"/>
                  </a:lnTo>
                  <a:lnTo>
                    <a:pt x="245" y="81"/>
                  </a:lnTo>
                  <a:lnTo>
                    <a:pt x="256" y="75"/>
                  </a:lnTo>
                  <a:lnTo>
                    <a:pt x="248" y="51"/>
                  </a:lnTo>
                  <a:lnTo>
                    <a:pt x="226" y="44"/>
                  </a:lnTo>
                  <a:lnTo>
                    <a:pt x="206" y="38"/>
                  </a:lnTo>
                  <a:lnTo>
                    <a:pt x="196" y="39"/>
                  </a:lnTo>
                  <a:lnTo>
                    <a:pt x="178" y="24"/>
                  </a:lnTo>
                  <a:lnTo>
                    <a:pt x="160" y="8"/>
                  </a:lnTo>
                  <a:lnTo>
                    <a:pt x="158" y="2"/>
                  </a:lnTo>
                  <a:lnTo>
                    <a:pt x="135"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dirty="0"/>
            </a:p>
          </p:txBody>
        </p:sp>
        <p:sp>
          <p:nvSpPr>
            <p:cNvPr id="13576" name="Freeform 390"/>
            <p:cNvSpPr/>
            <p:nvPr/>
          </p:nvSpPr>
          <p:spPr bwMode="auto">
            <a:xfrm>
              <a:off x="2828" y="1787"/>
              <a:ext cx="68" cy="83"/>
            </a:xfrm>
            <a:custGeom>
              <a:avLst/>
              <a:gdLst/>
              <a:ahLst/>
              <a:cxnLst>
                <a:cxn ang="0">
                  <a:pos x="11" y="16"/>
                </a:cxn>
                <a:cxn ang="0">
                  <a:pos x="11" y="17"/>
                </a:cxn>
                <a:cxn ang="0">
                  <a:pos x="7" y="18"/>
                </a:cxn>
                <a:cxn ang="0">
                  <a:pos x="6" y="22"/>
                </a:cxn>
                <a:cxn ang="0">
                  <a:pos x="10" y="22"/>
                </a:cxn>
                <a:cxn ang="0">
                  <a:pos x="11" y="24"/>
                </a:cxn>
                <a:cxn ang="0">
                  <a:pos x="10" y="27"/>
                </a:cxn>
                <a:cxn ang="0">
                  <a:pos x="7" y="30"/>
                </a:cxn>
                <a:cxn ang="0">
                  <a:pos x="7" y="31"/>
                </a:cxn>
                <a:cxn ang="0">
                  <a:pos x="10" y="34"/>
                </a:cxn>
                <a:cxn ang="0">
                  <a:pos x="16" y="37"/>
                </a:cxn>
                <a:cxn ang="0">
                  <a:pos x="11" y="40"/>
                </a:cxn>
                <a:cxn ang="0">
                  <a:pos x="15" y="42"/>
                </a:cxn>
                <a:cxn ang="0">
                  <a:pos x="15" y="46"/>
                </a:cxn>
                <a:cxn ang="0">
                  <a:pos x="6" y="47"/>
                </a:cxn>
                <a:cxn ang="0">
                  <a:pos x="10" y="51"/>
                </a:cxn>
                <a:cxn ang="0">
                  <a:pos x="9" y="52"/>
                </a:cxn>
                <a:cxn ang="0">
                  <a:pos x="6" y="51"/>
                </a:cxn>
                <a:cxn ang="0">
                  <a:pos x="3" y="55"/>
                </a:cxn>
                <a:cxn ang="0">
                  <a:pos x="0" y="57"/>
                </a:cxn>
                <a:cxn ang="0">
                  <a:pos x="4" y="61"/>
                </a:cxn>
                <a:cxn ang="0">
                  <a:pos x="0" y="63"/>
                </a:cxn>
                <a:cxn ang="0">
                  <a:pos x="0" y="64"/>
                </a:cxn>
                <a:cxn ang="0">
                  <a:pos x="0" y="66"/>
                </a:cxn>
                <a:cxn ang="0">
                  <a:pos x="10" y="71"/>
                </a:cxn>
                <a:cxn ang="0">
                  <a:pos x="16" y="76"/>
                </a:cxn>
                <a:cxn ang="0">
                  <a:pos x="18" y="64"/>
                </a:cxn>
                <a:cxn ang="0">
                  <a:pos x="27" y="66"/>
                </a:cxn>
                <a:cxn ang="0">
                  <a:pos x="31" y="76"/>
                </a:cxn>
                <a:cxn ang="0">
                  <a:pos x="34" y="75"/>
                </a:cxn>
                <a:cxn ang="0">
                  <a:pos x="34" y="72"/>
                </a:cxn>
                <a:cxn ang="0">
                  <a:pos x="39" y="71"/>
                </a:cxn>
                <a:cxn ang="0">
                  <a:pos x="42" y="72"/>
                </a:cxn>
                <a:cxn ang="0">
                  <a:pos x="45" y="69"/>
                </a:cxn>
                <a:cxn ang="0">
                  <a:pos x="47" y="70"/>
                </a:cxn>
                <a:cxn ang="0">
                  <a:pos x="49" y="70"/>
                </a:cxn>
                <a:cxn ang="0">
                  <a:pos x="52" y="69"/>
                </a:cxn>
                <a:cxn ang="0">
                  <a:pos x="57" y="67"/>
                </a:cxn>
                <a:cxn ang="0">
                  <a:pos x="60" y="71"/>
                </a:cxn>
                <a:cxn ang="0">
                  <a:pos x="63" y="70"/>
                </a:cxn>
                <a:cxn ang="0">
                  <a:pos x="58" y="64"/>
                </a:cxn>
                <a:cxn ang="0">
                  <a:pos x="64" y="54"/>
                </a:cxn>
                <a:cxn ang="0">
                  <a:pos x="58" y="45"/>
                </a:cxn>
                <a:cxn ang="0">
                  <a:pos x="59" y="34"/>
                </a:cxn>
                <a:cxn ang="0">
                  <a:pos x="58" y="28"/>
                </a:cxn>
                <a:cxn ang="0">
                  <a:pos x="53" y="27"/>
                </a:cxn>
                <a:cxn ang="0">
                  <a:pos x="48" y="25"/>
                </a:cxn>
                <a:cxn ang="0">
                  <a:pos x="42" y="22"/>
                </a:cxn>
                <a:cxn ang="0">
                  <a:pos x="22" y="0"/>
                </a:cxn>
                <a:cxn ang="0">
                  <a:pos x="1" y="5"/>
                </a:cxn>
                <a:cxn ang="0">
                  <a:pos x="5" y="11"/>
                </a:cxn>
                <a:cxn ang="0">
                  <a:pos x="6" y="11"/>
                </a:cxn>
                <a:cxn ang="0">
                  <a:pos x="5" y="13"/>
                </a:cxn>
                <a:cxn ang="0">
                  <a:pos x="6" y="15"/>
                </a:cxn>
                <a:cxn ang="0">
                  <a:pos x="11" y="16"/>
                </a:cxn>
              </a:cxnLst>
              <a:rect l="0" t="0" r="r" b="b"/>
              <a:pathLst>
                <a:path w="64" h="76">
                  <a:moveTo>
                    <a:pt x="11" y="16"/>
                  </a:moveTo>
                  <a:lnTo>
                    <a:pt x="11" y="17"/>
                  </a:lnTo>
                  <a:lnTo>
                    <a:pt x="7" y="18"/>
                  </a:lnTo>
                  <a:lnTo>
                    <a:pt x="6" y="22"/>
                  </a:lnTo>
                  <a:lnTo>
                    <a:pt x="10" y="22"/>
                  </a:lnTo>
                  <a:lnTo>
                    <a:pt x="11" y="24"/>
                  </a:lnTo>
                  <a:lnTo>
                    <a:pt x="10" y="27"/>
                  </a:lnTo>
                  <a:lnTo>
                    <a:pt x="7" y="30"/>
                  </a:lnTo>
                  <a:lnTo>
                    <a:pt x="7" y="31"/>
                  </a:lnTo>
                  <a:lnTo>
                    <a:pt x="10" y="34"/>
                  </a:lnTo>
                  <a:lnTo>
                    <a:pt x="16" y="37"/>
                  </a:lnTo>
                  <a:lnTo>
                    <a:pt x="11" y="40"/>
                  </a:lnTo>
                  <a:lnTo>
                    <a:pt x="15" y="42"/>
                  </a:lnTo>
                  <a:lnTo>
                    <a:pt x="15" y="46"/>
                  </a:lnTo>
                  <a:lnTo>
                    <a:pt x="6" y="47"/>
                  </a:lnTo>
                  <a:lnTo>
                    <a:pt x="10" y="51"/>
                  </a:lnTo>
                  <a:lnTo>
                    <a:pt x="9" y="52"/>
                  </a:lnTo>
                  <a:lnTo>
                    <a:pt x="6" y="51"/>
                  </a:lnTo>
                  <a:lnTo>
                    <a:pt x="3" y="55"/>
                  </a:lnTo>
                  <a:lnTo>
                    <a:pt x="0" y="57"/>
                  </a:lnTo>
                  <a:lnTo>
                    <a:pt x="4" y="61"/>
                  </a:lnTo>
                  <a:lnTo>
                    <a:pt x="0" y="63"/>
                  </a:lnTo>
                  <a:lnTo>
                    <a:pt x="0" y="64"/>
                  </a:lnTo>
                  <a:lnTo>
                    <a:pt x="0" y="66"/>
                  </a:lnTo>
                  <a:lnTo>
                    <a:pt x="10" y="71"/>
                  </a:lnTo>
                  <a:lnTo>
                    <a:pt x="16" y="76"/>
                  </a:lnTo>
                  <a:lnTo>
                    <a:pt x="18" y="64"/>
                  </a:lnTo>
                  <a:lnTo>
                    <a:pt x="27" y="66"/>
                  </a:lnTo>
                  <a:lnTo>
                    <a:pt x="31" y="76"/>
                  </a:lnTo>
                  <a:lnTo>
                    <a:pt x="34" y="75"/>
                  </a:lnTo>
                  <a:lnTo>
                    <a:pt x="34" y="72"/>
                  </a:lnTo>
                  <a:lnTo>
                    <a:pt x="39" y="71"/>
                  </a:lnTo>
                  <a:lnTo>
                    <a:pt x="42" y="72"/>
                  </a:lnTo>
                  <a:lnTo>
                    <a:pt x="45" y="69"/>
                  </a:lnTo>
                  <a:lnTo>
                    <a:pt x="47" y="70"/>
                  </a:lnTo>
                  <a:lnTo>
                    <a:pt x="49" y="70"/>
                  </a:lnTo>
                  <a:lnTo>
                    <a:pt x="52" y="69"/>
                  </a:lnTo>
                  <a:lnTo>
                    <a:pt x="57" y="67"/>
                  </a:lnTo>
                  <a:lnTo>
                    <a:pt x="60" y="71"/>
                  </a:lnTo>
                  <a:lnTo>
                    <a:pt x="63" y="70"/>
                  </a:lnTo>
                  <a:lnTo>
                    <a:pt x="58" y="64"/>
                  </a:lnTo>
                  <a:lnTo>
                    <a:pt x="64" y="54"/>
                  </a:lnTo>
                  <a:lnTo>
                    <a:pt x="58" y="45"/>
                  </a:lnTo>
                  <a:lnTo>
                    <a:pt x="59" y="34"/>
                  </a:lnTo>
                  <a:lnTo>
                    <a:pt x="58" y="28"/>
                  </a:lnTo>
                  <a:lnTo>
                    <a:pt x="53" y="27"/>
                  </a:lnTo>
                  <a:lnTo>
                    <a:pt x="48" y="25"/>
                  </a:lnTo>
                  <a:lnTo>
                    <a:pt x="42" y="22"/>
                  </a:lnTo>
                  <a:lnTo>
                    <a:pt x="22" y="0"/>
                  </a:lnTo>
                  <a:lnTo>
                    <a:pt x="1" y="5"/>
                  </a:lnTo>
                  <a:lnTo>
                    <a:pt x="5" y="11"/>
                  </a:lnTo>
                  <a:lnTo>
                    <a:pt x="6" y="11"/>
                  </a:lnTo>
                  <a:lnTo>
                    <a:pt x="5" y="13"/>
                  </a:lnTo>
                  <a:lnTo>
                    <a:pt x="6" y="15"/>
                  </a:lnTo>
                  <a:lnTo>
                    <a:pt x="11" y="1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77" name="Freeform 391"/>
            <p:cNvSpPr/>
            <p:nvPr/>
          </p:nvSpPr>
          <p:spPr bwMode="auto">
            <a:xfrm>
              <a:off x="554" y="1315"/>
              <a:ext cx="1144" cy="559"/>
            </a:xfrm>
            <a:custGeom>
              <a:avLst/>
              <a:gdLst/>
              <a:ahLst/>
              <a:cxnLst>
                <a:cxn ang="0">
                  <a:pos x="793" y="84"/>
                </a:cxn>
                <a:cxn ang="0">
                  <a:pos x="839" y="34"/>
                </a:cxn>
                <a:cxn ang="0">
                  <a:pos x="756" y="56"/>
                </a:cxn>
                <a:cxn ang="0">
                  <a:pos x="723" y="32"/>
                </a:cxn>
                <a:cxn ang="0">
                  <a:pos x="721" y="2"/>
                </a:cxn>
                <a:cxn ang="0">
                  <a:pos x="709" y="38"/>
                </a:cxn>
                <a:cxn ang="0">
                  <a:pos x="655" y="75"/>
                </a:cxn>
                <a:cxn ang="0">
                  <a:pos x="666" y="55"/>
                </a:cxn>
                <a:cxn ang="0">
                  <a:pos x="627" y="63"/>
                </a:cxn>
                <a:cxn ang="0">
                  <a:pos x="544" y="52"/>
                </a:cxn>
                <a:cxn ang="0">
                  <a:pos x="509" y="64"/>
                </a:cxn>
                <a:cxn ang="0">
                  <a:pos x="437" y="45"/>
                </a:cxn>
                <a:cxn ang="0">
                  <a:pos x="346" y="36"/>
                </a:cxn>
                <a:cxn ang="0">
                  <a:pos x="288" y="28"/>
                </a:cxn>
                <a:cxn ang="0">
                  <a:pos x="124" y="69"/>
                </a:cxn>
                <a:cxn ang="0">
                  <a:pos x="22" y="188"/>
                </a:cxn>
                <a:cxn ang="0">
                  <a:pos x="72" y="254"/>
                </a:cxn>
                <a:cxn ang="0">
                  <a:pos x="47" y="277"/>
                </a:cxn>
                <a:cxn ang="0">
                  <a:pos x="61" y="298"/>
                </a:cxn>
                <a:cxn ang="0">
                  <a:pos x="63" y="321"/>
                </a:cxn>
                <a:cxn ang="0">
                  <a:pos x="37" y="337"/>
                </a:cxn>
                <a:cxn ang="0">
                  <a:pos x="59" y="344"/>
                </a:cxn>
                <a:cxn ang="0">
                  <a:pos x="70" y="358"/>
                </a:cxn>
                <a:cxn ang="0">
                  <a:pos x="75" y="370"/>
                </a:cxn>
                <a:cxn ang="0">
                  <a:pos x="271" y="373"/>
                </a:cxn>
                <a:cxn ang="0">
                  <a:pos x="468" y="367"/>
                </a:cxn>
                <a:cxn ang="0">
                  <a:pos x="582" y="409"/>
                </a:cxn>
                <a:cxn ang="0">
                  <a:pos x="579" y="495"/>
                </a:cxn>
                <a:cxn ang="0">
                  <a:pos x="695" y="457"/>
                </a:cxn>
                <a:cxn ang="0">
                  <a:pos x="820" y="403"/>
                </a:cxn>
                <a:cxn ang="0">
                  <a:pos x="868" y="428"/>
                </a:cxn>
                <a:cxn ang="0">
                  <a:pos x="841" y="451"/>
                </a:cxn>
                <a:cxn ang="0">
                  <a:pos x="913" y="439"/>
                </a:cxn>
                <a:cxn ang="0">
                  <a:pos x="865" y="408"/>
                </a:cxn>
                <a:cxn ang="0">
                  <a:pos x="891" y="378"/>
                </a:cxn>
                <a:cxn ang="0">
                  <a:pos x="809" y="388"/>
                </a:cxn>
                <a:cxn ang="0">
                  <a:pos x="978" y="337"/>
                </a:cxn>
                <a:cxn ang="0">
                  <a:pos x="1031" y="297"/>
                </a:cxn>
                <a:cxn ang="0">
                  <a:pos x="976" y="295"/>
                </a:cxn>
                <a:cxn ang="0">
                  <a:pos x="987" y="272"/>
                </a:cxn>
                <a:cxn ang="0">
                  <a:pos x="981" y="260"/>
                </a:cxn>
                <a:cxn ang="0">
                  <a:pos x="966" y="238"/>
                </a:cxn>
                <a:cxn ang="0">
                  <a:pos x="966" y="218"/>
                </a:cxn>
                <a:cxn ang="0">
                  <a:pos x="965" y="188"/>
                </a:cxn>
                <a:cxn ang="0">
                  <a:pos x="942" y="201"/>
                </a:cxn>
                <a:cxn ang="0">
                  <a:pos x="899" y="219"/>
                </a:cxn>
                <a:cxn ang="0">
                  <a:pos x="893" y="194"/>
                </a:cxn>
                <a:cxn ang="0">
                  <a:pos x="883" y="160"/>
                </a:cxn>
                <a:cxn ang="0">
                  <a:pos x="810" y="163"/>
                </a:cxn>
                <a:cxn ang="0">
                  <a:pos x="772" y="254"/>
                </a:cxn>
                <a:cxn ang="0">
                  <a:pos x="702" y="327"/>
                </a:cxn>
                <a:cxn ang="0">
                  <a:pos x="682" y="284"/>
                </a:cxn>
                <a:cxn ang="0">
                  <a:pos x="599" y="231"/>
                </a:cxn>
                <a:cxn ang="0">
                  <a:pos x="570" y="201"/>
                </a:cxn>
                <a:cxn ang="0">
                  <a:pos x="647" y="140"/>
                </a:cxn>
                <a:cxn ang="0">
                  <a:pos x="685" y="122"/>
                </a:cxn>
                <a:cxn ang="0">
                  <a:pos x="723" y="96"/>
                </a:cxn>
              </a:cxnLst>
              <a:rect l="0" t="0" r="r" b="b"/>
              <a:pathLst>
                <a:path w="1031" h="502">
                  <a:moveTo>
                    <a:pt x="759" y="87"/>
                  </a:moveTo>
                  <a:lnTo>
                    <a:pt x="753" y="81"/>
                  </a:lnTo>
                  <a:lnTo>
                    <a:pt x="769" y="82"/>
                  </a:lnTo>
                  <a:lnTo>
                    <a:pt x="777" y="86"/>
                  </a:lnTo>
                  <a:lnTo>
                    <a:pt x="785" y="85"/>
                  </a:lnTo>
                  <a:lnTo>
                    <a:pt x="779" y="76"/>
                  </a:lnTo>
                  <a:lnTo>
                    <a:pt x="785" y="78"/>
                  </a:lnTo>
                  <a:lnTo>
                    <a:pt x="789" y="79"/>
                  </a:lnTo>
                  <a:lnTo>
                    <a:pt x="793" y="84"/>
                  </a:lnTo>
                  <a:lnTo>
                    <a:pt x="822" y="73"/>
                  </a:lnTo>
                  <a:lnTo>
                    <a:pt x="827" y="66"/>
                  </a:lnTo>
                  <a:lnTo>
                    <a:pt x="826" y="57"/>
                  </a:lnTo>
                  <a:lnTo>
                    <a:pt x="827" y="52"/>
                  </a:lnTo>
                  <a:lnTo>
                    <a:pt x="841" y="48"/>
                  </a:lnTo>
                  <a:lnTo>
                    <a:pt x="833" y="45"/>
                  </a:lnTo>
                  <a:lnTo>
                    <a:pt x="845" y="40"/>
                  </a:lnTo>
                  <a:lnTo>
                    <a:pt x="826" y="36"/>
                  </a:lnTo>
                  <a:lnTo>
                    <a:pt x="839" y="34"/>
                  </a:lnTo>
                  <a:lnTo>
                    <a:pt x="804" y="33"/>
                  </a:lnTo>
                  <a:lnTo>
                    <a:pt x="801" y="42"/>
                  </a:lnTo>
                  <a:lnTo>
                    <a:pt x="802" y="45"/>
                  </a:lnTo>
                  <a:lnTo>
                    <a:pt x="801" y="48"/>
                  </a:lnTo>
                  <a:lnTo>
                    <a:pt x="790" y="48"/>
                  </a:lnTo>
                  <a:lnTo>
                    <a:pt x="763" y="69"/>
                  </a:lnTo>
                  <a:lnTo>
                    <a:pt x="754" y="70"/>
                  </a:lnTo>
                  <a:lnTo>
                    <a:pt x="751" y="58"/>
                  </a:lnTo>
                  <a:lnTo>
                    <a:pt x="756" y="56"/>
                  </a:lnTo>
                  <a:lnTo>
                    <a:pt x="763" y="45"/>
                  </a:lnTo>
                  <a:lnTo>
                    <a:pt x="753" y="40"/>
                  </a:lnTo>
                  <a:lnTo>
                    <a:pt x="731" y="56"/>
                  </a:lnTo>
                  <a:lnTo>
                    <a:pt x="737" y="43"/>
                  </a:lnTo>
                  <a:lnTo>
                    <a:pt x="732" y="39"/>
                  </a:lnTo>
                  <a:lnTo>
                    <a:pt x="744" y="37"/>
                  </a:lnTo>
                  <a:lnTo>
                    <a:pt x="737" y="34"/>
                  </a:lnTo>
                  <a:lnTo>
                    <a:pt x="724" y="33"/>
                  </a:lnTo>
                  <a:lnTo>
                    <a:pt x="723" y="32"/>
                  </a:lnTo>
                  <a:lnTo>
                    <a:pt x="732" y="27"/>
                  </a:lnTo>
                  <a:lnTo>
                    <a:pt x="732" y="25"/>
                  </a:lnTo>
                  <a:lnTo>
                    <a:pt x="738" y="25"/>
                  </a:lnTo>
                  <a:lnTo>
                    <a:pt x="733" y="16"/>
                  </a:lnTo>
                  <a:lnTo>
                    <a:pt x="738" y="7"/>
                  </a:lnTo>
                  <a:lnTo>
                    <a:pt x="731" y="2"/>
                  </a:lnTo>
                  <a:lnTo>
                    <a:pt x="726" y="2"/>
                  </a:lnTo>
                  <a:lnTo>
                    <a:pt x="730" y="0"/>
                  </a:lnTo>
                  <a:lnTo>
                    <a:pt x="721" y="2"/>
                  </a:lnTo>
                  <a:lnTo>
                    <a:pt x="726" y="2"/>
                  </a:lnTo>
                  <a:lnTo>
                    <a:pt x="708" y="6"/>
                  </a:lnTo>
                  <a:lnTo>
                    <a:pt x="711" y="9"/>
                  </a:lnTo>
                  <a:lnTo>
                    <a:pt x="699" y="9"/>
                  </a:lnTo>
                  <a:lnTo>
                    <a:pt x="694" y="19"/>
                  </a:lnTo>
                  <a:lnTo>
                    <a:pt x="696" y="20"/>
                  </a:lnTo>
                  <a:lnTo>
                    <a:pt x="688" y="22"/>
                  </a:lnTo>
                  <a:lnTo>
                    <a:pt x="683" y="31"/>
                  </a:lnTo>
                  <a:lnTo>
                    <a:pt x="709" y="38"/>
                  </a:lnTo>
                  <a:lnTo>
                    <a:pt x="701" y="40"/>
                  </a:lnTo>
                  <a:lnTo>
                    <a:pt x="702" y="38"/>
                  </a:lnTo>
                  <a:lnTo>
                    <a:pt x="696" y="42"/>
                  </a:lnTo>
                  <a:lnTo>
                    <a:pt x="689" y="48"/>
                  </a:lnTo>
                  <a:lnTo>
                    <a:pt x="701" y="44"/>
                  </a:lnTo>
                  <a:lnTo>
                    <a:pt x="695" y="50"/>
                  </a:lnTo>
                  <a:lnTo>
                    <a:pt x="671" y="58"/>
                  </a:lnTo>
                  <a:lnTo>
                    <a:pt x="661" y="69"/>
                  </a:lnTo>
                  <a:lnTo>
                    <a:pt x="655" y="75"/>
                  </a:lnTo>
                  <a:lnTo>
                    <a:pt x="647" y="75"/>
                  </a:lnTo>
                  <a:lnTo>
                    <a:pt x="648" y="79"/>
                  </a:lnTo>
                  <a:lnTo>
                    <a:pt x="647" y="75"/>
                  </a:lnTo>
                  <a:lnTo>
                    <a:pt x="648" y="75"/>
                  </a:lnTo>
                  <a:lnTo>
                    <a:pt x="657" y="74"/>
                  </a:lnTo>
                  <a:lnTo>
                    <a:pt x="653" y="72"/>
                  </a:lnTo>
                  <a:lnTo>
                    <a:pt x="657" y="68"/>
                  </a:lnTo>
                  <a:lnTo>
                    <a:pt x="651" y="69"/>
                  </a:lnTo>
                  <a:lnTo>
                    <a:pt x="666" y="55"/>
                  </a:lnTo>
                  <a:lnTo>
                    <a:pt x="655" y="57"/>
                  </a:lnTo>
                  <a:lnTo>
                    <a:pt x="658" y="55"/>
                  </a:lnTo>
                  <a:lnTo>
                    <a:pt x="645" y="52"/>
                  </a:lnTo>
                  <a:lnTo>
                    <a:pt x="635" y="56"/>
                  </a:lnTo>
                  <a:lnTo>
                    <a:pt x="637" y="61"/>
                  </a:lnTo>
                  <a:lnTo>
                    <a:pt x="646" y="62"/>
                  </a:lnTo>
                  <a:lnTo>
                    <a:pt x="634" y="63"/>
                  </a:lnTo>
                  <a:lnTo>
                    <a:pt x="630" y="58"/>
                  </a:lnTo>
                  <a:lnTo>
                    <a:pt x="627" y="63"/>
                  </a:lnTo>
                  <a:lnTo>
                    <a:pt x="603" y="62"/>
                  </a:lnTo>
                  <a:lnTo>
                    <a:pt x="580" y="62"/>
                  </a:lnTo>
                  <a:lnTo>
                    <a:pt x="573" y="58"/>
                  </a:lnTo>
                  <a:lnTo>
                    <a:pt x="563" y="57"/>
                  </a:lnTo>
                  <a:lnTo>
                    <a:pt x="559" y="51"/>
                  </a:lnTo>
                  <a:lnTo>
                    <a:pt x="556" y="45"/>
                  </a:lnTo>
                  <a:lnTo>
                    <a:pt x="519" y="54"/>
                  </a:lnTo>
                  <a:lnTo>
                    <a:pt x="526" y="56"/>
                  </a:lnTo>
                  <a:lnTo>
                    <a:pt x="544" y="52"/>
                  </a:lnTo>
                  <a:lnTo>
                    <a:pt x="556" y="51"/>
                  </a:lnTo>
                  <a:lnTo>
                    <a:pt x="533" y="58"/>
                  </a:lnTo>
                  <a:lnTo>
                    <a:pt x="522" y="60"/>
                  </a:lnTo>
                  <a:lnTo>
                    <a:pt x="515" y="78"/>
                  </a:lnTo>
                  <a:lnTo>
                    <a:pt x="510" y="74"/>
                  </a:lnTo>
                  <a:lnTo>
                    <a:pt x="508" y="85"/>
                  </a:lnTo>
                  <a:lnTo>
                    <a:pt x="503" y="73"/>
                  </a:lnTo>
                  <a:lnTo>
                    <a:pt x="511" y="73"/>
                  </a:lnTo>
                  <a:lnTo>
                    <a:pt x="509" y="64"/>
                  </a:lnTo>
                  <a:lnTo>
                    <a:pt x="502" y="68"/>
                  </a:lnTo>
                  <a:lnTo>
                    <a:pt x="502" y="63"/>
                  </a:lnTo>
                  <a:lnTo>
                    <a:pt x="493" y="60"/>
                  </a:lnTo>
                  <a:lnTo>
                    <a:pt x="449" y="64"/>
                  </a:lnTo>
                  <a:lnTo>
                    <a:pt x="432" y="60"/>
                  </a:lnTo>
                  <a:lnTo>
                    <a:pt x="450" y="55"/>
                  </a:lnTo>
                  <a:lnTo>
                    <a:pt x="456" y="54"/>
                  </a:lnTo>
                  <a:lnTo>
                    <a:pt x="444" y="44"/>
                  </a:lnTo>
                  <a:lnTo>
                    <a:pt x="437" y="45"/>
                  </a:lnTo>
                  <a:lnTo>
                    <a:pt x="406" y="38"/>
                  </a:lnTo>
                  <a:lnTo>
                    <a:pt x="377" y="31"/>
                  </a:lnTo>
                  <a:lnTo>
                    <a:pt x="360" y="38"/>
                  </a:lnTo>
                  <a:lnTo>
                    <a:pt x="354" y="37"/>
                  </a:lnTo>
                  <a:lnTo>
                    <a:pt x="359" y="33"/>
                  </a:lnTo>
                  <a:lnTo>
                    <a:pt x="363" y="26"/>
                  </a:lnTo>
                  <a:lnTo>
                    <a:pt x="358" y="28"/>
                  </a:lnTo>
                  <a:lnTo>
                    <a:pt x="353" y="33"/>
                  </a:lnTo>
                  <a:lnTo>
                    <a:pt x="346" y="36"/>
                  </a:lnTo>
                  <a:lnTo>
                    <a:pt x="340" y="39"/>
                  </a:lnTo>
                  <a:lnTo>
                    <a:pt x="335" y="28"/>
                  </a:lnTo>
                  <a:lnTo>
                    <a:pt x="330" y="21"/>
                  </a:lnTo>
                  <a:lnTo>
                    <a:pt x="331" y="25"/>
                  </a:lnTo>
                  <a:lnTo>
                    <a:pt x="306" y="33"/>
                  </a:lnTo>
                  <a:lnTo>
                    <a:pt x="307" y="31"/>
                  </a:lnTo>
                  <a:lnTo>
                    <a:pt x="281" y="34"/>
                  </a:lnTo>
                  <a:lnTo>
                    <a:pt x="307" y="26"/>
                  </a:lnTo>
                  <a:lnTo>
                    <a:pt x="288" y="28"/>
                  </a:lnTo>
                  <a:lnTo>
                    <a:pt x="259" y="36"/>
                  </a:lnTo>
                  <a:lnTo>
                    <a:pt x="229" y="44"/>
                  </a:lnTo>
                  <a:lnTo>
                    <a:pt x="226" y="48"/>
                  </a:lnTo>
                  <a:lnTo>
                    <a:pt x="216" y="46"/>
                  </a:lnTo>
                  <a:lnTo>
                    <a:pt x="214" y="49"/>
                  </a:lnTo>
                  <a:lnTo>
                    <a:pt x="190" y="42"/>
                  </a:lnTo>
                  <a:lnTo>
                    <a:pt x="167" y="33"/>
                  </a:lnTo>
                  <a:lnTo>
                    <a:pt x="145" y="51"/>
                  </a:lnTo>
                  <a:lnTo>
                    <a:pt x="124" y="69"/>
                  </a:lnTo>
                  <a:lnTo>
                    <a:pt x="102" y="87"/>
                  </a:lnTo>
                  <a:lnTo>
                    <a:pt x="81" y="105"/>
                  </a:lnTo>
                  <a:lnTo>
                    <a:pt x="61" y="124"/>
                  </a:lnTo>
                  <a:lnTo>
                    <a:pt x="41" y="144"/>
                  </a:lnTo>
                  <a:lnTo>
                    <a:pt x="21" y="163"/>
                  </a:lnTo>
                  <a:lnTo>
                    <a:pt x="0" y="181"/>
                  </a:lnTo>
                  <a:lnTo>
                    <a:pt x="25" y="181"/>
                  </a:lnTo>
                  <a:lnTo>
                    <a:pt x="19" y="184"/>
                  </a:lnTo>
                  <a:lnTo>
                    <a:pt x="22" y="188"/>
                  </a:lnTo>
                  <a:lnTo>
                    <a:pt x="22" y="205"/>
                  </a:lnTo>
                  <a:lnTo>
                    <a:pt x="34" y="200"/>
                  </a:lnTo>
                  <a:lnTo>
                    <a:pt x="43" y="195"/>
                  </a:lnTo>
                  <a:lnTo>
                    <a:pt x="61" y="189"/>
                  </a:lnTo>
                  <a:lnTo>
                    <a:pt x="66" y="207"/>
                  </a:lnTo>
                  <a:lnTo>
                    <a:pt x="63" y="223"/>
                  </a:lnTo>
                  <a:lnTo>
                    <a:pt x="59" y="238"/>
                  </a:lnTo>
                  <a:lnTo>
                    <a:pt x="66" y="247"/>
                  </a:lnTo>
                  <a:lnTo>
                    <a:pt x="72" y="254"/>
                  </a:lnTo>
                  <a:lnTo>
                    <a:pt x="58" y="270"/>
                  </a:lnTo>
                  <a:lnTo>
                    <a:pt x="71" y="259"/>
                  </a:lnTo>
                  <a:lnTo>
                    <a:pt x="71" y="262"/>
                  </a:lnTo>
                  <a:lnTo>
                    <a:pt x="59" y="270"/>
                  </a:lnTo>
                  <a:lnTo>
                    <a:pt x="61" y="270"/>
                  </a:lnTo>
                  <a:lnTo>
                    <a:pt x="54" y="276"/>
                  </a:lnTo>
                  <a:lnTo>
                    <a:pt x="49" y="276"/>
                  </a:lnTo>
                  <a:lnTo>
                    <a:pt x="49" y="282"/>
                  </a:lnTo>
                  <a:lnTo>
                    <a:pt x="47" y="277"/>
                  </a:lnTo>
                  <a:lnTo>
                    <a:pt x="46" y="284"/>
                  </a:lnTo>
                  <a:lnTo>
                    <a:pt x="53" y="284"/>
                  </a:lnTo>
                  <a:lnTo>
                    <a:pt x="48" y="284"/>
                  </a:lnTo>
                  <a:lnTo>
                    <a:pt x="48" y="288"/>
                  </a:lnTo>
                  <a:lnTo>
                    <a:pt x="45" y="285"/>
                  </a:lnTo>
                  <a:lnTo>
                    <a:pt x="47" y="297"/>
                  </a:lnTo>
                  <a:lnTo>
                    <a:pt x="65" y="286"/>
                  </a:lnTo>
                  <a:lnTo>
                    <a:pt x="58" y="296"/>
                  </a:lnTo>
                  <a:lnTo>
                    <a:pt x="61" y="298"/>
                  </a:lnTo>
                  <a:lnTo>
                    <a:pt x="54" y="296"/>
                  </a:lnTo>
                  <a:lnTo>
                    <a:pt x="52" y="307"/>
                  </a:lnTo>
                  <a:lnTo>
                    <a:pt x="55" y="306"/>
                  </a:lnTo>
                  <a:lnTo>
                    <a:pt x="45" y="316"/>
                  </a:lnTo>
                  <a:lnTo>
                    <a:pt x="51" y="313"/>
                  </a:lnTo>
                  <a:lnTo>
                    <a:pt x="49" y="318"/>
                  </a:lnTo>
                  <a:lnTo>
                    <a:pt x="70" y="307"/>
                  </a:lnTo>
                  <a:lnTo>
                    <a:pt x="64" y="315"/>
                  </a:lnTo>
                  <a:lnTo>
                    <a:pt x="63" y="321"/>
                  </a:lnTo>
                  <a:lnTo>
                    <a:pt x="60" y="315"/>
                  </a:lnTo>
                  <a:lnTo>
                    <a:pt x="45" y="325"/>
                  </a:lnTo>
                  <a:lnTo>
                    <a:pt x="45" y="328"/>
                  </a:lnTo>
                  <a:lnTo>
                    <a:pt x="49" y="326"/>
                  </a:lnTo>
                  <a:lnTo>
                    <a:pt x="59" y="327"/>
                  </a:lnTo>
                  <a:lnTo>
                    <a:pt x="43" y="331"/>
                  </a:lnTo>
                  <a:lnTo>
                    <a:pt x="40" y="332"/>
                  </a:lnTo>
                  <a:lnTo>
                    <a:pt x="46" y="333"/>
                  </a:lnTo>
                  <a:lnTo>
                    <a:pt x="37" y="337"/>
                  </a:lnTo>
                  <a:lnTo>
                    <a:pt x="48" y="340"/>
                  </a:lnTo>
                  <a:lnTo>
                    <a:pt x="52" y="338"/>
                  </a:lnTo>
                  <a:lnTo>
                    <a:pt x="55" y="339"/>
                  </a:lnTo>
                  <a:lnTo>
                    <a:pt x="51" y="342"/>
                  </a:lnTo>
                  <a:lnTo>
                    <a:pt x="57" y="342"/>
                  </a:lnTo>
                  <a:lnTo>
                    <a:pt x="52" y="344"/>
                  </a:lnTo>
                  <a:lnTo>
                    <a:pt x="64" y="340"/>
                  </a:lnTo>
                  <a:lnTo>
                    <a:pt x="66" y="338"/>
                  </a:lnTo>
                  <a:lnTo>
                    <a:pt x="59" y="344"/>
                  </a:lnTo>
                  <a:lnTo>
                    <a:pt x="53" y="344"/>
                  </a:lnTo>
                  <a:lnTo>
                    <a:pt x="52" y="348"/>
                  </a:lnTo>
                  <a:lnTo>
                    <a:pt x="61" y="344"/>
                  </a:lnTo>
                  <a:lnTo>
                    <a:pt x="61" y="348"/>
                  </a:lnTo>
                  <a:lnTo>
                    <a:pt x="71" y="342"/>
                  </a:lnTo>
                  <a:lnTo>
                    <a:pt x="66" y="350"/>
                  </a:lnTo>
                  <a:lnTo>
                    <a:pt x="76" y="346"/>
                  </a:lnTo>
                  <a:lnTo>
                    <a:pt x="63" y="355"/>
                  </a:lnTo>
                  <a:lnTo>
                    <a:pt x="70" y="358"/>
                  </a:lnTo>
                  <a:lnTo>
                    <a:pt x="77" y="351"/>
                  </a:lnTo>
                  <a:lnTo>
                    <a:pt x="72" y="362"/>
                  </a:lnTo>
                  <a:lnTo>
                    <a:pt x="75" y="362"/>
                  </a:lnTo>
                  <a:lnTo>
                    <a:pt x="69" y="362"/>
                  </a:lnTo>
                  <a:lnTo>
                    <a:pt x="75" y="364"/>
                  </a:lnTo>
                  <a:lnTo>
                    <a:pt x="81" y="362"/>
                  </a:lnTo>
                  <a:lnTo>
                    <a:pt x="76" y="367"/>
                  </a:lnTo>
                  <a:lnTo>
                    <a:pt x="81" y="368"/>
                  </a:lnTo>
                  <a:lnTo>
                    <a:pt x="75" y="370"/>
                  </a:lnTo>
                  <a:lnTo>
                    <a:pt x="79" y="373"/>
                  </a:lnTo>
                  <a:lnTo>
                    <a:pt x="103" y="373"/>
                  </a:lnTo>
                  <a:lnTo>
                    <a:pt x="127" y="373"/>
                  </a:lnTo>
                  <a:lnTo>
                    <a:pt x="151" y="373"/>
                  </a:lnTo>
                  <a:lnTo>
                    <a:pt x="175" y="373"/>
                  </a:lnTo>
                  <a:lnTo>
                    <a:pt x="199" y="373"/>
                  </a:lnTo>
                  <a:lnTo>
                    <a:pt x="223" y="373"/>
                  </a:lnTo>
                  <a:lnTo>
                    <a:pt x="247" y="373"/>
                  </a:lnTo>
                  <a:lnTo>
                    <a:pt x="271" y="373"/>
                  </a:lnTo>
                  <a:lnTo>
                    <a:pt x="295" y="373"/>
                  </a:lnTo>
                  <a:lnTo>
                    <a:pt x="319" y="373"/>
                  </a:lnTo>
                  <a:lnTo>
                    <a:pt x="342" y="373"/>
                  </a:lnTo>
                  <a:lnTo>
                    <a:pt x="366" y="373"/>
                  </a:lnTo>
                  <a:lnTo>
                    <a:pt x="390" y="373"/>
                  </a:lnTo>
                  <a:lnTo>
                    <a:pt x="414" y="373"/>
                  </a:lnTo>
                  <a:lnTo>
                    <a:pt x="438" y="373"/>
                  </a:lnTo>
                  <a:lnTo>
                    <a:pt x="462" y="373"/>
                  </a:lnTo>
                  <a:lnTo>
                    <a:pt x="468" y="367"/>
                  </a:lnTo>
                  <a:lnTo>
                    <a:pt x="467" y="376"/>
                  </a:lnTo>
                  <a:lnTo>
                    <a:pt x="483" y="380"/>
                  </a:lnTo>
                  <a:lnTo>
                    <a:pt x="503" y="388"/>
                  </a:lnTo>
                  <a:lnTo>
                    <a:pt x="515" y="386"/>
                  </a:lnTo>
                  <a:lnTo>
                    <a:pt x="527" y="391"/>
                  </a:lnTo>
                  <a:lnTo>
                    <a:pt x="546" y="386"/>
                  </a:lnTo>
                  <a:lnTo>
                    <a:pt x="558" y="394"/>
                  </a:lnTo>
                  <a:lnTo>
                    <a:pt x="570" y="402"/>
                  </a:lnTo>
                  <a:lnTo>
                    <a:pt x="582" y="409"/>
                  </a:lnTo>
                  <a:lnTo>
                    <a:pt x="594" y="417"/>
                  </a:lnTo>
                  <a:lnTo>
                    <a:pt x="595" y="424"/>
                  </a:lnTo>
                  <a:lnTo>
                    <a:pt x="600" y="423"/>
                  </a:lnTo>
                  <a:lnTo>
                    <a:pt x="599" y="428"/>
                  </a:lnTo>
                  <a:lnTo>
                    <a:pt x="610" y="436"/>
                  </a:lnTo>
                  <a:lnTo>
                    <a:pt x="606" y="452"/>
                  </a:lnTo>
                  <a:lnTo>
                    <a:pt x="604" y="469"/>
                  </a:lnTo>
                  <a:lnTo>
                    <a:pt x="597" y="478"/>
                  </a:lnTo>
                  <a:lnTo>
                    <a:pt x="579" y="495"/>
                  </a:lnTo>
                  <a:lnTo>
                    <a:pt x="583" y="502"/>
                  </a:lnTo>
                  <a:lnTo>
                    <a:pt x="599" y="496"/>
                  </a:lnTo>
                  <a:lnTo>
                    <a:pt x="613" y="492"/>
                  </a:lnTo>
                  <a:lnTo>
                    <a:pt x="629" y="487"/>
                  </a:lnTo>
                  <a:lnTo>
                    <a:pt x="645" y="482"/>
                  </a:lnTo>
                  <a:lnTo>
                    <a:pt x="646" y="470"/>
                  </a:lnTo>
                  <a:lnTo>
                    <a:pt x="663" y="469"/>
                  </a:lnTo>
                  <a:lnTo>
                    <a:pt x="681" y="468"/>
                  </a:lnTo>
                  <a:lnTo>
                    <a:pt x="695" y="457"/>
                  </a:lnTo>
                  <a:lnTo>
                    <a:pt x="709" y="446"/>
                  </a:lnTo>
                  <a:lnTo>
                    <a:pt x="737" y="445"/>
                  </a:lnTo>
                  <a:lnTo>
                    <a:pt x="765" y="442"/>
                  </a:lnTo>
                  <a:lnTo>
                    <a:pt x="774" y="436"/>
                  </a:lnTo>
                  <a:lnTo>
                    <a:pt x="787" y="426"/>
                  </a:lnTo>
                  <a:lnTo>
                    <a:pt x="799" y="412"/>
                  </a:lnTo>
                  <a:lnTo>
                    <a:pt x="813" y="400"/>
                  </a:lnTo>
                  <a:lnTo>
                    <a:pt x="814" y="403"/>
                  </a:lnTo>
                  <a:lnTo>
                    <a:pt x="820" y="403"/>
                  </a:lnTo>
                  <a:lnTo>
                    <a:pt x="829" y="406"/>
                  </a:lnTo>
                  <a:lnTo>
                    <a:pt x="823" y="428"/>
                  </a:lnTo>
                  <a:lnTo>
                    <a:pt x="827" y="440"/>
                  </a:lnTo>
                  <a:lnTo>
                    <a:pt x="831" y="442"/>
                  </a:lnTo>
                  <a:lnTo>
                    <a:pt x="844" y="436"/>
                  </a:lnTo>
                  <a:lnTo>
                    <a:pt x="843" y="438"/>
                  </a:lnTo>
                  <a:lnTo>
                    <a:pt x="863" y="432"/>
                  </a:lnTo>
                  <a:lnTo>
                    <a:pt x="867" y="424"/>
                  </a:lnTo>
                  <a:lnTo>
                    <a:pt x="868" y="428"/>
                  </a:lnTo>
                  <a:lnTo>
                    <a:pt x="871" y="428"/>
                  </a:lnTo>
                  <a:lnTo>
                    <a:pt x="861" y="435"/>
                  </a:lnTo>
                  <a:lnTo>
                    <a:pt x="882" y="436"/>
                  </a:lnTo>
                  <a:lnTo>
                    <a:pt x="869" y="441"/>
                  </a:lnTo>
                  <a:lnTo>
                    <a:pt x="868" y="438"/>
                  </a:lnTo>
                  <a:lnTo>
                    <a:pt x="846" y="448"/>
                  </a:lnTo>
                  <a:lnTo>
                    <a:pt x="850" y="447"/>
                  </a:lnTo>
                  <a:lnTo>
                    <a:pt x="837" y="453"/>
                  </a:lnTo>
                  <a:lnTo>
                    <a:pt x="841" y="451"/>
                  </a:lnTo>
                  <a:lnTo>
                    <a:pt x="834" y="459"/>
                  </a:lnTo>
                  <a:lnTo>
                    <a:pt x="839" y="469"/>
                  </a:lnTo>
                  <a:lnTo>
                    <a:pt x="847" y="466"/>
                  </a:lnTo>
                  <a:lnTo>
                    <a:pt x="868" y="450"/>
                  </a:lnTo>
                  <a:lnTo>
                    <a:pt x="870" y="452"/>
                  </a:lnTo>
                  <a:lnTo>
                    <a:pt x="875" y="450"/>
                  </a:lnTo>
                  <a:lnTo>
                    <a:pt x="877" y="451"/>
                  </a:lnTo>
                  <a:lnTo>
                    <a:pt x="895" y="445"/>
                  </a:lnTo>
                  <a:lnTo>
                    <a:pt x="913" y="439"/>
                  </a:lnTo>
                  <a:lnTo>
                    <a:pt x="909" y="436"/>
                  </a:lnTo>
                  <a:lnTo>
                    <a:pt x="913" y="435"/>
                  </a:lnTo>
                  <a:lnTo>
                    <a:pt x="906" y="428"/>
                  </a:lnTo>
                  <a:lnTo>
                    <a:pt x="900" y="430"/>
                  </a:lnTo>
                  <a:lnTo>
                    <a:pt x="888" y="429"/>
                  </a:lnTo>
                  <a:lnTo>
                    <a:pt x="879" y="424"/>
                  </a:lnTo>
                  <a:lnTo>
                    <a:pt x="871" y="422"/>
                  </a:lnTo>
                  <a:lnTo>
                    <a:pt x="871" y="409"/>
                  </a:lnTo>
                  <a:lnTo>
                    <a:pt x="865" y="408"/>
                  </a:lnTo>
                  <a:lnTo>
                    <a:pt x="876" y="396"/>
                  </a:lnTo>
                  <a:lnTo>
                    <a:pt x="864" y="397"/>
                  </a:lnTo>
                  <a:lnTo>
                    <a:pt x="863" y="393"/>
                  </a:lnTo>
                  <a:lnTo>
                    <a:pt x="850" y="391"/>
                  </a:lnTo>
                  <a:lnTo>
                    <a:pt x="853" y="390"/>
                  </a:lnTo>
                  <a:lnTo>
                    <a:pt x="868" y="390"/>
                  </a:lnTo>
                  <a:lnTo>
                    <a:pt x="886" y="384"/>
                  </a:lnTo>
                  <a:lnTo>
                    <a:pt x="887" y="378"/>
                  </a:lnTo>
                  <a:lnTo>
                    <a:pt x="891" y="378"/>
                  </a:lnTo>
                  <a:lnTo>
                    <a:pt x="889" y="374"/>
                  </a:lnTo>
                  <a:lnTo>
                    <a:pt x="874" y="368"/>
                  </a:lnTo>
                  <a:lnTo>
                    <a:pt x="853" y="374"/>
                  </a:lnTo>
                  <a:lnTo>
                    <a:pt x="833" y="380"/>
                  </a:lnTo>
                  <a:lnTo>
                    <a:pt x="819" y="390"/>
                  </a:lnTo>
                  <a:lnTo>
                    <a:pt x="803" y="399"/>
                  </a:lnTo>
                  <a:lnTo>
                    <a:pt x="781" y="411"/>
                  </a:lnTo>
                  <a:lnTo>
                    <a:pt x="796" y="399"/>
                  </a:lnTo>
                  <a:lnTo>
                    <a:pt x="809" y="388"/>
                  </a:lnTo>
                  <a:lnTo>
                    <a:pt x="793" y="382"/>
                  </a:lnTo>
                  <a:lnTo>
                    <a:pt x="808" y="388"/>
                  </a:lnTo>
                  <a:lnTo>
                    <a:pt x="828" y="374"/>
                  </a:lnTo>
                  <a:lnTo>
                    <a:pt x="850" y="367"/>
                  </a:lnTo>
                  <a:lnTo>
                    <a:pt x="865" y="352"/>
                  </a:lnTo>
                  <a:lnTo>
                    <a:pt x="895" y="352"/>
                  </a:lnTo>
                  <a:lnTo>
                    <a:pt x="925" y="351"/>
                  </a:lnTo>
                  <a:lnTo>
                    <a:pt x="953" y="351"/>
                  </a:lnTo>
                  <a:lnTo>
                    <a:pt x="978" y="337"/>
                  </a:lnTo>
                  <a:lnTo>
                    <a:pt x="1002" y="331"/>
                  </a:lnTo>
                  <a:lnTo>
                    <a:pt x="1029" y="318"/>
                  </a:lnTo>
                  <a:lnTo>
                    <a:pt x="1021" y="314"/>
                  </a:lnTo>
                  <a:lnTo>
                    <a:pt x="1029" y="313"/>
                  </a:lnTo>
                  <a:lnTo>
                    <a:pt x="1019" y="310"/>
                  </a:lnTo>
                  <a:lnTo>
                    <a:pt x="1026" y="309"/>
                  </a:lnTo>
                  <a:lnTo>
                    <a:pt x="1026" y="307"/>
                  </a:lnTo>
                  <a:lnTo>
                    <a:pt x="1029" y="302"/>
                  </a:lnTo>
                  <a:lnTo>
                    <a:pt x="1031" y="297"/>
                  </a:lnTo>
                  <a:lnTo>
                    <a:pt x="1021" y="292"/>
                  </a:lnTo>
                  <a:lnTo>
                    <a:pt x="1023" y="291"/>
                  </a:lnTo>
                  <a:lnTo>
                    <a:pt x="1013" y="294"/>
                  </a:lnTo>
                  <a:lnTo>
                    <a:pt x="1015" y="284"/>
                  </a:lnTo>
                  <a:lnTo>
                    <a:pt x="1003" y="285"/>
                  </a:lnTo>
                  <a:lnTo>
                    <a:pt x="1009" y="285"/>
                  </a:lnTo>
                  <a:lnTo>
                    <a:pt x="988" y="292"/>
                  </a:lnTo>
                  <a:lnTo>
                    <a:pt x="970" y="298"/>
                  </a:lnTo>
                  <a:lnTo>
                    <a:pt x="976" y="295"/>
                  </a:lnTo>
                  <a:lnTo>
                    <a:pt x="969" y="291"/>
                  </a:lnTo>
                  <a:lnTo>
                    <a:pt x="978" y="292"/>
                  </a:lnTo>
                  <a:lnTo>
                    <a:pt x="1003" y="283"/>
                  </a:lnTo>
                  <a:lnTo>
                    <a:pt x="987" y="286"/>
                  </a:lnTo>
                  <a:lnTo>
                    <a:pt x="1018" y="277"/>
                  </a:lnTo>
                  <a:lnTo>
                    <a:pt x="999" y="270"/>
                  </a:lnTo>
                  <a:lnTo>
                    <a:pt x="994" y="270"/>
                  </a:lnTo>
                  <a:lnTo>
                    <a:pt x="999" y="266"/>
                  </a:lnTo>
                  <a:lnTo>
                    <a:pt x="987" y="272"/>
                  </a:lnTo>
                  <a:lnTo>
                    <a:pt x="993" y="267"/>
                  </a:lnTo>
                  <a:lnTo>
                    <a:pt x="991" y="266"/>
                  </a:lnTo>
                  <a:lnTo>
                    <a:pt x="984" y="268"/>
                  </a:lnTo>
                  <a:lnTo>
                    <a:pt x="987" y="265"/>
                  </a:lnTo>
                  <a:lnTo>
                    <a:pt x="978" y="268"/>
                  </a:lnTo>
                  <a:lnTo>
                    <a:pt x="982" y="266"/>
                  </a:lnTo>
                  <a:lnTo>
                    <a:pt x="984" y="262"/>
                  </a:lnTo>
                  <a:lnTo>
                    <a:pt x="985" y="256"/>
                  </a:lnTo>
                  <a:lnTo>
                    <a:pt x="981" y="260"/>
                  </a:lnTo>
                  <a:lnTo>
                    <a:pt x="982" y="258"/>
                  </a:lnTo>
                  <a:lnTo>
                    <a:pt x="976" y="250"/>
                  </a:lnTo>
                  <a:lnTo>
                    <a:pt x="967" y="248"/>
                  </a:lnTo>
                  <a:lnTo>
                    <a:pt x="975" y="248"/>
                  </a:lnTo>
                  <a:lnTo>
                    <a:pt x="970" y="244"/>
                  </a:lnTo>
                  <a:lnTo>
                    <a:pt x="973" y="243"/>
                  </a:lnTo>
                  <a:lnTo>
                    <a:pt x="969" y="242"/>
                  </a:lnTo>
                  <a:lnTo>
                    <a:pt x="972" y="242"/>
                  </a:lnTo>
                  <a:lnTo>
                    <a:pt x="966" y="238"/>
                  </a:lnTo>
                  <a:lnTo>
                    <a:pt x="969" y="238"/>
                  </a:lnTo>
                  <a:lnTo>
                    <a:pt x="973" y="241"/>
                  </a:lnTo>
                  <a:lnTo>
                    <a:pt x="983" y="235"/>
                  </a:lnTo>
                  <a:lnTo>
                    <a:pt x="978" y="230"/>
                  </a:lnTo>
                  <a:lnTo>
                    <a:pt x="975" y="228"/>
                  </a:lnTo>
                  <a:lnTo>
                    <a:pt x="979" y="223"/>
                  </a:lnTo>
                  <a:lnTo>
                    <a:pt x="975" y="219"/>
                  </a:lnTo>
                  <a:lnTo>
                    <a:pt x="973" y="217"/>
                  </a:lnTo>
                  <a:lnTo>
                    <a:pt x="966" y="218"/>
                  </a:lnTo>
                  <a:lnTo>
                    <a:pt x="976" y="214"/>
                  </a:lnTo>
                  <a:lnTo>
                    <a:pt x="975" y="211"/>
                  </a:lnTo>
                  <a:lnTo>
                    <a:pt x="963" y="214"/>
                  </a:lnTo>
                  <a:lnTo>
                    <a:pt x="976" y="206"/>
                  </a:lnTo>
                  <a:lnTo>
                    <a:pt x="971" y="202"/>
                  </a:lnTo>
                  <a:lnTo>
                    <a:pt x="966" y="202"/>
                  </a:lnTo>
                  <a:lnTo>
                    <a:pt x="971" y="198"/>
                  </a:lnTo>
                  <a:lnTo>
                    <a:pt x="969" y="195"/>
                  </a:lnTo>
                  <a:lnTo>
                    <a:pt x="965" y="188"/>
                  </a:lnTo>
                  <a:lnTo>
                    <a:pt x="965" y="184"/>
                  </a:lnTo>
                  <a:lnTo>
                    <a:pt x="960" y="186"/>
                  </a:lnTo>
                  <a:lnTo>
                    <a:pt x="964" y="182"/>
                  </a:lnTo>
                  <a:lnTo>
                    <a:pt x="955" y="186"/>
                  </a:lnTo>
                  <a:lnTo>
                    <a:pt x="955" y="190"/>
                  </a:lnTo>
                  <a:lnTo>
                    <a:pt x="948" y="190"/>
                  </a:lnTo>
                  <a:lnTo>
                    <a:pt x="952" y="195"/>
                  </a:lnTo>
                  <a:lnTo>
                    <a:pt x="947" y="198"/>
                  </a:lnTo>
                  <a:lnTo>
                    <a:pt x="942" y="201"/>
                  </a:lnTo>
                  <a:lnTo>
                    <a:pt x="935" y="208"/>
                  </a:lnTo>
                  <a:lnTo>
                    <a:pt x="933" y="213"/>
                  </a:lnTo>
                  <a:lnTo>
                    <a:pt x="930" y="206"/>
                  </a:lnTo>
                  <a:lnTo>
                    <a:pt x="917" y="213"/>
                  </a:lnTo>
                  <a:lnTo>
                    <a:pt x="907" y="220"/>
                  </a:lnTo>
                  <a:lnTo>
                    <a:pt x="909" y="214"/>
                  </a:lnTo>
                  <a:lnTo>
                    <a:pt x="904" y="217"/>
                  </a:lnTo>
                  <a:lnTo>
                    <a:pt x="906" y="211"/>
                  </a:lnTo>
                  <a:lnTo>
                    <a:pt x="899" y="219"/>
                  </a:lnTo>
                  <a:lnTo>
                    <a:pt x="885" y="223"/>
                  </a:lnTo>
                  <a:lnTo>
                    <a:pt x="904" y="214"/>
                  </a:lnTo>
                  <a:lnTo>
                    <a:pt x="901" y="204"/>
                  </a:lnTo>
                  <a:lnTo>
                    <a:pt x="885" y="207"/>
                  </a:lnTo>
                  <a:lnTo>
                    <a:pt x="881" y="207"/>
                  </a:lnTo>
                  <a:lnTo>
                    <a:pt x="887" y="204"/>
                  </a:lnTo>
                  <a:lnTo>
                    <a:pt x="892" y="205"/>
                  </a:lnTo>
                  <a:lnTo>
                    <a:pt x="897" y="196"/>
                  </a:lnTo>
                  <a:lnTo>
                    <a:pt x="893" y="194"/>
                  </a:lnTo>
                  <a:lnTo>
                    <a:pt x="898" y="187"/>
                  </a:lnTo>
                  <a:lnTo>
                    <a:pt x="882" y="184"/>
                  </a:lnTo>
                  <a:lnTo>
                    <a:pt x="901" y="183"/>
                  </a:lnTo>
                  <a:lnTo>
                    <a:pt x="904" y="175"/>
                  </a:lnTo>
                  <a:lnTo>
                    <a:pt x="906" y="171"/>
                  </a:lnTo>
                  <a:lnTo>
                    <a:pt x="901" y="171"/>
                  </a:lnTo>
                  <a:lnTo>
                    <a:pt x="883" y="164"/>
                  </a:lnTo>
                  <a:lnTo>
                    <a:pt x="888" y="159"/>
                  </a:lnTo>
                  <a:lnTo>
                    <a:pt x="883" y="160"/>
                  </a:lnTo>
                  <a:lnTo>
                    <a:pt x="879" y="154"/>
                  </a:lnTo>
                  <a:lnTo>
                    <a:pt x="880" y="152"/>
                  </a:lnTo>
                  <a:lnTo>
                    <a:pt x="868" y="146"/>
                  </a:lnTo>
                  <a:lnTo>
                    <a:pt x="853" y="151"/>
                  </a:lnTo>
                  <a:lnTo>
                    <a:pt x="839" y="151"/>
                  </a:lnTo>
                  <a:lnTo>
                    <a:pt x="844" y="150"/>
                  </a:lnTo>
                  <a:lnTo>
                    <a:pt x="820" y="146"/>
                  </a:lnTo>
                  <a:lnTo>
                    <a:pt x="809" y="158"/>
                  </a:lnTo>
                  <a:lnTo>
                    <a:pt x="810" y="163"/>
                  </a:lnTo>
                  <a:lnTo>
                    <a:pt x="802" y="174"/>
                  </a:lnTo>
                  <a:lnTo>
                    <a:pt x="805" y="174"/>
                  </a:lnTo>
                  <a:lnTo>
                    <a:pt x="802" y="186"/>
                  </a:lnTo>
                  <a:lnTo>
                    <a:pt x="796" y="192"/>
                  </a:lnTo>
                  <a:lnTo>
                    <a:pt x="793" y="193"/>
                  </a:lnTo>
                  <a:lnTo>
                    <a:pt x="773" y="210"/>
                  </a:lnTo>
                  <a:lnTo>
                    <a:pt x="787" y="225"/>
                  </a:lnTo>
                  <a:lnTo>
                    <a:pt x="779" y="240"/>
                  </a:lnTo>
                  <a:lnTo>
                    <a:pt x="772" y="254"/>
                  </a:lnTo>
                  <a:lnTo>
                    <a:pt x="753" y="264"/>
                  </a:lnTo>
                  <a:lnTo>
                    <a:pt x="733" y="272"/>
                  </a:lnTo>
                  <a:lnTo>
                    <a:pt x="724" y="276"/>
                  </a:lnTo>
                  <a:lnTo>
                    <a:pt x="725" y="288"/>
                  </a:lnTo>
                  <a:lnTo>
                    <a:pt x="720" y="312"/>
                  </a:lnTo>
                  <a:lnTo>
                    <a:pt x="713" y="321"/>
                  </a:lnTo>
                  <a:lnTo>
                    <a:pt x="708" y="330"/>
                  </a:lnTo>
                  <a:lnTo>
                    <a:pt x="705" y="333"/>
                  </a:lnTo>
                  <a:lnTo>
                    <a:pt x="702" y="327"/>
                  </a:lnTo>
                  <a:lnTo>
                    <a:pt x="693" y="338"/>
                  </a:lnTo>
                  <a:lnTo>
                    <a:pt x="695" y="343"/>
                  </a:lnTo>
                  <a:lnTo>
                    <a:pt x="685" y="332"/>
                  </a:lnTo>
                  <a:lnTo>
                    <a:pt x="675" y="338"/>
                  </a:lnTo>
                  <a:lnTo>
                    <a:pt x="685" y="330"/>
                  </a:lnTo>
                  <a:lnTo>
                    <a:pt x="675" y="318"/>
                  </a:lnTo>
                  <a:lnTo>
                    <a:pt x="677" y="313"/>
                  </a:lnTo>
                  <a:lnTo>
                    <a:pt x="676" y="301"/>
                  </a:lnTo>
                  <a:lnTo>
                    <a:pt x="682" y="284"/>
                  </a:lnTo>
                  <a:lnTo>
                    <a:pt x="689" y="267"/>
                  </a:lnTo>
                  <a:lnTo>
                    <a:pt x="672" y="266"/>
                  </a:lnTo>
                  <a:lnTo>
                    <a:pt x="655" y="266"/>
                  </a:lnTo>
                  <a:lnTo>
                    <a:pt x="651" y="268"/>
                  </a:lnTo>
                  <a:lnTo>
                    <a:pt x="657" y="264"/>
                  </a:lnTo>
                  <a:lnTo>
                    <a:pt x="645" y="258"/>
                  </a:lnTo>
                  <a:lnTo>
                    <a:pt x="631" y="252"/>
                  </a:lnTo>
                  <a:lnTo>
                    <a:pt x="617" y="237"/>
                  </a:lnTo>
                  <a:lnTo>
                    <a:pt x="599" y="231"/>
                  </a:lnTo>
                  <a:lnTo>
                    <a:pt x="576" y="237"/>
                  </a:lnTo>
                  <a:lnTo>
                    <a:pt x="577" y="236"/>
                  </a:lnTo>
                  <a:lnTo>
                    <a:pt x="574" y="237"/>
                  </a:lnTo>
                  <a:lnTo>
                    <a:pt x="585" y="217"/>
                  </a:lnTo>
                  <a:lnTo>
                    <a:pt x="583" y="207"/>
                  </a:lnTo>
                  <a:lnTo>
                    <a:pt x="571" y="210"/>
                  </a:lnTo>
                  <a:lnTo>
                    <a:pt x="567" y="216"/>
                  </a:lnTo>
                  <a:lnTo>
                    <a:pt x="571" y="207"/>
                  </a:lnTo>
                  <a:lnTo>
                    <a:pt x="570" y="201"/>
                  </a:lnTo>
                  <a:lnTo>
                    <a:pt x="588" y="177"/>
                  </a:lnTo>
                  <a:lnTo>
                    <a:pt x="616" y="159"/>
                  </a:lnTo>
                  <a:lnTo>
                    <a:pt x="617" y="154"/>
                  </a:lnTo>
                  <a:lnTo>
                    <a:pt x="630" y="150"/>
                  </a:lnTo>
                  <a:lnTo>
                    <a:pt x="628" y="148"/>
                  </a:lnTo>
                  <a:lnTo>
                    <a:pt x="633" y="150"/>
                  </a:lnTo>
                  <a:lnTo>
                    <a:pt x="639" y="145"/>
                  </a:lnTo>
                  <a:lnTo>
                    <a:pt x="646" y="144"/>
                  </a:lnTo>
                  <a:lnTo>
                    <a:pt x="647" y="140"/>
                  </a:lnTo>
                  <a:lnTo>
                    <a:pt x="667" y="136"/>
                  </a:lnTo>
                  <a:lnTo>
                    <a:pt x="669" y="132"/>
                  </a:lnTo>
                  <a:lnTo>
                    <a:pt x="654" y="128"/>
                  </a:lnTo>
                  <a:lnTo>
                    <a:pt x="657" y="127"/>
                  </a:lnTo>
                  <a:lnTo>
                    <a:pt x="642" y="124"/>
                  </a:lnTo>
                  <a:lnTo>
                    <a:pt x="642" y="120"/>
                  </a:lnTo>
                  <a:lnTo>
                    <a:pt x="660" y="123"/>
                  </a:lnTo>
                  <a:lnTo>
                    <a:pt x="679" y="127"/>
                  </a:lnTo>
                  <a:lnTo>
                    <a:pt x="685" y="122"/>
                  </a:lnTo>
                  <a:lnTo>
                    <a:pt x="689" y="120"/>
                  </a:lnTo>
                  <a:lnTo>
                    <a:pt x="696" y="122"/>
                  </a:lnTo>
                  <a:lnTo>
                    <a:pt x="696" y="118"/>
                  </a:lnTo>
                  <a:lnTo>
                    <a:pt x="703" y="121"/>
                  </a:lnTo>
                  <a:lnTo>
                    <a:pt x="731" y="106"/>
                  </a:lnTo>
                  <a:lnTo>
                    <a:pt x="735" y="102"/>
                  </a:lnTo>
                  <a:lnTo>
                    <a:pt x="709" y="98"/>
                  </a:lnTo>
                  <a:lnTo>
                    <a:pt x="694" y="91"/>
                  </a:lnTo>
                  <a:lnTo>
                    <a:pt x="723" y="96"/>
                  </a:lnTo>
                  <a:lnTo>
                    <a:pt x="731" y="100"/>
                  </a:lnTo>
                  <a:lnTo>
                    <a:pt x="759" y="8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78" name="Freeform 392"/>
            <p:cNvSpPr/>
            <p:nvPr/>
          </p:nvSpPr>
          <p:spPr bwMode="auto">
            <a:xfrm>
              <a:off x="1414" y="1288"/>
              <a:ext cx="313" cy="202"/>
            </a:xfrm>
            <a:custGeom>
              <a:avLst/>
              <a:gdLst/>
              <a:ahLst/>
              <a:cxnLst>
                <a:cxn ang="0">
                  <a:pos x="205" y="41"/>
                </a:cxn>
                <a:cxn ang="0">
                  <a:pos x="195" y="33"/>
                </a:cxn>
                <a:cxn ang="0">
                  <a:pos x="183" y="33"/>
                </a:cxn>
                <a:cxn ang="0">
                  <a:pos x="163" y="39"/>
                </a:cxn>
                <a:cxn ang="0">
                  <a:pos x="168" y="27"/>
                </a:cxn>
                <a:cxn ang="0">
                  <a:pos x="177" y="22"/>
                </a:cxn>
                <a:cxn ang="0">
                  <a:pos x="133" y="23"/>
                </a:cxn>
                <a:cxn ang="0">
                  <a:pos x="130" y="25"/>
                </a:cxn>
                <a:cxn ang="0">
                  <a:pos x="120" y="23"/>
                </a:cxn>
                <a:cxn ang="0">
                  <a:pos x="109" y="22"/>
                </a:cxn>
                <a:cxn ang="0">
                  <a:pos x="94" y="6"/>
                </a:cxn>
                <a:cxn ang="0">
                  <a:pos x="75" y="12"/>
                </a:cxn>
                <a:cxn ang="0">
                  <a:pos x="69" y="21"/>
                </a:cxn>
                <a:cxn ang="0">
                  <a:pos x="61" y="34"/>
                </a:cxn>
                <a:cxn ang="0">
                  <a:pos x="47" y="27"/>
                </a:cxn>
                <a:cxn ang="0">
                  <a:pos x="24" y="15"/>
                </a:cxn>
                <a:cxn ang="0">
                  <a:pos x="5" y="48"/>
                </a:cxn>
                <a:cxn ang="0">
                  <a:pos x="31" y="55"/>
                </a:cxn>
                <a:cxn ang="0">
                  <a:pos x="76" y="53"/>
                </a:cxn>
                <a:cxn ang="0">
                  <a:pos x="115" y="51"/>
                </a:cxn>
                <a:cxn ang="0">
                  <a:pos x="126" y="61"/>
                </a:cxn>
                <a:cxn ang="0">
                  <a:pos x="123" y="76"/>
                </a:cxn>
                <a:cxn ang="0">
                  <a:pos x="153" y="75"/>
                </a:cxn>
                <a:cxn ang="0">
                  <a:pos x="144" y="106"/>
                </a:cxn>
                <a:cxn ang="0">
                  <a:pos x="178" y="114"/>
                </a:cxn>
                <a:cxn ang="0">
                  <a:pos x="137" y="108"/>
                </a:cxn>
                <a:cxn ang="0">
                  <a:pos x="99" y="133"/>
                </a:cxn>
                <a:cxn ang="0">
                  <a:pos x="61" y="139"/>
                </a:cxn>
                <a:cxn ang="0">
                  <a:pos x="103" y="139"/>
                </a:cxn>
                <a:cxn ang="0">
                  <a:pos x="117" y="138"/>
                </a:cxn>
                <a:cxn ang="0">
                  <a:pos x="127" y="154"/>
                </a:cxn>
                <a:cxn ang="0">
                  <a:pos x="148" y="169"/>
                </a:cxn>
                <a:cxn ang="0">
                  <a:pos x="175" y="163"/>
                </a:cxn>
                <a:cxn ang="0">
                  <a:pos x="189" y="163"/>
                </a:cxn>
                <a:cxn ang="0">
                  <a:pos x="205" y="171"/>
                </a:cxn>
                <a:cxn ang="0">
                  <a:pos x="215" y="157"/>
                </a:cxn>
                <a:cxn ang="0">
                  <a:pos x="214" y="144"/>
                </a:cxn>
                <a:cxn ang="0">
                  <a:pos x="208" y="136"/>
                </a:cxn>
                <a:cxn ang="0">
                  <a:pos x="201" y="131"/>
                </a:cxn>
                <a:cxn ang="0">
                  <a:pos x="196" y="120"/>
                </a:cxn>
                <a:cxn ang="0">
                  <a:pos x="205" y="115"/>
                </a:cxn>
                <a:cxn ang="0">
                  <a:pos x="215" y="109"/>
                </a:cxn>
                <a:cxn ang="0">
                  <a:pos x="243" y="112"/>
                </a:cxn>
                <a:cxn ang="0">
                  <a:pos x="226" y="126"/>
                </a:cxn>
                <a:cxn ang="0">
                  <a:pos x="237" y="131"/>
                </a:cxn>
                <a:cxn ang="0">
                  <a:pos x="250" y="118"/>
                </a:cxn>
                <a:cxn ang="0">
                  <a:pos x="259" y="117"/>
                </a:cxn>
                <a:cxn ang="0">
                  <a:pos x="276" y="111"/>
                </a:cxn>
                <a:cxn ang="0">
                  <a:pos x="273" y="102"/>
                </a:cxn>
                <a:cxn ang="0">
                  <a:pos x="257" y="106"/>
                </a:cxn>
                <a:cxn ang="0">
                  <a:pos x="246" y="100"/>
                </a:cxn>
                <a:cxn ang="0">
                  <a:pos x="246" y="96"/>
                </a:cxn>
                <a:cxn ang="0">
                  <a:pos x="246" y="90"/>
                </a:cxn>
                <a:cxn ang="0">
                  <a:pos x="235" y="89"/>
                </a:cxn>
                <a:cxn ang="0">
                  <a:pos x="229" y="84"/>
                </a:cxn>
                <a:cxn ang="0">
                  <a:pos x="210" y="76"/>
                </a:cxn>
                <a:cxn ang="0">
                  <a:pos x="219" y="72"/>
                </a:cxn>
                <a:cxn ang="0">
                  <a:pos x="214" y="67"/>
                </a:cxn>
                <a:cxn ang="0">
                  <a:pos x="221" y="61"/>
                </a:cxn>
                <a:cxn ang="0">
                  <a:pos x="215" y="58"/>
                </a:cxn>
                <a:cxn ang="0">
                  <a:pos x="234" y="47"/>
                </a:cxn>
                <a:cxn ang="0">
                  <a:pos x="202" y="48"/>
                </a:cxn>
              </a:cxnLst>
              <a:rect l="0" t="0" r="r" b="b"/>
              <a:pathLst>
                <a:path w="282" h="183">
                  <a:moveTo>
                    <a:pt x="197" y="48"/>
                  </a:moveTo>
                  <a:lnTo>
                    <a:pt x="193" y="48"/>
                  </a:lnTo>
                  <a:lnTo>
                    <a:pt x="213" y="42"/>
                  </a:lnTo>
                  <a:lnTo>
                    <a:pt x="205" y="41"/>
                  </a:lnTo>
                  <a:lnTo>
                    <a:pt x="190" y="45"/>
                  </a:lnTo>
                  <a:lnTo>
                    <a:pt x="199" y="39"/>
                  </a:lnTo>
                  <a:lnTo>
                    <a:pt x="209" y="37"/>
                  </a:lnTo>
                  <a:lnTo>
                    <a:pt x="195" y="33"/>
                  </a:lnTo>
                  <a:lnTo>
                    <a:pt x="183" y="40"/>
                  </a:lnTo>
                  <a:lnTo>
                    <a:pt x="184" y="36"/>
                  </a:lnTo>
                  <a:lnTo>
                    <a:pt x="178" y="40"/>
                  </a:lnTo>
                  <a:lnTo>
                    <a:pt x="183" y="33"/>
                  </a:lnTo>
                  <a:lnTo>
                    <a:pt x="177" y="36"/>
                  </a:lnTo>
                  <a:lnTo>
                    <a:pt x="183" y="30"/>
                  </a:lnTo>
                  <a:lnTo>
                    <a:pt x="180" y="31"/>
                  </a:lnTo>
                  <a:lnTo>
                    <a:pt x="163" y="39"/>
                  </a:lnTo>
                  <a:lnTo>
                    <a:pt x="171" y="33"/>
                  </a:lnTo>
                  <a:lnTo>
                    <a:pt x="166" y="33"/>
                  </a:lnTo>
                  <a:lnTo>
                    <a:pt x="183" y="27"/>
                  </a:lnTo>
                  <a:lnTo>
                    <a:pt x="168" y="27"/>
                  </a:lnTo>
                  <a:lnTo>
                    <a:pt x="162" y="30"/>
                  </a:lnTo>
                  <a:lnTo>
                    <a:pt x="168" y="24"/>
                  </a:lnTo>
                  <a:lnTo>
                    <a:pt x="157" y="29"/>
                  </a:lnTo>
                  <a:lnTo>
                    <a:pt x="177" y="22"/>
                  </a:lnTo>
                  <a:lnTo>
                    <a:pt x="169" y="18"/>
                  </a:lnTo>
                  <a:lnTo>
                    <a:pt x="142" y="18"/>
                  </a:lnTo>
                  <a:lnTo>
                    <a:pt x="150" y="23"/>
                  </a:lnTo>
                  <a:lnTo>
                    <a:pt x="133" y="23"/>
                  </a:lnTo>
                  <a:lnTo>
                    <a:pt x="138" y="29"/>
                  </a:lnTo>
                  <a:lnTo>
                    <a:pt x="130" y="27"/>
                  </a:lnTo>
                  <a:lnTo>
                    <a:pt x="131" y="28"/>
                  </a:lnTo>
                  <a:lnTo>
                    <a:pt x="130" y="25"/>
                  </a:lnTo>
                  <a:lnTo>
                    <a:pt x="130" y="21"/>
                  </a:lnTo>
                  <a:lnTo>
                    <a:pt x="126" y="22"/>
                  </a:lnTo>
                  <a:lnTo>
                    <a:pt x="120" y="22"/>
                  </a:lnTo>
                  <a:lnTo>
                    <a:pt x="120" y="23"/>
                  </a:lnTo>
                  <a:lnTo>
                    <a:pt x="115" y="23"/>
                  </a:lnTo>
                  <a:lnTo>
                    <a:pt x="109" y="25"/>
                  </a:lnTo>
                  <a:lnTo>
                    <a:pt x="113" y="19"/>
                  </a:lnTo>
                  <a:lnTo>
                    <a:pt x="109" y="22"/>
                  </a:lnTo>
                  <a:lnTo>
                    <a:pt x="124" y="15"/>
                  </a:lnTo>
                  <a:lnTo>
                    <a:pt x="121" y="1"/>
                  </a:lnTo>
                  <a:lnTo>
                    <a:pt x="91" y="4"/>
                  </a:lnTo>
                  <a:lnTo>
                    <a:pt x="94" y="6"/>
                  </a:lnTo>
                  <a:lnTo>
                    <a:pt x="83" y="7"/>
                  </a:lnTo>
                  <a:lnTo>
                    <a:pt x="76" y="9"/>
                  </a:lnTo>
                  <a:lnTo>
                    <a:pt x="88" y="11"/>
                  </a:lnTo>
                  <a:lnTo>
                    <a:pt x="75" y="12"/>
                  </a:lnTo>
                  <a:lnTo>
                    <a:pt x="83" y="16"/>
                  </a:lnTo>
                  <a:lnTo>
                    <a:pt x="66" y="13"/>
                  </a:lnTo>
                  <a:lnTo>
                    <a:pt x="65" y="21"/>
                  </a:lnTo>
                  <a:lnTo>
                    <a:pt x="69" y="21"/>
                  </a:lnTo>
                  <a:lnTo>
                    <a:pt x="71" y="27"/>
                  </a:lnTo>
                  <a:lnTo>
                    <a:pt x="58" y="24"/>
                  </a:lnTo>
                  <a:lnTo>
                    <a:pt x="55" y="28"/>
                  </a:lnTo>
                  <a:lnTo>
                    <a:pt x="61" y="34"/>
                  </a:lnTo>
                  <a:lnTo>
                    <a:pt x="52" y="40"/>
                  </a:lnTo>
                  <a:lnTo>
                    <a:pt x="35" y="40"/>
                  </a:lnTo>
                  <a:lnTo>
                    <a:pt x="57" y="35"/>
                  </a:lnTo>
                  <a:lnTo>
                    <a:pt x="47" y="27"/>
                  </a:lnTo>
                  <a:lnTo>
                    <a:pt x="66" y="9"/>
                  </a:lnTo>
                  <a:lnTo>
                    <a:pt x="84" y="0"/>
                  </a:lnTo>
                  <a:lnTo>
                    <a:pt x="46" y="4"/>
                  </a:lnTo>
                  <a:lnTo>
                    <a:pt x="24" y="15"/>
                  </a:lnTo>
                  <a:lnTo>
                    <a:pt x="0" y="35"/>
                  </a:lnTo>
                  <a:lnTo>
                    <a:pt x="25" y="41"/>
                  </a:lnTo>
                  <a:lnTo>
                    <a:pt x="3" y="41"/>
                  </a:lnTo>
                  <a:lnTo>
                    <a:pt x="5" y="48"/>
                  </a:lnTo>
                  <a:lnTo>
                    <a:pt x="19" y="51"/>
                  </a:lnTo>
                  <a:lnTo>
                    <a:pt x="21" y="51"/>
                  </a:lnTo>
                  <a:lnTo>
                    <a:pt x="25" y="49"/>
                  </a:lnTo>
                  <a:lnTo>
                    <a:pt x="31" y="55"/>
                  </a:lnTo>
                  <a:lnTo>
                    <a:pt x="75" y="57"/>
                  </a:lnTo>
                  <a:lnTo>
                    <a:pt x="64" y="51"/>
                  </a:lnTo>
                  <a:lnTo>
                    <a:pt x="84" y="59"/>
                  </a:lnTo>
                  <a:lnTo>
                    <a:pt x="76" y="53"/>
                  </a:lnTo>
                  <a:lnTo>
                    <a:pt x="109" y="57"/>
                  </a:lnTo>
                  <a:lnTo>
                    <a:pt x="107" y="49"/>
                  </a:lnTo>
                  <a:lnTo>
                    <a:pt x="115" y="46"/>
                  </a:lnTo>
                  <a:lnTo>
                    <a:pt x="115" y="51"/>
                  </a:lnTo>
                  <a:lnTo>
                    <a:pt x="124" y="53"/>
                  </a:lnTo>
                  <a:lnTo>
                    <a:pt x="120" y="58"/>
                  </a:lnTo>
                  <a:lnTo>
                    <a:pt x="130" y="59"/>
                  </a:lnTo>
                  <a:lnTo>
                    <a:pt x="126" y="61"/>
                  </a:lnTo>
                  <a:lnTo>
                    <a:pt x="132" y="60"/>
                  </a:lnTo>
                  <a:lnTo>
                    <a:pt x="135" y="70"/>
                  </a:lnTo>
                  <a:lnTo>
                    <a:pt x="124" y="72"/>
                  </a:lnTo>
                  <a:lnTo>
                    <a:pt x="123" y="76"/>
                  </a:lnTo>
                  <a:lnTo>
                    <a:pt x="137" y="71"/>
                  </a:lnTo>
                  <a:lnTo>
                    <a:pt x="143" y="72"/>
                  </a:lnTo>
                  <a:lnTo>
                    <a:pt x="149" y="78"/>
                  </a:lnTo>
                  <a:lnTo>
                    <a:pt x="153" y="75"/>
                  </a:lnTo>
                  <a:lnTo>
                    <a:pt x="150" y="82"/>
                  </a:lnTo>
                  <a:lnTo>
                    <a:pt x="157" y="83"/>
                  </a:lnTo>
                  <a:lnTo>
                    <a:pt x="155" y="100"/>
                  </a:lnTo>
                  <a:lnTo>
                    <a:pt x="144" y="106"/>
                  </a:lnTo>
                  <a:lnTo>
                    <a:pt x="162" y="107"/>
                  </a:lnTo>
                  <a:lnTo>
                    <a:pt x="171" y="101"/>
                  </a:lnTo>
                  <a:lnTo>
                    <a:pt x="183" y="109"/>
                  </a:lnTo>
                  <a:lnTo>
                    <a:pt x="178" y="114"/>
                  </a:lnTo>
                  <a:lnTo>
                    <a:pt x="165" y="114"/>
                  </a:lnTo>
                  <a:lnTo>
                    <a:pt x="159" y="115"/>
                  </a:lnTo>
                  <a:lnTo>
                    <a:pt x="162" y="109"/>
                  </a:lnTo>
                  <a:lnTo>
                    <a:pt x="137" y="108"/>
                  </a:lnTo>
                  <a:lnTo>
                    <a:pt x="120" y="115"/>
                  </a:lnTo>
                  <a:lnTo>
                    <a:pt x="124" y="124"/>
                  </a:lnTo>
                  <a:lnTo>
                    <a:pt x="96" y="130"/>
                  </a:lnTo>
                  <a:lnTo>
                    <a:pt x="99" y="133"/>
                  </a:lnTo>
                  <a:lnTo>
                    <a:pt x="96" y="136"/>
                  </a:lnTo>
                  <a:lnTo>
                    <a:pt x="96" y="129"/>
                  </a:lnTo>
                  <a:lnTo>
                    <a:pt x="76" y="127"/>
                  </a:lnTo>
                  <a:lnTo>
                    <a:pt x="61" y="139"/>
                  </a:lnTo>
                  <a:lnTo>
                    <a:pt x="76" y="144"/>
                  </a:lnTo>
                  <a:lnTo>
                    <a:pt x="90" y="142"/>
                  </a:lnTo>
                  <a:lnTo>
                    <a:pt x="93" y="139"/>
                  </a:lnTo>
                  <a:lnTo>
                    <a:pt x="103" y="139"/>
                  </a:lnTo>
                  <a:lnTo>
                    <a:pt x="106" y="133"/>
                  </a:lnTo>
                  <a:lnTo>
                    <a:pt x="109" y="138"/>
                  </a:lnTo>
                  <a:lnTo>
                    <a:pt x="109" y="143"/>
                  </a:lnTo>
                  <a:lnTo>
                    <a:pt x="117" y="138"/>
                  </a:lnTo>
                  <a:lnTo>
                    <a:pt x="121" y="139"/>
                  </a:lnTo>
                  <a:lnTo>
                    <a:pt x="119" y="145"/>
                  </a:lnTo>
                  <a:lnTo>
                    <a:pt x="126" y="150"/>
                  </a:lnTo>
                  <a:lnTo>
                    <a:pt x="127" y="154"/>
                  </a:lnTo>
                  <a:lnTo>
                    <a:pt x="136" y="155"/>
                  </a:lnTo>
                  <a:lnTo>
                    <a:pt x="127" y="159"/>
                  </a:lnTo>
                  <a:lnTo>
                    <a:pt x="133" y="163"/>
                  </a:lnTo>
                  <a:lnTo>
                    <a:pt x="148" y="169"/>
                  </a:lnTo>
                  <a:lnTo>
                    <a:pt x="167" y="177"/>
                  </a:lnTo>
                  <a:lnTo>
                    <a:pt x="186" y="183"/>
                  </a:lnTo>
                  <a:lnTo>
                    <a:pt x="186" y="175"/>
                  </a:lnTo>
                  <a:lnTo>
                    <a:pt x="175" y="163"/>
                  </a:lnTo>
                  <a:lnTo>
                    <a:pt x="165" y="153"/>
                  </a:lnTo>
                  <a:lnTo>
                    <a:pt x="178" y="159"/>
                  </a:lnTo>
                  <a:lnTo>
                    <a:pt x="180" y="154"/>
                  </a:lnTo>
                  <a:lnTo>
                    <a:pt x="189" y="163"/>
                  </a:lnTo>
                  <a:lnTo>
                    <a:pt x="190" y="161"/>
                  </a:lnTo>
                  <a:lnTo>
                    <a:pt x="195" y="165"/>
                  </a:lnTo>
                  <a:lnTo>
                    <a:pt x="203" y="168"/>
                  </a:lnTo>
                  <a:lnTo>
                    <a:pt x="205" y="171"/>
                  </a:lnTo>
                  <a:lnTo>
                    <a:pt x="207" y="166"/>
                  </a:lnTo>
                  <a:lnTo>
                    <a:pt x="210" y="165"/>
                  </a:lnTo>
                  <a:lnTo>
                    <a:pt x="213" y="154"/>
                  </a:lnTo>
                  <a:lnTo>
                    <a:pt x="215" y="157"/>
                  </a:lnTo>
                  <a:lnTo>
                    <a:pt x="217" y="153"/>
                  </a:lnTo>
                  <a:lnTo>
                    <a:pt x="219" y="148"/>
                  </a:lnTo>
                  <a:lnTo>
                    <a:pt x="215" y="147"/>
                  </a:lnTo>
                  <a:lnTo>
                    <a:pt x="214" y="144"/>
                  </a:lnTo>
                  <a:lnTo>
                    <a:pt x="215" y="141"/>
                  </a:lnTo>
                  <a:lnTo>
                    <a:pt x="214" y="138"/>
                  </a:lnTo>
                  <a:lnTo>
                    <a:pt x="210" y="137"/>
                  </a:lnTo>
                  <a:lnTo>
                    <a:pt x="208" y="136"/>
                  </a:lnTo>
                  <a:lnTo>
                    <a:pt x="204" y="132"/>
                  </a:lnTo>
                  <a:lnTo>
                    <a:pt x="202" y="133"/>
                  </a:lnTo>
                  <a:lnTo>
                    <a:pt x="204" y="130"/>
                  </a:lnTo>
                  <a:lnTo>
                    <a:pt x="201" y="131"/>
                  </a:lnTo>
                  <a:lnTo>
                    <a:pt x="202" y="126"/>
                  </a:lnTo>
                  <a:lnTo>
                    <a:pt x="202" y="123"/>
                  </a:lnTo>
                  <a:lnTo>
                    <a:pt x="193" y="123"/>
                  </a:lnTo>
                  <a:lnTo>
                    <a:pt x="196" y="120"/>
                  </a:lnTo>
                  <a:lnTo>
                    <a:pt x="195" y="117"/>
                  </a:lnTo>
                  <a:lnTo>
                    <a:pt x="192" y="112"/>
                  </a:lnTo>
                  <a:lnTo>
                    <a:pt x="202" y="119"/>
                  </a:lnTo>
                  <a:lnTo>
                    <a:pt x="205" y="115"/>
                  </a:lnTo>
                  <a:lnTo>
                    <a:pt x="204" y="111"/>
                  </a:lnTo>
                  <a:lnTo>
                    <a:pt x="210" y="109"/>
                  </a:lnTo>
                  <a:lnTo>
                    <a:pt x="209" y="108"/>
                  </a:lnTo>
                  <a:lnTo>
                    <a:pt x="215" y="109"/>
                  </a:lnTo>
                  <a:lnTo>
                    <a:pt x="226" y="114"/>
                  </a:lnTo>
                  <a:lnTo>
                    <a:pt x="229" y="112"/>
                  </a:lnTo>
                  <a:lnTo>
                    <a:pt x="221" y="118"/>
                  </a:lnTo>
                  <a:lnTo>
                    <a:pt x="243" y="112"/>
                  </a:lnTo>
                  <a:lnTo>
                    <a:pt x="233" y="117"/>
                  </a:lnTo>
                  <a:lnTo>
                    <a:pt x="223" y="123"/>
                  </a:lnTo>
                  <a:lnTo>
                    <a:pt x="227" y="123"/>
                  </a:lnTo>
                  <a:lnTo>
                    <a:pt x="226" y="126"/>
                  </a:lnTo>
                  <a:lnTo>
                    <a:pt x="232" y="126"/>
                  </a:lnTo>
                  <a:lnTo>
                    <a:pt x="229" y="131"/>
                  </a:lnTo>
                  <a:lnTo>
                    <a:pt x="233" y="127"/>
                  </a:lnTo>
                  <a:lnTo>
                    <a:pt x="237" y="131"/>
                  </a:lnTo>
                  <a:lnTo>
                    <a:pt x="244" y="132"/>
                  </a:lnTo>
                  <a:lnTo>
                    <a:pt x="244" y="125"/>
                  </a:lnTo>
                  <a:lnTo>
                    <a:pt x="245" y="124"/>
                  </a:lnTo>
                  <a:lnTo>
                    <a:pt x="250" y="118"/>
                  </a:lnTo>
                  <a:lnTo>
                    <a:pt x="255" y="123"/>
                  </a:lnTo>
                  <a:lnTo>
                    <a:pt x="257" y="119"/>
                  </a:lnTo>
                  <a:lnTo>
                    <a:pt x="263" y="118"/>
                  </a:lnTo>
                  <a:lnTo>
                    <a:pt x="259" y="117"/>
                  </a:lnTo>
                  <a:lnTo>
                    <a:pt x="268" y="115"/>
                  </a:lnTo>
                  <a:lnTo>
                    <a:pt x="262" y="113"/>
                  </a:lnTo>
                  <a:lnTo>
                    <a:pt x="268" y="111"/>
                  </a:lnTo>
                  <a:lnTo>
                    <a:pt x="276" y="111"/>
                  </a:lnTo>
                  <a:lnTo>
                    <a:pt x="276" y="109"/>
                  </a:lnTo>
                  <a:lnTo>
                    <a:pt x="275" y="107"/>
                  </a:lnTo>
                  <a:lnTo>
                    <a:pt x="282" y="107"/>
                  </a:lnTo>
                  <a:lnTo>
                    <a:pt x="273" y="102"/>
                  </a:lnTo>
                  <a:lnTo>
                    <a:pt x="269" y="105"/>
                  </a:lnTo>
                  <a:lnTo>
                    <a:pt x="265" y="105"/>
                  </a:lnTo>
                  <a:lnTo>
                    <a:pt x="265" y="102"/>
                  </a:lnTo>
                  <a:lnTo>
                    <a:pt x="257" y="106"/>
                  </a:lnTo>
                  <a:lnTo>
                    <a:pt x="256" y="105"/>
                  </a:lnTo>
                  <a:lnTo>
                    <a:pt x="263" y="97"/>
                  </a:lnTo>
                  <a:lnTo>
                    <a:pt x="258" y="100"/>
                  </a:lnTo>
                  <a:lnTo>
                    <a:pt x="246" y="100"/>
                  </a:lnTo>
                  <a:lnTo>
                    <a:pt x="255" y="97"/>
                  </a:lnTo>
                  <a:lnTo>
                    <a:pt x="245" y="99"/>
                  </a:lnTo>
                  <a:lnTo>
                    <a:pt x="252" y="97"/>
                  </a:lnTo>
                  <a:lnTo>
                    <a:pt x="246" y="96"/>
                  </a:lnTo>
                  <a:lnTo>
                    <a:pt x="256" y="94"/>
                  </a:lnTo>
                  <a:lnTo>
                    <a:pt x="256" y="93"/>
                  </a:lnTo>
                  <a:lnTo>
                    <a:pt x="249" y="90"/>
                  </a:lnTo>
                  <a:lnTo>
                    <a:pt x="246" y="90"/>
                  </a:lnTo>
                  <a:lnTo>
                    <a:pt x="250" y="85"/>
                  </a:lnTo>
                  <a:lnTo>
                    <a:pt x="243" y="90"/>
                  </a:lnTo>
                  <a:lnTo>
                    <a:pt x="240" y="87"/>
                  </a:lnTo>
                  <a:lnTo>
                    <a:pt x="235" y="89"/>
                  </a:lnTo>
                  <a:lnTo>
                    <a:pt x="238" y="85"/>
                  </a:lnTo>
                  <a:lnTo>
                    <a:pt x="231" y="89"/>
                  </a:lnTo>
                  <a:lnTo>
                    <a:pt x="235" y="84"/>
                  </a:lnTo>
                  <a:lnTo>
                    <a:pt x="229" y="84"/>
                  </a:lnTo>
                  <a:lnTo>
                    <a:pt x="225" y="82"/>
                  </a:lnTo>
                  <a:lnTo>
                    <a:pt x="219" y="82"/>
                  </a:lnTo>
                  <a:lnTo>
                    <a:pt x="228" y="79"/>
                  </a:lnTo>
                  <a:lnTo>
                    <a:pt x="210" y="76"/>
                  </a:lnTo>
                  <a:lnTo>
                    <a:pt x="220" y="76"/>
                  </a:lnTo>
                  <a:lnTo>
                    <a:pt x="210" y="73"/>
                  </a:lnTo>
                  <a:lnTo>
                    <a:pt x="223" y="75"/>
                  </a:lnTo>
                  <a:lnTo>
                    <a:pt x="219" y="72"/>
                  </a:lnTo>
                  <a:lnTo>
                    <a:pt x="227" y="71"/>
                  </a:lnTo>
                  <a:lnTo>
                    <a:pt x="214" y="70"/>
                  </a:lnTo>
                  <a:lnTo>
                    <a:pt x="219" y="67"/>
                  </a:lnTo>
                  <a:lnTo>
                    <a:pt x="214" y="67"/>
                  </a:lnTo>
                  <a:lnTo>
                    <a:pt x="223" y="66"/>
                  </a:lnTo>
                  <a:lnTo>
                    <a:pt x="215" y="65"/>
                  </a:lnTo>
                  <a:lnTo>
                    <a:pt x="240" y="67"/>
                  </a:lnTo>
                  <a:lnTo>
                    <a:pt x="221" y="61"/>
                  </a:lnTo>
                  <a:lnTo>
                    <a:pt x="207" y="61"/>
                  </a:lnTo>
                  <a:lnTo>
                    <a:pt x="239" y="59"/>
                  </a:lnTo>
                  <a:lnTo>
                    <a:pt x="233" y="51"/>
                  </a:lnTo>
                  <a:lnTo>
                    <a:pt x="215" y="58"/>
                  </a:lnTo>
                  <a:lnTo>
                    <a:pt x="205" y="60"/>
                  </a:lnTo>
                  <a:lnTo>
                    <a:pt x="226" y="52"/>
                  </a:lnTo>
                  <a:lnTo>
                    <a:pt x="207" y="55"/>
                  </a:lnTo>
                  <a:lnTo>
                    <a:pt x="234" y="47"/>
                  </a:lnTo>
                  <a:lnTo>
                    <a:pt x="219" y="45"/>
                  </a:lnTo>
                  <a:lnTo>
                    <a:pt x="213" y="46"/>
                  </a:lnTo>
                  <a:lnTo>
                    <a:pt x="220" y="42"/>
                  </a:lnTo>
                  <a:lnTo>
                    <a:pt x="202" y="48"/>
                  </a:lnTo>
                  <a:lnTo>
                    <a:pt x="192" y="55"/>
                  </a:lnTo>
                  <a:lnTo>
                    <a:pt x="197" y="4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79" name="Freeform 393"/>
            <p:cNvSpPr/>
            <p:nvPr/>
          </p:nvSpPr>
          <p:spPr bwMode="auto">
            <a:xfrm>
              <a:off x="1505" y="1159"/>
              <a:ext cx="382" cy="83"/>
            </a:xfrm>
            <a:custGeom>
              <a:avLst/>
              <a:gdLst/>
              <a:ahLst/>
              <a:cxnLst>
                <a:cxn ang="0">
                  <a:pos x="85" y="56"/>
                </a:cxn>
                <a:cxn ang="0">
                  <a:pos x="64" y="65"/>
                </a:cxn>
                <a:cxn ang="0">
                  <a:pos x="52" y="59"/>
                </a:cxn>
                <a:cxn ang="0">
                  <a:pos x="62" y="55"/>
                </a:cxn>
                <a:cxn ang="0">
                  <a:pos x="42" y="52"/>
                </a:cxn>
                <a:cxn ang="0">
                  <a:pos x="95" y="46"/>
                </a:cxn>
                <a:cxn ang="0">
                  <a:pos x="71" y="30"/>
                </a:cxn>
                <a:cxn ang="0">
                  <a:pos x="103" y="29"/>
                </a:cxn>
                <a:cxn ang="0">
                  <a:pos x="116" y="35"/>
                </a:cxn>
                <a:cxn ang="0">
                  <a:pos x="108" y="28"/>
                </a:cxn>
                <a:cxn ang="0">
                  <a:pos x="157" y="22"/>
                </a:cxn>
                <a:cxn ang="0">
                  <a:pos x="182" y="16"/>
                </a:cxn>
                <a:cxn ang="0">
                  <a:pos x="131" y="20"/>
                </a:cxn>
                <a:cxn ang="0">
                  <a:pos x="78" y="24"/>
                </a:cxn>
                <a:cxn ang="0">
                  <a:pos x="124" y="19"/>
                </a:cxn>
                <a:cxn ang="0">
                  <a:pos x="71" y="25"/>
                </a:cxn>
                <a:cxn ang="0">
                  <a:pos x="55" y="22"/>
                </a:cxn>
                <a:cxn ang="0">
                  <a:pos x="104" y="18"/>
                </a:cxn>
                <a:cxn ang="0">
                  <a:pos x="52" y="18"/>
                </a:cxn>
                <a:cxn ang="0">
                  <a:pos x="84" y="16"/>
                </a:cxn>
                <a:cxn ang="0">
                  <a:pos x="43" y="13"/>
                </a:cxn>
                <a:cxn ang="0">
                  <a:pos x="97" y="8"/>
                </a:cxn>
                <a:cxn ang="0">
                  <a:pos x="164" y="12"/>
                </a:cxn>
                <a:cxn ang="0">
                  <a:pos x="156" y="1"/>
                </a:cxn>
                <a:cxn ang="0">
                  <a:pos x="210" y="4"/>
                </a:cxn>
                <a:cxn ang="0">
                  <a:pos x="198" y="0"/>
                </a:cxn>
                <a:cxn ang="0">
                  <a:pos x="270" y="4"/>
                </a:cxn>
                <a:cxn ang="0">
                  <a:pos x="344" y="7"/>
                </a:cxn>
                <a:cxn ang="0">
                  <a:pos x="295" y="13"/>
                </a:cxn>
                <a:cxn ang="0">
                  <a:pos x="246" y="19"/>
                </a:cxn>
                <a:cxn ang="0">
                  <a:pos x="304" y="16"/>
                </a:cxn>
                <a:cxn ang="0">
                  <a:pos x="251" y="25"/>
                </a:cxn>
                <a:cxn ang="0">
                  <a:pos x="198" y="35"/>
                </a:cxn>
                <a:cxn ang="0">
                  <a:pos x="149" y="40"/>
                </a:cxn>
                <a:cxn ang="0">
                  <a:pos x="176" y="44"/>
                </a:cxn>
                <a:cxn ang="0">
                  <a:pos x="138" y="47"/>
                </a:cxn>
                <a:cxn ang="0">
                  <a:pos x="169" y="49"/>
                </a:cxn>
                <a:cxn ang="0">
                  <a:pos x="126" y="59"/>
                </a:cxn>
                <a:cxn ang="0">
                  <a:pos x="122" y="65"/>
                </a:cxn>
                <a:cxn ang="0">
                  <a:pos x="86" y="67"/>
                </a:cxn>
                <a:cxn ang="0">
                  <a:pos x="115" y="76"/>
                </a:cxn>
                <a:cxn ang="0">
                  <a:pos x="79" y="78"/>
                </a:cxn>
                <a:cxn ang="0">
                  <a:pos x="40" y="78"/>
                </a:cxn>
                <a:cxn ang="0">
                  <a:pos x="0" y="77"/>
                </a:cxn>
                <a:cxn ang="0">
                  <a:pos x="28" y="67"/>
                </a:cxn>
                <a:cxn ang="0">
                  <a:pos x="22" y="61"/>
                </a:cxn>
                <a:cxn ang="0">
                  <a:pos x="64" y="66"/>
                </a:cxn>
                <a:cxn ang="0">
                  <a:pos x="85" y="56"/>
                </a:cxn>
              </a:cxnLst>
              <a:rect l="0" t="0" r="r" b="b"/>
              <a:pathLst>
                <a:path w="344" h="78">
                  <a:moveTo>
                    <a:pt x="85" y="56"/>
                  </a:moveTo>
                  <a:lnTo>
                    <a:pt x="64" y="65"/>
                  </a:lnTo>
                  <a:lnTo>
                    <a:pt x="52" y="59"/>
                  </a:lnTo>
                  <a:lnTo>
                    <a:pt x="62" y="55"/>
                  </a:lnTo>
                  <a:lnTo>
                    <a:pt x="42" y="52"/>
                  </a:lnTo>
                  <a:lnTo>
                    <a:pt x="95" y="46"/>
                  </a:lnTo>
                  <a:lnTo>
                    <a:pt x="71" y="30"/>
                  </a:lnTo>
                  <a:lnTo>
                    <a:pt x="103" y="29"/>
                  </a:lnTo>
                  <a:lnTo>
                    <a:pt x="116" y="35"/>
                  </a:lnTo>
                  <a:lnTo>
                    <a:pt x="108" y="28"/>
                  </a:lnTo>
                  <a:lnTo>
                    <a:pt x="157" y="22"/>
                  </a:lnTo>
                  <a:lnTo>
                    <a:pt x="182" y="16"/>
                  </a:lnTo>
                  <a:lnTo>
                    <a:pt x="131" y="20"/>
                  </a:lnTo>
                  <a:lnTo>
                    <a:pt x="78" y="24"/>
                  </a:lnTo>
                  <a:lnTo>
                    <a:pt x="124" y="19"/>
                  </a:lnTo>
                  <a:lnTo>
                    <a:pt x="71" y="25"/>
                  </a:lnTo>
                  <a:lnTo>
                    <a:pt x="55" y="22"/>
                  </a:lnTo>
                  <a:lnTo>
                    <a:pt x="104" y="18"/>
                  </a:lnTo>
                  <a:lnTo>
                    <a:pt x="52" y="18"/>
                  </a:lnTo>
                  <a:lnTo>
                    <a:pt x="84" y="16"/>
                  </a:lnTo>
                  <a:lnTo>
                    <a:pt x="43" y="13"/>
                  </a:lnTo>
                  <a:lnTo>
                    <a:pt x="97" y="8"/>
                  </a:lnTo>
                  <a:lnTo>
                    <a:pt x="164" y="12"/>
                  </a:lnTo>
                  <a:lnTo>
                    <a:pt x="156" y="1"/>
                  </a:lnTo>
                  <a:lnTo>
                    <a:pt x="210" y="4"/>
                  </a:lnTo>
                  <a:lnTo>
                    <a:pt x="198" y="0"/>
                  </a:lnTo>
                  <a:lnTo>
                    <a:pt x="270" y="4"/>
                  </a:lnTo>
                  <a:lnTo>
                    <a:pt x="344" y="7"/>
                  </a:lnTo>
                  <a:lnTo>
                    <a:pt x="295" y="13"/>
                  </a:lnTo>
                  <a:lnTo>
                    <a:pt x="246" y="19"/>
                  </a:lnTo>
                  <a:lnTo>
                    <a:pt x="304" y="16"/>
                  </a:lnTo>
                  <a:lnTo>
                    <a:pt x="251" y="25"/>
                  </a:lnTo>
                  <a:lnTo>
                    <a:pt x="198" y="35"/>
                  </a:lnTo>
                  <a:lnTo>
                    <a:pt x="149" y="40"/>
                  </a:lnTo>
                  <a:lnTo>
                    <a:pt x="176" y="44"/>
                  </a:lnTo>
                  <a:lnTo>
                    <a:pt x="138" y="47"/>
                  </a:lnTo>
                  <a:lnTo>
                    <a:pt x="169" y="49"/>
                  </a:lnTo>
                  <a:lnTo>
                    <a:pt x="126" y="59"/>
                  </a:lnTo>
                  <a:lnTo>
                    <a:pt x="122" y="65"/>
                  </a:lnTo>
                  <a:lnTo>
                    <a:pt x="86" y="67"/>
                  </a:lnTo>
                  <a:lnTo>
                    <a:pt x="115" y="76"/>
                  </a:lnTo>
                  <a:lnTo>
                    <a:pt x="79" y="78"/>
                  </a:lnTo>
                  <a:lnTo>
                    <a:pt x="40" y="78"/>
                  </a:lnTo>
                  <a:lnTo>
                    <a:pt x="0" y="77"/>
                  </a:lnTo>
                  <a:lnTo>
                    <a:pt x="28" y="67"/>
                  </a:lnTo>
                  <a:lnTo>
                    <a:pt x="22" y="61"/>
                  </a:lnTo>
                  <a:lnTo>
                    <a:pt x="64" y="66"/>
                  </a:lnTo>
                  <a:lnTo>
                    <a:pt x="85" y="5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0" name="Freeform 394"/>
            <p:cNvSpPr/>
            <p:nvPr/>
          </p:nvSpPr>
          <p:spPr bwMode="auto">
            <a:xfrm>
              <a:off x="1043" y="1294"/>
              <a:ext cx="212" cy="78"/>
            </a:xfrm>
            <a:custGeom>
              <a:avLst/>
              <a:gdLst/>
              <a:ahLst/>
              <a:cxnLst>
                <a:cxn ang="0">
                  <a:pos x="125" y="65"/>
                </a:cxn>
                <a:cxn ang="0">
                  <a:pos x="117" y="60"/>
                </a:cxn>
                <a:cxn ang="0">
                  <a:pos x="114" y="59"/>
                </a:cxn>
                <a:cxn ang="0">
                  <a:pos x="93" y="66"/>
                </a:cxn>
                <a:cxn ang="0">
                  <a:pos x="61" y="69"/>
                </a:cxn>
                <a:cxn ang="0">
                  <a:pos x="29" y="72"/>
                </a:cxn>
                <a:cxn ang="0">
                  <a:pos x="30" y="64"/>
                </a:cxn>
                <a:cxn ang="0">
                  <a:pos x="0" y="55"/>
                </a:cxn>
                <a:cxn ang="0">
                  <a:pos x="6" y="47"/>
                </a:cxn>
                <a:cxn ang="0">
                  <a:pos x="39" y="46"/>
                </a:cxn>
                <a:cxn ang="0">
                  <a:pos x="73" y="45"/>
                </a:cxn>
                <a:cxn ang="0">
                  <a:pos x="42" y="40"/>
                </a:cxn>
                <a:cxn ang="0">
                  <a:pos x="9" y="39"/>
                </a:cxn>
                <a:cxn ang="0">
                  <a:pos x="6" y="35"/>
                </a:cxn>
                <a:cxn ang="0">
                  <a:pos x="48" y="27"/>
                </a:cxn>
                <a:cxn ang="0">
                  <a:pos x="17" y="28"/>
                </a:cxn>
                <a:cxn ang="0">
                  <a:pos x="25" y="25"/>
                </a:cxn>
                <a:cxn ang="0">
                  <a:pos x="11" y="25"/>
                </a:cxn>
                <a:cxn ang="0">
                  <a:pos x="32" y="16"/>
                </a:cxn>
                <a:cxn ang="0">
                  <a:pos x="30" y="13"/>
                </a:cxn>
                <a:cxn ang="0">
                  <a:pos x="60" y="6"/>
                </a:cxn>
                <a:cxn ang="0">
                  <a:pos x="89" y="0"/>
                </a:cxn>
                <a:cxn ang="0">
                  <a:pos x="91" y="4"/>
                </a:cxn>
                <a:cxn ang="0">
                  <a:pos x="78" y="11"/>
                </a:cxn>
                <a:cxn ang="0">
                  <a:pos x="89" y="10"/>
                </a:cxn>
                <a:cxn ang="0">
                  <a:pos x="99" y="5"/>
                </a:cxn>
                <a:cxn ang="0">
                  <a:pos x="111" y="12"/>
                </a:cxn>
                <a:cxn ang="0">
                  <a:pos x="104" y="16"/>
                </a:cxn>
                <a:cxn ang="0">
                  <a:pos x="109" y="15"/>
                </a:cxn>
                <a:cxn ang="0">
                  <a:pos x="125" y="13"/>
                </a:cxn>
                <a:cxn ang="0">
                  <a:pos x="126" y="10"/>
                </a:cxn>
                <a:cxn ang="0">
                  <a:pos x="128" y="5"/>
                </a:cxn>
                <a:cxn ang="0">
                  <a:pos x="140" y="12"/>
                </a:cxn>
                <a:cxn ang="0">
                  <a:pos x="133" y="25"/>
                </a:cxn>
                <a:cxn ang="0">
                  <a:pos x="145" y="21"/>
                </a:cxn>
                <a:cxn ang="0">
                  <a:pos x="156" y="3"/>
                </a:cxn>
                <a:cxn ang="0">
                  <a:pos x="175" y="3"/>
                </a:cxn>
                <a:cxn ang="0">
                  <a:pos x="177" y="12"/>
                </a:cxn>
                <a:cxn ang="0">
                  <a:pos x="167" y="31"/>
                </a:cxn>
                <a:cxn ang="0">
                  <a:pos x="168" y="41"/>
                </a:cxn>
                <a:cxn ang="0">
                  <a:pos x="171" y="41"/>
                </a:cxn>
                <a:cxn ang="0">
                  <a:pos x="191" y="47"/>
                </a:cxn>
                <a:cxn ang="0">
                  <a:pos x="188" y="51"/>
                </a:cxn>
                <a:cxn ang="0">
                  <a:pos x="180" y="54"/>
                </a:cxn>
                <a:cxn ang="0">
                  <a:pos x="181" y="51"/>
                </a:cxn>
                <a:cxn ang="0">
                  <a:pos x="174" y="53"/>
                </a:cxn>
                <a:cxn ang="0">
                  <a:pos x="169" y="53"/>
                </a:cxn>
                <a:cxn ang="0">
                  <a:pos x="161" y="57"/>
                </a:cxn>
                <a:cxn ang="0">
                  <a:pos x="156" y="57"/>
                </a:cxn>
                <a:cxn ang="0">
                  <a:pos x="151" y="63"/>
                </a:cxn>
                <a:cxn ang="0">
                  <a:pos x="169" y="58"/>
                </a:cxn>
                <a:cxn ang="0">
                  <a:pos x="167" y="60"/>
                </a:cxn>
                <a:cxn ang="0">
                  <a:pos x="161" y="65"/>
                </a:cxn>
                <a:cxn ang="0">
                  <a:pos x="125" y="65"/>
                </a:cxn>
              </a:cxnLst>
              <a:rect l="0" t="0" r="r" b="b"/>
              <a:pathLst>
                <a:path w="191" h="72">
                  <a:moveTo>
                    <a:pt x="125" y="65"/>
                  </a:moveTo>
                  <a:lnTo>
                    <a:pt x="117" y="60"/>
                  </a:lnTo>
                  <a:lnTo>
                    <a:pt x="114" y="59"/>
                  </a:lnTo>
                  <a:lnTo>
                    <a:pt x="93" y="66"/>
                  </a:lnTo>
                  <a:lnTo>
                    <a:pt x="61" y="69"/>
                  </a:lnTo>
                  <a:lnTo>
                    <a:pt x="29" y="72"/>
                  </a:lnTo>
                  <a:lnTo>
                    <a:pt x="30" y="64"/>
                  </a:lnTo>
                  <a:lnTo>
                    <a:pt x="0" y="55"/>
                  </a:lnTo>
                  <a:lnTo>
                    <a:pt x="6" y="47"/>
                  </a:lnTo>
                  <a:lnTo>
                    <a:pt x="39" y="46"/>
                  </a:lnTo>
                  <a:lnTo>
                    <a:pt x="73" y="45"/>
                  </a:lnTo>
                  <a:lnTo>
                    <a:pt x="42" y="40"/>
                  </a:lnTo>
                  <a:lnTo>
                    <a:pt x="9" y="39"/>
                  </a:lnTo>
                  <a:lnTo>
                    <a:pt x="6" y="35"/>
                  </a:lnTo>
                  <a:lnTo>
                    <a:pt x="48" y="27"/>
                  </a:lnTo>
                  <a:lnTo>
                    <a:pt x="17" y="28"/>
                  </a:lnTo>
                  <a:lnTo>
                    <a:pt x="25" y="25"/>
                  </a:lnTo>
                  <a:lnTo>
                    <a:pt x="11" y="25"/>
                  </a:lnTo>
                  <a:lnTo>
                    <a:pt x="32" y="16"/>
                  </a:lnTo>
                  <a:lnTo>
                    <a:pt x="30" y="13"/>
                  </a:lnTo>
                  <a:lnTo>
                    <a:pt x="60" y="6"/>
                  </a:lnTo>
                  <a:lnTo>
                    <a:pt x="89" y="0"/>
                  </a:lnTo>
                  <a:lnTo>
                    <a:pt x="91" y="4"/>
                  </a:lnTo>
                  <a:lnTo>
                    <a:pt x="78" y="11"/>
                  </a:lnTo>
                  <a:lnTo>
                    <a:pt x="89" y="10"/>
                  </a:lnTo>
                  <a:lnTo>
                    <a:pt x="99" y="5"/>
                  </a:lnTo>
                  <a:lnTo>
                    <a:pt x="111" y="12"/>
                  </a:lnTo>
                  <a:lnTo>
                    <a:pt x="104" y="16"/>
                  </a:lnTo>
                  <a:lnTo>
                    <a:pt x="109" y="15"/>
                  </a:lnTo>
                  <a:lnTo>
                    <a:pt x="125" y="13"/>
                  </a:lnTo>
                  <a:lnTo>
                    <a:pt x="126" y="10"/>
                  </a:lnTo>
                  <a:lnTo>
                    <a:pt x="128" y="5"/>
                  </a:lnTo>
                  <a:lnTo>
                    <a:pt x="140" y="12"/>
                  </a:lnTo>
                  <a:lnTo>
                    <a:pt x="133" y="25"/>
                  </a:lnTo>
                  <a:lnTo>
                    <a:pt x="145" y="21"/>
                  </a:lnTo>
                  <a:lnTo>
                    <a:pt x="156" y="3"/>
                  </a:lnTo>
                  <a:lnTo>
                    <a:pt x="175" y="3"/>
                  </a:lnTo>
                  <a:lnTo>
                    <a:pt x="177" y="12"/>
                  </a:lnTo>
                  <a:lnTo>
                    <a:pt x="167" y="31"/>
                  </a:lnTo>
                  <a:lnTo>
                    <a:pt x="168" y="41"/>
                  </a:lnTo>
                  <a:lnTo>
                    <a:pt x="171" y="41"/>
                  </a:lnTo>
                  <a:lnTo>
                    <a:pt x="191" y="47"/>
                  </a:lnTo>
                  <a:lnTo>
                    <a:pt x="188" y="51"/>
                  </a:lnTo>
                  <a:lnTo>
                    <a:pt x="180" y="54"/>
                  </a:lnTo>
                  <a:lnTo>
                    <a:pt x="181" y="51"/>
                  </a:lnTo>
                  <a:lnTo>
                    <a:pt x="174" y="53"/>
                  </a:lnTo>
                  <a:lnTo>
                    <a:pt x="169" y="53"/>
                  </a:lnTo>
                  <a:lnTo>
                    <a:pt x="161" y="57"/>
                  </a:lnTo>
                  <a:lnTo>
                    <a:pt x="156" y="57"/>
                  </a:lnTo>
                  <a:lnTo>
                    <a:pt x="151" y="63"/>
                  </a:lnTo>
                  <a:lnTo>
                    <a:pt x="169" y="58"/>
                  </a:lnTo>
                  <a:lnTo>
                    <a:pt x="167" y="60"/>
                  </a:lnTo>
                  <a:lnTo>
                    <a:pt x="161" y="65"/>
                  </a:lnTo>
                  <a:lnTo>
                    <a:pt x="125" y="6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1" name="Freeform 395"/>
            <p:cNvSpPr/>
            <p:nvPr/>
          </p:nvSpPr>
          <p:spPr bwMode="auto">
            <a:xfrm>
              <a:off x="981" y="1276"/>
              <a:ext cx="155" cy="54"/>
            </a:xfrm>
            <a:custGeom>
              <a:avLst/>
              <a:gdLst/>
              <a:ahLst/>
              <a:cxnLst>
                <a:cxn ang="0">
                  <a:pos x="64" y="33"/>
                </a:cxn>
                <a:cxn ang="0">
                  <a:pos x="42" y="44"/>
                </a:cxn>
                <a:cxn ang="0">
                  <a:pos x="11" y="49"/>
                </a:cxn>
                <a:cxn ang="0">
                  <a:pos x="6" y="38"/>
                </a:cxn>
                <a:cxn ang="0">
                  <a:pos x="0" y="33"/>
                </a:cxn>
                <a:cxn ang="0">
                  <a:pos x="21" y="25"/>
                </a:cxn>
                <a:cxn ang="0">
                  <a:pos x="28" y="20"/>
                </a:cxn>
                <a:cxn ang="0">
                  <a:pos x="52" y="9"/>
                </a:cxn>
                <a:cxn ang="0">
                  <a:pos x="51" y="2"/>
                </a:cxn>
                <a:cxn ang="0">
                  <a:pos x="94" y="0"/>
                </a:cxn>
                <a:cxn ang="0">
                  <a:pos x="104" y="3"/>
                </a:cxn>
                <a:cxn ang="0">
                  <a:pos x="107" y="6"/>
                </a:cxn>
                <a:cxn ang="0">
                  <a:pos x="129" y="3"/>
                </a:cxn>
                <a:cxn ang="0">
                  <a:pos x="140" y="14"/>
                </a:cxn>
                <a:cxn ang="0">
                  <a:pos x="108" y="21"/>
                </a:cxn>
                <a:cxn ang="0">
                  <a:pos x="77" y="28"/>
                </a:cxn>
                <a:cxn ang="0">
                  <a:pos x="64" y="33"/>
                </a:cxn>
              </a:cxnLst>
              <a:rect l="0" t="0" r="r" b="b"/>
              <a:pathLst>
                <a:path w="140" h="49">
                  <a:moveTo>
                    <a:pt x="64" y="33"/>
                  </a:moveTo>
                  <a:lnTo>
                    <a:pt x="42" y="44"/>
                  </a:lnTo>
                  <a:lnTo>
                    <a:pt x="11" y="49"/>
                  </a:lnTo>
                  <a:lnTo>
                    <a:pt x="6" y="38"/>
                  </a:lnTo>
                  <a:lnTo>
                    <a:pt x="0" y="33"/>
                  </a:lnTo>
                  <a:lnTo>
                    <a:pt x="21" y="25"/>
                  </a:lnTo>
                  <a:lnTo>
                    <a:pt x="28" y="20"/>
                  </a:lnTo>
                  <a:lnTo>
                    <a:pt x="52" y="9"/>
                  </a:lnTo>
                  <a:lnTo>
                    <a:pt x="51" y="2"/>
                  </a:lnTo>
                  <a:lnTo>
                    <a:pt x="94" y="0"/>
                  </a:lnTo>
                  <a:lnTo>
                    <a:pt x="104" y="3"/>
                  </a:lnTo>
                  <a:lnTo>
                    <a:pt x="107" y="6"/>
                  </a:lnTo>
                  <a:lnTo>
                    <a:pt x="129" y="3"/>
                  </a:lnTo>
                  <a:lnTo>
                    <a:pt x="140" y="14"/>
                  </a:lnTo>
                  <a:lnTo>
                    <a:pt x="108" y="21"/>
                  </a:lnTo>
                  <a:lnTo>
                    <a:pt x="77" y="28"/>
                  </a:lnTo>
                  <a:lnTo>
                    <a:pt x="64" y="3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2" name="Freeform 396"/>
            <p:cNvSpPr/>
            <p:nvPr/>
          </p:nvSpPr>
          <p:spPr bwMode="auto">
            <a:xfrm>
              <a:off x="1611" y="1683"/>
              <a:ext cx="103" cy="93"/>
            </a:xfrm>
            <a:custGeom>
              <a:avLst/>
              <a:gdLst/>
              <a:ahLst/>
              <a:cxnLst>
                <a:cxn ang="0">
                  <a:pos x="47" y="67"/>
                </a:cxn>
                <a:cxn ang="0">
                  <a:pos x="48" y="64"/>
                </a:cxn>
                <a:cxn ang="0">
                  <a:pos x="22" y="68"/>
                </a:cxn>
                <a:cxn ang="0">
                  <a:pos x="0" y="66"/>
                </a:cxn>
                <a:cxn ang="0">
                  <a:pos x="5" y="58"/>
                </a:cxn>
                <a:cxn ang="0">
                  <a:pos x="16" y="51"/>
                </a:cxn>
                <a:cxn ang="0">
                  <a:pos x="5" y="51"/>
                </a:cxn>
                <a:cxn ang="0">
                  <a:pos x="10" y="49"/>
                </a:cxn>
                <a:cxn ang="0">
                  <a:pos x="23" y="42"/>
                </a:cxn>
                <a:cxn ang="0">
                  <a:pos x="24" y="43"/>
                </a:cxn>
                <a:cxn ang="0">
                  <a:pos x="26" y="39"/>
                </a:cxn>
                <a:cxn ang="0">
                  <a:pos x="23" y="36"/>
                </a:cxn>
                <a:cxn ang="0">
                  <a:pos x="29" y="33"/>
                </a:cxn>
                <a:cxn ang="0">
                  <a:pos x="43" y="14"/>
                </a:cxn>
                <a:cxn ang="0">
                  <a:pos x="60" y="1"/>
                </a:cxn>
                <a:cxn ang="0">
                  <a:pos x="67" y="0"/>
                </a:cxn>
                <a:cxn ang="0">
                  <a:pos x="73" y="0"/>
                </a:cxn>
                <a:cxn ang="0">
                  <a:pos x="64" y="4"/>
                </a:cxn>
                <a:cxn ang="0">
                  <a:pos x="66" y="7"/>
                </a:cxn>
                <a:cxn ang="0">
                  <a:pos x="60" y="13"/>
                </a:cxn>
                <a:cxn ang="0">
                  <a:pos x="43" y="33"/>
                </a:cxn>
                <a:cxn ang="0">
                  <a:pos x="56" y="24"/>
                </a:cxn>
                <a:cxn ang="0">
                  <a:pos x="54" y="27"/>
                </a:cxn>
                <a:cxn ang="0">
                  <a:pos x="64" y="26"/>
                </a:cxn>
                <a:cxn ang="0">
                  <a:pos x="55" y="31"/>
                </a:cxn>
                <a:cxn ang="0">
                  <a:pos x="55" y="34"/>
                </a:cxn>
                <a:cxn ang="0">
                  <a:pos x="65" y="37"/>
                </a:cxn>
                <a:cxn ang="0">
                  <a:pos x="62" y="40"/>
                </a:cxn>
                <a:cxn ang="0">
                  <a:pos x="76" y="34"/>
                </a:cxn>
                <a:cxn ang="0">
                  <a:pos x="74" y="38"/>
                </a:cxn>
                <a:cxn ang="0">
                  <a:pos x="88" y="37"/>
                </a:cxn>
                <a:cxn ang="0">
                  <a:pos x="78" y="46"/>
                </a:cxn>
                <a:cxn ang="0">
                  <a:pos x="80" y="50"/>
                </a:cxn>
                <a:cxn ang="0">
                  <a:pos x="76" y="54"/>
                </a:cxn>
                <a:cxn ang="0">
                  <a:pos x="92" y="50"/>
                </a:cxn>
                <a:cxn ang="0">
                  <a:pos x="77" y="60"/>
                </a:cxn>
                <a:cxn ang="0">
                  <a:pos x="78" y="62"/>
                </a:cxn>
                <a:cxn ang="0">
                  <a:pos x="77" y="62"/>
                </a:cxn>
                <a:cxn ang="0">
                  <a:pos x="77" y="68"/>
                </a:cxn>
                <a:cxn ang="0">
                  <a:pos x="91" y="57"/>
                </a:cxn>
                <a:cxn ang="0">
                  <a:pos x="84" y="68"/>
                </a:cxn>
                <a:cxn ang="0">
                  <a:pos x="91" y="64"/>
                </a:cxn>
                <a:cxn ang="0">
                  <a:pos x="92" y="69"/>
                </a:cxn>
                <a:cxn ang="0">
                  <a:pos x="80" y="85"/>
                </a:cxn>
                <a:cxn ang="0">
                  <a:pos x="74" y="82"/>
                </a:cxn>
                <a:cxn ang="0">
                  <a:pos x="74" y="76"/>
                </a:cxn>
                <a:cxn ang="0">
                  <a:pos x="67" y="80"/>
                </a:cxn>
                <a:cxn ang="0">
                  <a:pos x="74" y="68"/>
                </a:cxn>
                <a:cxn ang="0">
                  <a:pos x="71" y="63"/>
                </a:cxn>
                <a:cxn ang="0">
                  <a:pos x="64" y="72"/>
                </a:cxn>
                <a:cxn ang="0">
                  <a:pos x="67" y="68"/>
                </a:cxn>
                <a:cxn ang="0">
                  <a:pos x="44" y="81"/>
                </a:cxn>
                <a:cxn ang="0">
                  <a:pos x="44" y="76"/>
                </a:cxn>
                <a:cxn ang="0">
                  <a:pos x="62" y="67"/>
                </a:cxn>
                <a:cxn ang="0">
                  <a:pos x="58" y="68"/>
                </a:cxn>
                <a:cxn ang="0">
                  <a:pos x="61" y="64"/>
                </a:cxn>
                <a:cxn ang="0">
                  <a:pos x="54" y="67"/>
                </a:cxn>
                <a:cxn ang="0">
                  <a:pos x="48" y="70"/>
                </a:cxn>
                <a:cxn ang="0">
                  <a:pos x="42" y="69"/>
                </a:cxn>
                <a:cxn ang="0">
                  <a:pos x="47" y="67"/>
                </a:cxn>
              </a:cxnLst>
              <a:rect l="0" t="0" r="r" b="b"/>
              <a:pathLst>
                <a:path w="92" h="85">
                  <a:moveTo>
                    <a:pt x="47" y="67"/>
                  </a:moveTo>
                  <a:lnTo>
                    <a:pt x="48" y="64"/>
                  </a:lnTo>
                  <a:lnTo>
                    <a:pt x="22" y="68"/>
                  </a:lnTo>
                  <a:lnTo>
                    <a:pt x="0" y="66"/>
                  </a:lnTo>
                  <a:lnTo>
                    <a:pt x="5" y="58"/>
                  </a:lnTo>
                  <a:lnTo>
                    <a:pt x="16" y="51"/>
                  </a:lnTo>
                  <a:lnTo>
                    <a:pt x="5" y="51"/>
                  </a:lnTo>
                  <a:lnTo>
                    <a:pt x="10" y="49"/>
                  </a:lnTo>
                  <a:lnTo>
                    <a:pt x="23" y="42"/>
                  </a:lnTo>
                  <a:lnTo>
                    <a:pt x="24" y="43"/>
                  </a:lnTo>
                  <a:lnTo>
                    <a:pt x="26" y="39"/>
                  </a:lnTo>
                  <a:lnTo>
                    <a:pt x="23" y="36"/>
                  </a:lnTo>
                  <a:lnTo>
                    <a:pt x="29" y="33"/>
                  </a:lnTo>
                  <a:lnTo>
                    <a:pt x="43" y="14"/>
                  </a:lnTo>
                  <a:lnTo>
                    <a:pt x="60" y="1"/>
                  </a:lnTo>
                  <a:lnTo>
                    <a:pt x="67" y="0"/>
                  </a:lnTo>
                  <a:lnTo>
                    <a:pt x="73" y="0"/>
                  </a:lnTo>
                  <a:lnTo>
                    <a:pt x="64" y="4"/>
                  </a:lnTo>
                  <a:lnTo>
                    <a:pt x="66" y="7"/>
                  </a:lnTo>
                  <a:lnTo>
                    <a:pt x="60" y="13"/>
                  </a:lnTo>
                  <a:lnTo>
                    <a:pt x="43" y="33"/>
                  </a:lnTo>
                  <a:lnTo>
                    <a:pt x="56" y="24"/>
                  </a:lnTo>
                  <a:lnTo>
                    <a:pt x="54" y="27"/>
                  </a:lnTo>
                  <a:lnTo>
                    <a:pt x="64" y="26"/>
                  </a:lnTo>
                  <a:lnTo>
                    <a:pt x="55" y="31"/>
                  </a:lnTo>
                  <a:lnTo>
                    <a:pt x="55" y="34"/>
                  </a:lnTo>
                  <a:lnTo>
                    <a:pt x="65" y="37"/>
                  </a:lnTo>
                  <a:lnTo>
                    <a:pt x="62" y="40"/>
                  </a:lnTo>
                  <a:lnTo>
                    <a:pt x="76" y="34"/>
                  </a:lnTo>
                  <a:lnTo>
                    <a:pt x="74" y="38"/>
                  </a:lnTo>
                  <a:lnTo>
                    <a:pt x="88" y="37"/>
                  </a:lnTo>
                  <a:lnTo>
                    <a:pt x="78" y="46"/>
                  </a:lnTo>
                  <a:lnTo>
                    <a:pt x="80" y="50"/>
                  </a:lnTo>
                  <a:lnTo>
                    <a:pt x="76" y="54"/>
                  </a:lnTo>
                  <a:lnTo>
                    <a:pt x="92" y="50"/>
                  </a:lnTo>
                  <a:lnTo>
                    <a:pt x="77" y="60"/>
                  </a:lnTo>
                  <a:lnTo>
                    <a:pt x="78" y="62"/>
                  </a:lnTo>
                  <a:lnTo>
                    <a:pt x="77" y="62"/>
                  </a:lnTo>
                  <a:lnTo>
                    <a:pt x="77" y="68"/>
                  </a:lnTo>
                  <a:lnTo>
                    <a:pt x="91" y="57"/>
                  </a:lnTo>
                  <a:lnTo>
                    <a:pt x="84" y="68"/>
                  </a:lnTo>
                  <a:lnTo>
                    <a:pt x="91" y="64"/>
                  </a:lnTo>
                  <a:lnTo>
                    <a:pt x="92" y="69"/>
                  </a:lnTo>
                  <a:lnTo>
                    <a:pt x="80" y="85"/>
                  </a:lnTo>
                  <a:lnTo>
                    <a:pt x="74" y="82"/>
                  </a:lnTo>
                  <a:lnTo>
                    <a:pt x="74" y="76"/>
                  </a:lnTo>
                  <a:lnTo>
                    <a:pt x="67" y="80"/>
                  </a:lnTo>
                  <a:lnTo>
                    <a:pt x="74" y="68"/>
                  </a:lnTo>
                  <a:lnTo>
                    <a:pt x="71" y="63"/>
                  </a:lnTo>
                  <a:lnTo>
                    <a:pt x="64" y="72"/>
                  </a:lnTo>
                  <a:lnTo>
                    <a:pt x="67" y="68"/>
                  </a:lnTo>
                  <a:lnTo>
                    <a:pt x="44" y="81"/>
                  </a:lnTo>
                  <a:lnTo>
                    <a:pt x="44" y="76"/>
                  </a:lnTo>
                  <a:lnTo>
                    <a:pt x="62" y="67"/>
                  </a:lnTo>
                  <a:lnTo>
                    <a:pt x="58" y="68"/>
                  </a:lnTo>
                  <a:lnTo>
                    <a:pt x="61" y="64"/>
                  </a:lnTo>
                  <a:lnTo>
                    <a:pt x="54" y="67"/>
                  </a:lnTo>
                  <a:lnTo>
                    <a:pt x="48" y="70"/>
                  </a:lnTo>
                  <a:lnTo>
                    <a:pt x="42" y="69"/>
                  </a:lnTo>
                  <a:lnTo>
                    <a:pt x="47" y="6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3" name="Freeform 397"/>
            <p:cNvSpPr/>
            <p:nvPr/>
          </p:nvSpPr>
          <p:spPr bwMode="auto">
            <a:xfrm>
              <a:off x="1414" y="1241"/>
              <a:ext cx="180" cy="31"/>
            </a:xfrm>
            <a:custGeom>
              <a:avLst/>
              <a:gdLst/>
              <a:ahLst/>
              <a:cxnLst>
                <a:cxn ang="0">
                  <a:pos x="65" y="15"/>
                </a:cxn>
                <a:cxn ang="0">
                  <a:pos x="48" y="9"/>
                </a:cxn>
                <a:cxn ang="0">
                  <a:pos x="72" y="9"/>
                </a:cxn>
                <a:cxn ang="0">
                  <a:pos x="29" y="6"/>
                </a:cxn>
                <a:cxn ang="0">
                  <a:pos x="37" y="0"/>
                </a:cxn>
                <a:cxn ang="0">
                  <a:pos x="0" y="1"/>
                </a:cxn>
                <a:cxn ang="0">
                  <a:pos x="34" y="6"/>
                </a:cxn>
                <a:cxn ang="0">
                  <a:pos x="28" y="17"/>
                </a:cxn>
                <a:cxn ang="0">
                  <a:pos x="22" y="29"/>
                </a:cxn>
                <a:cxn ang="0">
                  <a:pos x="57" y="28"/>
                </a:cxn>
                <a:cxn ang="0">
                  <a:pos x="90" y="28"/>
                </a:cxn>
                <a:cxn ang="0">
                  <a:pos x="125" y="27"/>
                </a:cxn>
                <a:cxn ang="0">
                  <a:pos x="159" y="27"/>
                </a:cxn>
                <a:cxn ang="0">
                  <a:pos x="163" y="19"/>
                </a:cxn>
                <a:cxn ang="0">
                  <a:pos x="137" y="13"/>
                </a:cxn>
                <a:cxn ang="0">
                  <a:pos x="101" y="15"/>
                </a:cxn>
                <a:cxn ang="0">
                  <a:pos x="65" y="15"/>
                </a:cxn>
              </a:cxnLst>
              <a:rect l="0" t="0" r="r" b="b"/>
              <a:pathLst>
                <a:path w="163" h="29">
                  <a:moveTo>
                    <a:pt x="65" y="15"/>
                  </a:moveTo>
                  <a:lnTo>
                    <a:pt x="48" y="9"/>
                  </a:lnTo>
                  <a:lnTo>
                    <a:pt x="72" y="9"/>
                  </a:lnTo>
                  <a:lnTo>
                    <a:pt x="29" y="6"/>
                  </a:lnTo>
                  <a:lnTo>
                    <a:pt x="37" y="0"/>
                  </a:lnTo>
                  <a:lnTo>
                    <a:pt x="0" y="1"/>
                  </a:lnTo>
                  <a:lnTo>
                    <a:pt x="34" y="6"/>
                  </a:lnTo>
                  <a:lnTo>
                    <a:pt x="28" y="17"/>
                  </a:lnTo>
                  <a:lnTo>
                    <a:pt x="22" y="29"/>
                  </a:lnTo>
                  <a:lnTo>
                    <a:pt x="57" y="28"/>
                  </a:lnTo>
                  <a:lnTo>
                    <a:pt x="90" y="28"/>
                  </a:lnTo>
                  <a:lnTo>
                    <a:pt x="125" y="27"/>
                  </a:lnTo>
                  <a:lnTo>
                    <a:pt x="159" y="27"/>
                  </a:lnTo>
                  <a:lnTo>
                    <a:pt x="163" y="19"/>
                  </a:lnTo>
                  <a:lnTo>
                    <a:pt x="137" y="13"/>
                  </a:lnTo>
                  <a:lnTo>
                    <a:pt x="101" y="15"/>
                  </a:lnTo>
                  <a:lnTo>
                    <a:pt x="65" y="1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4" name="Freeform 398"/>
            <p:cNvSpPr/>
            <p:nvPr/>
          </p:nvSpPr>
          <p:spPr bwMode="auto">
            <a:xfrm>
              <a:off x="1476" y="1180"/>
              <a:ext cx="113" cy="41"/>
            </a:xfrm>
            <a:custGeom>
              <a:avLst/>
              <a:gdLst/>
              <a:ahLst/>
              <a:cxnLst>
                <a:cxn ang="0">
                  <a:pos x="21" y="11"/>
                </a:cxn>
                <a:cxn ang="0">
                  <a:pos x="13" y="6"/>
                </a:cxn>
                <a:cxn ang="0">
                  <a:pos x="48" y="0"/>
                </a:cxn>
                <a:cxn ang="0">
                  <a:pos x="92" y="9"/>
                </a:cxn>
                <a:cxn ang="0">
                  <a:pos x="81" y="18"/>
                </a:cxn>
                <a:cxn ang="0">
                  <a:pos x="103" y="22"/>
                </a:cxn>
                <a:cxn ang="0">
                  <a:pos x="66" y="29"/>
                </a:cxn>
                <a:cxn ang="0">
                  <a:pos x="49" y="36"/>
                </a:cxn>
                <a:cxn ang="0">
                  <a:pos x="43" y="31"/>
                </a:cxn>
                <a:cxn ang="0">
                  <a:pos x="42" y="36"/>
                </a:cxn>
                <a:cxn ang="0">
                  <a:pos x="6" y="27"/>
                </a:cxn>
                <a:cxn ang="0">
                  <a:pos x="48" y="22"/>
                </a:cxn>
                <a:cxn ang="0">
                  <a:pos x="0" y="17"/>
                </a:cxn>
                <a:cxn ang="0">
                  <a:pos x="21" y="11"/>
                </a:cxn>
              </a:cxnLst>
              <a:rect l="0" t="0" r="r" b="b"/>
              <a:pathLst>
                <a:path w="103" h="36">
                  <a:moveTo>
                    <a:pt x="21" y="11"/>
                  </a:moveTo>
                  <a:lnTo>
                    <a:pt x="13" y="6"/>
                  </a:lnTo>
                  <a:lnTo>
                    <a:pt x="48" y="0"/>
                  </a:lnTo>
                  <a:lnTo>
                    <a:pt x="92" y="9"/>
                  </a:lnTo>
                  <a:lnTo>
                    <a:pt x="81" y="18"/>
                  </a:lnTo>
                  <a:lnTo>
                    <a:pt x="103" y="22"/>
                  </a:lnTo>
                  <a:lnTo>
                    <a:pt x="66" y="29"/>
                  </a:lnTo>
                  <a:lnTo>
                    <a:pt x="49" y="36"/>
                  </a:lnTo>
                  <a:lnTo>
                    <a:pt x="43" y="31"/>
                  </a:lnTo>
                  <a:lnTo>
                    <a:pt x="42" y="36"/>
                  </a:lnTo>
                  <a:lnTo>
                    <a:pt x="6" y="27"/>
                  </a:lnTo>
                  <a:lnTo>
                    <a:pt x="48" y="22"/>
                  </a:lnTo>
                  <a:lnTo>
                    <a:pt x="0" y="17"/>
                  </a:lnTo>
                  <a:lnTo>
                    <a:pt x="21" y="1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5" name="Freeform 399"/>
            <p:cNvSpPr/>
            <p:nvPr/>
          </p:nvSpPr>
          <p:spPr bwMode="auto">
            <a:xfrm>
              <a:off x="1142" y="1241"/>
              <a:ext cx="152" cy="35"/>
            </a:xfrm>
            <a:custGeom>
              <a:avLst/>
              <a:gdLst/>
              <a:ahLst/>
              <a:cxnLst>
                <a:cxn ang="0">
                  <a:pos x="37" y="34"/>
                </a:cxn>
                <a:cxn ang="0">
                  <a:pos x="22" y="29"/>
                </a:cxn>
                <a:cxn ang="0">
                  <a:pos x="68" y="22"/>
                </a:cxn>
                <a:cxn ang="0">
                  <a:pos x="33" y="21"/>
                </a:cxn>
                <a:cxn ang="0">
                  <a:pos x="0" y="21"/>
                </a:cxn>
                <a:cxn ang="0">
                  <a:pos x="32" y="16"/>
                </a:cxn>
                <a:cxn ang="0">
                  <a:pos x="18" y="15"/>
                </a:cxn>
                <a:cxn ang="0">
                  <a:pos x="39" y="12"/>
                </a:cxn>
                <a:cxn ang="0">
                  <a:pos x="30" y="9"/>
                </a:cxn>
                <a:cxn ang="0">
                  <a:pos x="69" y="11"/>
                </a:cxn>
                <a:cxn ang="0">
                  <a:pos x="96" y="18"/>
                </a:cxn>
                <a:cxn ang="0">
                  <a:pos x="97" y="6"/>
                </a:cxn>
                <a:cxn ang="0">
                  <a:pos x="121" y="0"/>
                </a:cxn>
                <a:cxn ang="0">
                  <a:pos x="112" y="15"/>
                </a:cxn>
                <a:cxn ang="0">
                  <a:pos x="139" y="13"/>
                </a:cxn>
                <a:cxn ang="0">
                  <a:pos x="117" y="24"/>
                </a:cxn>
                <a:cxn ang="0">
                  <a:pos x="100" y="23"/>
                </a:cxn>
                <a:cxn ang="0">
                  <a:pos x="69" y="28"/>
                </a:cxn>
                <a:cxn ang="0">
                  <a:pos x="37" y="34"/>
                </a:cxn>
              </a:cxnLst>
              <a:rect l="0" t="0" r="r" b="b"/>
              <a:pathLst>
                <a:path w="139" h="34">
                  <a:moveTo>
                    <a:pt x="37" y="34"/>
                  </a:moveTo>
                  <a:lnTo>
                    <a:pt x="22" y="29"/>
                  </a:lnTo>
                  <a:lnTo>
                    <a:pt x="68" y="22"/>
                  </a:lnTo>
                  <a:lnTo>
                    <a:pt x="33" y="21"/>
                  </a:lnTo>
                  <a:lnTo>
                    <a:pt x="0" y="21"/>
                  </a:lnTo>
                  <a:lnTo>
                    <a:pt x="32" y="16"/>
                  </a:lnTo>
                  <a:lnTo>
                    <a:pt x="18" y="15"/>
                  </a:lnTo>
                  <a:lnTo>
                    <a:pt x="39" y="12"/>
                  </a:lnTo>
                  <a:lnTo>
                    <a:pt x="30" y="9"/>
                  </a:lnTo>
                  <a:lnTo>
                    <a:pt x="69" y="11"/>
                  </a:lnTo>
                  <a:lnTo>
                    <a:pt x="96" y="18"/>
                  </a:lnTo>
                  <a:lnTo>
                    <a:pt x="97" y="6"/>
                  </a:lnTo>
                  <a:lnTo>
                    <a:pt x="121" y="0"/>
                  </a:lnTo>
                  <a:lnTo>
                    <a:pt x="112" y="15"/>
                  </a:lnTo>
                  <a:lnTo>
                    <a:pt x="139" y="13"/>
                  </a:lnTo>
                  <a:lnTo>
                    <a:pt x="117" y="24"/>
                  </a:lnTo>
                  <a:lnTo>
                    <a:pt x="100" y="23"/>
                  </a:lnTo>
                  <a:lnTo>
                    <a:pt x="69" y="28"/>
                  </a:lnTo>
                  <a:lnTo>
                    <a:pt x="37" y="3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6" name="Freeform 400"/>
            <p:cNvSpPr/>
            <p:nvPr/>
          </p:nvSpPr>
          <p:spPr bwMode="auto">
            <a:xfrm>
              <a:off x="1347" y="1420"/>
              <a:ext cx="95" cy="48"/>
            </a:xfrm>
            <a:custGeom>
              <a:avLst/>
              <a:gdLst/>
              <a:ahLst/>
              <a:cxnLst>
                <a:cxn ang="0">
                  <a:pos x="62" y="32"/>
                </a:cxn>
                <a:cxn ang="0">
                  <a:pos x="53" y="30"/>
                </a:cxn>
                <a:cxn ang="0">
                  <a:pos x="54" y="28"/>
                </a:cxn>
                <a:cxn ang="0">
                  <a:pos x="47" y="30"/>
                </a:cxn>
                <a:cxn ang="0">
                  <a:pos x="18" y="43"/>
                </a:cxn>
                <a:cxn ang="0">
                  <a:pos x="18" y="35"/>
                </a:cxn>
                <a:cxn ang="0">
                  <a:pos x="0" y="35"/>
                </a:cxn>
                <a:cxn ang="0">
                  <a:pos x="18" y="26"/>
                </a:cxn>
                <a:cxn ang="0">
                  <a:pos x="29" y="13"/>
                </a:cxn>
                <a:cxn ang="0">
                  <a:pos x="41" y="0"/>
                </a:cxn>
                <a:cxn ang="0">
                  <a:pos x="48" y="4"/>
                </a:cxn>
                <a:cxn ang="0">
                  <a:pos x="46" y="10"/>
                </a:cxn>
                <a:cxn ang="0">
                  <a:pos x="53" y="7"/>
                </a:cxn>
                <a:cxn ang="0">
                  <a:pos x="76" y="22"/>
                </a:cxn>
                <a:cxn ang="0">
                  <a:pos x="68" y="30"/>
                </a:cxn>
                <a:cxn ang="0">
                  <a:pos x="86" y="30"/>
                </a:cxn>
                <a:cxn ang="0">
                  <a:pos x="87" y="34"/>
                </a:cxn>
                <a:cxn ang="0">
                  <a:pos x="72" y="38"/>
                </a:cxn>
                <a:cxn ang="0">
                  <a:pos x="62" y="32"/>
                </a:cxn>
              </a:cxnLst>
              <a:rect l="0" t="0" r="r" b="b"/>
              <a:pathLst>
                <a:path w="87" h="43">
                  <a:moveTo>
                    <a:pt x="62" y="32"/>
                  </a:moveTo>
                  <a:lnTo>
                    <a:pt x="53" y="30"/>
                  </a:lnTo>
                  <a:lnTo>
                    <a:pt x="54" y="28"/>
                  </a:lnTo>
                  <a:lnTo>
                    <a:pt x="47" y="30"/>
                  </a:lnTo>
                  <a:lnTo>
                    <a:pt x="18" y="43"/>
                  </a:lnTo>
                  <a:lnTo>
                    <a:pt x="18" y="35"/>
                  </a:lnTo>
                  <a:lnTo>
                    <a:pt x="0" y="35"/>
                  </a:lnTo>
                  <a:lnTo>
                    <a:pt x="18" y="26"/>
                  </a:lnTo>
                  <a:lnTo>
                    <a:pt x="29" y="13"/>
                  </a:lnTo>
                  <a:lnTo>
                    <a:pt x="41" y="0"/>
                  </a:lnTo>
                  <a:lnTo>
                    <a:pt x="48" y="4"/>
                  </a:lnTo>
                  <a:lnTo>
                    <a:pt x="46" y="10"/>
                  </a:lnTo>
                  <a:lnTo>
                    <a:pt x="53" y="7"/>
                  </a:lnTo>
                  <a:lnTo>
                    <a:pt x="76" y="22"/>
                  </a:lnTo>
                  <a:lnTo>
                    <a:pt x="68" y="30"/>
                  </a:lnTo>
                  <a:lnTo>
                    <a:pt x="86" y="30"/>
                  </a:lnTo>
                  <a:lnTo>
                    <a:pt x="87" y="34"/>
                  </a:lnTo>
                  <a:lnTo>
                    <a:pt x="72" y="38"/>
                  </a:lnTo>
                  <a:lnTo>
                    <a:pt x="62" y="3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7" name="Freeform 401"/>
            <p:cNvSpPr/>
            <p:nvPr/>
          </p:nvSpPr>
          <p:spPr bwMode="auto">
            <a:xfrm>
              <a:off x="1276" y="1288"/>
              <a:ext cx="84" cy="35"/>
            </a:xfrm>
            <a:custGeom>
              <a:avLst/>
              <a:gdLst/>
              <a:ahLst/>
              <a:cxnLst>
                <a:cxn ang="0">
                  <a:pos x="76" y="0"/>
                </a:cxn>
                <a:cxn ang="0">
                  <a:pos x="32" y="0"/>
                </a:cxn>
                <a:cxn ang="0">
                  <a:pos x="37" y="8"/>
                </a:cxn>
                <a:cxn ang="0">
                  <a:pos x="27" y="14"/>
                </a:cxn>
                <a:cxn ang="0">
                  <a:pos x="0" y="14"/>
                </a:cxn>
                <a:cxn ang="0">
                  <a:pos x="15" y="23"/>
                </a:cxn>
                <a:cxn ang="0">
                  <a:pos x="32" y="33"/>
                </a:cxn>
                <a:cxn ang="0">
                  <a:pos x="36" y="28"/>
                </a:cxn>
                <a:cxn ang="0">
                  <a:pos x="56" y="27"/>
                </a:cxn>
                <a:cxn ang="0">
                  <a:pos x="66" y="14"/>
                </a:cxn>
                <a:cxn ang="0">
                  <a:pos x="76" y="0"/>
                </a:cxn>
              </a:cxnLst>
              <a:rect l="0" t="0" r="r" b="b"/>
              <a:pathLst>
                <a:path w="76" h="33">
                  <a:moveTo>
                    <a:pt x="76" y="0"/>
                  </a:moveTo>
                  <a:lnTo>
                    <a:pt x="32" y="0"/>
                  </a:lnTo>
                  <a:lnTo>
                    <a:pt x="37" y="8"/>
                  </a:lnTo>
                  <a:lnTo>
                    <a:pt x="27" y="14"/>
                  </a:lnTo>
                  <a:lnTo>
                    <a:pt x="0" y="14"/>
                  </a:lnTo>
                  <a:lnTo>
                    <a:pt x="15" y="23"/>
                  </a:lnTo>
                  <a:lnTo>
                    <a:pt x="32" y="33"/>
                  </a:lnTo>
                  <a:lnTo>
                    <a:pt x="36" y="28"/>
                  </a:lnTo>
                  <a:lnTo>
                    <a:pt x="56" y="27"/>
                  </a:lnTo>
                  <a:lnTo>
                    <a:pt x="66" y="14"/>
                  </a:lnTo>
                  <a:lnTo>
                    <a:pt x="76"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8" name="Freeform 402"/>
            <p:cNvSpPr/>
            <p:nvPr/>
          </p:nvSpPr>
          <p:spPr bwMode="auto">
            <a:xfrm>
              <a:off x="1356" y="1281"/>
              <a:ext cx="89" cy="35"/>
            </a:xfrm>
            <a:custGeom>
              <a:avLst/>
              <a:gdLst/>
              <a:ahLst/>
              <a:cxnLst>
                <a:cxn ang="0">
                  <a:pos x="49" y="18"/>
                </a:cxn>
                <a:cxn ang="0">
                  <a:pos x="22" y="20"/>
                </a:cxn>
                <a:cxn ang="0">
                  <a:pos x="26" y="23"/>
                </a:cxn>
                <a:cxn ang="0">
                  <a:pos x="14" y="30"/>
                </a:cxn>
                <a:cxn ang="0">
                  <a:pos x="0" y="32"/>
                </a:cxn>
                <a:cxn ang="0">
                  <a:pos x="2" y="29"/>
                </a:cxn>
                <a:cxn ang="0">
                  <a:pos x="16" y="9"/>
                </a:cxn>
                <a:cxn ang="0">
                  <a:pos x="26" y="8"/>
                </a:cxn>
                <a:cxn ang="0">
                  <a:pos x="25" y="4"/>
                </a:cxn>
                <a:cxn ang="0">
                  <a:pos x="34" y="0"/>
                </a:cxn>
                <a:cxn ang="0">
                  <a:pos x="80" y="4"/>
                </a:cxn>
                <a:cxn ang="0">
                  <a:pos x="68" y="9"/>
                </a:cxn>
                <a:cxn ang="0">
                  <a:pos x="49" y="18"/>
                </a:cxn>
              </a:cxnLst>
              <a:rect l="0" t="0" r="r" b="b"/>
              <a:pathLst>
                <a:path w="80" h="32">
                  <a:moveTo>
                    <a:pt x="49" y="18"/>
                  </a:moveTo>
                  <a:lnTo>
                    <a:pt x="22" y="20"/>
                  </a:lnTo>
                  <a:lnTo>
                    <a:pt x="26" y="23"/>
                  </a:lnTo>
                  <a:lnTo>
                    <a:pt x="14" y="30"/>
                  </a:lnTo>
                  <a:lnTo>
                    <a:pt x="0" y="32"/>
                  </a:lnTo>
                  <a:lnTo>
                    <a:pt x="2" y="29"/>
                  </a:lnTo>
                  <a:lnTo>
                    <a:pt x="16" y="9"/>
                  </a:lnTo>
                  <a:lnTo>
                    <a:pt x="26" y="8"/>
                  </a:lnTo>
                  <a:lnTo>
                    <a:pt x="25" y="4"/>
                  </a:lnTo>
                  <a:lnTo>
                    <a:pt x="34" y="0"/>
                  </a:lnTo>
                  <a:lnTo>
                    <a:pt x="80" y="4"/>
                  </a:lnTo>
                  <a:lnTo>
                    <a:pt x="68" y="9"/>
                  </a:lnTo>
                  <a:lnTo>
                    <a:pt x="49" y="1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9" name="Freeform 403"/>
            <p:cNvSpPr/>
            <p:nvPr/>
          </p:nvSpPr>
          <p:spPr bwMode="auto">
            <a:xfrm>
              <a:off x="577" y="1696"/>
              <a:ext cx="50" cy="47"/>
            </a:xfrm>
            <a:custGeom>
              <a:avLst/>
              <a:gdLst/>
              <a:ahLst/>
              <a:cxnLst>
                <a:cxn ang="0">
                  <a:pos x="30" y="27"/>
                </a:cxn>
                <a:cxn ang="0">
                  <a:pos x="28" y="30"/>
                </a:cxn>
                <a:cxn ang="0">
                  <a:pos x="16" y="29"/>
                </a:cxn>
                <a:cxn ang="0">
                  <a:pos x="19" y="26"/>
                </a:cxn>
                <a:cxn ang="0">
                  <a:pos x="14" y="25"/>
                </a:cxn>
                <a:cxn ang="0">
                  <a:pos x="8" y="23"/>
                </a:cxn>
                <a:cxn ang="0">
                  <a:pos x="18" y="19"/>
                </a:cxn>
                <a:cxn ang="0">
                  <a:pos x="8" y="15"/>
                </a:cxn>
                <a:cxn ang="0">
                  <a:pos x="8" y="12"/>
                </a:cxn>
                <a:cxn ang="0">
                  <a:pos x="2" y="11"/>
                </a:cxn>
                <a:cxn ang="0">
                  <a:pos x="1" y="8"/>
                </a:cxn>
                <a:cxn ang="0">
                  <a:pos x="8" y="3"/>
                </a:cxn>
                <a:cxn ang="0">
                  <a:pos x="5" y="5"/>
                </a:cxn>
                <a:cxn ang="0">
                  <a:pos x="0" y="0"/>
                </a:cxn>
                <a:cxn ang="0">
                  <a:pos x="14" y="2"/>
                </a:cxn>
                <a:cxn ang="0">
                  <a:pos x="30" y="6"/>
                </a:cxn>
                <a:cxn ang="0">
                  <a:pos x="34" y="14"/>
                </a:cxn>
                <a:cxn ang="0">
                  <a:pos x="41" y="25"/>
                </a:cxn>
                <a:cxn ang="0">
                  <a:pos x="42" y="37"/>
                </a:cxn>
                <a:cxn ang="0">
                  <a:pos x="43" y="41"/>
                </a:cxn>
                <a:cxn ang="0">
                  <a:pos x="22" y="35"/>
                </a:cxn>
                <a:cxn ang="0">
                  <a:pos x="30" y="27"/>
                </a:cxn>
              </a:cxnLst>
              <a:rect l="0" t="0" r="r" b="b"/>
              <a:pathLst>
                <a:path w="43" h="41">
                  <a:moveTo>
                    <a:pt x="30" y="27"/>
                  </a:moveTo>
                  <a:lnTo>
                    <a:pt x="28" y="30"/>
                  </a:lnTo>
                  <a:lnTo>
                    <a:pt x="16" y="29"/>
                  </a:lnTo>
                  <a:lnTo>
                    <a:pt x="19" y="26"/>
                  </a:lnTo>
                  <a:lnTo>
                    <a:pt x="14" y="25"/>
                  </a:lnTo>
                  <a:lnTo>
                    <a:pt x="8" y="23"/>
                  </a:lnTo>
                  <a:lnTo>
                    <a:pt x="18" y="19"/>
                  </a:lnTo>
                  <a:lnTo>
                    <a:pt x="8" y="15"/>
                  </a:lnTo>
                  <a:lnTo>
                    <a:pt x="8" y="12"/>
                  </a:lnTo>
                  <a:lnTo>
                    <a:pt x="2" y="11"/>
                  </a:lnTo>
                  <a:lnTo>
                    <a:pt x="1" y="8"/>
                  </a:lnTo>
                  <a:lnTo>
                    <a:pt x="8" y="3"/>
                  </a:lnTo>
                  <a:lnTo>
                    <a:pt x="5" y="5"/>
                  </a:lnTo>
                  <a:lnTo>
                    <a:pt x="0" y="0"/>
                  </a:lnTo>
                  <a:lnTo>
                    <a:pt x="14" y="2"/>
                  </a:lnTo>
                  <a:lnTo>
                    <a:pt x="30" y="6"/>
                  </a:lnTo>
                  <a:lnTo>
                    <a:pt x="34" y="14"/>
                  </a:lnTo>
                  <a:lnTo>
                    <a:pt x="41" y="25"/>
                  </a:lnTo>
                  <a:lnTo>
                    <a:pt x="42" y="37"/>
                  </a:lnTo>
                  <a:lnTo>
                    <a:pt x="43" y="41"/>
                  </a:lnTo>
                  <a:lnTo>
                    <a:pt x="22" y="35"/>
                  </a:lnTo>
                  <a:lnTo>
                    <a:pt x="30" y="2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0" name="Freeform 404"/>
            <p:cNvSpPr/>
            <p:nvPr/>
          </p:nvSpPr>
          <p:spPr bwMode="auto">
            <a:xfrm>
              <a:off x="1101" y="1230"/>
              <a:ext cx="110" cy="24"/>
            </a:xfrm>
            <a:custGeom>
              <a:avLst/>
              <a:gdLst/>
              <a:ahLst/>
              <a:cxnLst>
                <a:cxn ang="0">
                  <a:pos x="60" y="12"/>
                </a:cxn>
                <a:cxn ang="0">
                  <a:pos x="63" y="9"/>
                </a:cxn>
                <a:cxn ang="0">
                  <a:pos x="49" y="13"/>
                </a:cxn>
                <a:cxn ang="0">
                  <a:pos x="39" y="17"/>
                </a:cxn>
                <a:cxn ang="0">
                  <a:pos x="36" y="15"/>
                </a:cxn>
                <a:cxn ang="0">
                  <a:pos x="29" y="20"/>
                </a:cxn>
                <a:cxn ang="0">
                  <a:pos x="19" y="21"/>
                </a:cxn>
                <a:cxn ang="0">
                  <a:pos x="19" y="18"/>
                </a:cxn>
                <a:cxn ang="0">
                  <a:pos x="11" y="20"/>
                </a:cxn>
                <a:cxn ang="0">
                  <a:pos x="0" y="19"/>
                </a:cxn>
                <a:cxn ang="0">
                  <a:pos x="6" y="15"/>
                </a:cxn>
                <a:cxn ang="0">
                  <a:pos x="43" y="7"/>
                </a:cxn>
                <a:cxn ang="0">
                  <a:pos x="69" y="1"/>
                </a:cxn>
                <a:cxn ang="0">
                  <a:pos x="85" y="0"/>
                </a:cxn>
                <a:cxn ang="0">
                  <a:pos x="101" y="2"/>
                </a:cxn>
                <a:cxn ang="0">
                  <a:pos x="87" y="6"/>
                </a:cxn>
                <a:cxn ang="0">
                  <a:pos x="89" y="7"/>
                </a:cxn>
                <a:cxn ang="0">
                  <a:pos x="85" y="8"/>
                </a:cxn>
                <a:cxn ang="0">
                  <a:pos x="69" y="12"/>
                </a:cxn>
                <a:cxn ang="0">
                  <a:pos x="60" y="17"/>
                </a:cxn>
                <a:cxn ang="0">
                  <a:pos x="60" y="12"/>
                </a:cxn>
              </a:cxnLst>
              <a:rect l="0" t="0" r="r" b="b"/>
              <a:pathLst>
                <a:path w="101" h="21">
                  <a:moveTo>
                    <a:pt x="60" y="12"/>
                  </a:moveTo>
                  <a:lnTo>
                    <a:pt x="63" y="9"/>
                  </a:lnTo>
                  <a:lnTo>
                    <a:pt x="49" y="13"/>
                  </a:lnTo>
                  <a:lnTo>
                    <a:pt x="39" y="17"/>
                  </a:lnTo>
                  <a:lnTo>
                    <a:pt x="36" y="15"/>
                  </a:lnTo>
                  <a:lnTo>
                    <a:pt x="29" y="20"/>
                  </a:lnTo>
                  <a:lnTo>
                    <a:pt x="19" y="21"/>
                  </a:lnTo>
                  <a:lnTo>
                    <a:pt x="19" y="18"/>
                  </a:lnTo>
                  <a:lnTo>
                    <a:pt x="11" y="20"/>
                  </a:lnTo>
                  <a:lnTo>
                    <a:pt x="0" y="19"/>
                  </a:lnTo>
                  <a:lnTo>
                    <a:pt x="6" y="15"/>
                  </a:lnTo>
                  <a:lnTo>
                    <a:pt x="43" y="7"/>
                  </a:lnTo>
                  <a:lnTo>
                    <a:pt x="69" y="1"/>
                  </a:lnTo>
                  <a:lnTo>
                    <a:pt x="85" y="0"/>
                  </a:lnTo>
                  <a:lnTo>
                    <a:pt x="101" y="2"/>
                  </a:lnTo>
                  <a:lnTo>
                    <a:pt x="87" y="6"/>
                  </a:lnTo>
                  <a:lnTo>
                    <a:pt x="89" y="7"/>
                  </a:lnTo>
                  <a:lnTo>
                    <a:pt x="85" y="8"/>
                  </a:lnTo>
                  <a:lnTo>
                    <a:pt x="69" y="12"/>
                  </a:lnTo>
                  <a:lnTo>
                    <a:pt x="60" y="17"/>
                  </a:lnTo>
                  <a:lnTo>
                    <a:pt x="60"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1" name="Freeform 405"/>
            <p:cNvSpPr/>
            <p:nvPr/>
          </p:nvSpPr>
          <p:spPr bwMode="auto">
            <a:xfrm>
              <a:off x="1327" y="1242"/>
              <a:ext cx="67" cy="26"/>
            </a:xfrm>
            <a:custGeom>
              <a:avLst/>
              <a:gdLst/>
              <a:ahLst/>
              <a:cxnLst>
                <a:cxn ang="0">
                  <a:pos x="29" y="7"/>
                </a:cxn>
                <a:cxn ang="0">
                  <a:pos x="19" y="4"/>
                </a:cxn>
                <a:cxn ang="0">
                  <a:pos x="23" y="6"/>
                </a:cxn>
                <a:cxn ang="0">
                  <a:pos x="16" y="7"/>
                </a:cxn>
                <a:cxn ang="0">
                  <a:pos x="16" y="9"/>
                </a:cxn>
                <a:cxn ang="0">
                  <a:pos x="15" y="10"/>
                </a:cxn>
                <a:cxn ang="0">
                  <a:pos x="0" y="13"/>
                </a:cxn>
                <a:cxn ang="0">
                  <a:pos x="40" y="13"/>
                </a:cxn>
                <a:cxn ang="0">
                  <a:pos x="16" y="18"/>
                </a:cxn>
                <a:cxn ang="0">
                  <a:pos x="15" y="19"/>
                </a:cxn>
                <a:cxn ang="0">
                  <a:pos x="39" y="21"/>
                </a:cxn>
                <a:cxn ang="0">
                  <a:pos x="41" y="19"/>
                </a:cxn>
                <a:cxn ang="0">
                  <a:pos x="45" y="16"/>
                </a:cxn>
                <a:cxn ang="0">
                  <a:pos x="53" y="16"/>
                </a:cxn>
                <a:cxn ang="0">
                  <a:pos x="55" y="13"/>
                </a:cxn>
                <a:cxn ang="0">
                  <a:pos x="51" y="12"/>
                </a:cxn>
                <a:cxn ang="0">
                  <a:pos x="61" y="4"/>
                </a:cxn>
                <a:cxn ang="0">
                  <a:pos x="59" y="0"/>
                </a:cxn>
                <a:cxn ang="0">
                  <a:pos x="49" y="2"/>
                </a:cxn>
                <a:cxn ang="0">
                  <a:pos x="31" y="2"/>
                </a:cxn>
                <a:cxn ang="0">
                  <a:pos x="39" y="7"/>
                </a:cxn>
                <a:cxn ang="0">
                  <a:pos x="33" y="8"/>
                </a:cxn>
                <a:cxn ang="0">
                  <a:pos x="29" y="7"/>
                </a:cxn>
              </a:cxnLst>
              <a:rect l="0" t="0" r="r" b="b"/>
              <a:pathLst>
                <a:path w="61" h="21">
                  <a:moveTo>
                    <a:pt x="29" y="7"/>
                  </a:moveTo>
                  <a:lnTo>
                    <a:pt x="19" y="4"/>
                  </a:lnTo>
                  <a:lnTo>
                    <a:pt x="23" y="6"/>
                  </a:lnTo>
                  <a:lnTo>
                    <a:pt x="16" y="7"/>
                  </a:lnTo>
                  <a:lnTo>
                    <a:pt x="16" y="9"/>
                  </a:lnTo>
                  <a:lnTo>
                    <a:pt x="15" y="10"/>
                  </a:lnTo>
                  <a:lnTo>
                    <a:pt x="0" y="13"/>
                  </a:lnTo>
                  <a:lnTo>
                    <a:pt x="40" y="13"/>
                  </a:lnTo>
                  <a:lnTo>
                    <a:pt x="16" y="18"/>
                  </a:lnTo>
                  <a:lnTo>
                    <a:pt x="15" y="19"/>
                  </a:lnTo>
                  <a:lnTo>
                    <a:pt x="39" y="21"/>
                  </a:lnTo>
                  <a:lnTo>
                    <a:pt x="41" y="19"/>
                  </a:lnTo>
                  <a:lnTo>
                    <a:pt x="45" y="16"/>
                  </a:lnTo>
                  <a:lnTo>
                    <a:pt x="53" y="16"/>
                  </a:lnTo>
                  <a:lnTo>
                    <a:pt x="55" y="13"/>
                  </a:lnTo>
                  <a:lnTo>
                    <a:pt x="51" y="12"/>
                  </a:lnTo>
                  <a:lnTo>
                    <a:pt x="61" y="4"/>
                  </a:lnTo>
                  <a:lnTo>
                    <a:pt x="59" y="0"/>
                  </a:lnTo>
                  <a:lnTo>
                    <a:pt x="49" y="2"/>
                  </a:lnTo>
                  <a:lnTo>
                    <a:pt x="31" y="2"/>
                  </a:lnTo>
                  <a:lnTo>
                    <a:pt x="39" y="7"/>
                  </a:lnTo>
                  <a:lnTo>
                    <a:pt x="33" y="8"/>
                  </a:lnTo>
                  <a:lnTo>
                    <a:pt x="29" y="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2" name="Freeform 406"/>
            <p:cNvSpPr/>
            <p:nvPr/>
          </p:nvSpPr>
          <p:spPr bwMode="auto">
            <a:xfrm>
              <a:off x="1352" y="1205"/>
              <a:ext cx="63" cy="22"/>
            </a:xfrm>
            <a:custGeom>
              <a:avLst/>
              <a:gdLst/>
              <a:ahLst/>
              <a:cxnLst>
                <a:cxn ang="0">
                  <a:pos x="35" y="4"/>
                </a:cxn>
                <a:cxn ang="0">
                  <a:pos x="36" y="2"/>
                </a:cxn>
                <a:cxn ang="0">
                  <a:pos x="49" y="4"/>
                </a:cxn>
                <a:cxn ang="0">
                  <a:pos x="54" y="5"/>
                </a:cxn>
                <a:cxn ang="0">
                  <a:pos x="52" y="10"/>
                </a:cxn>
                <a:cxn ang="0">
                  <a:pos x="55" y="16"/>
                </a:cxn>
                <a:cxn ang="0">
                  <a:pos x="41" y="19"/>
                </a:cxn>
                <a:cxn ang="0">
                  <a:pos x="26" y="12"/>
                </a:cxn>
                <a:cxn ang="0">
                  <a:pos x="0" y="11"/>
                </a:cxn>
                <a:cxn ang="0">
                  <a:pos x="6" y="8"/>
                </a:cxn>
                <a:cxn ang="0">
                  <a:pos x="19" y="7"/>
                </a:cxn>
                <a:cxn ang="0">
                  <a:pos x="18" y="4"/>
                </a:cxn>
                <a:cxn ang="0">
                  <a:pos x="10" y="4"/>
                </a:cxn>
                <a:cxn ang="0">
                  <a:pos x="6" y="0"/>
                </a:cxn>
                <a:cxn ang="0">
                  <a:pos x="35" y="0"/>
                </a:cxn>
                <a:cxn ang="0">
                  <a:pos x="35" y="4"/>
                </a:cxn>
              </a:cxnLst>
              <a:rect l="0" t="0" r="r" b="b"/>
              <a:pathLst>
                <a:path w="55" h="19">
                  <a:moveTo>
                    <a:pt x="35" y="4"/>
                  </a:moveTo>
                  <a:lnTo>
                    <a:pt x="36" y="2"/>
                  </a:lnTo>
                  <a:lnTo>
                    <a:pt x="49" y="4"/>
                  </a:lnTo>
                  <a:lnTo>
                    <a:pt x="54" y="5"/>
                  </a:lnTo>
                  <a:lnTo>
                    <a:pt x="52" y="10"/>
                  </a:lnTo>
                  <a:lnTo>
                    <a:pt x="55" y="16"/>
                  </a:lnTo>
                  <a:lnTo>
                    <a:pt x="41" y="19"/>
                  </a:lnTo>
                  <a:lnTo>
                    <a:pt x="26" y="12"/>
                  </a:lnTo>
                  <a:lnTo>
                    <a:pt x="0" y="11"/>
                  </a:lnTo>
                  <a:lnTo>
                    <a:pt x="6" y="8"/>
                  </a:lnTo>
                  <a:lnTo>
                    <a:pt x="19" y="7"/>
                  </a:lnTo>
                  <a:lnTo>
                    <a:pt x="18" y="4"/>
                  </a:lnTo>
                  <a:lnTo>
                    <a:pt x="10" y="4"/>
                  </a:lnTo>
                  <a:lnTo>
                    <a:pt x="6" y="0"/>
                  </a:lnTo>
                  <a:lnTo>
                    <a:pt x="35" y="0"/>
                  </a:lnTo>
                  <a:lnTo>
                    <a:pt x="35"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3" name="Freeform 407"/>
            <p:cNvSpPr/>
            <p:nvPr/>
          </p:nvSpPr>
          <p:spPr bwMode="auto">
            <a:xfrm>
              <a:off x="1255" y="1350"/>
              <a:ext cx="53" cy="24"/>
            </a:xfrm>
            <a:custGeom>
              <a:avLst/>
              <a:gdLst/>
              <a:ahLst/>
              <a:cxnLst>
                <a:cxn ang="0">
                  <a:pos x="42" y="12"/>
                </a:cxn>
                <a:cxn ang="0">
                  <a:pos x="43" y="9"/>
                </a:cxn>
                <a:cxn ang="0">
                  <a:pos x="30" y="0"/>
                </a:cxn>
                <a:cxn ang="0">
                  <a:pos x="22" y="6"/>
                </a:cxn>
                <a:cxn ang="0">
                  <a:pos x="21" y="4"/>
                </a:cxn>
                <a:cxn ang="0">
                  <a:pos x="18" y="9"/>
                </a:cxn>
                <a:cxn ang="0">
                  <a:pos x="0" y="14"/>
                </a:cxn>
                <a:cxn ang="0">
                  <a:pos x="28" y="22"/>
                </a:cxn>
                <a:cxn ang="0">
                  <a:pos x="49" y="16"/>
                </a:cxn>
                <a:cxn ang="0">
                  <a:pos x="43" y="16"/>
                </a:cxn>
                <a:cxn ang="0">
                  <a:pos x="42" y="12"/>
                </a:cxn>
              </a:cxnLst>
              <a:rect l="0" t="0" r="r" b="b"/>
              <a:pathLst>
                <a:path w="49" h="22">
                  <a:moveTo>
                    <a:pt x="42" y="12"/>
                  </a:moveTo>
                  <a:lnTo>
                    <a:pt x="43" y="9"/>
                  </a:lnTo>
                  <a:lnTo>
                    <a:pt x="30" y="0"/>
                  </a:lnTo>
                  <a:lnTo>
                    <a:pt x="22" y="6"/>
                  </a:lnTo>
                  <a:lnTo>
                    <a:pt x="21" y="4"/>
                  </a:lnTo>
                  <a:lnTo>
                    <a:pt x="18" y="9"/>
                  </a:lnTo>
                  <a:lnTo>
                    <a:pt x="0" y="14"/>
                  </a:lnTo>
                  <a:lnTo>
                    <a:pt x="28" y="22"/>
                  </a:lnTo>
                  <a:lnTo>
                    <a:pt x="49" y="16"/>
                  </a:lnTo>
                  <a:lnTo>
                    <a:pt x="43" y="16"/>
                  </a:lnTo>
                  <a:lnTo>
                    <a:pt x="42"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4" name="Freeform 408"/>
            <p:cNvSpPr/>
            <p:nvPr/>
          </p:nvSpPr>
          <p:spPr bwMode="auto">
            <a:xfrm>
              <a:off x="1548" y="1289"/>
              <a:ext cx="53" cy="14"/>
            </a:xfrm>
            <a:custGeom>
              <a:avLst/>
              <a:gdLst/>
              <a:ahLst/>
              <a:cxnLst>
                <a:cxn ang="0">
                  <a:pos x="33" y="0"/>
                </a:cxn>
                <a:cxn ang="0">
                  <a:pos x="2" y="0"/>
                </a:cxn>
                <a:cxn ang="0">
                  <a:pos x="0" y="4"/>
                </a:cxn>
                <a:cxn ang="0">
                  <a:pos x="5" y="8"/>
                </a:cxn>
                <a:cxn ang="0">
                  <a:pos x="9" y="13"/>
                </a:cxn>
                <a:cxn ang="0">
                  <a:pos x="48" y="10"/>
                </a:cxn>
                <a:cxn ang="0">
                  <a:pos x="33" y="0"/>
                </a:cxn>
              </a:cxnLst>
              <a:rect l="0" t="0" r="r" b="b"/>
              <a:pathLst>
                <a:path w="48" h="13">
                  <a:moveTo>
                    <a:pt x="33" y="0"/>
                  </a:moveTo>
                  <a:lnTo>
                    <a:pt x="2" y="0"/>
                  </a:lnTo>
                  <a:lnTo>
                    <a:pt x="0" y="4"/>
                  </a:lnTo>
                  <a:lnTo>
                    <a:pt x="5" y="8"/>
                  </a:lnTo>
                  <a:lnTo>
                    <a:pt x="9" y="13"/>
                  </a:lnTo>
                  <a:lnTo>
                    <a:pt x="48" y="10"/>
                  </a:lnTo>
                  <a:lnTo>
                    <a:pt x="33"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5" name="Freeform 409"/>
            <p:cNvSpPr/>
            <p:nvPr/>
          </p:nvSpPr>
          <p:spPr bwMode="auto">
            <a:xfrm>
              <a:off x="1527" y="1376"/>
              <a:ext cx="32" cy="20"/>
            </a:xfrm>
            <a:custGeom>
              <a:avLst/>
              <a:gdLst/>
              <a:ahLst/>
              <a:cxnLst>
                <a:cxn ang="0">
                  <a:pos x="27" y="11"/>
                </a:cxn>
                <a:cxn ang="0">
                  <a:pos x="4" y="17"/>
                </a:cxn>
                <a:cxn ang="0">
                  <a:pos x="0" y="8"/>
                </a:cxn>
                <a:cxn ang="0">
                  <a:pos x="19" y="0"/>
                </a:cxn>
                <a:cxn ang="0">
                  <a:pos x="30" y="3"/>
                </a:cxn>
                <a:cxn ang="0">
                  <a:pos x="27" y="11"/>
                </a:cxn>
              </a:cxnLst>
              <a:rect l="0" t="0" r="r" b="b"/>
              <a:pathLst>
                <a:path w="30" h="17">
                  <a:moveTo>
                    <a:pt x="27" y="11"/>
                  </a:moveTo>
                  <a:lnTo>
                    <a:pt x="4" y="17"/>
                  </a:lnTo>
                  <a:lnTo>
                    <a:pt x="0" y="8"/>
                  </a:lnTo>
                  <a:lnTo>
                    <a:pt x="19" y="0"/>
                  </a:lnTo>
                  <a:lnTo>
                    <a:pt x="30" y="3"/>
                  </a:lnTo>
                  <a:lnTo>
                    <a:pt x="27" y="1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6" name="Freeform 410"/>
            <p:cNvSpPr/>
            <p:nvPr/>
          </p:nvSpPr>
          <p:spPr bwMode="auto">
            <a:xfrm>
              <a:off x="1427" y="1211"/>
              <a:ext cx="38" cy="16"/>
            </a:xfrm>
            <a:custGeom>
              <a:avLst/>
              <a:gdLst/>
              <a:ahLst/>
              <a:cxnLst>
                <a:cxn ang="0">
                  <a:pos x="0" y="6"/>
                </a:cxn>
                <a:cxn ang="0">
                  <a:pos x="4" y="0"/>
                </a:cxn>
                <a:cxn ang="0">
                  <a:pos x="34" y="5"/>
                </a:cxn>
                <a:cxn ang="0">
                  <a:pos x="29" y="8"/>
                </a:cxn>
                <a:cxn ang="0">
                  <a:pos x="4" y="13"/>
                </a:cxn>
                <a:cxn ang="0">
                  <a:pos x="0" y="8"/>
                </a:cxn>
                <a:cxn ang="0">
                  <a:pos x="0" y="6"/>
                </a:cxn>
              </a:cxnLst>
              <a:rect l="0" t="0" r="r" b="b"/>
              <a:pathLst>
                <a:path w="34" h="13">
                  <a:moveTo>
                    <a:pt x="0" y="6"/>
                  </a:moveTo>
                  <a:lnTo>
                    <a:pt x="4" y="0"/>
                  </a:lnTo>
                  <a:lnTo>
                    <a:pt x="34" y="5"/>
                  </a:lnTo>
                  <a:lnTo>
                    <a:pt x="29" y="8"/>
                  </a:lnTo>
                  <a:lnTo>
                    <a:pt x="4" y="13"/>
                  </a:lnTo>
                  <a:lnTo>
                    <a:pt x="0" y="8"/>
                  </a:lnTo>
                  <a:lnTo>
                    <a:pt x="0"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7" name="Freeform 411"/>
            <p:cNvSpPr/>
            <p:nvPr/>
          </p:nvSpPr>
          <p:spPr bwMode="auto">
            <a:xfrm>
              <a:off x="1385" y="1259"/>
              <a:ext cx="36" cy="11"/>
            </a:xfrm>
            <a:custGeom>
              <a:avLst/>
              <a:gdLst/>
              <a:ahLst/>
              <a:cxnLst>
                <a:cxn ang="0">
                  <a:pos x="10" y="11"/>
                </a:cxn>
                <a:cxn ang="0">
                  <a:pos x="0" y="8"/>
                </a:cxn>
                <a:cxn ang="0">
                  <a:pos x="26" y="0"/>
                </a:cxn>
                <a:cxn ang="0">
                  <a:pos x="35" y="7"/>
                </a:cxn>
                <a:cxn ang="0">
                  <a:pos x="31" y="11"/>
                </a:cxn>
                <a:cxn ang="0">
                  <a:pos x="10" y="11"/>
                </a:cxn>
              </a:cxnLst>
              <a:rect l="0" t="0" r="r" b="b"/>
              <a:pathLst>
                <a:path w="35" h="11">
                  <a:moveTo>
                    <a:pt x="10" y="11"/>
                  </a:moveTo>
                  <a:lnTo>
                    <a:pt x="0" y="8"/>
                  </a:lnTo>
                  <a:lnTo>
                    <a:pt x="26" y="0"/>
                  </a:lnTo>
                  <a:lnTo>
                    <a:pt x="35" y="7"/>
                  </a:lnTo>
                  <a:lnTo>
                    <a:pt x="31" y="11"/>
                  </a:lnTo>
                  <a:lnTo>
                    <a:pt x="10" y="1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8" name="Freeform 412"/>
            <p:cNvSpPr/>
            <p:nvPr/>
          </p:nvSpPr>
          <p:spPr bwMode="auto">
            <a:xfrm>
              <a:off x="1236" y="1288"/>
              <a:ext cx="31" cy="11"/>
            </a:xfrm>
            <a:custGeom>
              <a:avLst/>
              <a:gdLst/>
              <a:ahLst/>
              <a:cxnLst>
                <a:cxn ang="0">
                  <a:pos x="8" y="12"/>
                </a:cxn>
                <a:cxn ang="0">
                  <a:pos x="0" y="4"/>
                </a:cxn>
                <a:cxn ang="0">
                  <a:pos x="24" y="0"/>
                </a:cxn>
                <a:cxn ang="0">
                  <a:pos x="28" y="3"/>
                </a:cxn>
                <a:cxn ang="0">
                  <a:pos x="8" y="12"/>
                </a:cxn>
              </a:cxnLst>
              <a:rect l="0" t="0" r="r" b="b"/>
              <a:pathLst>
                <a:path w="28" h="12">
                  <a:moveTo>
                    <a:pt x="8" y="12"/>
                  </a:moveTo>
                  <a:lnTo>
                    <a:pt x="0" y="4"/>
                  </a:lnTo>
                  <a:lnTo>
                    <a:pt x="24" y="0"/>
                  </a:lnTo>
                  <a:lnTo>
                    <a:pt x="28" y="3"/>
                  </a:lnTo>
                  <a:lnTo>
                    <a:pt x="8"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9" name="Freeform 413"/>
            <p:cNvSpPr/>
            <p:nvPr/>
          </p:nvSpPr>
          <p:spPr bwMode="auto">
            <a:xfrm>
              <a:off x="1712" y="1152"/>
              <a:ext cx="692" cy="372"/>
            </a:xfrm>
            <a:custGeom>
              <a:avLst/>
              <a:gdLst/>
              <a:ahLst/>
              <a:cxnLst>
                <a:cxn ang="0">
                  <a:pos x="106" y="264"/>
                </a:cxn>
                <a:cxn ang="0">
                  <a:pos x="126" y="259"/>
                </a:cxn>
                <a:cxn ang="0">
                  <a:pos x="110" y="276"/>
                </a:cxn>
                <a:cxn ang="0">
                  <a:pos x="119" y="287"/>
                </a:cxn>
                <a:cxn ang="0">
                  <a:pos x="126" y="304"/>
                </a:cxn>
                <a:cxn ang="0">
                  <a:pos x="131" y="311"/>
                </a:cxn>
                <a:cxn ang="0">
                  <a:pos x="140" y="320"/>
                </a:cxn>
                <a:cxn ang="0">
                  <a:pos x="162" y="324"/>
                </a:cxn>
                <a:cxn ang="0">
                  <a:pos x="170" y="334"/>
                </a:cxn>
                <a:cxn ang="0">
                  <a:pos x="197" y="324"/>
                </a:cxn>
                <a:cxn ang="0">
                  <a:pos x="202" y="314"/>
                </a:cxn>
                <a:cxn ang="0">
                  <a:pos x="214" y="300"/>
                </a:cxn>
                <a:cxn ang="0">
                  <a:pos x="223" y="282"/>
                </a:cxn>
                <a:cxn ang="0">
                  <a:pos x="234" y="272"/>
                </a:cxn>
                <a:cxn ang="0">
                  <a:pos x="257" y="246"/>
                </a:cxn>
                <a:cxn ang="0">
                  <a:pos x="288" y="239"/>
                </a:cxn>
                <a:cxn ang="0">
                  <a:pos x="343" y="217"/>
                </a:cxn>
                <a:cxn ang="0">
                  <a:pos x="394" y="204"/>
                </a:cxn>
                <a:cxn ang="0">
                  <a:pos x="482" y="175"/>
                </a:cxn>
                <a:cxn ang="0">
                  <a:pos x="424" y="162"/>
                </a:cxn>
                <a:cxn ang="0">
                  <a:pos x="424" y="146"/>
                </a:cxn>
                <a:cxn ang="0">
                  <a:pos x="492" y="168"/>
                </a:cxn>
                <a:cxn ang="0">
                  <a:pos x="486" y="148"/>
                </a:cxn>
                <a:cxn ang="0">
                  <a:pos x="440" y="136"/>
                </a:cxn>
                <a:cxn ang="0">
                  <a:pos x="460" y="127"/>
                </a:cxn>
                <a:cxn ang="0">
                  <a:pos x="499" y="128"/>
                </a:cxn>
                <a:cxn ang="0">
                  <a:pos x="532" y="113"/>
                </a:cxn>
                <a:cxn ang="0">
                  <a:pos x="505" y="95"/>
                </a:cxn>
                <a:cxn ang="0">
                  <a:pos x="509" y="85"/>
                </a:cxn>
                <a:cxn ang="0">
                  <a:pos x="544" y="68"/>
                </a:cxn>
                <a:cxn ang="0">
                  <a:pos x="540" y="48"/>
                </a:cxn>
                <a:cxn ang="0">
                  <a:pos x="580" y="31"/>
                </a:cxn>
                <a:cxn ang="0">
                  <a:pos x="545" y="22"/>
                </a:cxn>
                <a:cxn ang="0">
                  <a:pos x="479" y="23"/>
                </a:cxn>
                <a:cxn ang="0">
                  <a:pos x="503" y="7"/>
                </a:cxn>
                <a:cxn ang="0">
                  <a:pos x="383" y="4"/>
                </a:cxn>
                <a:cxn ang="0">
                  <a:pos x="342" y="7"/>
                </a:cxn>
                <a:cxn ang="0">
                  <a:pos x="314" y="16"/>
                </a:cxn>
                <a:cxn ang="0">
                  <a:pos x="221" y="20"/>
                </a:cxn>
                <a:cxn ang="0">
                  <a:pos x="148" y="24"/>
                </a:cxn>
                <a:cxn ang="0">
                  <a:pos x="95" y="41"/>
                </a:cxn>
                <a:cxn ang="0">
                  <a:pos x="19" y="68"/>
                </a:cxn>
                <a:cxn ang="0">
                  <a:pos x="38" y="74"/>
                </a:cxn>
                <a:cxn ang="0">
                  <a:pos x="42" y="89"/>
                </a:cxn>
                <a:cxn ang="0">
                  <a:pos x="132" y="109"/>
                </a:cxn>
                <a:cxn ang="0">
                  <a:pos x="136" y="132"/>
                </a:cxn>
                <a:cxn ang="0">
                  <a:pos x="136" y="152"/>
                </a:cxn>
                <a:cxn ang="0">
                  <a:pos x="160" y="155"/>
                </a:cxn>
                <a:cxn ang="0">
                  <a:pos x="162" y="164"/>
                </a:cxn>
                <a:cxn ang="0">
                  <a:pos x="158" y="184"/>
                </a:cxn>
                <a:cxn ang="0">
                  <a:pos x="152" y="194"/>
                </a:cxn>
                <a:cxn ang="0">
                  <a:pos x="125" y="204"/>
                </a:cxn>
                <a:cxn ang="0">
                  <a:pos x="137" y="210"/>
                </a:cxn>
                <a:cxn ang="0">
                  <a:pos x="126" y="211"/>
                </a:cxn>
                <a:cxn ang="0">
                  <a:pos x="119" y="223"/>
                </a:cxn>
                <a:cxn ang="0">
                  <a:pos x="124" y="228"/>
                </a:cxn>
                <a:cxn ang="0">
                  <a:pos x="104" y="241"/>
                </a:cxn>
              </a:cxnLst>
              <a:rect l="0" t="0" r="r" b="b"/>
              <a:pathLst>
                <a:path w="622" h="334">
                  <a:moveTo>
                    <a:pt x="131" y="242"/>
                  </a:moveTo>
                  <a:lnTo>
                    <a:pt x="115" y="246"/>
                  </a:lnTo>
                  <a:lnTo>
                    <a:pt x="109" y="251"/>
                  </a:lnTo>
                  <a:lnTo>
                    <a:pt x="108" y="254"/>
                  </a:lnTo>
                  <a:lnTo>
                    <a:pt x="119" y="253"/>
                  </a:lnTo>
                  <a:lnTo>
                    <a:pt x="113" y="256"/>
                  </a:lnTo>
                  <a:lnTo>
                    <a:pt x="106" y="264"/>
                  </a:lnTo>
                  <a:lnTo>
                    <a:pt x="115" y="262"/>
                  </a:lnTo>
                  <a:lnTo>
                    <a:pt x="122" y="258"/>
                  </a:lnTo>
                  <a:lnTo>
                    <a:pt x="125" y="250"/>
                  </a:lnTo>
                  <a:lnTo>
                    <a:pt x="127" y="254"/>
                  </a:lnTo>
                  <a:lnTo>
                    <a:pt x="132" y="256"/>
                  </a:lnTo>
                  <a:lnTo>
                    <a:pt x="134" y="263"/>
                  </a:lnTo>
                  <a:lnTo>
                    <a:pt x="126" y="259"/>
                  </a:lnTo>
                  <a:lnTo>
                    <a:pt x="127" y="263"/>
                  </a:lnTo>
                  <a:lnTo>
                    <a:pt x="113" y="266"/>
                  </a:lnTo>
                  <a:lnTo>
                    <a:pt x="125" y="265"/>
                  </a:lnTo>
                  <a:lnTo>
                    <a:pt x="128" y="265"/>
                  </a:lnTo>
                  <a:lnTo>
                    <a:pt x="109" y="269"/>
                  </a:lnTo>
                  <a:lnTo>
                    <a:pt x="115" y="271"/>
                  </a:lnTo>
                  <a:lnTo>
                    <a:pt x="110" y="276"/>
                  </a:lnTo>
                  <a:lnTo>
                    <a:pt x="116" y="275"/>
                  </a:lnTo>
                  <a:lnTo>
                    <a:pt x="113" y="277"/>
                  </a:lnTo>
                  <a:lnTo>
                    <a:pt x="112" y="278"/>
                  </a:lnTo>
                  <a:lnTo>
                    <a:pt x="119" y="280"/>
                  </a:lnTo>
                  <a:lnTo>
                    <a:pt x="112" y="281"/>
                  </a:lnTo>
                  <a:lnTo>
                    <a:pt x="120" y="283"/>
                  </a:lnTo>
                  <a:lnTo>
                    <a:pt x="119" y="287"/>
                  </a:lnTo>
                  <a:lnTo>
                    <a:pt x="124" y="286"/>
                  </a:lnTo>
                  <a:lnTo>
                    <a:pt x="120" y="289"/>
                  </a:lnTo>
                  <a:lnTo>
                    <a:pt x="118" y="292"/>
                  </a:lnTo>
                  <a:lnTo>
                    <a:pt x="124" y="298"/>
                  </a:lnTo>
                  <a:lnTo>
                    <a:pt x="122" y="300"/>
                  </a:lnTo>
                  <a:lnTo>
                    <a:pt x="128" y="300"/>
                  </a:lnTo>
                  <a:lnTo>
                    <a:pt x="126" y="304"/>
                  </a:lnTo>
                  <a:lnTo>
                    <a:pt x="130" y="302"/>
                  </a:lnTo>
                  <a:lnTo>
                    <a:pt x="128" y="306"/>
                  </a:lnTo>
                  <a:lnTo>
                    <a:pt x="131" y="307"/>
                  </a:lnTo>
                  <a:lnTo>
                    <a:pt x="126" y="308"/>
                  </a:lnTo>
                  <a:lnTo>
                    <a:pt x="132" y="308"/>
                  </a:lnTo>
                  <a:lnTo>
                    <a:pt x="130" y="311"/>
                  </a:lnTo>
                  <a:lnTo>
                    <a:pt x="131" y="311"/>
                  </a:lnTo>
                  <a:lnTo>
                    <a:pt x="130" y="314"/>
                  </a:lnTo>
                  <a:lnTo>
                    <a:pt x="136" y="313"/>
                  </a:lnTo>
                  <a:lnTo>
                    <a:pt x="137" y="317"/>
                  </a:lnTo>
                  <a:lnTo>
                    <a:pt x="134" y="318"/>
                  </a:lnTo>
                  <a:lnTo>
                    <a:pt x="136" y="318"/>
                  </a:lnTo>
                  <a:lnTo>
                    <a:pt x="136" y="319"/>
                  </a:lnTo>
                  <a:lnTo>
                    <a:pt x="140" y="320"/>
                  </a:lnTo>
                  <a:lnTo>
                    <a:pt x="149" y="319"/>
                  </a:lnTo>
                  <a:lnTo>
                    <a:pt x="163" y="314"/>
                  </a:lnTo>
                  <a:lnTo>
                    <a:pt x="163" y="317"/>
                  </a:lnTo>
                  <a:lnTo>
                    <a:pt x="169" y="314"/>
                  </a:lnTo>
                  <a:lnTo>
                    <a:pt x="161" y="320"/>
                  </a:lnTo>
                  <a:lnTo>
                    <a:pt x="167" y="319"/>
                  </a:lnTo>
                  <a:lnTo>
                    <a:pt x="162" y="324"/>
                  </a:lnTo>
                  <a:lnTo>
                    <a:pt x="169" y="323"/>
                  </a:lnTo>
                  <a:lnTo>
                    <a:pt x="168" y="325"/>
                  </a:lnTo>
                  <a:lnTo>
                    <a:pt x="173" y="324"/>
                  </a:lnTo>
                  <a:lnTo>
                    <a:pt x="168" y="330"/>
                  </a:lnTo>
                  <a:lnTo>
                    <a:pt x="175" y="326"/>
                  </a:lnTo>
                  <a:lnTo>
                    <a:pt x="168" y="331"/>
                  </a:lnTo>
                  <a:lnTo>
                    <a:pt x="170" y="334"/>
                  </a:lnTo>
                  <a:lnTo>
                    <a:pt x="181" y="329"/>
                  </a:lnTo>
                  <a:lnTo>
                    <a:pt x="191" y="332"/>
                  </a:lnTo>
                  <a:lnTo>
                    <a:pt x="192" y="330"/>
                  </a:lnTo>
                  <a:lnTo>
                    <a:pt x="190" y="328"/>
                  </a:lnTo>
                  <a:lnTo>
                    <a:pt x="181" y="324"/>
                  </a:lnTo>
                  <a:lnTo>
                    <a:pt x="194" y="325"/>
                  </a:lnTo>
                  <a:lnTo>
                    <a:pt x="197" y="324"/>
                  </a:lnTo>
                  <a:lnTo>
                    <a:pt x="194" y="322"/>
                  </a:lnTo>
                  <a:lnTo>
                    <a:pt x="196" y="320"/>
                  </a:lnTo>
                  <a:lnTo>
                    <a:pt x="194" y="319"/>
                  </a:lnTo>
                  <a:lnTo>
                    <a:pt x="202" y="319"/>
                  </a:lnTo>
                  <a:lnTo>
                    <a:pt x="194" y="317"/>
                  </a:lnTo>
                  <a:lnTo>
                    <a:pt x="202" y="317"/>
                  </a:lnTo>
                  <a:lnTo>
                    <a:pt x="202" y="314"/>
                  </a:lnTo>
                  <a:lnTo>
                    <a:pt x="202" y="313"/>
                  </a:lnTo>
                  <a:lnTo>
                    <a:pt x="205" y="312"/>
                  </a:lnTo>
                  <a:lnTo>
                    <a:pt x="203" y="310"/>
                  </a:lnTo>
                  <a:lnTo>
                    <a:pt x="209" y="308"/>
                  </a:lnTo>
                  <a:lnTo>
                    <a:pt x="208" y="306"/>
                  </a:lnTo>
                  <a:lnTo>
                    <a:pt x="212" y="301"/>
                  </a:lnTo>
                  <a:lnTo>
                    <a:pt x="214" y="300"/>
                  </a:lnTo>
                  <a:lnTo>
                    <a:pt x="210" y="295"/>
                  </a:lnTo>
                  <a:lnTo>
                    <a:pt x="212" y="295"/>
                  </a:lnTo>
                  <a:lnTo>
                    <a:pt x="208" y="290"/>
                  </a:lnTo>
                  <a:lnTo>
                    <a:pt x="217" y="287"/>
                  </a:lnTo>
                  <a:lnTo>
                    <a:pt x="226" y="286"/>
                  </a:lnTo>
                  <a:lnTo>
                    <a:pt x="223" y="284"/>
                  </a:lnTo>
                  <a:lnTo>
                    <a:pt x="223" y="282"/>
                  </a:lnTo>
                  <a:lnTo>
                    <a:pt x="228" y="282"/>
                  </a:lnTo>
                  <a:lnTo>
                    <a:pt x="229" y="278"/>
                  </a:lnTo>
                  <a:lnTo>
                    <a:pt x="233" y="280"/>
                  </a:lnTo>
                  <a:lnTo>
                    <a:pt x="230" y="278"/>
                  </a:lnTo>
                  <a:lnTo>
                    <a:pt x="234" y="277"/>
                  </a:lnTo>
                  <a:lnTo>
                    <a:pt x="239" y="275"/>
                  </a:lnTo>
                  <a:lnTo>
                    <a:pt x="234" y="272"/>
                  </a:lnTo>
                  <a:lnTo>
                    <a:pt x="244" y="272"/>
                  </a:lnTo>
                  <a:lnTo>
                    <a:pt x="241" y="266"/>
                  </a:lnTo>
                  <a:lnTo>
                    <a:pt x="234" y="264"/>
                  </a:lnTo>
                  <a:lnTo>
                    <a:pt x="246" y="262"/>
                  </a:lnTo>
                  <a:lnTo>
                    <a:pt x="246" y="252"/>
                  </a:lnTo>
                  <a:lnTo>
                    <a:pt x="258" y="251"/>
                  </a:lnTo>
                  <a:lnTo>
                    <a:pt x="257" y="246"/>
                  </a:lnTo>
                  <a:lnTo>
                    <a:pt x="265" y="245"/>
                  </a:lnTo>
                  <a:lnTo>
                    <a:pt x="270" y="244"/>
                  </a:lnTo>
                  <a:lnTo>
                    <a:pt x="283" y="241"/>
                  </a:lnTo>
                  <a:lnTo>
                    <a:pt x="281" y="240"/>
                  </a:lnTo>
                  <a:lnTo>
                    <a:pt x="289" y="233"/>
                  </a:lnTo>
                  <a:lnTo>
                    <a:pt x="295" y="234"/>
                  </a:lnTo>
                  <a:lnTo>
                    <a:pt x="288" y="239"/>
                  </a:lnTo>
                  <a:lnTo>
                    <a:pt x="295" y="240"/>
                  </a:lnTo>
                  <a:lnTo>
                    <a:pt x="313" y="235"/>
                  </a:lnTo>
                  <a:lnTo>
                    <a:pt x="314" y="232"/>
                  </a:lnTo>
                  <a:lnTo>
                    <a:pt x="319" y="233"/>
                  </a:lnTo>
                  <a:lnTo>
                    <a:pt x="330" y="229"/>
                  </a:lnTo>
                  <a:lnTo>
                    <a:pt x="332" y="227"/>
                  </a:lnTo>
                  <a:lnTo>
                    <a:pt x="343" y="217"/>
                  </a:lnTo>
                  <a:lnTo>
                    <a:pt x="361" y="209"/>
                  </a:lnTo>
                  <a:lnTo>
                    <a:pt x="361" y="204"/>
                  </a:lnTo>
                  <a:lnTo>
                    <a:pt x="364" y="199"/>
                  </a:lnTo>
                  <a:lnTo>
                    <a:pt x="377" y="206"/>
                  </a:lnTo>
                  <a:lnTo>
                    <a:pt x="384" y="204"/>
                  </a:lnTo>
                  <a:lnTo>
                    <a:pt x="390" y="203"/>
                  </a:lnTo>
                  <a:lnTo>
                    <a:pt x="394" y="204"/>
                  </a:lnTo>
                  <a:lnTo>
                    <a:pt x="419" y="198"/>
                  </a:lnTo>
                  <a:lnTo>
                    <a:pt x="444" y="192"/>
                  </a:lnTo>
                  <a:lnTo>
                    <a:pt x="452" y="188"/>
                  </a:lnTo>
                  <a:lnTo>
                    <a:pt x="462" y="184"/>
                  </a:lnTo>
                  <a:lnTo>
                    <a:pt x="467" y="181"/>
                  </a:lnTo>
                  <a:lnTo>
                    <a:pt x="474" y="178"/>
                  </a:lnTo>
                  <a:lnTo>
                    <a:pt x="482" y="175"/>
                  </a:lnTo>
                  <a:lnTo>
                    <a:pt x="448" y="172"/>
                  </a:lnTo>
                  <a:lnTo>
                    <a:pt x="419" y="176"/>
                  </a:lnTo>
                  <a:lnTo>
                    <a:pt x="418" y="174"/>
                  </a:lnTo>
                  <a:lnTo>
                    <a:pt x="438" y="169"/>
                  </a:lnTo>
                  <a:lnTo>
                    <a:pt x="409" y="169"/>
                  </a:lnTo>
                  <a:lnTo>
                    <a:pt x="424" y="163"/>
                  </a:lnTo>
                  <a:lnTo>
                    <a:pt x="424" y="162"/>
                  </a:lnTo>
                  <a:lnTo>
                    <a:pt x="425" y="161"/>
                  </a:lnTo>
                  <a:lnTo>
                    <a:pt x="451" y="160"/>
                  </a:lnTo>
                  <a:lnTo>
                    <a:pt x="450" y="155"/>
                  </a:lnTo>
                  <a:lnTo>
                    <a:pt x="449" y="155"/>
                  </a:lnTo>
                  <a:lnTo>
                    <a:pt x="426" y="154"/>
                  </a:lnTo>
                  <a:lnTo>
                    <a:pt x="433" y="151"/>
                  </a:lnTo>
                  <a:lnTo>
                    <a:pt x="424" y="146"/>
                  </a:lnTo>
                  <a:lnTo>
                    <a:pt x="446" y="154"/>
                  </a:lnTo>
                  <a:lnTo>
                    <a:pt x="466" y="161"/>
                  </a:lnTo>
                  <a:lnTo>
                    <a:pt x="473" y="170"/>
                  </a:lnTo>
                  <a:lnTo>
                    <a:pt x="482" y="168"/>
                  </a:lnTo>
                  <a:lnTo>
                    <a:pt x="485" y="164"/>
                  </a:lnTo>
                  <a:lnTo>
                    <a:pt x="486" y="169"/>
                  </a:lnTo>
                  <a:lnTo>
                    <a:pt x="492" y="168"/>
                  </a:lnTo>
                  <a:lnTo>
                    <a:pt x="492" y="162"/>
                  </a:lnTo>
                  <a:lnTo>
                    <a:pt x="493" y="155"/>
                  </a:lnTo>
                  <a:lnTo>
                    <a:pt x="486" y="156"/>
                  </a:lnTo>
                  <a:lnTo>
                    <a:pt x="490" y="152"/>
                  </a:lnTo>
                  <a:lnTo>
                    <a:pt x="485" y="152"/>
                  </a:lnTo>
                  <a:lnTo>
                    <a:pt x="482" y="151"/>
                  </a:lnTo>
                  <a:lnTo>
                    <a:pt x="486" y="148"/>
                  </a:lnTo>
                  <a:lnTo>
                    <a:pt x="460" y="142"/>
                  </a:lnTo>
                  <a:lnTo>
                    <a:pt x="456" y="144"/>
                  </a:lnTo>
                  <a:lnTo>
                    <a:pt x="456" y="140"/>
                  </a:lnTo>
                  <a:lnTo>
                    <a:pt x="466" y="138"/>
                  </a:lnTo>
                  <a:lnTo>
                    <a:pt x="450" y="137"/>
                  </a:lnTo>
                  <a:lnTo>
                    <a:pt x="443" y="137"/>
                  </a:lnTo>
                  <a:lnTo>
                    <a:pt x="440" y="136"/>
                  </a:lnTo>
                  <a:lnTo>
                    <a:pt x="463" y="132"/>
                  </a:lnTo>
                  <a:lnTo>
                    <a:pt x="439" y="131"/>
                  </a:lnTo>
                  <a:lnTo>
                    <a:pt x="438" y="133"/>
                  </a:lnTo>
                  <a:lnTo>
                    <a:pt x="438" y="131"/>
                  </a:lnTo>
                  <a:lnTo>
                    <a:pt x="445" y="128"/>
                  </a:lnTo>
                  <a:lnTo>
                    <a:pt x="443" y="126"/>
                  </a:lnTo>
                  <a:lnTo>
                    <a:pt x="460" y="127"/>
                  </a:lnTo>
                  <a:lnTo>
                    <a:pt x="466" y="124"/>
                  </a:lnTo>
                  <a:lnTo>
                    <a:pt x="463" y="121"/>
                  </a:lnTo>
                  <a:lnTo>
                    <a:pt x="472" y="124"/>
                  </a:lnTo>
                  <a:lnTo>
                    <a:pt x="482" y="122"/>
                  </a:lnTo>
                  <a:lnTo>
                    <a:pt x="491" y="125"/>
                  </a:lnTo>
                  <a:lnTo>
                    <a:pt x="478" y="124"/>
                  </a:lnTo>
                  <a:lnTo>
                    <a:pt x="499" y="128"/>
                  </a:lnTo>
                  <a:lnTo>
                    <a:pt x="516" y="124"/>
                  </a:lnTo>
                  <a:lnTo>
                    <a:pt x="517" y="120"/>
                  </a:lnTo>
                  <a:lnTo>
                    <a:pt x="502" y="120"/>
                  </a:lnTo>
                  <a:lnTo>
                    <a:pt x="500" y="121"/>
                  </a:lnTo>
                  <a:lnTo>
                    <a:pt x="497" y="115"/>
                  </a:lnTo>
                  <a:lnTo>
                    <a:pt x="503" y="110"/>
                  </a:lnTo>
                  <a:lnTo>
                    <a:pt x="532" y="113"/>
                  </a:lnTo>
                  <a:lnTo>
                    <a:pt x="529" y="108"/>
                  </a:lnTo>
                  <a:lnTo>
                    <a:pt x="517" y="108"/>
                  </a:lnTo>
                  <a:lnTo>
                    <a:pt x="515" y="103"/>
                  </a:lnTo>
                  <a:lnTo>
                    <a:pt x="504" y="103"/>
                  </a:lnTo>
                  <a:lnTo>
                    <a:pt x="516" y="101"/>
                  </a:lnTo>
                  <a:lnTo>
                    <a:pt x="504" y="97"/>
                  </a:lnTo>
                  <a:lnTo>
                    <a:pt x="505" y="95"/>
                  </a:lnTo>
                  <a:lnTo>
                    <a:pt x="530" y="101"/>
                  </a:lnTo>
                  <a:lnTo>
                    <a:pt x="529" y="91"/>
                  </a:lnTo>
                  <a:lnTo>
                    <a:pt x="510" y="91"/>
                  </a:lnTo>
                  <a:lnTo>
                    <a:pt x="532" y="89"/>
                  </a:lnTo>
                  <a:lnTo>
                    <a:pt x="520" y="88"/>
                  </a:lnTo>
                  <a:lnTo>
                    <a:pt x="512" y="85"/>
                  </a:lnTo>
                  <a:lnTo>
                    <a:pt x="509" y="85"/>
                  </a:lnTo>
                  <a:lnTo>
                    <a:pt x="503" y="80"/>
                  </a:lnTo>
                  <a:lnTo>
                    <a:pt x="520" y="79"/>
                  </a:lnTo>
                  <a:lnTo>
                    <a:pt x="550" y="79"/>
                  </a:lnTo>
                  <a:lnTo>
                    <a:pt x="548" y="72"/>
                  </a:lnTo>
                  <a:lnTo>
                    <a:pt x="532" y="72"/>
                  </a:lnTo>
                  <a:lnTo>
                    <a:pt x="524" y="68"/>
                  </a:lnTo>
                  <a:lnTo>
                    <a:pt x="544" y="68"/>
                  </a:lnTo>
                  <a:lnTo>
                    <a:pt x="523" y="65"/>
                  </a:lnTo>
                  <a:lnTo>
                    <a:pt x="518" y="68"/>
                  </a:lnTo>
                  <a:lnTo>
                    <a:pt x="515" y="66"/>
                  </a:lnTo>
                  <a:lnTo>
                    <a:pt x="523" y="55"/>
                  </a:lnTo>
                  <a:lnTo>
                    <a:pt x="539" y="52"/>
                  </a:lnTo>
                  <a:lnTo>
                    <a:pt x="546" y="47"/>
                  </a:lnTo>
                  <a:lnTo>
                    <a:pt x="540" y="48"/>
                  </a:lnTo>
                  <a:lnTo>
                    <a:pt x="548" y="41"/>
                  </a:lnTo>
                  <a:lnTo>
                    <a:pt x="560" y="40"/>
                  </a:lnTo>
                  <a:lnTo>
                    <a:pt x="562" y="36"/>
                  </a:lnTo>
                  <a:lnTo>
                    <a:pt x="539" y="40"/>
                  </a:lnTo>
                  <a:lnTo>
                    <a:pt x="535" y="37"/>
                  </a:lnTo>
                  <a:lnTo>
                    <a:pt x="557" y="35"/>
                  </a:lnTo>
                  <a:lnTo>
                    <a:pt x="580" y="31"/>
                  </a:lnTo>
                  <a:lnTo>
                    <a:pt x="538" y="31"/>
                  </a:lnTo>
                  <a:lnTo>
                    <a:pt x="596" y="28"/>
                  </a:lnTo>
                  <a:lnTo>
                    <a:pt x="594" y="25"/>
                  </a:lnTo>
                  <a:lnTo>
                    <a:pt x="622" y="20"/>
                  </a:lnTo>
                  <a:lnTo>
                    <a:pt x="586" y="17"/>
                  </a:lnTo>
                  <a:lnTo>
                    <a:pt x="566" y="20"/>
                  </a:lnTo>
                  <a:lnTo>
                    <a:pt x="545" y="22"/>
                  </a:lnTo>
                  <a:lnTo>
                    <a:pt x="544" y="20"/>
                  </a:lnTo>
                  <a:lnTo>
                    <a:pt x="504" y="31"/>
                  </a:lnTo>
                  <a:lnTo>
                    <a:pt x="518" y="24"/>
                  </a:lnTo>
                  <a:lnTo>
                    <a:pt x="528" y="17"/>
                  </a:lnTo>
                  <a:lnTo>
                    <a:pt x="512" y="16"/>
                  </a:lnTo>
                  <a:lnTo>
                    <a:pt x="508" y="18"/>
                  </a:lnTo>
                  <a:lnTo>
                    <a:pt x="479" y="23"/>
                  </a:lnTo>
                  <a:lnTo>
                    <a:pt x="493" y="19"/>
                  </a:lnTo>
                  <a:lnTo>
                    <a:pt x="497" y="16"/>
                  </a:lnTo>
                  <a:lnTo>
                    <a:pt x="428" y="19"/>
                  </a:lnTo>
                  <a:lnTo>
                    <a:pt x="449" y="14"/>
                  </a:lnTo>
                  <a:lnTo>
                    <a:pt x="488" y="14"/>
                  </a:lnTo>
                  <a:lnTo>
                    <a:pt x="535" y="11"/>
                  </a:lnTo>
                  <a:lnTo>
                    <a:pt x="503" y="7"/>
                  </a:lnTo>
                  <a:lnTo>
                    <a:pt x="504" y="5"/>
                  </a:lnTo>
                  <a:lnTo>
                    <a:pt x="410" y="6"/>
                  </a:lnTo>
                  <a:lnTo>
                    <a:pt x="422" y="6"/>
                  </a:lnTo>
                  <a:lnTo>
                    <a:pt x="494" y="4"/>
                  </a:lnTo>
                  <a:lnTo>
                    <a:pt x="466" y="0"/>
                  </a:lnTo>
                  <a:lnTo>
                    <a:pt x="377" y="1"/>
                  </a:lnTo>
                  <a:lnTo>
                    <a:pt x="383" y="4"/>
                  </a:lnTo>
                  <a:lnTo>
                    <a:pt x="376" y="5"/>
                  </a:lnTo>
                  <a:lnTo>
                    <a:pt x="373" y="6"/>
                  </a:lnTo>
                  <a:lnTo>
                    <a:pt x="350" y="5"/>
                  </a:lnTo>
                  <a:lnTo>
                    <a:pt x="319" y="4"/>
                  </a:lnTo>
                  <a:lnTo>
                    <a:pt x="324" y="6"/>
                  </a:lnTo>
                  <a:lnTo>
                    <a:pt x="301" y="5"/>
                  </a:lnTo>
                  <a:lnTo>
                    <a:pt x="342" y="7"/>
                  </a:lnTo>
                  <a:lnTo>
                    <a:pt x="361" y="11"/>
                  </a:lnTo>
                  <a:lnTo>
                    <a:pt x="343" y="8"/>
                  </a:lnTo>
                  <a:lnTo>
                    <a:pt x="343" y="10"/>
                  </a:lnTo>
                  <a:lnTo>
                    <a:pt x="314" y="8"/>
                  </a:lnTo>
                  <a:lnTo>
                    <a:pt x="326" y="13"/>
                  </a:lnTo>
                  <a:lnTo>
                    <a:pt x="317" y="13"/>
                  </a:lnTo>
                  <a:lnTo>
                    <a:pt x="314" y="16"/>
                  </a:lnTo>
                  <a:lnTo>
                    <a:pt x="314" y="18"/>
                  </a:lnTo>
                  <a:lnTo>
                    <a:pt x="262" y="11"/>
                  </a:lnTo>
                  <a:lnTo>
                    <a:pt x="258" y="17"/>
                  </a:lnTo>
                  <a:lnTo>
                    <a:pt x="258" y="19"/>
                  </a:lnTo>
                  <a:lnTo>
                    <a:pt x="235" y="16"/>
                  </a:lnTo>
                  <a:lnTo>
                    <a:pt x="224" y="20"/>
                  </a:lnTo>
                  <a:lnTo>
                    <a:pt x="221" y="20"/>
                  </a:lnTo>
                  <a:lnTo>
                    <a:pt x="224" y="13"/>
                  </a:lnTo>
                  <a:lnTo>
                    <a:pt x="173" y="16"/>
                  </a:lnTo>
                  <a:lnTo>
                    <a:pt x="188" y="22"/>
                  </a:lnTo>
                  <a:lnTo>
                    <a:pt x="175" y="19"/>
                  </a:lnTo>
                  <a:lnTo>
                    <a:pt x="151" y="18"/>
                  </a:lnTo>
                  <a:lnTo>
                    <a:pt x="151" y="20"/>
                  </a:lnTo>
                  <a:lnTo>
                    <a:pt x="148" y="24"/>
                  </a:lnTo>
                  <a:lnTo>
                    <a:pt x="128" y="24"/>
                  </a:lnTo>
                  <a:lnTo>
                    <a:pt x="126" y="28"/>
                  </a:lnTo>
                  <a:lnTo>
                    <a:pt x="124" y="25"/>
                  </a:lnTo>
                  <a:lnTo>
                    <a:pt x="74" y="35"/>
                  </a:lnTo>
                  <a:lnTo>
                    <a:pt x="106" y="36"/>
                  </a:lnTo>
                  <a:lnTo>
                    <a:pt x="97" y="37"/>
                  </a:lnTo>
                  <a:lnTo>
                    <a:pt x="95" y="41"/>
                  </a:lnTo>
                  <a:lnTo>
                    <a:pt x="84" y="47"/>
                  </a:lnTo>
                  <a:lnTo>
                    <a:pt x="46" y="52"/>
                  </a:lnTo>
                  <a:lnTo>
                    <a:pt x="5" y="58"/>
                  </a:lnTo>
                  <a:lnTo>
                    <a:pt x="1" y="60"/>
                  </a:lnTo>
                  <a:lnTo>
                    <a:pt x="1" y="64"/>
                  </a:lnTo>
                  <a:lnTo>
                    <a:pt x="23" y="66"/>
                  </a:lnTo>
                  <a:lnTo>
                    <a:pt x="19" y="68"/>
                  </a:lnTo>
                  <a:lnTo>
                    <a:pt x="18" y="70"/>
                  </a:lnTo>
                  <a:lnTo>
                    <a:pt x="34" y="71"/>
                  </a:lnTo>
                  <a:lnTo>
                    <a:pt x="56" y="68"/>
                  </a:lnTo>
                  <a:lnTo>
                    <a:pt x="53" y="73"/>
                  </a:lnTo>
                  <a:lnTo>
                    <a:pt x="26" y="73"/>
                  </a:lnTo>
                  <a:lnTo>
                    <a:pt x="47" y="76"/>
                  </a:lnTo>
                  <a:lnTo>
                    <a:pt x="38" y="74"/>
                  </a:lnTo>
                  <a:lnTo>
                    <a:pt x="0" y="77"/>
                  </a:lnTo>
                  <a:lnTo>
                    <a:pt x="13" y="78"/>
                  </a:lnTo>
                  <a:lnTo>
                    <a:pt x="24" y="82"/>
                  </a:lnTo>
                  <a:lnTo>
                    <a:pt x="12" y="85"/>
                  </a:lnTo>
                  <a:lnTo>
                    <a:pt x="38" y="91"/>
                  </a:lnTo>
                  <a:lnTo>
                    <a:pt x="35" y="89"/>
                  </a:lnTo>
                  <a:lnTo>
                    <a:pt x="42" y="89"/>
                  </a:lnTo>
                  <a:lnTo>
                    <a:pt x="48" y="89"/>
                  </a:lnTo>
                  <a:lnTo>
                    <a:pt x="66" y="86"/>
                  </a:lnTo>
                  <a:lnTo>
                    <a:pt x="74" y="86"/>
                  </a:lnTo>
                  <a:lnTo>
                    <a:pt x="121" y="95"/>
                  </a:lnTo>
                  <a:lnTo>
                    <a:pt x="118" y="100"/>
                  </a:lnTo>
                  <a:lnTo>
                    <a:pt x="128" y="106"/>
                  </a:lnTo>
                  <a:lnTo>
                    <a:pt x="132" y="109"/>
                  </a:lnTo>
                  <a:lnTo>
                    <a:pt x="128" y="113"/>
                  </a:lnTo>
                  <a:lnTo>
                    <a:pt x="124" y="115"/>
                  </a:lnTo>
                  <a:lnTo>
                    <a:pt x="132" y="115"/>
                  </a:lnTo>
                  <a:lnTo>
                    <a:pt x="132" y="121"/>
                  </a:lnTo>
                  <a:lnTo>
                    <a:pt x="133" y="126"/>
                  </a:lnTo>
                  <a:lnTo>
                    <a:pt x="132" y="130"/>
                  </a:lnTo>
                  <a:lnTo>
                    <a:pt x="136" y="132"/>
                  </a:lnTo>
                  <a:lnTo>
                    <a:pt x="133" y="139"/>
                  </a:lnTo>
                  <a:lnTo>
                    <a:pt x="127" y="142"/>
                  </a:lnTo>
                  <a:lnTo>
                    <a:pt x="124" y="146"/>
                  </a:lnTo>
                  <a:lnTo>
                    <a:pt x="131" y="146"/>
                  </a:lnTo>
                  <a:lnTo>
                    <a:pt x="116" y="151"/>
                  </a:lnTo>
                  <a:lnTo>
                    <a:pt x="122" y="156"/>
                  </a:lnTo>
                  <a:lnTo>
                    <a:pt x="136" y="152"/>
                  </a:lnTo>
                  <a:lnTo>
                    <a:pt x="143" y="142"/>
                  </a:lnTo>
                  <a:lnTo>
                    <a:pt x="144" y="150"/>
                  </a:lnTo>
                  <a:lnTo>
                    <a:pt x="151" y="148"/>
                  </a:lnTo>
                  <a:lnTo>
                    <a:pt x="149" y="150"/>
                  </a:lnTo>
                  <a:lnTo>
                    <a:pt x="160" y="152"/>
                  </a:lnTo>
                  <a:lnTo>
                    <a:pt x="149" y="155"/>
                  </a:lnTo>
                  <a:lnTo>
                    <a:pt x="160" y="155"/>
                  </a:lnTo>
                  <a:lnTo>
                    <a:pt x="151" y="158"/>
                  </a:lnTo>
                  <a:lnTo>
                    <a:pt x="157" y="157"/>
                  </a:lnTo>
                  <a:lnTo>
                    <a:pt x="154" y="158"/>
                  </a:lnTo>
                  <a:lnTo>
                    <a:pt x="162" y="162"/>
                  </a:lnTo>
                  <a:lnTo>
                    <a:pt x="155" y="161"/>
                  </a:lnTo>
                  <a:lnTo>
                    <a:pt x="163" y="164"/>
                  </a:lnTo>
                  <a:lnTo>
                    <a:pt x="162" y="164"/>
                  </a:lnTo>
                  <a:lnTo>
                    <a:pt x="162" y="168"/>
                  </a:lnTo>
                  <a:lnTo>
                    <a:pt x="163" y="170"/>
                  </a:lnTo>
                  <a:lnTo>
                    <a:pt x="127" y="164"/>
                  </a:lnTo>
                  <a:lnTo>
                    <a:pt x="125" y="169"/>
                  </a:lnTo>
                  <a:lnTo>
                    <a:pt x="163" y="178"/>
                  </a:lnTo>
                  <a:lnTo>
                    <a:pt x="157" y="181"/>
                  </a:lnTo>
                  <a:lnTo>
                    <a:pt x="158" y="184"/>
                  </a:lnTo>
                  <a:lnTo>
                    <a:pt x="154" y="186"/>
                  </a:lnTo>
                  <a:lnTo>
                    <a:pt x="156" y="188"/>
                  </a:lnTo>
                  <a:lnTo>
                    <a:pt x="160" y="190"/>
                  </a:lnTo>
                  <a:lnTo>
                    <a:pt x="160" y="192"/>
                  </a:lnTo>
                  <a:lnTo>
                    <a:pt x="154" y="190"/>
                  </a:lnTo>
                  <a:lnTo>
                    <a:pt x="148" y="193"/>
                  </a:lnTo>
                  <a:lnTo>
                    <a:pt x="152" y="194"/>
                  </a:lnTo>
                  <a:lnTo>
                    <a:pt x="122" y="202"/>
                  </a:lnTo>
                  <a:lnTo>
                    <a:pt x="125" y="204"/>
                  </a:lnTo>
                  <a:lnTo>
                    <a:pt x="143" y="202"/>
                  </a:lnTo>
                  <a:lnTo>
                    <a:pt x="149" y="199"/>
                  </a:lnTo>
                  <a:lnTo>
                    <a:pt x="144" y="204"/>
                  </a:lnTo>
                  <a:lnTo>
                    <a:pt x="149" y="208"/>
                  </a:lnTo>
                  <a:lnTo>
                    <a:pt x="125" y="204"/>
                  </a:lnTo>
                  <a:lnTo>
                    <a:pt x="120" y="204"/>
                  </a:lnTo>
                  <a:lnTo>
                    <a:pt x="130" y="208"/>
                  </a:lnTo>
                  <a:lnTo>
                    <a:pt x="118" y="206"/>
                  </a:lnTo>
                  <a:lnTo>
                    <a:pt x="109" y="212"/>
                  </a:lnTo>
                  <a:lnTo>
                    <a:pt x="132" y="209"/>
                  </a:lnTo>
                  <a:lnTo>
                    <a:pt x="130" y="209"/>
                  </a:lnTo>
                  <a:lnTo>
                    <a:pt x="137" y="210"/>
                  </a:lnTo>
                  <a:lnTo>
                    <a:pt x="143" y="209"/>
                  </a:lnTo>
                  <a:lnTo>
                    <a:pt x="148" y="209"/>
                  </a:lnTo>
                  <a:lnTo>
                    <a:pt x="142" y="211"/>
                  </a:lnTo>
                  <a:lnTo>
                    <a:pt x="150" y="211"/>
                  </a:lnTo>
                  <a:lnTo>
                    <a:pt x="145" y="212"/>
                  </a:lnTo>
                  <a:lnTo>
                    <a:pt x="148" y="215"/>
                  </a:lnTo>
                  <a:lnTo>
                    <a:pt x="126" y="211"/>
                  </a:lnTo>
                  <a:lnTo>
                    <a:pt x="106" y="217"/>
                  </a:lnTo>
                  <a:lnTo>
                    <a:pt x="133" y="217"/>
                  </a:lnTo>
                  <a:lnTo>
                    <a:pt x="140" y="220"/>
                  </a:lnTo>
                  <a:lnTo>
                    <a:pt x="133" y="218"/>
                  </a:lnTo>
                  <a:lnTo>
                    <a:pt x="104" y="220"/>
                  </a:lnTo>
                  <a:lnTo>
                    <a:pt x="108" y="222"/>
                  </a:lnTo>
                  <a:lnTo>
                    <a:pt x="119" y="223"/>
                  </a:lnTo>
                  <a:lnTo>
                    <a:pt x="113" y="226"/>
                  </a:lnTo>
                  <a:lnTo>
                    <a:pt x="112" y="227"/>
                  </a:lnTo>
                  <a:lnTo>
                    <a:pt x="108" y="227"/>
                  </a:lnTo>
                  <a:lnTo>
                    <a:pt x="115" y="229"/>
                  </a:lnTo>
                  <a:lnTo>
                    <a:pt x="104" y="230"/>
                  </a:lnTo>
                  <a:lnTo>
                    <a:pt x="102" y="234"/>
                  </a:lnTo>
                  <a:lnTo>
                    <a:pt x="124" y="228"/>
                  </a:lnTo>
                  <a:lnTo>
                    <a:pt x="145" y="222"/>
                  </a:lnTo>
                  <a:lnTo>
                    <a:pt x="139" y="224"/>
                  </a:lnTo>
                  <a:lnTo>
                    <a:pt x="102" y="238"/>
                  </a:lnTo>
                  <a:lnTo>
                    <a:pt x="107" y="238"/>
                  </a:lnTo>
                  <a:lnTo>
                    <a:pt x="102" y="239"/>
                  </a:lnTo>
                  <a:lnTo>
                    <a:pt x="121" y="236"/>
                  </a:lnTo>
                  <a:lnTo>
                    <a:pt x="104" y="241"/>
                  </a:lnTo>
                  <a:lnTo>
                    <a:pt x="106" y="244"/>
                  </a:lnTo>
                  <a:lnTo>
                    <a:pt x="108" y="245"/>
                  </a:lnTo>
                  <a:lnTo>
                    <a:pt x="116" y="245"/>
                  </a:lnTo>
                  <a:lnTo>
                    <a:pt x="131" y="24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0" name="Freeform 414"/>
            <p:cNvSpPr/>
            <p:nvPr/>
          </p:nvSpPr>
          <p:spPr bwMode="auto">
            <a:xfrm>
              <a:off x="1839" y="1343"/>
              <a:ext cx="35" cy="20"/>
            </a:xfrm>
            <a:custGeom>
              <a:avLst/>
              <a:gdLst/>
              <a:ahLst/>
              <a:cxnLst>
                <a:cxn ang="0">
                  <a:pos x="31" y="10"/>
                </a:cxn>
                <a:cxn ang="0">
                  <a:pos x="7" y="0"/>
                </a:cxn>
                <a:cxn ang="0">
                  <a:pos x="0" y="4"/>
                </a:cxn>
                <a:cxn ang="0">
                  <a:pos x="1" y="4"/>
                </a:cxn>
                <a:cxn ang="0">
                  <a:pos x="0" y="8"/>
                </a:cxn>
                <a:cxn ang="0">
                  <a:pos x="2" y="10"/>
                </a:cxn>
                <a:cxn ang="0">
                  <a:pos x="8" y="13"/>
                </a:cxn>
                <a:cxn ang="0">
                  <a:pos x="5" y="15"/>
                </a:cxn>
                <a:cxn ang="0">
                  <a:pos x="31" y="10"/>
                </a:cxn>
              </a:cxnLst>
              <a:rect l="0" t="0" r="r" b="b"/>
              <a:pathLst>
                <a:path w="31" h="15">
                  <a:moveTo>
                    <a:pt x="31" y="10"/>
                  </a:moveTo>
                  <a:lnTo>
                    <a:pt x="7" y="0"/>
                  </a:lnTo>
                  <a:lnTo>
                    <a:pt x="0" y="4"/>
                  </a:lnTo>
                  <a:lnTo>
                    <a:pt x="1" y="4"/>
                  </a:lnTo>
                  <a:lnTo>
                    <a:pt x="0" y="8"/>
                  </a:lnTo>
                  <a:lnTo>
                    <a:pt x="2" y="10"/>
                  </a:lnTo>
                  <a:lnTo>
                    <a:pt x="8" y="13"/>
                  </a:lnTo>
                  <a:lnTo>
                    <a:pt x="5" y="15"/>
                  </a:lnTo>
                  <a:lnTo>
                    <a:pt x="31" y="1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1" name="Freeform 415"/>
            <p:cNvSpPr/>
            <p:nvPr/>
          </p:nvSpPr>
          <p:spPr bwMode="auto">
            <a:xfrm>
              <a:off x="2207" y="1408"/>
              <a:ext cx="142" cy="52"/>
            </a:xfrm>
            <a:custGeom>
              <a:avLst/>
              <a:gdLst/>
              <a:ahLst/>
              <a:cxnLst>
                <a:cxn ang="0">
                  <a:pos x="99" y="0"/>
                </a:cxn>
                <a:cxn ang="0">
                  <a:pos x="96" y="4"/>
                </a:cxn>
                <a:cxn ang="0">
                  <a:pos x="86" y="8"/>
                </a:cxn>
                <a:cxn ang="0">
                  <a:pos x="77" y="5"/>
                </a:cxn>
                <a:cxn ang="0">
                  <a:pos x="76" y="12"/>
                </a:cxn>
                <a:cxn ang="0">
                  <a:pos x="75" y="10"/>
                </a:cxn>
                <a:cxn ang="0">
                  <a:pos x="64" y="6"/>
                </a:cxn>
                <a:cxn ang="0">
                  <a:pos x="60" y="10"/>
                </a:cxn>
                <a:cxn ang="0">
                  <a:pos x="53" y="6"/>
                </a:cxn>
                <a:cxn ang="0">
                  <a:pos x="46" y="15"/>
                </a:cxn>
                <a:cxn ang="0">
                  <a:pos x="39" y="18"/>
                </a:cxn>
                <a:cxn ang="0">
                  <a:pos x="34" y="14"/>
                </a:cxn>
                <a:cxn ang="0">
                  <a:pos x="38" y="10"/>
                </a:cxn>
                <a:cxn ang="0">
                  <a:pos x="21" y="0"/>
                </a:cxn>
                <a:cxn ang="0">
                  <a:pos x="23" y="4"/>
                </a:cxn>
                <a:cxn ang="0">
                  <a:pos x="26" y="10"/>
                </a:cxn>
                <a:cxn ang="0">
                  <a:pos x="16" y="5"/>
                </a:cxn>
                <a:cxn ang="0">
                  <a:pos x="12" y="8"/>
                </a:cxn>
                <a:cxn ang="0">
                  <a:pos x="12" y="10"/>
                </a:cxn>
                <a:cxn ang="0">
                  <a:pos x="15" y="11"/>
                </a:cxn>
                <a:cxn ang="0">
                  <a:pos x="14" y="11"/>
                </a:cxn>
                <a:cxn ang="0">
                  <a:pos x="4" y="11"/>
                </a:cxn>
                <a:cxn ang="0">
                  <a:pos x="8" y="14"/>
                </a:cxn>
                <a:cxn ang="0">
                  <a:pos x="0" y="15"/>
                </a:cxn>
                <a:cxn ang="0">
                  <a:pos x="28" y="16"/>
                </a:cxn>
                <a:cxn ang="0">
                  <a:pos x="23" y="20"/>
                </a:cxn>
                <a:cxn ang="0">
                  <a:pos x="27" y="22"/>
                </a:cxn>
                <a:cxn ang="0">
                  <a:pos x="3" y="24"/>
                </a:cxn>
                <a:cxn ang="0">
                  <a:pos x="22" y="29"/>
                </a:cxn>
                <a:cxn ang="0">
                  <a:pos x="28" y="30"/>
                </a:cxn>
                <a:cxn ang="0">
                  <a:pos x="24" y="33"/>
                </a:cxn>
                <a:cxn ang="0">
                  <a:pos x="28" y="33"/>
                </a:cxn>
                <a:cxn ang="0">
                  <a:pos x="26" y="35"/>
                </a:cxn>
                <a:cxn ang="0">
                  <a:pos x="15" y="40"/>
                </a:cxn>
                <a:cxn ang="0">
                  <a:pos x="24" y="42"/>
                </a:cxn>
                <a:cxn ang="0">
                  <a:pos x="41" y="44"/>
                </a:cxn>
                <a:cxn ang="0">
                  <a:pos x="69" y="48"/>
                </a:cxn>
                <a:cxn ang="0">
                  <a:pos x="88" y="41"/>
                </a:cxn>
                <a:cxn ang="0">
                  <a:pos x="107" y="35"/>
                </a:cxn>
                <a:cxn ang="0">
                  <a:pos x="119" y="28"/>
                </a:cxn>
                <a:cxn ang="0">
                  <a:pos x="125" y="24"/>
                </a:cxn>
                <a:cxn ang="0">
                  <a:pos x="129" y="23"/>
                </a:cxn>
                <a:cxn ang="0">
                  <a:pos x="123" y="21"/>
                </a:cxn>
                <a:cxn ang="0">
                  <a:pos x="129" y="18"/>
                </a:cxn>
                <a:cxn ang="0">
                  <a:pos x="129" y="16"/>
                </a:cxn>
                <a:cxn ang="0">
                  <a:pos x="118" y="16"/>
                </a:cxn>
                <a:cxn ang="0">
                  <a:pos x="120" y="14"/>
                </a:cxn>
                <a:cxn ang="0">
                  <a:pos x="114" y="12"/>
                </a:cxn>
                <a:cxn ang="0">
                  <a:pos x="114" y="8"/>
                </a:cxn>
                <a:cxn ang="0">
                  <a:pos x="119" y="2"/>
                </a:cxn>
                <a:cxn ang="0">
                  <a:pos x="110" y="4"/>
                </a:cxn>
                <a:cxn ang="0">
                  <a:pos x="99" y="0"/>
                </a:cxn>
              </a:cxnLst>
              <a:rect l="0" t="0" r="r" b="b"/>
              <a:pathLst>
                <a:path w="129" h="48">
                  <a:moveTo>
                    <a:pt x="99" y="0"/>
                  </a:moveTo>
                  <a:lnTo>
                    <a:pt x="96" y="4"/>
                  </a:lnTo>
                  <a:lnTo>
                    <a:pt x="86" y="8"/>
                  </a:lnTo>
                  <a:lnTo>
                    <a:pt x="77" y="5"/>
                  </a:lnTo>
                  <a:lnTo>
                    <a:pt x="76" y="12"/>
                  </a:lnTo>
                  <a:lnTo>
                    <a:pt x="75" y="10"/>
                  </a:lnTo>
                  <a:lnTo>
                    <a:pt x="64" y="6"/>
                  </a:lnTo>
                  <a:lnTo>
                    <a:pt x="60" y="10"/>
                  </a:lnTo>
                  <a:lnTo>
                    <a:pt x="53" y="6"/>
                  </a:lnTo>
                  <a:lnTo>
                    <a:pt x="46" y="15"/>
                  </a:lnTo>
                  <a:lnTo>
                    <a:pt x="39" y="18"/>
                  </a:lnTo>
                  <a:lnTo>
                    <a:pt x="34" y="14"/>
                  </a:lnTo>
                  <a:lnTo>
                    <a:pt x="38" y="10"/>
                  </a:lnTo>
                  <a:lnTo>
                    <a:pt x="21" y="0"/>
                  </a:lnTo>
                  <a:lnTo>
                    <a:pt x="23" y="4"/>
                  </a:lnTo>
                  <a:lnTo>
                    <a:pt x="26" y="10"/>
                  </a:lnTo>
                  <a:lnTo>
                    <a:pt x="16" y="5"/>
                  </a:lnTo>
                  <a:lnTo>
                    <a:pt x="12" y="8"/>
                  </a:lnTo>
                  <a:lnTo>
                    <a:pt x="12" y="10"/>
                  </a:lnTo>
                  <a:lnTo>
                    <a:pt x="15" y="11"/>
                  </a:lnTo>
                  <a:lnTo>
                    <a:pt x="14" y="11"/>
                  </a:lnTo>
                  <a:lnTo>
                    <a:pt x="4" y="11"/>
                  </a:lnTo>
                  <a:lnTo>
                    <a:pt x="8" y="14"/>
                  </a:lnTo>
                  <a:lnTo>
                    <a:pt x="0" y="15"/>
                  </a:lnTo>
                  <a:lnTo>
                    <a:pt x="28" y="16"/>
                  </a:lnTo>
                  <a:lnTo>
                    <a:pt x="23" y="20"/>
                  </a:lnTo>
                  <a:lnTo>
                    <a:pt x="27" y="22"/>
                  </a:lnTo>
                  <a:lnTo>
                    <a:pt x="3" y="24"/>
                  </a:lnTo>
                  <a:lnTo>
                    <a:pt x="22" y="29"/>
                  </a:lnTo>
                  <a:lnTo>
                    <a:pt x="28" y="30"/>
                  </a:lnTo>
                  <a:lnTo>
                    <a:pt x="24" y="33"/>
                  </a:lnTo>
                  <a:lnTo>
                    <a:pt x="28" y="33"/>
                  </a:lnTo>
                  <a:lnTo>
                    <a:pt x="26" y="35"/>
                  </a:lnTo>
                  <a:lnTo>
                    <a:pt x="15" y="40"/>
                  </a:lnTo>
                  <a:lnTo>
                    <a:pt x="24" y="42"/>
                  </a:lnTo>
                  <a:lnTo>
                    <a:pt x="41" y="44"/>
                  </a:lnTo>
                  <a:lnTo>
                    <a:pt x="69" y="48"/>
                  </a:lnTo>
                  <a:lnTo>
                    <a:pt x="88" y="41"/>
                  </a:lnTo>
                  <a:lnTo>
                    <a:pt x="107" y="35"/>
                  </a:lnTo>
                  <a:lnTo>
                    <a:pt x="119" y="28"/>
                  </a:lnTo>
                  <a:lnTo>
                    <a:pt x="125" y="24"/>
                  </a:lnTo>
                  <a:lnTo>
                    <a:pt x="129" y="23"/>
                  </a:lnTo>
                  <a:lnTo>
                    <a:pt x="123" y="21"/>
                  </a:lnTo>
                  <a:lnTo>
                    <a:pt x="129" y="18"/>
                  </a:lnTo>
                  <a:lnTo>
                    <a:pt x="129" y="16"/>
                  </a:lnTo>
                  <a:lnTo>
                    <a:pt x="118" y="16"/>
                  </a:lnTo>
                  <a:lnTo>
                    <a:pt x="120" y="14"/>
                  </a:lnTo>
                  <a:lnTo>
                    <a:pt x="114" y="12"/>
                  </a:lnTo>
                  <a:lnTo>
                    <a:pt x="114" y="8"/>
                  </a:lnTo>
                  <a:lnTo>
                    <a:pt x="119" y="2"/>
                  </a:lnTo>
                  <a:lnTo>
                    <a:pt x="110" y="4"/>
                  </a:lnTo>
                  <a:lnTo>
                    <a:pt x="99"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2" name="Freeform 416"/>
            <p:cNvSpPr/>
            <p:nvPr/>
          </p:nvSpPr>
          <p:spPr bwMode="auto">
            <a:xfrm>
              <a:off x="2376" y="1610"/>
              <a:ext cx="63" cy="71"/>
            </a:xfrm>
            <a:custGeom>
              <a:avLst/>
              <a:gdLst/>
              <a:ahLst/>
              <a:cxnLst>
                <a:cxn ang="0">
                  <a:pos x="55" y="47"/>
                </a:cxn>
                <a:cxn ang="0">
                  <a:pos x="55" y="33"/>
                </a:cxn>
                <a:cxn ang="0">
                  <a:pos x="55" y="20"/>
                </a:cxn>
                <a:cxn ang="0">
                  <a:pos x="48" y="17"/>
                </a:cxn>
                <a:cxn ang="0">
                  <a:pos x="44" y="18"/>
                </a:cxn>
                <a:cxn ang="0">
                  <a:pos x="33" y="15"/>
                </a:cxn>
                <a:cxn ang="0">
                  <a:pos x="43" y="3"/>
                </a:cxn>
                <a:cxn ang="0">
                  <a:pos x="45" y="0"/>
                </a:cxn>
                <a:cxn ang="0">
                  <a:pos x="39" y="2"/>
                </a:cxn>
                <a:cxn ang="0">
                  <a:pos x="35" y="2"/>
                </a:cxn>
                <a:cxn ang="0">
                  <a:pos x="24" y="8"/>
                </a:cxn>
                <a:cxn ang="0">
                  <a:pos x="29" y="11"/>
                </a:cxn>
                <a:cxn ang="0">
                  <a:pos x="24" y="17"/>
                </a:cxn>
                <a:cxn ang="0">
                  <a:pos x="7" y="18"/>
                </a:cxn>
                <a:cxn ang="0">
                  <a:pos x="8" y="24"/>
                </a:cxn>
                <a:cxn ang="0">
                  <a:pos x="2" y="30"/>
                </a:cxn>
                <a:cxn ang="0">
                  <a:pos x="18" y="35"/>
                </a:cxn>
                <a:cxn ang="0">
                  <a:pos x="7" y="45"/>
                </a:cxn>
                <a:cxn ang="0">
                  <a:pos x="18" y="43"/>
                </a:cxn>
                <a:cxn ang="0">
                  <a:pos x="6" y="49"/>
                </a:cxn>
                <a:cxn ang="0">
                  <a:pos x="0" y="53"/>
                </a:cxn>
                <a:cxn ang="0">
                  <a:pos x="3" y="54"/>
                </a:cxn>
                <a:cxn ang="0">
                  <a:pos x="0" y="57"/>
                </a:cxn>
                <a:cxn ang="0">
                  <a:pos x="6" y="60"/>
                </a:cxn>
                <a:cxn ang="0">
                  <a:pos x="3" y="61"/>
                </a:cxn>
                <a:cxn ang="0">
                  <a:pos x="8" y="61"/>
                </a:cxn>
                <a:cxn ang="0">
                  <a:pos x="8" y="63"/>
                </a:cxn>
                <a:cxn ang="0">
                  <a:pos x="23" y="62"/>
                </a:cxn>
                <a:cxn ang="0">
                  <a:pos x="36" y="55"/>
                </a:cxn>
                <a:cxn ang="0">
                  <a:pos x="50" y="54"/>
                </a:cxn>
                <a:cxn ang="0">
                  <a:pos x="55" y="47"/>
                </a:cxn>
              </a:cxnLst>
              <a:rect l="0" t="0" r="r" b="b"/>
              <a:pathLst>
                <a:path w="55" h="63">
                  <a:moveTo>
                    <a:pt x="55" y="47"/>
                  </a:moveTo>
                  <a:lnTo>
                    <a:pt x="55" y="33"/>
                  </a:lnTo>
                  <a:lnTo>
                    <a:pt x="55" y="20"/>
                  </a:lnTo>
                  <a:lnTo>
                    <a:pt x="48" y="17"/>
                  </a:lnTo>
                  <a:lnTo>
                    <a:pt x="44" y="18"/>
                  </a:lnTo>
                  <a:lnTo>
                    <a:pt x="33" y="15"/>
                  </a:lnTo>
                  <a:lnTo>
                    <a:pt x="43" y="3"/>
                  </a:lnTo>
                  <a:lnTo>
                    <a:pt x="45" y="0"/>
                  </a:lnTo>
                  <a:lnTo>
                    <a:pt x="39" y="2"/>
                  </a:lnTo>
                  <a:lnTo>
                    <a:pt x="35" y="2"/>
                  </a:lnTo>
                  <a:lnTo>
                    <a:pt x="24" y="8"/>
                  </a:lnTo>
                  <a:lnTo>
                    <a:pt x="29" y="11"/>
                  </a:lnTo>
                  <a:lnTo>
                    <a:pt x="24" y="17"/>
                  </a:lnTo>
                  <a:lnTo>
                    <a:pt x="7" y="18"/>
                  </a:lnTo>
                  <a:lnTo>
                    <a:pt x="8" y="24"/>
                  </a:lnTo>
                  <a:lnTo>
                    <a:pt x="2" y="30"/>
                  </a:lnTo>
                  <a:lnTo>
                    <a:pt x="18" y="35"/>
                  </a:lnTo>
                  <a:lnTo>
                    <a:pt x="7" y="45"/>
                  </a:lnTo>
                  <a:lnTo>
                    <a:pt x="18" y="43"/>
                  </a:lnTo>
                  <a:lnTo>
                    <a:pt x="6" y="49"/>
                  </a:lnTo>
                  <a:lnTo>
                    <a:pt x="0" y="53"/>
                  </a:lnTo>
                  <a:lnTo>
                    <a:pt x="3" y="54"/>
                  </a:lnTo>
                  <a:lnTo>
                    <a:pt x="0" y="57"/>
                  </a:lnTo>
                  <a:lnTo>
                    <a:pt x="6" y="60"/>
                  </a:lnTo>
                  <a:lnTo>
                    <a:pt x="3" y="61"/>
                  </a:lnTo>
                  <a:lnTo>
                    <a:pt x="8" y="61"/>
                  </a:lnTo>
                  <a:lnTo>
                    <a:pt x="8" y="63"/>
                  </a:lnTo>
                  <a:lnTo>
                    <a:pt x="23" y="62"/>
                  </a:lnTo>
                  <a:lnTo>
                    <a:pt x="36" y="55"/>
                  </a:lnTo>
                  <a:lnTo>
                    <a:pt x="50" y="54"/>
                  </a:lnTo>
                  <a:lnTo>
                    <a:pt x="55" y="4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3" name="Freeform 417"/>
            <p:cNvSpPr/>
            <p:nvPr/>
          </p:nvSpPr>
          <p:spPr bwMode="auto">
            <a:xfrm>
              <a:off x="2445" y="1550"/>
              <a:ext cx="113" cy="160"/>
            </a:xfrm>
            <a:custGeom>
              <a:avLst/>
              <a:gdLst/>
              <a:ahLst/>
              <a:cxnLst>
                <a:cxn ang="0">
                  <a:pos x="8" y="43"/>
                </a:cxn>
                <a:cxn ang="0">
                  <a:pos x="16" y="44"/>
                </a:cxn>
                <a:cxn ang="0">
                  <a:pos x="12" y="57"/>
                </a:cxn>
                <a:cxn ang="0">
                  <a:pos x="20" y="63"/>
                </a:cxn>
                <a:cxn ang="0">
                  <a:pos x="31" y="66"/>
                </a:cxn>
                <a:cxn ang="0">
                  <a:pos x="38" y="87"/>
                </a:cxn>
                <a:cxn ang="0">
                  <a:pos x="16" y="96"/>
                </a:cxn>
                <a:cxn ang="0">
                  <a:pos x="23" y="102"/>
                </a:cxn>
                <a:cxn ang="0">
                  <a:pos x="8" y="115"/>
                </a:cxn>
                <a:cxn ang="0">
                  <a:pos x="29" y="121"/>
                </a:cxn>
                <a:cxn ang="0">
                  <a:pos x="38" y="122"/>
                </a:cxn>
                <a:cxn ang="0">
                  <a:pos x="13" y="134"/>
                </a:cxn>
                <a:cxn ang="0">
                  <a:pos x="5" y="144"/>
                </a:cxn>
                <a:cxn ang="0">
                  <a:pos x="25" y="141"/>
                </a:cxn>
                <a:cxn ang="0">
                  <a:pos x="42" y="134"/>
                </a:cxn>
                <a:cxn ang="0">
                  <a:pos x="82" y="133"/>
                </a:cxn>
                <a:cxn ang="0">
                  <a:pos x="85" y="120"/>
                </a:cxn>
                <a:cxn ang="0">
                  <a:pos x="102" y="103"/>
                </a:cxn>
                <a:cxn ang="0">
                  <a:pos x="82" y="97"/>
                </a:cxn>
                <a:cxn ang="0">
                  <a:pos x="72" y="82"/>
                </a:cxn>
                <a:cxn ang="0">
                  <a:pos x="76" y="76"/>
                </a:cxn>
                <a:cxn ang="0">
                  <a:pos x="50" y="45"/>
                </a:cxn>
                <a:cxn ang="0">
                  <a:pos x="43" y="39"/>
                </a:cxn>
                <a:cxn ang="0">
                  <a:pos x="41" y="36"/>
                </a:cxn>
                <a:cxn ang="0">
                  <a:pos x="29" y="16"/>
                </a:cxn>
                <a:cxn ang="0">
                  <a:pos x="28" y="13"/>
                </a:cxn>
                <a:cxn ang="0">
                  <a:pos x="17" y="0"/>
                </a:cxn>
                <a:cxn ang="0">
                  <a:pos x="11" y="10"/>
                </a:cxn>
                <a:cxn ang="0">
                  <a:pos x="5" y="18"/>
                </a:cxn>
                <a:cxn ang="0">
                  <a:pos x="5" y="22"/>
                </a:cxn>
                <a:cxn ang="0">
                  <a:pos x="2" y="32"/>
                </a:cxn>
                <a:cxn ang="0">
                  <a:pos x="10" y="31"/>
                </a:cxn>
                <a:cxn ang="0">
                  <a:pos x="1" y="55"/>
                </a:cxn>
              </a:cxnLst>
              <a:rect l="0" t="0" r="r" b="b"/>
              <a:pathLst>
                <a:path w="102" h="144">
                  <a:moveTo>
                    <a:pt x="1" y="55"/>
                  </a:moveTo>
                  <a:lnTo>
                    <a:pt x="8" y="43"/>
                  </a:lnTo>
                  <a:lnTo>
                    <a:pt x="13" y="43"/>
                  </a:lnTo>
                  <a:lnTo>
                    <a:pt x="16" y="44"/>
                  </a:lnTo>
                  <a:lnTo>
                    <a:pt x="14" y="49"/>
                  </a:lnTo>
                  <a:lnTo>
                    <a:pt x="12" y="57"/>
                  </a:lnTo>
                  <a:lnTo>
                    <a:pt x="13" y="66"/>
                  </a:lnTo>
                  <a:lnTo>
                    <a:pt x="20" y="63"/>
                  </a:lnTo>
                  <a:lnTo>
                    <a:pt x="35" y="60"/>
                  </a:lnTo>
                  <a:lnTo>
                    <a:pt x="31" y="66"/>
                  </a:lnTo>
                  <a:lnTo>
                    <a:pt x="37" y="73"/>
                  </a:lnTo>
                  <a:lnTo>
                    <a:pt x="38" y="87"/>
                  </a:lnTo>
                  <a:lnTo>
                    <a:pt x="34" y="88"/>
                  </a:lnTo>
                  <a:lnTo>
                    <a:pt x="16" y="96"/>
                  </a:lnTo>
                  <a:lnTo>
                    <a:pt x="19" y="96"/>
                  </a:lnTo>
                  <a:lnTo>
                    <a:pt x="23" y="102"/>
                  </a:lnTo>
                  <a:lnTo>
                    <a:pt x="11" y="111"/>
                  </a:lnTo>
                  <a:lnTo>
                    <a:pt x="8" y="115"/>
                  </a:lnTo>
                  <a:lnTo>
                    <a:pt x="23" y="117"/>
                  </a:lnTo>
                  <a:lnTo>
                    <a:pt x="29" y="121"/>
                  </a:lnTo>
                  <a:lnTo>
                    <a:pt x="44" y="116"/>
                  </a:lnTo>
                  <a:lnTo>
                    <a:pt x="38" y="122"/>
                  </a:lnTo>
                  <a:lnTo>
                    <a:pt x="26" y="124"/>
                  </a:lnTo>
                  <a:lnTo>
                    <a:pt x="13" y="134"/>
                  </a:lnTo>
                  <a:lnTo>
                    <a:pt x="0" y="142"/>
                  </a:lnTo>
                  <a:lnTo>
                    <a:pt x="5" y="144"/>
                  </a:lnTo>
                  <a:lnTo>
                    <a:pt x="8" y="144"/>
                  </a:lnTo>
                  <a:lnTo>
                    <a:pt x="25" y="141"/>
                  </a:lnTo>
                  <a:lnTo>
                    <a:pt x="30" y="136"/>
                  </a:lnTo>
                  <a:lnTo>
                    <a:pt x="42" y="134"/>
                  </a:lnTo>
                  <a:lnTo>
                    <a:pt x="58" y="133"/>
                  </a:lnTo>
                  <a:lnTo>
                    <a:pt x="82" y="133"/>
                  </a:lnTo>
                  <a:lnTo>
                    <a:pt x="97" y="123"/>
                  </a:lnTo>
                  <a:lnTo>
                    <a:pt x="85" y="120"/>
                  </a:lnTo>
                  <a:lnTo>
                    <a:pt x="90" y="116"/>
                  </a:lnTo>
                  <a:lnTo>
                    <a:pt x="102" y="103"/>
                  </a:lnTo>
                  <a:lnTo>
                    <a:pt x="97" y="97"/>
                  </a:lnTo>
                  <a:lnTo>
                    <a:pt x="82" y="97"/>
                  </a:lnTo>
                  <a:lnTo>
                    <a:pt x="83" y="92"/>
                  </a:lnTo>
                  <a:lnTo>
                    <a:pt x="72" y="82"/>
                  </a:lnTo>
                  <a:lnTo>
                    <a:pt x="77" y="84"/>
                  </a:lnTo>
                  <a:lnTo>
                    <a:pt x="76" y="76"/>
                  </a:lnTo>
                  <a:lnTo>
                    <a:pt x="65" y="67"/>
                  </a:lnTo>
                  <a:lnTo>
                    <a:pt x="50" y="45"/>
                  </a:lnTo>
                  <a:lnTo>
                    <a:pt x="32" y="43"/>
                  </a:lnTo>
                  <a:lnTo>
                    <a:pt x="43" y="39"/>
                  </a:lnTo>
                  <a:lnTo>
                    <a:pt x="36" y="37"/>
                  </a:lnTo>
                  <a:lnTo>
                    <a:pt x="41" y="36"/>
                  </a:lnTo>
                  <a:lnTo>
                    <a:pt x="55" y="16"/>
                  </a:lnTo>
                  <a:lnTo>
                    <a:pt x="29" y="16"/>
                  </a:lnTo>
                  <a:lnTo>
                    <a:pt x="23" y="15"/>
                  </a:lnTo>
                  <a:lnTo>
                    <a:pt x="28" y="13"/>
                  </a:lnTo>
                  <a:lnTo>
                    <a:pt x="38" y="1"/>
                  </a:lnTo>
                  <a:lnTo>
                    <a:pt x="17" y="0"/>
                  </a:lnTo>
                  <a:lnTo>
                    <a:pt x="12" y="4"/>
                  </a:lnTo>
                  <a:lnTo>
                    <a:pt x="11" y="10"/>
                  </a:lnTo>
                  <a:lnTo>
                    <a:pt x="6" y="12"/>
                  </a:lnTo>
                  <a:lnTo>
                    <a:pt x="5" y="18"/>
                  </a:lnTo>
                  <a:lnTo>
                    <a:pt x="5" y="20"/>
                  </a:lnTo>
                  <a:lnTo>
                    <a:pt x="5" y="22"/>
                  </a:lnTo>
                  <a:lnTo>
                    <a:pt x="0" y="30"/>
                  </a:lnTo>
                  <a:lnTo>
                    <a:pt x="2" y="32"/>
                  </a:lnTo>
                  <a:lnTo>
                    <a:pt x="0" y="33"/>
                  </a:lnTo>
                  <a:lnTo>
                    <a:pt x="10" y="31"/>
                  </a:lnTo>
                  <a:lnTo>
                    <a:pt x="8" y="32"/>
                  </a:lnTo>
                  <a:lnTo>
                    <a:pt x="1" y="5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4" name="Freeform 418"/>
            <p:cNvSpPr/>
            <p:nvPr/>
          </p:nvSpPr>
          <p:spPr bwMode="auto">
            <a:xfrm>
              <a:off x="2413" y="1612"/>
              <a:ext cx="36" cy="22"/>
            </a:xfrm>
            <a:custGeom>
              <a:avLst/>
              <a:gdLst/>
              <a:ahLst/>
              <a:cxnLst>
                <a:cxn ang="0">
                  <a:pos x="32" y="13"/>
                </a:cxn>
                <a:cxn ang="0">
                  <a:pos x="29" y="10"/>
                </a:cxn>
                <a:cxn ang="0">
                  <a:pos x="21" y="0"/>
                </a:cxn>
                <a:cxn ang="0">
                  <a:pos x="10" y="2"/>
                </a:cxn>
                <a:cxn ang="0">
                  <a:pos x="0" y="14"/>
                </a:cxn>
                <a:cxn ang="0">
                  <a:pos x="11" y="17"/>
                </a:cxn>
                <a:cxn ang="0">
                  <a:pos x="15" y="16"/>
                </a:cxn>
                <a:cxn ang="0">
                  <a:pos x="22" y="19"/>
                </a:cxn>
                <a:cxn ang="0">
                  <a:pos x="32" y="13"/>
                </a:cxn>
              </a:cxnLst>
              <a:rect l="0" t="0" r="r" b="b"/>
              <a:pathLst>
                <a:path w="32" h="19">
                  <a:moveTo>
                    <a:pt x="32" y="13"/>
                  </a:moveTo>
                  <a:lnTo>
                    <a:pt x="29" y="10"/>
                  </a:lnTo>
                  <a:lnTo>
                    <a:pt x="21" y="0"/>
                  </a:lnTo>
                  <a:lnTo>
                    <a:pt x="10" y="2"/>
                  </a:lnTo>
                  <a:lnTo>
                    <a:pt x="0" y="14"/>
                  </a:lnTo>
                  <a:lnTo>
                    <a:pt x="11" y="17"/>
                  </a:lnTo>
                  <a:lnTo>
                    <a:pt x="15" y="16"/>
                  </a:lnTo>
                  <a:lnTo>
                    <a:pt x="22" y="19"/>
                  </a:lnTo>
                  <a:lnTo>
                    <a:pt x="32" y="1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5" name="Freeform 419"/>
            <p:cNvSpPr/>
            <p:nvPr/>
          </p:nvSpPr>
          <p:spPr bwMode="auto">
            <a:xfrm>
              <a:off x="2436" y="1568"/>
              <a:ext cx="14" cy="7"/>
            </a:xfrm>
            <a:custGeom>
              <a:avLst/>
              <a:gdLst/>
              <a:ahLst/>
              <a:cxnLst>
                <a:cxn ang="0">
                  <a:pos x="7" y="2"/>
                </a:cxn>
                <a:cxn ang="0">
                  <a:pos x="3" y="0"/>
                </a:cxn>
                <a:cxn ang="0">
                  <a:pos x="0" y="4"/>
                </a:cxn>
                <a:cxn ang="0">
                  <a:pos x="10" y="9"/>
                </a:cxn>
                <a:cxn ang="0">
                  <a:pos x="13" y="6"/>
                </a:cxn>
                <a:cxn ang="0">
                  <a:pos x="7" y="2"/>
                </a:cxn>
              </a:cxnLst>
              <a:rect l="0" t="0" r="r" b="b"/>
              <a:pathLst>
                <a:path w="13" h="9">
                  <a:moveTo>
                    <a:pt x="7" y="2"/>
                  </a:moveTo>
                  <a:lnTo>
                    <a:pt x="3" y="0"/>
                  </a:lnTo>
                  <a:lnTo>
                    <a:pt x="0" y="4"/>
                  </a:lnTo>
                  <a:lnTo>
                    <a:pt x="10" y="9"/>
                  </a:lnTo>
                  <a:lnTo>
                    <a:pt x="13" y="6"/>
                  </a:lnTo>
                  <a:lnTo>
                    <a:pt x="7"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6" name="Freeform 420"/>
            <p:cNvSpPr/>
            <p:nvPr/>
          </p:nvSpPr>
          <p:spPr bwMode="auto">
            <a:xfrm>
              <a:off x="2431" y="1555"/>
              <a:ext cx="11" cy="10"/>
            </a:xfrm>
            <a:custGeom>
              <a:avLst/>
              <a:gdLst/>
              <a:ahLst/>
              <a:cxnLst>
                <a:cxn ang="0">
                  <a:pos x="11" y="3"/>
                </a:cxn>
                <a:cxn ang="0">
                  <a:pos x="11" y="0"/>
                </a:cxn>
                <a:cxn ang="0">
                  <a:pos x="2" y="4"/>
                </a:cxn>
                <a:cxn ang="0">
                  <a:pos x="0" y="9"/>
                </a:cxn>
                <a:cxn ang="0">
                  <a:pos x="11" y="3"/>
                </a:cxn>
              </a:cxnLst>
              <a:rect l="0" t="0" r="r" b="b"/>
              <a:pathLst>
                <a:path w="11" h="9">
                  <a:moveTo>
                    <a:pt x="11" y="3"/>
                  </a:moveTo>
                  <a:lnTo>
                    <a:pt x="11" y="0"/>
                  </a:lnTo>
                  <a:lnTo>
                    <a:pt x="2" y="4"/>
                  </a:lnTo>
                  <a:lnTo>
                    <a:pt x="0" y="9"/>
                  </a:lnTo>
                  <a:lnTo>
                    <a:pt x="11"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7" name="Freeform 421"/>
            <p:cNvSpPr/>
            <p:nvPr/>
          </p:nvSpPr>
          <p:spPr bwMode="auto">
            <a:xfrm>
              <a:off x="2511" y="1514"/>
              <a:ext cx="6" cy="10"/>
            </a:xfrm>
            <a:custGeom>
              <a:avLst/>
              <a:gdLst/>
              <a:ahLst/>
              <a:cxnLst>
                <a:cxn ang="0">
                  <a:pos x="1" y="0"/>
                </a:cxn>
                <a:cxn ang="0">
                  <a:pos x="1" y="3"/>
                </a:cxn>
                <a:cxn ang="0">
                  <a:pos x="0" y="5"/>
                </a:cxn>
                <a:cxn ang="0">
                  <a:pos x="1" y="8"/>
                </a:cxn>
                <a:cxn ang="0">
                  <a:pos x="5" y="0"/>
                </a:cxn>
                <a:cxn ang="0">
                  <a:pos x="1" y="0"/>
                </a:cxn>
              </a:cxnLst>
              <a:rect l="0" t="0" r="r" b="b"/>
              <a:pathLst>
                <a:path w="5" h="8">
                  <a:moveTo>
                    <a:pt x="1" y="0"/>
                  </a:moveTo>
                  <a:lnTo>
                    <a:pt x="1" y="3"/>
                  </a:lnTo>
                  <a:lnTo>
                    <a:pt x="0" y="5"/>
                  </a:lnTo>
                  <a:lnTo>
                    <a:pt x="1" y="8"/>
                  </a:lnTo>
                  <a:lnTo>
                    <a:pt x="5" y="0"/>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8" name="Freeform 422"/>
            <p:cNvSpPr/>
            <p:nvPr/>
          </p:nvSpPr>
          <p:spPr bwMode="auto">
            <a:xfrm>
              <a:off x="2443" y="1588"/>
              <a:ext cx="7" cy="4"/>
            </a:xfrm>
            <a:custGeom>
              <a:avLst/>
              <a:gdLst/>
              <a:ahLst/>
              <a:cxnLst>
                <a:cxn ang="0">
                  <a:pos x="0" y="4"/>
                </a:cxn>
                <a:cxn ang="0">
                  <a:pos x="7" y="2"/>
                </a:cxn>
                <a:cxn ang="0">
                  <a:pos x="0" y="0"/>
                </a:cxn>
                <a:cxn ang="0">
                  <a:pos x="0" y="4"/>
                </a:cxn>
              </a:cxnLst>
              <a:rect l="0" t="0" r="r" b="b"/>
              <a:pathLst>
                <a:path w="7" h="4">
                  <a:moveTo>
                    <a:pt x="0" y="4"/>
                  </a:moveTo>
                  <a:lnTo>
                    <a:pt x="7" y="2"/>
                  </a:lnTo>
                  <a:lnTo>
                    <a:pt x="0" y="0"/>
                  </a:lnTo>
                  <a:lnTo>
                    <a:pt x="0"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9" name="Freeform 423"/>
            <p:cNvSpPr/>
            <p:nvPr/>
          </p:nvSpPr>
          <p:spPr bwMode="auto">
            <a:xfrm>
              <a:off x="2465" y="1647"/>
              <a:ext cx="4" cy="0"/>
            </a:xfrm>
            <a:custGeom>
              <a:avLst/>
              <a:gdLst/>
              <a:ahLst/>
              <a:cxnLst>
                <a:cxn ang="0">
                  <a:pos x="5" y="3"/>
                </a:cxn>
                <a:cxn ang="0">
                  <a:pos x="1" y="0"/>
                </a:cxn>
                <a:cxn ang="0">
                  <a:pos x="0" y="4"/>
                </a:cxn>
                <a:cxn ang="0">
                  <a:pos x="5" y="3"/>
                </a:cxn>
              </a:cxnLst>
              <a:rect l="0" t="0" r="r" b="b"/>
              <a:pathLst>
                <a:path w="5" h="4">
                  <a:moveTo>
                    <a:pt x="5" y="3"/>
                  </a:moveTo>
                  <a:lnTo>
                    <a:pt x="1" y="0"/>
                  </a:lnTo>
                  <a:lnTo>
                    <a:pt x="0" y="4"/>
                  </a:lnTo>
                  <a:lnTo>
                    <a:pt x="5"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0" name="Freeform 424"/>
            <p:cNvSpPr/>
            <p:nvPr/>
          </p:nvSpPr>
          <p:spPr bwMode="auto">
            <a:xfrm>
              <a:off x="2556" y="1856"/>
              <a:ext cx="4" cy="5"/>
            </a:xfrm>
            <a:custGeom>
              <a:avLst/>
              <a:gdLst/>
              <a:ahLst/>
              <a:cxnLst>
                <a:cxn ang="0">
                  <a:pos x="4" y="0"/>
                </a:cxn>
                <a:cxn ang="0">
                  <a:pos x="0" y="0"/>
                </a:cxn>
                <a:cxn ang="0">
                  <a:pos x="0" y="1"/>
                </a:cxn>
                <a:cxn ang="0">
                  <a:pos x="3" y="2"/>
                </a:cxn>
                <a:cxn ang="0">
                  <a:pos x="4" y="0"/>
                </a:cxn>
              </a:cxnLst>
              <a:rect l="0" t="0" r="r" b="b"/>
              <a:pathLst>
                <a:path w="4" h="2">
                  <a:moveTo>
                    <a:pt x="4" y="0"/>
                  </a:moveTo>
                  <a:lnTo>
                    <a:pt x="0" y="0"/>
                  </a:lnTo>
                  <a:lnTo>
                    <a:pt x="0" y="1"/>
                  </a:lnTo>
                  <a:lnTo>
                    <a:pt x="3" y="2"/>
                  </a:lnTo>
                  <a:lnTo>
                    <a:pt x="4"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1" name="Freeform 425"/>
            <p:cNvSpPr/>
            <p:nvPr/>
          </p:nvSpPr>
          <p:spPr bwMode="auto">
            <a:xfrm>
              <a:off x="1442" y="2059"/>
              <a:ext cx="4" cy="2"/>
            </a:xfrm>
            <a:custGeom>
              <a:avLst/>
              <a:gdLst/>
              <a:ahLst/>
              <a:cxnLst>
                <a:cxn ang="0">
                  <a:pos x="2" y="0"/>
                </a:cxn>
                <a:cxn ang="0">
                  <a:pos x="1" y="1"/>
                </a:cxn>
                <a:cxn ang="0">
                  <a:pos x="1" y="2"/>
                </a:cxn>
                <a:cxn ang="0">
                  <a:pos x="0" y="2"/>
                </a:cxn>
                <a:cxn ang="0">
                  <a:pos x="1" y="2"/>
                </a:cxn>
                <a:cxn ang="0">
                  <a:pos x="2" y="1"/>
                </a:cxn>
                <a:cxn ang="0">
                  <a:pos x="2" y="0"/>
                </a:cxn>
              </a:cxnLst>
              <a:rect l="0" t="0" r="r" b="b"/>
              <a:pathLst>
                <a:path w="2" h="2">
                  <a:moveTo>
                    <a:pt x="2" y="0"/>
                  </a:moveTo>
                  <a:lnTo>
                    <a:pt x="1" y="1"/>
                  </a:lnTo>
                  <a:lnTo>
                    <a:pt x="1" y="2"/>
                  </a:lnTo>
                  <a:lnTo>
                    <a:pt x="0" y="2"/>
                  </a:lnTo>
                  <a:lnTo>
                    <a:pt x="1" y="2"/>
                  </a:lnTo>
                  <a:lnTo>
                    <a:pt x="2" y="1"/>
                  </a:lnTo>
                  <a:lnTo>
                    <a:pt x="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2" name="Freeform 426"/>
            <p:cNvSpPr/>
            <p:nvPr/>
          </p:nvSpPr>
          <p:spPr bwMode="auto">
            <a:xfrm>
              <a:off x="2376" y="1867"/>
              <a:ext cx="53" cy="100"/>
            </a:xfrm>
            <a:custGeom>
              <a:avLst/>
              <a:gdLst/>
              <a:ahLst/>
              <a:cxnLst>
                <a:cxn ang="0">
                  <a:pos x="21" y="0"/>
                </a:cxn>
                <a:cxn ang="0">
                  <a:pos x="13" y="0"/>
                </a:cxn>
                <a:cxn ang="0">
                  <a:pos x="13" y="22"/>
                </a:cxn>
                <a:cxn ang="0">
                  <a:pos x="8" y="34"/>
                </a:cxn>
                <a:cxn ang="0">
                  <a:pos x="2" y="47"/>
                </a:cxn>
                <a:cxn ang="0">
                  <a:pos x="0" y="59"/>
                </a:cxn>
                <a:cxn ang="0">
                  <a:pos x="7" y="63"/>
                </a:cxn>
                <a:cxn ang="0">
                  <a:pos x="9" y="64"/>
                </a:cxn>
                <a:cxn ang="0">
                  <a:pos x="8" y="89"/>
                </a:cxn>
                <a:cxn ang="0">
                  <a:pos x="30" y="87"/>
                </a:cxn>
                <a:cxn ang="0">
                  <a:pos x="29" y="82"/>
                </a:cxn>
                <a:cxn ang="0">
                  <a:pos x="35" y="71"/>
                </a:cxn>
                <a:cxn ang="0">
                  <a:pos x="33" y="66"/>
                </a:cxn>
                <a:cxn ang="0">
                  <a:pos x="35" y="57"/>
                </a:cxn>
                <a:cxn ang="0">
                  <a:pos x="29" y="42"/>
                </a:cxn>
                <a:cxn ang="0">
                  <a:pos x="35" y="41"/>
                </a:cxn>
                <a:cxn ang="0">
                  <a:pos x="39" y="20"/>
                </a:cxn>
                <a:cxn ang="0">
                  <a:pos x="48" y="11"/>
                </a:cxn>
                <a:cxn ang="0">
                  <a:pos x="45" y="3"/>
                </a:cxn>
                <a:cxn ang="0">
                  <a:pos x="26" y="2"/>
                </a:cxn>
                <a:cxn ang="0">
                  <a:pos x="21" y="0"/>
                </a:cxn>
              </a:cxnLst>
              <a:rect l="0" t="0" r="r" b="b"/>
              <a:pathLst>
                <a:path w="48" h="89">
                  <a:moveTo>
                    <a:pt x="21" y="0"/>
                  </a:moveTo>
                  <a:lnTo>
                    <a:pt x="13" y="0"/>
                  </a:lnTo>
                  <a:lnTo>
                    <a:pt x="13" y="22"/>
                  </a:lnTo>
                  <a:lnTo>
                    <a:pt x="8" y="34"/>
                  </a:lnTo>
                  <a:lnTo>
                    <a:pt x="2" y="47"/>
                  </a:lnTo>
                  <a:lnTo>
                    <a:pt x="0" y="59"/>
                  </a:lnTo>
                  <a:lnTo>
                    <a:pt x="7" y="63"/>
                  </a:lnTo>
                  <a:lnTo>
                    <a:pt x="9" y="64"/>
                  </a:lnTo>
                  <a:lnTo>
                    <a:pt x="8" y="89"/>
                  </a:lnTo>
                  <a:lnTo>
                    <a:pt x="30" y="87"/>
                  </a:lnTo>
                  <a:lnTo>
                    <a:pt x="29" y="82"/>
                  </a:lnTo>
                  <a:lnTo>
                    <a:pt x="35" y="71"/>
                  </a:lnTo>
                  <a:lnTo>
                    <a:pt x="33" y="66"/>
                  </a:lnTo>
                  <a:lnTo>
                    <a:pt x="35" y="57"/>
                  </a:lnTo>
                  <a:lnTo>
                    <a:pt x="29" y="42"/>
                  </a:lnTo>
                  <a:lnTo>
                    <a:pt x="35" y="41"/>
                  </a:lnTo>
                  <a:lnTo>
                    <a:pt x="39" y="20"/>
                  </a:lnTo>
                  <a:lnTo>
                    <a:pt x="48" y="11"/>
                  </a:lnTo>
                  <a:lnTo>
                    <a:pt x="45" y="3"/>
                  </a:lnTo>
                  <a:lnTo>
                    <a:pt x="26" y="2"/>
                  </a:lnTo>
                  <a:lnTo>
                    <a:pt x="2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3" name="Freeform 427"/>
            <p:cNvSpPr/>
            <p:nvPr/>
          </p:nvSpPr>
          <p:spPr bwMode="auto">
            <a:xfrm>
              <a:off x="2387" y="1834"/>
              <a:ext cx="195" cy="149"/>
            </a:xfrm>
            <a:custGeom>
              <a:avLst/>
              <a:gdLst/>
              <a:ahLst/>
              <a:cxnLst>
                <a:cxn ang="0">
                  <a:pos x="36" y="34"/>
                </a:cxn>
                <a:cxn ang="0">
                  <a:pos x="17" y="33"/>
                </a:cxn>
                <a:cxn ang="0">
                  <a:pos x="12" y="31"/>
                </a:cxn>
                <a:cxn ang="0">
                  <a:pos x="4" y="31"/>
                </a:cxn>
                <a:cxn ang="0">
                  <a:pos x="3" y="27"/>
                </a:cxn>
                <a:cxn ang="0">
                  <a:pos x="2" y="23"/>
                </a:cxn>
                <a:cxn ang="0">
                  <a:pos x="2" y="21"/>
                </a:cxn>
                <a:cxn ang="0">
                  <a:pos x="0" y="17"/>
                </a:cxn>
                <a:cxn ang="0">
                  <a:pos x="0" y="10"/>
                </a:cxn>
                <a:cxn ang="0">
                  <a:pos x="22" y="0"/>
                </a:cxn>
                <a:cxn ang="0">
                  <a:pos x="40" y="3"/>
                </a:cxn>
                <a:cxn ang="0">
                  <a:pos x="56" y="4"/>
                </a:cxn>
                <a:cxn ang="0">
                  <a:pos x="72" y="5"/>
                </a:cxn>
                <a:cxn ang="0">
                  <a:pos x="88" y="5"/>
                </a:cxn>
                <a:cxn ang="0">
                  <a:pos x="105" y="6"/>
                </a:cxn>
                <a:cxn ang="0">
                  <a:pos x="112" y="12"/>
                </a:cxn>
                <a:cxn ang="0">
                  <a:pos x="152" y="21"/>
                </a:cxn>
                <a:cxn ang="0">
                  <a:pos x="152" y="22"/>
                </a:cxn>
                <a:cxn ang="0">
                  <a:pos x="155" y="23"/>
                </a:cxn>
                <a:cxn ang="0">
                  <a:pos x="177" y="23"/>
                </a:cxn>
                <a:cxn ang="0">
                  <a:pos x="173" y="36"/>
                </a:cxn>
                <a:cxn ang="0">
                  <a:pos x="158" y="45"/>
                </a:cxn>
                <a:cxn ang="0">
                  <a:pos x="142" y="53"/>
                </a:cxn>
                <a:cxn ang="0">
                  <a:pos x="134" y="65"/>
                </a:cxn>
                <a:cxn ang="0">
                  <a:pos x="125" y="78"/>
                </a:cxn>
                <a:cxn ang="0">
                  <a:pos x="131" y="91"/>
                </a:cxn>
                <a:cxn ang="0">
                  <a:pos x="119" y="106"/>
                </a:cxn>
                <a:cxn ang="0">
                  <a:pos x="116" y="111"/>
                </a:cxn>
                <a:cxn ang="0">
                  <a:pos x="104" y="117"/>
                </a:cxn>
                <a:cxn ang="0">
                  <a:pos x="96" y="124"/>
                </a:cxn>
                <a:cxn ang="0">
                  <a:pos x="80" y="126"/>
                </a:cxn>
                <a:cxn ang="0">
                  <a:pos x="62" y="129"/>
                </a:cxn>
                <a:cxn ang="0">
                  <a:pos x="51" y="136"/>
                </a:cxn>
                <a:cxn ang="0">
                  <a:pos x="50" y="136"/>
                </a:cxn>
                <a:cxn ang="0">
                  <a:pos x="40" y="135"/>
                </a:cxn>
                <a:cxn ang="0">
                  <a:pos x="36" y="123"/>
                </a:cxn>
                <a:cxn ang="0">
                  <a:pos x="26" y="117"/>
                </a:cxn>
                <a:cxn ang="0">
                  <a:pos x="21" y="118"/>
                </a:cxn>
                <a:cxn ang="0">
                  <a:pos x="20" y="113"/>
                </a:cxn>
                <a:cxn ang="0">
                  <a:pos x="26" y="102"/>
                </a:cxn>
                <a:cxn ang="0">
                  <a:pos x="24" y="97"/>
                </a:cxn>
                <a:cxn ang="0">
                  <a:pos x="26" y="88"/>
                </a:cxn>
                <a:cxn ang="0">
                  <a:pos x="20" y="73"/>
                </a:cxn>
                <a:cxn ang="0">
                  <a:pos x="26" y="72"/>
                </a:cxn>
                <a:cxn ang="0">
                  <a:pos x="30" y="51"/>
                </a:cxn>
                <a:cxn ang="0">
                  <a:pos x="39" y="42"/>
                </a:cxn>
                <a:cxn ang="0">
                  <a:pos x="36" y="34"/>
                </a:cxn>
              </a:cxnLst>
              <a:rect l="0" t="0" r="r" b="b"/>
              <a:pathLst>
                <a:path w="177" h="136">
                  <a:moveTo>
                    <a:pt x="36" y="34"/>
                  </a:moveTo>
                  <a:lnTo>
                    <a:pt x="17" y="33"/>
                  </a:lnTo>
                  <a:lnTo>
                    <a:pt x="12" y="31"/>
                  </a:lnTo>
                  <a:lnTo>
                    <a:pt x="4" y="31"/>
                  </a:lnTo>
                  <a:lnTo>
                    <a:pt x="3" y="27"/>
                  </a:lnTo>
                  <a:lnTo>
                    <a:pt x="2" y="23"/>
                  </a:lnTo>
                  <a:lnTo>
                    <a:pt x="2" y="21"/>
                  </a:lnTo>
                  <a:lnTo>
                    <a:pt x="0" y="17"/>
                  </a:lnTo>
                  <a:lnTo>
                    <a:pt x="0" y="10"/>
                  </a:lnTo>
                  <a:lnTo>
                    <a:pt x="22" y="0"/>
                  </a:lnTo>
                  <a:lnTo>
                    <a:pt x="40" y="3"/>
                  </a:lnTo>
                  <a:lnTo>
                    <a:pt x="56" y="4"/>
                  </a:lnTo>
                  <a:lnTo>
                    <a:pt x="72" y="5"/>
                  </a:lnTo>
                  <a:lnTo>
                    <a:pt x="88" y="5"/>
                  </a:lnTo>
                  <a:lnTo>
                    <a:pt x="105" y="6"/>
                  </a:lnTo>
                  <a:lnTo>
                    <a:pt x="112" y="12"/>
                  </a:lnTo>
                  <a:lnTo>
                    <a:pt x="152" y="21"/>
                  </a:lnTo>
                  <a:lnTo>
                    <a:pt x="152" y="22"/>
                  </a:lnTo>
                  <a:lnTo>
                    <a:pt x="155" y="23"/>
                  </a:lnTo>
                  <a:lnTo>
                    <a:pt x="177" y="23"/>
                  </a:lnTo>
                  <a:lnTo>
                    <a:pt x="173" y="36"/>
                  </a:lnTo>
                  <a:lnTo>
                    <a:pt x="158" y="45"/>
                  </a:lnTo>
                  <a:lnTo>
                    <a:pt x="142" y="53"/>
                  </a:lnTo>
                  <a:lnTo>
                    <a:pt x="134" y="65"/>
                  </a:lnTo>
                  <a:lnTo>
                    <a:pt x="125" y="78"/>
                  </a:lnTo>
                  <a:lnTo>
                    <a:pt x="131" y="91"/>
                  </a:lnTo>
                  <a:lnTo>
                    <a:pt x="119" y="106"/>
                  </a:lnTo>
                  <a:lnTo>
                    <a:pt x="116" y="111"/>
                  </a:lnTo>
                  <a:lnTo>
                    <a:pt x="104" y="117"/>
                  </a:lnTo>
                  <a:lnTo>
                    <a:pt x="96" y="124"/>
                  </a:lnTo>
                  <a:lnTo>
                    <a:pt x="80" y="126"/>
                  </a:lnTo>
                  <a:lnTo>
                    <a:pt x="62" y="129"/>
                  </a:lnTo>
                  <a:lnTo>
                    <a:pt x="51" y="136"/>
                  </a:lnTo>
                  <a:lnTo>
                    <a:pt x="50" y="136"/>
                  </a:lnTo>
                  <a:lnTo>
                    <a:pt x="40" y="135"/>
                  </a:lnTo>
                  <a:lnTo>
                    <a:pt x="36" y="123"/>
                  </a:lnTo>
                  <a:lnTo>
                    <a:pt x="26" y="117"/>
                  </a:lnTo>
                  <a:lnTo>
                    <a:pt x="21" y="118"/>
                  </a:lnTo>
                  <a:lnTo>
                    <a:pt x="20" y="113"/>
                  </a:lnTo>
                  <a:lnTo>
                    <a:pt x="26" y="102"/>
                  </a:lnTo>
                  <a:lnTo>
                    <a:pt x="24" y="97"/>
                  </a:lnTo>
                  <a:lnTo>
                    <a:pt x="26" y="88"/>
                  </a:lnTo>
                  <a:lnTo>
                    <a:pt x="20" y="73"/>
                  </a:lnTo>
                  <a:lnTo>
                    <a:pt x="26" y="72"/>
                  </a:lnTo>
                  <a:lnTo>
                    <a:pt x="30" y="51"/>
                  </a:lnTo>
                  <a:lnTo>
                    <a:pt x="39" y="42"/>
                  </a:lnTo>
                  <a:lnTo>
                    <a:pt x="36" y="3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4" name="Freeform 428"/>
            <p:cNvSpPr/>
            <p:nvPr/>
          </p:nvSpPr>
          <p:spPr bwMode="auto">
            <a:xfrm>
              <a:off x="2571" y="1910"/>
              <a:ext cx="18" cy="11"/>
            </a:xfrm>
            <a:custGeom>
              <a:avLst/>
              <a:gdLst/>
              <a:ahLst/>
              <a:cxnLst>
                <a:cxn ang="0">
                  <a:pos x="16" y="2"/>
                </a:cxn>
                <a:cxn ang="0">
                  <a:pos x="7" y="8"/>
                </a:cxn>
                <a:cxn ang="0">
                  <a:pos x="0" y="2"/>
                </a:cxn>
                <a:cxn ang="0">
                  <a:pos x="10" y="0"/>
                </a:cxn>
                <a:cxn ang="0">
                  <a:pos x="16" y="2"/>
                </a:cxn>
              </a:cxnLst>
              <a:rect l="0" t="0" r="r" b="b"/>
              <a:pathLst>
                <a:path w="16" h="8">
                  <a:moveTo>
                    <a:pt x="16" y="2"/>
                  </a:moveTo>
                  <a:lnTo>
                    <a:pt x="7" y="8"/>
                  </a:lnTo>
                  <a:lnTo>
                    <a:pt x="0" y="2"/>
                  </a:lnTo>
                  <a:lnTo>
                    <a:pt x="10" y="0"/>
                  </a:lnTo>
                  <a:lnTo>
                    <a:pt x="16"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5" name="Freeform 429"/>
            <p:cNvSpPr/>
            <p:nvPr/>
          </p:nvSpPr>
          <p:spPr bwMode="auto">
            <a:xfrm>
              <a:off x="515" y="1723"/>
              <a:ext cx="960" cy="481"/>
            </a:xfrm>
            <a:custGeom>
              <a:avLst/>
              <a:gdLst/>
              <a:ahLst/>
              <a:cxnLst>
                <a:cxn ang="0">
                  <a:pos x="855" y="36"/>
                </a:cxn>
                <a:cxn ang="0">
                  <a:pos x="809" y="69"/>
                </a:cxn>
                <a:cxn ang="0">
                  <a:pos x="716" y="101"/>
                </a:cxn>
                <a:cxn ang="0">
                  <a:pos x="648" y="125"/>
                </a:cxn>
                <a:cxn ang="0">
                  <a:pos x="639" y="102"/>
                </a:cxn>
                <a:cxn ang="0">
                  <a:pos x="630" y="57"/>
                </a:cxn>
                <a:cxn ang="0">
                  <a:pos x="581" y="19"/>
                </a:cxn>
                <a:cxn ang="0">
                  <a:pos x="502" y="9"/>
                </a:cxn>
                <a:cxn ang="0">
                  <a:pos x="425" y="6"/>
                </a:cxn>
                <a:cxn ang="0">
                  <a:pos x="306" y="6"/>
                </a:cxn>
                <a:cxn ang="0">
                  <a:pos x="186" y="6"/>
                </a:cxn>
                <a:cxn ang="0">
                  <a:pos x="102" y="35"/>
                </a:cxn>
                <a:cxn ang="0">
                  <a:pos x="93" y="35"/>
                </a:cxn>
                <a:cxn ang="0">
                  <a:pos x="76" y="41"/>
                </a:cxn>
                <a:cxn ang="0">
                  <a:pos x="66" y="54"/>
                </a:cxn>
                <a:cxn ang="0">
                  <a:pos x="27" y="111"/>
                </a:cxn>
                <a:cxn ang="0">
                  <a:pos x="0" y="176"/>
                </a:cxn>
                <a:cxn ang="0">
                  <a:pos x="10" y="200"/>
                </a:cxn>
                <a:cxn ang="0">
                  <a:pos x="10" y="219"/>
                </a:cxn>
                <a:cxn ang="0">
                  <a:pos x="17" y="264"/>
                </a:cxn>
                <a:cxn ang="0">
                  <a:pos x="86" y="296"/>
                </a:cxn>
                <a:cxn ang="0">
                  <a:pos x="154" y="320"/>
                </a:cxn>
                <a:cxn ang="0">
                  <a:pos x="222" y="348"/>
                </a:cxn>
                <a:cxn ang="0">
                  <a:pos x="280" y="367"/>
                </a:cxn>
                <a:cxn ang="0">
                  <a:pos x="320" y="396"/>
                </a:cxn>
                <a:cxn ang="0">
                  <a:pos x="328" y="380"/>
                </a:cxn>
                <a:cxn ang="0">
                  <a:pos x="345" y="372"/>
                </a:cxn>
                <a:cxn ang="0">
                  <a:pos x="374" y="353"/>
                </a:cxn>
                <a:cxn ang="0">
                  <a:pos x="412" y="350"/>
                </a:cxn>
                <a:cxn ang="0">
                  <a:pos x="441" y="351"/>
                </a:cxn>
                <a:cxn ang="0">
                  <a:pos x="454" y="345"/>
                </a:cxn>
                <a:cxn ang="0">
                  <a:pos x="476" y="338"/>
                </a:cxn>
                <a:cxn ang="0">
                  <a:pos x="490" y="338"/>
                </a:cxn>
                <a:cxn ang="0">
                  <a:pos x="515" y="344"/>
                </a:cxn>
                <a:cxn ang="0">
                  <a:pos x="552" y="366"/>
                </a:cxn>
                <a:cxn ang="0">
                  <a:pos x="550" y="392"/>
                </a:cxn>
                <a:cxn ang="0">
                  <a:pos x="557" y="408"/>
                </a:cxn>
                <a:cxn ang="0">
                  <a:pos x="586" y="399"/>
                </a:cxn>
                <a:cxn ang="0">
                  <a:pos x="581" y="354"/>
                </a:cxn>
                <a:cxn ang="0">
                  <a:pos x="591" y="311"/>
                </a:cxn>
                <a:cxn ang="0">
                  <a:pos x="624" y="285"/>
                </a:cxn>
                <a:cxn ang="0">
                  <a:pos x="664" y="252"/>
                </a:cxn>
                <a:cxn ang="0">
                  <a:pos x="687" y="237"/>
                </a:cxn>
                <a:cxn ang="0">
                  <a:pos x="681" y="235"/>
                </a:cxn>
                <a:cxn ang="0">
                  <a:pos x="686" y="219"/>
                </a:cxn>
                <a:cxn ang="0">
                  <a:pos x="687" y="213"/>
                </a:cxn>
                <a:cxn ang="0">
                  <a:pos x="684" y="186"/>
                </a:cxn>
                <a:cxn ang="0">
                  <a:pos x="694" y="179"/>
                </a:cxn>
                <a:cxn ang="0">
                  <a:pos x="699" y="197"/>
                </a:cxn>
                <a:cxn ang="0">
                  <a:pos x="710" y="193"/>
                </a:cxn>
                <a:cxn ang="0">
                  <a:pos x="714" y="183"/>
                </a:cxn>
                <a:cxn ang="0">
                  <a:pos x="741" y="150"/>
                </a:cxn>
                <a:cxn ang="0">
                  <a:pos x="784" y="135"/>
                </a:cxn>
                <a:cxn ang="0">
                  <a:pos x="803" y="133"/>
                </a:cxn>
                <a:cxn ang="0">
                  <a:pos x="819" y="96"/>
                </a:cxn>
                <a:cxn ang="0">
                  <a:pos x="845" y="87"/>
                </a:cxn>
              </a:cxnLst>
              <a:rect l="0" t="0" r="r" b="b"/>
              <a:pathLst>
                <a:path w="864" h="431">
                  <a:moveTo>
                    <a:pt x="863" y="79"/>
                  </a:moveTo>
                  <a:lnTo>
                    <a:pt x="862" y="73"/>
                  </a:lnTo>
                  <a:lnTo>
                    <a:pt x="858" y="61"/>
                  </a:lnTo>
                  <a:lnTo>
                    <a:pt x="864" y="39"/>
                  </a:lnTo>
                  <a:lnTo>
                    <a:pt x="855" y="36"/>
                  </a:lnTo>
                  <a:lnTo>
                    <a:pt x="849" y="36"/>
                  </a:lnTo>
                  <a:lnTo>
                    <a:pt x="848" y="33"/>
                  </a:lnTo>
                  <a:lnTo>
                    <a:pt x="834" y="45"/>
                  </a:lnTo>
                  <a:lnTo>
                    <a:pt x="822" y="59"/>
                  </a:lnTo>
                  <a:lnTo>
                    <a:pt x="809" y="69"/>
                  </a:lnTo>
                  <a:lnTo>
                    <a:pt x="800" y="75"/>
                  </a:lnTo>
                  <a:lnTo>
                    <a:pt x="772" y="78"/>
                  </a:lnTo>
                  <a:lnTo>
                    <a:pt x="744" y="79"/>
                  </a:lnTo>
                  <a:lnTo>
                    <a:pt x="730" y="90"/>
                  </a:lnTo>
                  <a:lnTo>
                    <a:pt x="716" y="101"/>
                  </a:lnTo>
                  <a:lnTo>
                    <a:pt x="698" y="102"/>
                  </a:lnTo>
                  <a:lnTo>
                    <a:pt x="681" y="103"/>
                  </a:lnTo>
                  <a:lnTo>
                    <a:pt x="680" y="115"/>
                  </a:lnTo>
                  <a:lnTo>
                    <a:pt x="664" y="120"/>
                  </a:lnTo>
                  <a:lnTo>
                    <a:pt x="648" y="125"/>
                  </a:lnTo>
                  <a:lnTo>
                    <a:pt x="634" y="129"/>
                  </a:lnTo>
                  <a:lnTo>
                    <a:pt x="618" y="135"/>
                  </a:lnTo>
                  <a:lnTo>
                    <a:pt x="614" y="128"/>
                  </a:lnTo>
                  <a:lnTo>
                    <a:pt x="632" y="111"/>
                  </a:lnTo>
                  <a:lnTo>
                    <a:pt x="639" y="102"/>
                  </a:lnTo>
                  <a:lnTo>
                    <a:pt x="641" y="85"/>
                  </a:lnTo>
                  <a:lnTo>
                    <a:pt x="645" y="69"/>
                  </a:lnTo>
                  <a:lnTo>
                    <a:pt x="634" y="61"/>
                  </a:lnTo>
                  <a:lnTo>
                    <a:pt x="635" y="56"/>
                  </a:lnTo>
                  <a:lnTo>
                    <a:pt x="630" y="57"/>
                  </a:lnTo>
                  <a:lnTo>
                    <a:pt x="629" y="50"/>
                  </a:lnTo>
                  <a:lnTo>
                    <a:pt x="617" y="42"/>
                  </a:lnTo>
                  <a:lnTo>
                    <a:pt x="605" y="35"/>
                  </a:lnTo>
                  <a:lnTo>
                    <a:pt x="593" y="27"/>
                  </a:lnTo>
                  <a:lnTo>
                    <a:pt x="581" y="19"/>
                  </a:lnTo>
                  <a:lnTo>
                    <a:pt x="562" y="24"/>
                  </a:lnTo>
                  <a:lnTo>
                    <a:pt x="550" y="19"/>
                  </a:lnTo>
                  <a:lnTo>
                    <a:pt x="538" y="21"/>
                  </a:lnTo>
                  <a:lnTo>
                    <a:pt x="518" y="13"/>
                  </a:lnTo>
                  <a:lnTo>
                    <a:pt x="502" y="9"/>
                  </a:lnTo>
                  <a:lnTo>
                    <a:pt x="503" y="0"/>
                  </a:lnTo>
                  <a:lnTo>
                    <a:pt x="497" y="6"/>
                  </a:lnTo>
                  <a:lnTo>
                    <a:pt x="473" y="6"/>
                  </a:lnTo>
                  <a:lnTo>
                    <a:pt x="449" y="6"/>
                  </a:lnTo>
                  <a:lnTo>
                    <a:pt x="425" y="6"/>
                  </a:lnTo>
                  <a:lnTo>
                    <a:pt x="401" y="6"/>
                  </a:lnTo>
                  <a:lnTo>
                    <a:pt x="377" y="6"/>
                  </a:lnTo>
                  <a:lnTo>
                    <a:pt x="354" y="6"/>
                  </a:lnTo>
                  <a:lnTo>
                    <a:pt x="330" y="6"/>
                  </a:lnTo>
                  <a:lnTo>
                    <a:pt x="306" y="6"/>
                  </a:lnTo>
                  <a:lnTo>
                    <a:pt x="282" y="6"/>
                  </a:lnTo>
                  <a:lnTo>
                    <a:pt x="258" y="6"/>
                  </a:lnTo>
                  <a:lnTo>
                    <a:pt x="234" y="6"/>
                  </a:lnTo>
                  <a:lnTo>
                    <a:pt x="210" y="6"/>
                  </a:lnTo>
                  <a:lnTo>
                    <a:pt x="186" y="6"/>
                  </a:lnTo>
                  <a:lnTo>
                    <a:pt x="162" y="6"/>
                  </a:lnTo>
                  <a:lnTo>
                    <a:pt x="138" y="6"/>
                  </a:lnTo>
                  <a:lnTo>
                    <a:pt x="114" y="6"/>
                  </a:lnTo>
                  <a:lnTo>
                    <a:pt x="110" y="20"/>
                  </a:lnTo>
                  <a:lnTo>
                    <a:pt x="102" y="35"/>
                  </a:lnTo>
                  <a:lnTo>
                    <a:pt x="92" y="39"/>
                  </a:lnTo>
                  <a:lnTo>
                    <a:pt x="94" y="36"/>
                  </a:lnTo>
                  <a:lnTo>
                    <a:pt x="95" y="38"/>
                  </a:lnTo>
                  <a:lnTo>
                    <a:pt x="106" y="25"/>
                  </a:lnTo>
                  <a:lnTo>
                    <a:pt x="93" y="35"/>
                  </a:lnTo>
                  <a:lnTo>
                    <a:pt x="92" y="35"/>
                  </a:lnTo>
                  <a:lnTo>
                    <a:pt x="100" y="27"/>
                  </a:lnTo>
                  <a:lnTo>
                    <a:pt x="105" y="21"/>
                  </a:lnTo>
                  <a:lnTo>
                    <a:pt x="83" y="17"/>
                  </a:lnTo>
                  <a:lnTo>
                    <a:pt x="76" y="41"/>
                  </a:lnTo>
                  <a:lnTo>
                    <a:pt x="74" y="43"/>
                  </a:lnTo>
                  <a:lnTo>
                    <a:pt x="72" y="47"/>
                  </a:lnTo>
                  <a:lnTo>
                    <a:pt x="71" y="49"/>
                  </a:lnTo>
                  <a:lnTo>
                    <a:pt x="70" y="47"/>
                  </a:lnTo>
                  <a:lnTo>
                    <a:pt x="66" y="54"/>
                  </a:lnTo>
                  <a:lnTo>
                    <a:pt x="76" y="56"/>
                  </a:lnTo>
                  <a:lnTo>
                    <a:pt x="69" y="56"/>
                  </a:lnTo>
                  <a:lnTo>
                    <a:pt x="62" y="65"/>
                  </a:lnTo>
                  <a:lnTo>
                    <a:pt x="44" y="87"/>
                  </a:lnTo>
                  <a:lnTo>
                    <a:pt x="27" y="111"/>
                  </a:lnTo>
                  <a:lnTo>
                    <a:pt x="22" y="126"/>
                  </a:lnTo>
                  <a:lnTo>
                    <a:pt x="17" y="140"/>
                  </a:lnTo>
                  <a:lnTo>
                    <a:pt x="2" y="157"/>
                  </a:lnTo>
                  <a:lnTo>
                    <a:pt x="3" y="163"/>
                  </a:lnTo>
                  <a:lnTo>
                    <a:pt x="0" y="176"/>
                  </a:lnTo>
                  <a:lnTo>
                    <a:pt x="3" y="188"/>
                  </a:lnTo>
                  <a:lnTo>
                    <a:pt x="5" y="199"/>
                  </a:lnTo>
                  <a:lnTo>
                    <a:pt x="4" y="197"/>
                  </a:lnTo>
                  <a:lnTo>
                    <a:pt x="3" y="200"/>
                  </a:lnTo>
                  <a:lnTo>
                    <a:pt x="10" y="200"/>
                  </a:lnTo>
                  <a:lnTo>
                    <a:pt x="14" y="200"/>
                  </a:lnTo>
                  <a:lnTo>
                    <a:pt x="11" y="210"/>
                  </a:lnTo>
                  <a:lnTo>
                    <a:pt x="8" y="207"/>
                  </a:lnTo>
                  <a:lnTo>
                    <a:pt x="5" y="210"/>
                  </a:lnTo>
                  <a:lnTo>
                    <a:pt x="10" y="219"/>
                  </a:lnTo>
                  <a:lnTo>
                    <a:pt x="5" y="227"/>
                  </a:lnTo>
                  <a:lnTo>
                    <a:pt x="9" y="236"/>
                  </a:lnTo>
                  <a:lnTo>
                    <a:pt x="12" y="247"/>
                  </a:lnTo>
                  <a:lnTo>
                    <a:pt x="9" y="263"/>
                  </a:lnTo>
                  <a:lnTo>
                    <a:pt x="17" y="264"/>
                  </a:lnTo>
                  <a:lnTo>
                    <a:pt x="33" y="272"/>
                  </a:lnTo>
                  <a:lnTo>
                    <a:pt x="48" y="284"/>
                  </a:lnTo>
                  <a:lnTo>
                    <a:pt x="48" y="299"/>
                  </a:lnTo>
                  <a:lnTo>
                    <a:pt x="66" y="297"/>
                  </a:lnTo>
                  <a:lnTo>
                    <a:pt x="86" y="296"/>
                  </a:lnTo>
                  <a:lnTo>
                    <a:pt x="96" y="302"/>
                  </a:lnTo>
                  <a:lnTo>
                    <a:pt x="108" y="308"/>
                  </a:lnTo>
                  <a:lnTo>
                    <a:pt x="120" y="314"/>
                  </a:lnTo>
                  <a:lnTo>
                    <a:pt x="132" y="320"/>
                  </a:lnTo>
                  <a:lnTo>
                    <a:pt x="154" y="320"/>
                  </a:lnTo>
                  <a:lnTo>
                    <a:pt x="176" y="320"/>
                  </a:lnTo>
                  <a:lnTo>
                    <a:pt x="179" y="312"/>
                  </a:lnTo>
                  <a:lnTo>
                    <a:pt x="204" y="312"/>
                  </a:lnTo>
                  <a:lnTo>
                    <a:pt x="218" y="330"/>
                  </a:lnTo>
                  <a:lnTo>
                    <a:pt x="222" y="348"/>
                  </a:lnTo>
                  <a:lnTo>
                    <a:pt x="231" y="355"/>
                  </a:lnTo>
                  <a:lnTo>
                    <a:pt x="240" y="362"/>
                  </a:lnTo>
                  <a:lnTo>
                    <a:pt x="251" y="349"/>
                  </a:lnTo>
                  <a:lnTo>
                    <a:pt x="273" y="351"/>
                  </a:lnTo>
                  <a:lnTo>
                    <a:pt x="280" y="367"/>
                  </a:lnTo>
                  <a:lnTo>
                    <a:pt x="286" y="384"/>
                  </a:lnTo>
                  <a:lnTo>
                    <a:pt x="292" y="405"/>
                  </a:lnTo>
                  <a:lnTo>
                    <a:pt x="302" y="414"/>
                  </a:lnTo>
                  <a:lnTo>
                    <a:pt x="321" y="416"/>
                  </a:lnTo>
                  <a:lnTo>
                    <a:pt x="320" y="396"/>
                  </a:lnTo>
                  <a:lnTo>
                    <a:pt x="318" y="393"/>
                  </a:lnTo>
                  <a:lnTo>
                    <a:pt x="317" y="390"/>
                  </a:lnTo>
                  <a:lnTo>
                    <a:pt x="322" y="392"/>
                  </a:lnTo>
                  <a:lnTo>
                    <a:pt x="324" y="383"/>
                  </a:lnTo>
                  <a:lnTo>
                    <a:pt x="328" y="380"/>
                  </a:lnTo>
                  <a:lnTo>
                    <a:pt x="336" y="374"/>
                  </a:lnTo>
                  <a:lnTo>
                    <a:pt x="341" y="371"/>
                  </a:lnTo>
                  <a:lnTo>
                    <a:pt x="341" y="368"/>
                  </a:lnTo>
                  <a:lnTo>
                    <a:pt x="348" y="368"/>
                  </a:lnTo>
                  <a:lnTo>
                    <a:pt x="345" y="372"/>
                  </a:lnTo>
                  <a:lnTo>
                    <a:pt x="353" y="367"/>
                  </a:lnTo>
                  <a:lnTo>
                    <a:pt x="350" y="367"/>
                  </a:lnTo>
                  <a:lnTo>
                    <a:pt x="368" y="355"/>
                  </a:lnTo>
                  <a:lnTo>
                    <a:pt x="370" y="350"/>
                  </a:lnTo>
                  <a:lnTo>
                    <a:pt x="374" y="353"/>
                  </a:lnTo>
                  <a:lnTo>
                    <a:pt x="372" y="354"/>
                  </a:lnTo>
                  <a:lnTo>
                    <a:pt x="384" y="347"/>
                  </a:lnTo>
                  <a:lnTo>
                    <a:pt x="387" y="347"/>
                  </a:lnTo>
                  <a:lnTo>
                    <a:pt x="399" y="349"/>
                  </a:lnTo>
                  <a:lnTo>
                    <a:pt x="412" y="350"/>
                  </a:lnTo>
                  <a:lnTo>
                    <a:pt x="419" y="349"/>
                  </a:lnTo>
                  <a:lnTo>
                    <a:pt x="424" y="355"/>
                  </a:lnTo>
                  <a:lnTo>
                    <a:pt x="434" y="357"/>
                  </a:lnTo>
                  <a:lnTo>
                    <a:pt x="442" y="359"/>
                  </a:lnTo>
                  <a:lnTo>
                    <a:pt x="441" y="351"/>
                  </a:lnTo>
                  <a:lnTo>
                    <a:pt x="453" y="360"/>
                  </a:lnTo>
                  <a:lnTo>
                    <a:pt x="450" y="363"/>
                  </a:lnTo>
                  <a:lnTo>
                    <a:pt x="455" y="357"/>
                  </a:lnTo>
                  <a:lnTo>
                    <a:pt x="449" y="349"/>
                  </a:lnTo>
                  <a:lnTo>
                    <a:pt x="454" y="345"/>
                  </a:lnTo>
                  <a:lnTo>
                    <a:pt x="452" y="344"/>
                  </a:lnTo>
                  <a:lnTo>
                    <a:pt x="450" y="343"/>
                  </a:lnTo>
                  <a:lnTo>
                    <a:pt x="440" y="341"/>
                  </a:lnTo>
                  <a:lnTo>
                    <a:pt x="450" y="341"/>
                  </a:lnTo>
                  <a:lnTo>
                    <a:pt x="476" y="338"/>
                  </a:lnTo>
                  <a:lnTo>
                    <a:pt x="479" y="331"/>
                  </a:lnTo>
                  <a:lnTo>
                    <a:pt x="478" y="339"/>
                  </a:lnTo>
                  <a:lnTo>
                    <a:pt x="485" y="338"/>
                  </a:lnTo>
                  <a:lnTo>
                    <a:pt x="494" y="336"/>
                  </a:lnTo>
                  <a:lnTo>
                    <a:pt x="490" y="338"/>
                  </a:lnTo>
                  <a:lnTo>
                    <a:pt x="504" y="337"/>
                  </a:lnTo>
                  <a:lnTo>
                    <a:pt x="501" y="337"/>
                  </a:lnTo>
                  <a:lnTo>
                    <a:pt x="509" y="339"/>
                  </a:lnTo>
                  <a:lnTo>
                    <a:pt x="513" y="339"/>
                  </a:lnTo>
                  <a:lnTo>
                    <a:pt x="515" y="344"/>
                  </a:lnTo>
                  <a:lnTo>
                    <a:pt x="512" y="342"/>
                  </a:lnTo>
                  <a:lnTo>
                    <a:pt x="515" y="350"/>
                  </a:lnTo>
                  <a:lnTo>
                    <a:pt x="537" y="343"/>
                  </a:lnTo>
                  <a:lnTo>
                    <a:pt x="545" y="354"/>
                  </a:lnTo>
                  <a:lnTo>
                    <a:pt x="552" y="366"/>
                  </a:lnTo>
                  <a:lnTo>
                    <a:pt x="549" y="386"/>
                  </a:lnTo>
                  <a:lnTo>
                    <a:pt x="548" y="383"/>
                  </a:lnTo>
                  <a:lnTo>
                    <a:pt x="549" y="386"/>
                  </a:lnTo>
                  <a:lnTo>
                    <a:pt x="552" y="381"/>
                  </a:lnTo>
                  <a:lnTo>
                    <a:pt x="550" y="392"/>
                  </a:lnTo>
                  <a:lnTo>
                    <a:pt x="554" y="399"/>
                  </a:lnTo>
                  <a:lnTo>
                    <a:pt x="556" y="401"/>
                  </a:lnTo>
                  <a:lnTo>
                    <a:pt x="556" y="407"/>
                  </a:lnTo>
                  <a:lnTo>
                    <a:pt x="560" y="403"/>
                  </a:lnTo>
                  <a:lnTo>
                    <a:pt x="557" y="408"/>
                  </a:lnTo>
                  <a:lnTo>
                    <a:pt x="560" y="417"/>
                  </a:lnTo>
                  <a:lnTo>
                    <a:pt x="567" y="431"/>
                  </a:lnTo>
                  <a:lnTo>
                    <a:pt x="576" y="428"/>
                  </a:lnTo>
                  <a:lnTo>
                    <a:pt x="581" y="414"/>
                  </a:lnTo>
                  <a:lnTo>
                    <a:pt x="586" y="399"/>
                  </a:lnTo>
                  <a:lnTo>
                    <a:pt x="584" y="384"/>
                  </a:lnTo>
                  <a:lnTo>
                    <a:pt x="581" y="368"/>
                  </a:lnTo>
                  <a:lnTo>
                    <a:pt x="584" y="383"/>
                  </a:lnTo>
                  <a:lnTo>
                    <a:pt x="582" y="368"/>
                  </a:lnTo>
                  <a:lnTo>
                    <a:pt x="581" y="354"/>
                  </a:lnTo>
                  <a:lnTo>
                    <a:pt x="580" y="339"/>
                  </a:lnTo>
                  <a:lnTo>
                    <a:pt x="579" y="325"/>
                  </a:lnTo>
                  <a:lnTo>
                    <a:pt x="584" y="321"/>
                  </a:lnTo>
                  <a:lnTo>
                    <a:pt x="585" y="319"/>
                  </a:lnTo>
                  <a:lnTo>
                    <a:pt x="591" y="311"/>
                  </a:lnTo>
                  <a:lnTo>
                    <a:pt x="596" y="302"/>
                  </a:lnTo>
                  <a:lnTo>
                    <a:pt x="597" y="301"/>
                  </a:lnTo>
                  <a:lnTo>
                    <a:pt x="602" y="300"/>
                  </a:lnTo>
                  <a:lnTo>
                    <a:pt x="622" y="285"/>
                  </a:lnTo>
                  <a:lnTo>
                    <a:pt x="624" y="285"/>
                  </a:lnTo>
                  <a:lnTo>
                    <a:pt x="640" y="275"/>
                  </a:lnTo>
                  <a:lnTo>
                    <a:pt x="646" y="272"/>
                  </a:lnTo>
                  <a:lnTo>
                    <a:pt x="657" y="261"/>
                  </a:lnTo>
                  <a:lnTo>
                    <a:pt x="675" y="255"/>
                  </a:lnTo>
                  <a:lnTo>
                    <a:pt x="664" y="252"/>
                  </a:lnTo>
                  <a:lnTo>
                    <a:pt x="671" y="253"/>
                  </a:lnTo>
                  <a:lnTo>
                    <a:pt x="674" y="249"/>
                  </a:lnTo>
                  <a:lnTo>
                    <a:pt x="666" y="245"/>
                  </a:lnTo>
                  <a:lnTo>
                    <a:pt x="682" y="246"/>
                  </a:lnTo>
                  <a:lnTo>
                    <a:pt x="687" y="237"/>
                  </a:lnTo>
                  <a:lnTo>
                    <a:pt x="683" y="240"/>
                  </a:lnTo>
                  <a:lnTo>
                    <a:pt x="678" y="236"/>
                  </a:lnTo>
                  <a:lnTo>
                    <a:pt x="674" y="234"/>
                  </a:lnTo>
                  <a:lnTo>
                    <a:pt x="675" y="234"/>
                  </a:lnTo>
                  <a:lnTo>
                    <a:pt x="681" y="235"/>
                  </a:lnTo>
                  <a:lnTo>
                    <a:pt x="686" y="234"/>
                  </a:lnTo>
                  <a:lnTo>
                    <a:pt x="688" y="235"/>
                  </a:lnTo>
                  <a:lnTo>
                    <a:pt x="689" y="224"/>
                  </a:lnTo>
                  <a:lnTo>
                    <a:pt x="690" y="240"/>
                  </a:lnTo>
                  <a:lnTo>
                    <a:pt x="686" y="219"/>
                  </a:lnTo>
                  <a:lnTo>
                    <a:pt x="680" y="218"/>
                  </a:lnTo>
                  <a:lnTo>
                    <a:pt x="675" y="212"/>
                  </a:lnTo>
                  <a:lnTo>
                    <a:pt x="686" y="217"/>
                  </a:lnTo>
                  <a:lnTo>
                    <a:pt x="681" y="209"/>
                  </a:lnTo>
                  <a:lnTo>
                    <a:pt x="687" y="213"/>
                  </a:lnTo>
                  <a:lnTo>
                    <a:pt x="680" y="199"/>
                  </a:lnTo>
                  <a:lnTo>
                    <a:pt x="689" y="205"/>
                  </a:lnTo>
                  <a:lnTo>
                    <a:pt x="682" y="193"/>
                  </a:lnTo>
                  <a:lnTo>
                    <a:pt x="677" y="193"/>
                  </a:lnTo>
                  <a:lnTo>
                    <a:pt x="684" y="186"/>
                  </a:lnTo>
                  <a:lnTo>
                    <a:pt x="682" y="193"/>
                  </a:lnTo>
                  <a:lnTo>
                    <a:pt x="690" y="198"/>
                  </a:lnTo>
                  <a:lnTo>
                    <a:pt x="688" y="188"/>
                  </a:lnTo>
                  <a:lnTo>
                    <a:pt x="692" y="194"/>
                  </a:lnTo>
                  <a:lnTo>
                    <a:pt x="694" y="179"/>
                  </a:lnTo>
                  <a:lnTo>
                    <a:pt x="704" y="175"/>
                  </a:lnTo>
                  <a:lnTo>
                    <a:pt x="698" y="185"/>
                  </a:lnTo>
                  <a:lnTo>
                    <a:pt x="695" y="189"/>
                  </a:lnTo>
                  <a:lnTo>
                    <a:pt x="694" y="194"/>
                  </a:lnTo>
                  <a:lnTo>
                    <a:pt x="699" y="197"/>
                  </a:lnTo>
                  <a:lnTo>
                    <a:pt x="696" y="201"/>
                  </a:lnTo>
                  <a:lnTo>
                    <a:pt x="698" y="205"/>
                  </a:lnTo>
                  <a:lnTo>
                    <a:pt x="694" y="207"/>
                  </a:lnTo>
                  <a:lnTo>
                    <a:pt x="690" y="213"/>
                  </a:lnTo>
                  <a:lnTo>
                    <a:pt x="710" y="193"/>
                  </a:lnTo>
                  <a:lnTo>
                    <a:pt x="708" y="175"/>
                  </a:lnTo>
                  <a:lnTo>
                    <a:pt x="717" y="167"/>
                  </a:lnTo>
                  <a:lnTo>
                    <a:pt x="710" y="171"/>
                  </a:lnTo>
                  <a:lnTo>
                    <a:pt x="716" y="179"/>
                  </a:lnTo>
                  <a:lnTo>
                    <a:pt x="714" y="183"/>
                  </a:lnTo>
                  <a:lnTo>
                    <a:pt x="732" y="167"/>
                  </a:lnTo>
                  <a:lnTo>
                    <a:pt x="732" y="169"/>
                  </a:lnTo>
                  <a:lnTo>
                    <a:pt x="735" y="157"/>
                  </a:lnTo>
                  <a:lnTo>
                    <a:pt x="742" y="144"/>
                  </a:lnTo>
                  <a:lnTo>
                    <a:pt x="741" y="150"/>
                  </a:lnTo>
                  <a:lnTo>
                    <a:pt x="746" y="147"/>
                  </a:lnTo>
                  <a:lnTo>
                    <a:pt x="762" y="144"/>
                  </a:lnTo>
                  <a:lnTo>
                    <a:pt x="778" y="140"/>
                  </a:lnTo>
                  <a:lnTo>
                    <a:pt x="782" y="135"/>
                  </a:lnTo>
                  <a:lnTo>
                    <a:pt x="784" y="135"/>
                  </a:lnTo>
                  <a:lnTo>
                    <a:pt x="790" y="139"/>
                  </a:lnTo>
                  <a:lnTo>
                    <a:pt x="794" y="140"/>
                  </a:lnTo>
                  <a:lnTo>
                    <a:pt x="803" y="135"/>
                  </a:lnTo>
                  <a:lnTo>
                    <a:pt x="802" y="128"/>
                  </a:lnTo>
                  <a:lnTo>
                    <a:pt x="803" y="133"/>
                  </a:lnTo>
                  <a:lnTo>
                    <a:pt x="795" y="129"/>
                  </a:lnTo>
                  <a:lnTo>
                    <a:pt x="796" y="120"/>
                  </a:lnTo>
                  <a:lnTo>
                    <a:pt x="797" y="116"/>
                  </a:lnTo>
                  <a:lnTo>
                    <a:pt x="814" y="98"/>
                  </a:lnTo>
                  <a:lnTo>
                    <a:pt x="819" y="96"/>
                  </a:lnTo>
                  <a:lnTo>
                    <a:pt x="821" y="97"/>
                  </a:lnTo>
                  <a:lnTo>
                    <a:pt x="834" y="85"/>
                  </a:lnTo>
                  <a:lnTo>
                    <a:pt x="834" y="86"/>
                  </a:lnTo>
                  <a:lnTo>
                    <a:pt x="838" y="86"/>
                  </a:lnTo>
                  <a:lnTo>
                    <a:pt x="845" y="87"/>
                  </a:lnTo>
                  <a:lnTo>
                    <a:pt x="863" y="7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6" name="Freeform 430"/>
            <p:cNvSpPr/>
            <p:nvPr/>
          </p:nvSpPr>
          <p:spPr bwMode="auto">
            <a:xfrm>
              <a:off x="127" y="1328"/>
              <a:ext cx="611" cy="294"/>
            </a:xfrm>
            <a:custGeom>
              <a:avLst/>
              <a:gdLst/>
              <a:ahLst/>
              <a:cxnLst>
                <a:cxn ang="0">
                  <a:pos x="442" y="229"/>
                </a:cxn>
                <a:cxn ang="0">
                  <a:pos x="426" y="186"/>
                </a:cxn>
                <a:cxn ang="0">
                  <a:pos x="402" y="175"/>
                </a:cxn>
                <a:cxn ang="0">
                  <a:pos x="424" y="135"/>
                </a:cxn>
                <a:cxn ang="0">
                  <a:pos x="507" y="60"/>
                </a:cxn>
                <a:cxn ang="0">
                  <a:pos x="500" y="16"/>
                </a:cxn>
                <a:cxn ang="0">
                  <a:pos x="429" y="6"/>
                </a:cxn>
                <a:cxn ang="0">
                  <a:pos x="413" y="1"/>
                </a:cxn>
                <a:cxn ang="0">
                  <a:pos x="356" y="10"/>
                </a:cxn>
                <a:cxn ang="0">
                  <a:pos x="324" y="16"/>
                </a:cxn>
                <a:cxn ang="0">
                  <a:pos x="230" y="45"/>
                </a:cxn>
                <a:cxn ang="0">
                  <a:pos x="250" y="72"/>
                </a:cxn>
                <a:cxn ang="0">
                  <a:pos x="242" y="76"/>
                </a:cxn>
                <a:cxn ang="0">
                  <a:pos x="222" y="72"/>
                </a:cxn>
                <a:cxn ang="0">
                  <a:pos x="155" y="94"/>
                </a:cxn>
                <a:cxn ang="0">
                  <a:pos x="220" y="97"/>
                </a:cxn>
                <a:cxn ang="0">
                  <a:pos x="180" y="121"/>
                </a:cxn>
                <a:cxn ang="0">
                  <a:pos x="129" y="135"/>
                </a:cxn>
                <a:cxn ang="0">
                  <a:pos x="96" y="148"/>
                </a:cxn>
                <a:cxn ang="0">
                  <a:pos x="108" y="151"/>
                </a:cxn>
                <a:cxn ang="0">
                  <a:pos x="105" y="163"/>
                </a:cxn>
                <a:cxn ang="0">
                  <a:pos x="81" y="169"/>
                </a:cxn>
                <a:cxn ang="0">
                  <a:pos x="110" y="177"/>
                </a:cxn>
                <a:cxn ang="0">
                  <a:pos x="88" y="199"/>
                </a:cxn>
                <a:cxn ang="0">
                  <a:pos x="137" y="193"/>
                </a:cxn>
                <a:cxn ang="0">
                  <a:pos x="159" y="193"/>
                </a:cxn>
                <a:cxn ang="0">
                  <a:pos x="124" y="217"/>
                </a:cxn>
                <a:cxn ang="0">
                  <a:pos x="57" y="246"/>
                </a:cxn>
                <a:cxn ang="0">
                  <a:pos x="38" y="246"/>
                </a:cxn>
                <a:cxn ang="0">
                  <a:pos x="14" y="258"/>
                </a:cxn>
                <a:cxn ang="0">
                  <a:pos x="34" y="252"/>
                </a:cxn>
                <a:cxn ang="0">
                  <a:pos x="81" y="244"/>
                </a:cxn>
                <a:cxn ang="0">
                  <a:pos x="168" y="210"/>
                </a:cxn>
                <a:cxn ang="0">
                  <a:pos x="228" y="179"/>
                </a:cxn>
                <a:cxn ang="0">
                  <a:pos x="297" y="153"/>
                </a:cxn>
                <a:cxn ang="0">
                  <a:pos x="258" y="166"/>
                </a:cxn>
                <a:cxn ang="0">
                  <a:pos x="238" y="190"/>
                </a:cxn>
                <a:cxn ang="0">
                  <a:pos x="261" y="183"/>
                </a:cxn>
                <a:cxn ang="0">
                  <a:pos x="280" y="178"/>
                </a:cxn>
                <a:cxn ang="0">
                  <a:pos x="294" y="165"/>
                </a:cxn>
                <a:cxn ang="0">
                  <a:pos x="312" y="161"/>
                </a:cxn>
                <a:cxn ang="0">
                  <a:pos x="324" y="163"/>
                </a:cxn>
                <a:cxn ang="0">
                  <a:pos x="323" y="169"/>
                </a:cxn>
                <a:cxn ang="0">
                  <a:pos x="340" y="174"/>
                </a:cxn>
                <a:cxn ang="0">
                  <a:pos x="393" y="178"/>
                </a:cxn>
                <a:cxn ang="0">
                  <a:pos x="389" y="184"/>
                </a:cxn>
                <a:cxn ang="0">
                  <a:pos x="411" y="195"/>
                </a:cxn>
                <a:cxn ang="0">
                  <a:pos x="420" y="201"/>
                </a:cxn>
                <a:cxn ang="0">
                  <a:pos x="434" y="199"/>
                </a:cxn>
                <a:cxn ang="0">
                  <a:pos x="436" y="211"/>
                </a:cxn>
                <a:cxn ang="0">
                  <a:pos x="435" y="215"/>
                </a:cxn>
                <a:cxn ang="0">
                  <a:pos x="435" y="232"/>
                </a:cxn>
                <a:cxn ang="0">
                  <a:pos x="428" y="249"/>
                </a:cxn>
                <a:cxn ang="0">
                  <a:pos x="441" y="255"/>
                </a:cxn>
              </a:cxnLst>
              <a:rect l="0" t="0" r="r" b="b"/>
              <a:pathLst>
                <a:path w="550" h="264">
                  <a:moveTo>
                    <a:pt x="447" y="256"/>
                  </a:moveTo>
                  <a:lnTo>
                    <a:pt x="455" y="245"/>
                  </a:lnTo>
                  <a:lnTo>
                    <a:pt x="449" y="238"/>
                  </a:lnTo>
                  <a:lnTo>
                    <a:pt x="442" y="229"/>
                  </a:lnTo>
                  <a:lnTo>
                    <a:pt x="446" y="214"/>
                  </a:lnTo>
                  <a:lnTo>
                    <a:pt x="449" y="198"/>
                  </a:lnTo>
                  <a:lnTo>
                    <a:pt x="444" y="180"/>
                  </a:lnTo>
                  <a:lnTo>
                    <a:pt x="426" y="186"/>
                  </a:lnTo>
                  <a:lnTo>
                    <a:pt x="417" y="191"/>
                  </a:lnTo>
                  <a:lnTo>
                    <a:pt x="405" y="196"/>
                  </a:lnTo>
                  <a:lnTo>
                    <a:pt x="405" y="179"/>
                  </a:lnTo>
                  <a:lnTo>
                    <a:pt x="402" y="175"/>
                  </a:lnTo>
                  <a:lnTo>
                    <a:pt x="408" y="172"/>
                  </a:lnTo>
                  <a:lnTo>
                    <a:pt x="383" y="172"/>
                  </a:lnTo>
                  <a:lnTo>
                    <a:pt x="404" y="154"/>
                  </a:lnTo>
                  <a:lnTo>
                    <a:pt x="424" y="135"/>
                  </a:lnTo>
                  <a:lnTo>
                    <a:pt x="444" y="115"/>
                  </a:lnTo>
                  <a:lnTo>
                    <a:pt x="464" y="96"/>
                  </a:lnTo>
                  <a:lnTo>
                    <a:pt x="485" y="78"/>
                  </a:lnTo>
                  <a:lnTo>
                    <a:pt x="507" y="60"/>
                  </a:lnTo>
                  <a:lnTo>
                    <a:pt x="528" y="42"/>
                  </a:lnTo>
                  <a:lnTo>
                    <a:pt x="550" y="24"/>
                  </a:lnTo>
                  <a:lnTo>
                    <a:pt x="524" y="18"/>
                  </a:lnTo>
                  <a:lnTo>
                    <a:pt x="500" y="16"/>
                  </a:lnTo>
                  <a:lnTo>
                    <a:pt x="474" y="13"/>
                  </a:lnTo>
                  <a:lnTo>
                    <a:pt x="443" y="11"/>
                  </a:lnTo>
                  <a:lnTo>
                    <a:pt x="441" y="9"/>
                  </a:lnTo>
                  <a:lnTo>
                    <a:pt x="429" y="6"/>
                  </a:lnTo>
                  <a:lnTo>
                    <a:pt x="422" y="6"/>
                  </a:lnTo>
                  <a:lnTo>
                    <a:pt x="418" y="4"/>
                  </a:lnTo>
                  <a:lnTo>
                    <a:pt x="406" y="6"/>
                  </a:lnTo>
                  <a:lnTo>
                    <a:pt x="413" y="1"/>
                  </a:lnTo>
                  <a:lnTo>
                    <a:pt x="406" y="0"/>
                  </a:lnTo>
                  <a:lnTo>
                    <a:pt x="372" y="7"/>
                  </a:lnTo>
                  <a:lnTo>
                    <a:pt x="366" y="7"/>
                  </a:lnTo>
                  <a:lnTo>
                    <a:pt x="356" y="10"/>
                  </a:lnTo>
                  <a:lnTo>
                    <a:pt x="354" y="12"/>
                  </a:lnTo>
                  <a:lnTo>
                    <a:pt x="347" y="16"/>
                  </a:lnTo>
                  <a:lnTo>
                    <a:pt x="352" y="11"/>
                  </a:lnTo>
                  <a:lnTo>
                    <a:pt x="324" y="16"/>
                  </a:lnTo>
                  <a:lnTo>
                    <a:pt x="296" y="25"/>
                  </a:lnTo>
                  <a:lnTo>
                    <a:pt x="268" y="36"/>
                  </a:lnTo>
                  <a:lnTo>
                    <a:pt x="244" y="36"/>
                  </a:lnTo>
                  <a:lnTo>
                    <a:pt x="230" y="45"/>
                  </a:lnTo>
                  <a:lnTo>
                    <a:pt x="240" y="60"/>
                  </a:lnTo>
                  <a:lnTo>
                    <a:pt x="236" y="64"/>
                  </a:lnTo>
                  <a:lnTo>
                    <a:pt x="255" y="66"/>
                  </a:lnTo>
                  <a:lnTo>
                    <a:pt x="250" y="72"/>
                  </a:lnTo>
                  <a:lnTo>
                    <a:pt x="264" y="73"/>
                  </a:lnTo>
                  <a:lnTo>
                    <a:pt x="245" y="72"/>
                  </a:lnTo>
                  <a:lnTo>
                    <a:pt x="244" y="67"/>
                  </a:lnTo>
                  <a:lnTo>
                    <a:pt x="242" y="76"/>
                  </a:lnTo>
                  <a:lnTo>
                    <a:pt x="246" y="79"/>
                  </a:lnTo>
                  <a:lnTo>
                    <a:pt x="238" y="79"/>
                  </a:lnTo>
                  <a:lnTo>
                    <a:pt x="210" y="78"/>
                  </a:lnTo>
                  <a:lnTo>
                    <a:pt x="222" y="72"/>
                  </a:lnTo>
                  <a:lnTo>
                    <a:pt x="191" y="77"/>
                  </a:lnTo>
                  <a:lnTo>
                    <a:pt x="152" y="88"/>
                  </a:lnTo>
                  <a:lnTo>
                    <a:pt x="165" y="93"/>
                  </a:lnTo>
                  <a:lnTo>
                    <a:pt x="155" y="94"/>
                  </a:lnTo>
                  <a:lnTo>
                    <a:pt x="153" y="103"/>
                  </a:lnTo>
                  <a:lnTo>
                    <a:pt x="186" y="103"/>
                  </a:lnTo>
                  <a:lnTo>
                    <a:pt x="191" y="106"/>
                  </a:lnTo>
                  <a:lnTo>
                    <a:pt x="220" y="97"/>
                  </a:lnTo>
                  <a:lnTo>
                    <a:pt x="214" y="105"/>
                  </a:lnTo>
                  <a:lnTo>
                    <a:pt x="208" y="106"/>
                  </a:lnTo>
                  <a:lnTo>
                    <a:pt x="202" y="115"/>
                  </a:lnTo>
                  <a:lnTo>
                    <a:pt x="180" y="121"/>
                  </a:lnTo>
                  <a:lnTo>
                    <a:pt x="149" y="129"/>
                  </a:lnTo>
                  <a:lnTo>
                    <a:pt x="155" y="125"/>
                  </a:lnTo>
                  <a:lnTo>
                    <a:pt x="143" y="127"/>
                  </a:lnTo>
                  <a:lnTo>
                    <a:pt x="129" y="135"/>
                  </a:lnTo>
                  <a:lnTo>
                    <a:pt x="131" y="135"/>
                  </a:lnTo>
                  <a:lnTo>
                    <a:pt x="125" y="137"/>
                  </a:lnTo>
                  <a:lnTo>
                    <a:pt x="104" y="147"/>
                  </a:lnTo>
                  <a:lnTo>
                    <a:pt x="96" y="148"/>
                  </a:lnTo>
                  <a:lnTo>
                    <a:pt x="99" y="150"/>
                  </a:lnTo>
                  <a:lnTo>
                    <a:pt x="90" y="153"/>
                  </a:lnTo>
                  <a:lnTo>
                    <a:pt x="93" y="157"/>
                  </a:lnTo>
                  <a:lnTo>
                    <a:pt x="108" y="151"/>
                  </a:lnTo>
                  <a:lnTo>
                    <a:pt x="94" y="159"/>
                  </a:lnTo>
                  <a:lnTo>
                    <a:pt x="95" y="161"/>
                  </a:lnTo>
                  <a:lnTo>
                    <a:pt x="110" y="162"/>
                  </a:lnTo>
                  <a:lnTo>
                    <a:pt x="105" y="163"/>
                  </a:lnTo>
                  <a:lnTo>
                    <a:pt x="107" y="166"/>
                  </a:lnTo>
                  <a:lnTo>
                    <a:pt x="98" y="166"/>
                  </a:lnTo>
                  <a:lnTo>
                    <a:pt x="92" y="163"/>
                  </a:lnTo>
                  <a:lnTo>
                    <a:pt x="81" y="169"/>
                  </a:lnTo>
                  <a:lnTo>
                    <a:pt x="87" y="180"/>
                  </a:lnTo>
                  <a:lnTo>
                    <a:pt x="110" y="174"/>
                  </a:lnTo>
                  <a:lnTo>
                    <a:pt x="124" y="167"/>
                  </a:lnTo>
                  <a:lnTo>
                    <a:pt x="110" y="177"/>
                  </a:lnTo>
                  <a:lnTo>
                    <a:pt x="100" y="187"/>
                  </a:lnTo>
                  <a:lnTo>
                    <a:pt x="96" y="192"/>
                  </a:lnTo>
                  <a:lnTo>
                    <a:pt x="96" y="193"/>
                  </a:lnTo>
                  <a:lnTo>
                    <a:pt x="88" y="199"/>
                  </a:lnTo>
                  <a:lnTo>
                    <a:pt x="114" y="195"/>
                  </a:lnTo>
                  <a:lnTo>
                    <a:pt x="122" y="196"/>
                  </a:lnTo>
                  <a:lnTo>
                    <a:pt x="122" y="204"/>
                  </a:lnTo>
                  <a:lnTo>
                    <a:pt x="137" y="193"/>
                  </a:lnTo>
                  <a:lnTo>
                    <a:pt x="142" y="193"/>
                  </a:lnTo>
                  <a:lnTo>
                    <a:pt x="132" y="197"/>
                  </a:lnTo>
                  <a:lnTo>
                    <a:pt x="135" y="201"/>
                  </a:lnTo>
                  <a:lnTo>
                    <a:pt x="159" y="193"/>
                  </a:lnTo>
                  <a:lnTo>
                    <a:pt x="136" y="207"/>
                  </a:lnTo>
                  <a:lnTo>
                    <a:pt x="140" y="207"/>
                  </a:lnTo>
                  <a:lnTo>
                    <a:pt x="137" y="207"/>
                  </a:lnTo>
                  <a:lnTo>
                    <a:pt x="124" y="217"/>
                  </a:lnTo>
                  <a:lnTo>
                    <a:pt x="117" y="219"/>
                  </a:lnTo>
                  <a:lnTo>
                    <a:pt x="95" y="231"/>
                  </a:lnTo>
                  <a:lnTo>
                    <a:pt x="60" y="241"/>
                  </a:lnTo>
                  <a:lnTo>
                    <a:pt x="57" y="246"/>
                  </a:lnTo>
                  <a:lnTo>
                    <a:pt x="51" y="246"/>
                  </a:lnTo>
                  <a:lnTo>
                    <a:pt x="48" y="249"/>
                  </a:lnTo>
                  <a:lnTo>
                    <a:pt x="48" y="246"/>
                  </a:lnTo>
                  <a:lnTo>
                    <a:pt x="38" y="246"/>
                  </a:lnTo>
                  <a:lnTo>
                    <a:pt x="0" y="262"/>
                  </a:lnTo>
                  <a:lnTo>
                    <a:pt x="3" y="261"/>
                  </a:lnTo>
                  <a:lnTo>
                    <a:pt x="5" y="262"/>
                  </a:lnTo>
                  <a:lnTo>
                    <a:pt x="14" y="258"/>
                  </a:lnTo>
                  <a:lnTo>
                    <a:pt x="15" y="259"/>
                  </a:lnTo>
                  <a:lnTo>
                    <a:pt x="32" y="252"/>
                  </a:lnTo>
                  <a:lnTo>
                    <a:pt x="39" y="252"/>
                  </a:lnTo>
                  <a:lnTo>
                    <a:pt x="34" y="252"/>
                  </a:lnTo>
                  <a:lnTo>
                    <a:pt x="51" y="250"/>
                  </a:lnTo>
                  <a:lnTo>
                    <a:pt x="62" y="249"/>
                  </a:lnTo>
                  <a:lnTo>
                    <a:pt x="65" y="247"/>
                  </a:lnTo>
                  <a:lnTo>
                    <a:pt x="81" y="244"/>
                  </a:lnTo>
                  <a:lnTo>
                    <a:pt x="86" y="243"/>
                  </a:lnTo>
                  <a:lnTo>
                    <a:pt x="89" y="239"/>
                  </a:lnTo>
                  <a:lnTo>
                    <a:pt x="131" y="223"/>
                  </a:lnTo>
                  <a:lnTo>
                    <a:pt x="168" y="210"/>
                  </a:lnTo>
                  <a:lnTo>
                    <a:pt x="201" y="196"/>
                  </a:lnTo>
                  <a:lnTo>
                    <a:pt x="194" y="192"/>
                  </a:lnTo>
                  <a:lnTo>
                    <a:pt x="222" y="180"/>
                  </a:lnTo>
                  <a:lnTo>
                    <a:pt x="228" y="179"/>
                  </a:lnTo>
                  <a:lnTo>
                    <a:pt x="232" y="173"/>
                  </a:lnTo>
                  <a:lnTo>
                    <a:pt x="256" y="163"/>
                  </a:lnTo>
                  <a:lnTo>
                    <a:pt x="280" y="156"/>
                  </a:lnTo>
                  <a:lnTo>
                    <a:pt x="297" y="153"/>
                  </a:lnTo>
                  <a:lnTo>
                    <a:pt x="286" y="157"/>
                  </a:lnTo>
                  <a:lnTo>
                    <a:pt x="290" y="162"/>
                  </a:lnTo>
                  <a:lnTo>
                    <a:pt x="284" y="161"/>
                  </a:lnTo>
                  <a:lnTo>
                    <a:pt x="258" y="166"/>
                  </a:lnTo>
                  <a:lnTo>
                    <a:pt x="236" y="183"/>
                  </a:lnTo>
                  <a:lnTo>
                    <a:pt x="248" y="180"/>
                  </a:lnTo>
                  <a:lnTo>
                    <a:pt x="230" y="187"/>
                  </a:lnTo>
                  <a:lnTo>
                    <a:pt x="238" y="190"/>
                  </a:lnTo>
                  <a:lnTo>
                    <a:pt x="256" y="181"/>
                  </a:lnTo>
                  <a:lnTo>
                    <a:pt x="251" y="185"/>
                  </a:lnTo>
                  <a:lnTo>
                    <a:pt x="257" y="183"/>
                  </a:lnTo>
                  <a:lnTo>
                    <a:pt x="261" y="183"/>
                  </a:lnTo>
                  <a:lnTo>
                    <a:pt x="263" y="179"/>
                  </a:lnTo>
                  <a:lnTo>
                    <a:pt x="264" y="181"/>
                  </a:lnTo>
                  <a:lnTo>
                    <a:pt x="272" y="177"/>
                  </a:lnTo>
                  <a:lnTo>
                    <a:pt x="280" y="178"/>
                  </a:lnTo>
                  <a:lnTo>
                    <a:pt x="296" y="171"/>
                  </a:lnTo>
                  <a:lnTo>
                    <a:pt x="293" y="169"/>
                  </a:lnTo>
                  <a:lnTo>
                    <a:pt x="298" y="167"/>
                  </a:lnTo>
                  <a:lnTo>
                    <a:pt x="294" y="165"/>
                  </a:lnTo>
                  <a:lnTo>
                    <a:pt x="303" y="162"/>
                  </a:lnTo>
                  <a:lnTo>
                    <a:pt x="316" y="156"/>
                  </a:lnTo>
                  <a:lnTo>
                    <a:pt x="305" y="162"/>
                  </a:lnTo>
                  <a:lnTo>
                    <a:pt x="312" y="161"/>
                  </a:lnTo>
                  <a:lnTo>
                    <a:pt x="311" y="162"/>
                  </a:lnTo>
                  <a:lnTo>
                    <a:pt x="330" y="159"/>
                  </a:lnTo>
                  <a:lnTo>
                    <a:pt x="326" y="160"/>
                  </a:lnTo>
                  <a:lnTo>
                    <a:pt x="324" y="163"/>
                  </a:lnTo>
                  <a:lnTo>
                    <a:pt x="321" y="165"/>
                  </a:lnTo>
                  <a:lnTo>
                    <a:pt x="327" y="165"/>
                  </a:lnTo>
                  <a:lnTo>
                    <a:pt x="328" y="166"/>
                  </a:lnTo>
                  <a:lnTo>
                    <a:pt x="323" y="169"/>
                  </a:lnTo>
                  <a:lnTo>
                    <a:pt x="328" y="172"/>
                  </a:lnTo>
                  <a:lnTo>
                    <a:pt x="341" y="167"/>
                  </a:lnTo>
                  <a:lnTo>
                    <a:pt x="336" y="171"/>
                  </a:lnTo>
                  <a:lnTo>
                    <a:pt x="340" y="174"/>
                  </a:lnTo>
                  <a:lnTo>
                    <a:pt x="357" y="175"/>
                  </a:lnTo>
                  <a:lnTo>
                    <a:pt x="375" y="177"/>
                  </a:lnTo>
                  <a:lnTo>
                    <a:pt x="375" y="181"/>
                  </a:lnTo>
                  <a:lnTo>
                    <a:pt x="393" y="178"/>
                  </a:lnTo>
                  <a:lnTo>
                    <a:pt x="400" y="180"/>
                  </a:lnTo>
                  <a:lnTo>
                    <a:pt x="394" y="183"/>
                  </a:lnTo>
                  <a:lnTo>
                    <a:pt x="398" y="178"/>
                  </a:lnTo>
                  <a:lnTo>
                    <a:pt x="389" y="184"/>
                  </a:lnTo>
                  <a:lnTo>
                    <a:pt x="398" y="195"/>
                  </a:lnTo>
                  <a:lnTo>
                    <a:pt x="407" y="205"/>
                  </a:lnTo>
                  <a:lnTo>
                    <a:pt x="413" y="205"/>
                  </a:lnTo>
                  <a:lnTo>
                    <a:pt x="411" y="195"/>
                  </a:lnTo>
                  <a:lnTo>
                    <a:pt x="417" y="197"/>
                  </a:lnTo>
                  <a:lnTo>
                    <a:pt x="423" y="195"/>
                  </a:lnTo>
                  <a:lnTo>
                    <a:pt x="424" y="196"/>
                  </a:lnTo>
                  <a:lnTo>
                    <a:pt x="420" y="201"/>
                  </a:lnTo>
                  <a:lnTo>
                    <a:pt x="420" y="203"/>
                  </a:lnTo>
                  <a:lnTo>
                    <a:pt x="422" y="207"/>
                  </a:lnTo>
                  <a:lnTo>
                    <a:pt x="436" y="190"/>
                  </a:lnTo>
                  <a:lnTo>
                    <a:pt x="434" y="199"/>
                  </a:lnTo>
                  <a:lnTo>
                    <a:pt x="436" y="207"/>
                  </a:lnTo>
                  <a:lnTo>
                    <a:pt x="440" y="205"/>
                  </a:lnTo>
                  <a:lnTo>
                    <a:pt x="441" y="209"/>
                  </a:lnTo>
                  <a:lnTo>
                    <a:pt x="436" y="211"/>
                  </a:lnTo>
                  <a:lnTo>
                    <a:pt x="444" y="213"/>
                  </a:lnTo>
                  <a:lnTo>
                    <a:pt x="440" y="213"/>
                  </a:lnTo>
                  <a:lnTo>
                    <a:pt x="440" y="217"/>
                  </a:lnTo>
                  <a:lnTo>
                    <a:pt x="435" y="215"/>
                  </a:lnTo>
                  <a:lnTo>
                    <a:pt x="436" y="221"/>
                  </a:lnTo>
                  <a:lnTo>
                    <a:pt x="431" y="222"/>
                  </a:lnTo>
                  <a:lnTo>
                    <a:pt x="432" y="225"/>
                  </a:lnTo>
                  <a:lnTo>
                    <a:pt x="435" y="232"/>
                  </a:lnTo>
                  <a:lnTo>
                    <a:pt x="441" y="240"/>
                  </a:lnTo>
                  <a:lnTo>
                    <a:pt x="435" y="240"/>
                  </a:lnTo>
                  <a:lnTo>
                    <a:pt x="422" y="251"/>
                  </a:lnTo>
                  <a:lnTo>
                    <a:pt x="428" y="249"/>
                  </a:lnTo>
                  <a:lnTo>
                    <a:pt x="446" y="243"/>
                  </a:lnTo>
                  <a:lnTo>
                    <a:pt x="435" y="256"/>
                  </a:lnTo>
                  <a:lnTo>
                    <a:pt x="430" y="257"/>
                  </a:lnTo>
                  <a:lnTo>
                    <a:pt x="441" y="255"/>
                  </a:lnTo>
                  <a:lnTo>
                    <a:pt x="434" y="259"/>
                  </a:lnTo>
                  <a:lnTo>
                    <a:pt x="430" y="264"/>
                  </a:lnTo>
                  <a:lnTo>
                    <a:pt x="447" y="25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7" name="Freeform 431"/>
            <p:cNvSpPr/>
            <p:nvPr/>
          </p:nvSpPr>
          <p:spPr bwMode="auto">
            <a:xfrm>
              <a:off x="300" y="1561"/>
              <a:ext cx="43" cy="22"/>
            </a:xfrm>
            <a:custGeom>
              <a:avLst/>
              <a:gdLst/>
              <a:ahLst/>
              <a:cxnLst>
                <a:cxn ang="0">
                  <a:pos x="40" y="6"/>
                </a:cxn>
                <a:cxn ang="0">
                  <a:pos x="36" y="5"/>
                </a:cxn>
                <a:cxn ang="0">
                  <a:pos x="37" y="3"/>
                </a:cxn>
                <a:cxn ang="0">
                  <a:pos x="35" y="3"/>
                </a:cxn>
                <a:cxn ang="0">
                  <a:pos x="31" y="0"/>
                </a:cxn>
                <a:cxn ang="0">
                  <a:pos x="29" y="4"/>
                </a:cxn>
                <a:cxn ang="0">
                  <a:pos x="24" y="4"/>
                </a:cxn>
                <a:cxn ang="0">
                  <a:pos x="18" y="5"/>
                </a:cxn>
                <a:cxn ang="0">
                  <a:pos x="13" y="12"/>
                </a:cxn>
                <a:cxn ang="0">
                  <a:pos x="12" y="6"/>
                </a:cxn>
                <a:cxn ang="0">
                  <a:pos x="1" y="12"/>
                </a:cxn>
                <a:cxn ang="0">
                  <a:pos x="1" y="18"/>
                </a:cxn>
                <a:cxn ang="0">
                  <a:pos x="3" y="16"/>
                </a:cxn>
                <a:cxn ang="0">
                  <a:pos x="7" y="16"/>
                </a:cxn>
                <a:cxn ang="0">
                  <a:pos x="0" y="22"/>
                </a:cxn>
                <a:cxn ang="0">
                  <a:pos x="9" y="16"/>
                </a:cxn>
                <a:cxn ang="0">
                  <a:pos x="25" y="11"/>
                </a:cxn>
                <a:cxn ang="0">
                  <a:pos x="28" y="10"/>
                </a:cxn>
                <a:cxn ang="0">
                  <a:pos x="40" y="6"/>
                </a:cxn>
              </a:cxnLst>
              <a:rect l="0" t="0" r="r" b="b"/>
              <a:pathLst>
                <a:path w="40" h="22">
                  <a:moveTo>
                    <a:pt x="40" y="6"/>
                  </a:moveTo>
                  <a:lnTo>
                    <a:pt x="36" y="5"/>
                  </a:lnTo>
                  <a:lnTo>
                    <a:pt x="37" y="3"/>
                  </a:lnTo>
                  <a:lnTo>
                    <a:pt x="35" y="3"/>
                  </a:lnTo>
                  <a:lnTo>
                    <a:pt x="31" y="0"/>
                  </a:lnTo>
                  <a:lnTo>
                    <a:pt x="29" y="4"/>
                  </a:lnTo>
                  <a:lnTo>
                    <a:pt x="24" y="4"/>
                  </a:lnTo>
                  <a:lnTo>
                    <a:pt x="18" y="5"/>
                  </a:lnTo>
                  <a:lnTo>
                    <a:pt x="13" y="12"/>
                  </a:lnTo>
                  <a:lnTo>
                    <a:pt x="12" y="6"/>
                  </a:lnTo>
                  <a:lnTo>
                    <a:pt x="1" y="12"/>
                  </a:lnTo>
                  <a:lnTo>
                    <a:pt x="1" y="18"/>
                  </a:lnTo>
                  <a:lnTo>
                    <a:pt x="3" y="16"/>
                  </a:lnTo>
                  <a:lnTo>
                    <a:pt x="7" y="16"/>
                  </a:lnTo>
                  <a:lnTo>
                    <a:pt x="0" y="22"/>
                  </a:lnTo>
                  <a:lnTo>
                    <a:pt x="9" y="16"/>
                  </a:lnTo>
                  <a:lnTo>
                    <a:pt x="25" y="11"/>
                  </a:lnTo>
                  <a:lnTo>
                    <a:pt x="28" y="10"/>
                  </a:lnTo>
                  <a:lnTo>
                    <a:pt x="40"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8" name="Freeform 432"/>
            <p:cNvSpPr/>
            <p:nvPr/>
          </p:nvSpPr>
          <p:spPr bwMode="auto">
            <a:xfrm>
              <a:off x="196" y="1455"/>
              <a:ext cx="38" cy="15"/>
            </a:xfrm>
            <a:custGeom>
              <a:avLst/>
              <a:gdLst/>
              <a:ahLst/>
              <a:cxnLst>
                <a:cxn ang="0">
                  <a:pos x="33" y="6"/>
                </a:cxn>
                <a:cxn ang="0">
                  <a:pos x="16" y="11"/>
                </a:cxn>
                <a:cxn ang="0">
                  <a:pos x="10" y="3"/>
                </a:cxn>
                <a:cxn ang="0">
                  <a:pos x="13" y="7"/>
                </a:cxn>
                <a:cxn ang="0">
                  <a:pos x="0" y="6"/>
                </a:cxn>
                <a:cxn ang="0">
                  <a:pos x="4" y="0"/>
                </a:cxn>
                <a:cxn ang="0">
                  <a:pos x="18" y="0"/>
                </a:cxn>
                <a:cxn ang="0">
                  <a:pos x="33" y="6"/>
                </a:cxn>
              </a:cxnLst>
              <a:rect l="0" t="0" r="r" b="b"/>
              <a:pathLst>
                <a:path w="33" h="11">
                  <a:moveTo>
                    <a:pt x="33" y="6"/>
                  </a:moveTo>
                  <a:lnTo>
                    <a:pt x="16" y="11"/>
                  </a:lnTo>
                  <a:lnTo>
                    <a:pt x="10" y="3"/>
                  </a:lnTo>
                  <a:lnTo>
                    <a:pt x="13" y="7"/>
                  </a:lnTo>
                  <a:lnTo>
                    <a:pt x="0" y="6"/>
                  </a:lnTo>
                  <a:lnTo>
                    <a:pt x="4" y="0"/>
                  </a:lnTo>
                  <a:lnTo>
                    <a:pt x="18" y="0"/>
                  </a:lnTo>
                  <a:lnTo>
                    <a:pt x="33"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9" name="Freeform 433"/>
            <p:cNvSpPr/>
            <p:nvPr/>
          </p:nvSpPr>
          <p:spPr bwMode="auto">
            <a:xfrm>
              <a:off x="576" y="1590"/>
              <a:ext cx="18" cy="31"/>
            </a:xfrm>
            <a:custGeom>
              <a:avLst/>
              <a:gdLst/>
              <a:ahLst/>
              <a:cxnLst>
                <a:cxn ang="0">
                  <a:pos x="9" y="26"/>
                </a:cxn>
                <a:cxn ang="0">
                  <a:pos x="7" y="29"/>
                </a:cxn>
                <a:cxn ang="0">
                  <a:pos x="6" y="21"/>
                </a:cxn>
                <a:cxn ang="0">
                  <a:pos x="0" y="18"/>
                </a:cxn>
                <a:cxn ang="0">
                  <a:pos x="6" y="17"/>
                </a:cxn>
                <a:cxn ang="0">
                  <a:pos x="9" y="12"/>
                </a:cxn>
                <a:cxn ang="0">
                  <a:pos x="3" y="13"/>
                </a:cxn>
                <a:cxn ang="0">
                  <a:pos x="10" y="8"/>
                </a:cxn>
                <a:cxn ang="0">
                  <a:pos x="9" y="2"/>
                </a:cxn>
                <a:cxn ang="0">
                  <a:pos x="14" y="0"/>
                </a:cxn>
                <a:cxn ang="0">
                  <a:pos x="16" y="14"/>
                </a:cxn>
                <a:cxn ang="0">
                  <a:pos x="14" y="12"/>
                </a:cxn>
                <a:cxn ang="0">
                  <a:pos x="13" y="15"/>
                </a:cxn>
                <a:cxn ang="0">
                  <a:pos x="9" y="26"/>
                </a:cxn>
              </a:cxnLst>
              <a:rect l="0" t="0" r="r" b="b"/>
              <a:pathLst>
                <a:path w="16" h="29">
                  <a:moveTo>
                    <a:pt x="9" y="26"/>
                  </a:moveTo>
                  <a:lnTo>
                    <a:pt x="7" y="29"/>
                  </a:lnTo>
                  <a:lnTo>
                    <a:pt x="6" y="21"/>
                  </a:lnTo>
                  <a:lnTo>
                    <a:pt x="0" y="18"/>
                  </a:lnTo>
                  <a:lnTo>
                    <a:pt x="6" y="17"/>
                  </a:lnTo>
                  <a:lnTo>
                    <a:pt x="9" y="12"/>
                  </a:lnTo>
                  <a:lnTo>
                    <a:pt x="3" y="13"/>
                  </a:lnTo>
                  <a:lnTo>
                    <a:pt x="10" y="8"/>
                  </a:lnTo>
                  <a:lnTo>
                    <a:pt x="9" y="2"/>
                  </a:lnTo>
                  <a:lnTo>
                    <a:pt x="14" y="0"/>
                  </a:lnTo>
                  <a:lnTo>
                    <a:pt x="16" y="14"/>
                  </a:lnTo>
                  <a:lnTo>
                    <a:pt x="14" y="12"/>
                  </a:lnTo>
                  <a:lnTo>
                    <a:pt x="13" y="15"/>
                  </a:lnTo>
                  <a:lnTo>
                    <a:pt x="9" y="2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20" name="Freeform 434"/>
            <p:cNvSpPr/>
            <p:nvPr/>
          </p:nvSpPr>
          <p:spPr bwMode="auto">
            <a:xfrm>
              <a:off x="587" y="1556"/>
              <a:ext cx="20" cy="25"/>
            </a:xfrm>
            <a:custGeom>
              <a:avLst/>
              <a:gdLst/>
              <a:ahLst/>
              <a:cxnLst>
                <a:cxn ang="0">
                  <a:pos x="17" y="10"/>
                </a:cxn>
                <a:cxn ang="0">
                  <a:pos x="12" y="12"/>
                </a:cxn>
                <a:cxn ang="0">
                  <a:pos x="0" y="20"/>
                </a:cxn>
                <a:cxn ang="0">
                  <a:pos x="3" y="15"/>
                </a:cxn>
                <a:cxn ang="0">
                  <a:pos x="14" y="0"/>
                </a:cxn>
                <a:cxn ang="0">
                  <a:pos x="18" y="1"/>
                </a:cxn>
                <a:cxn ang="0">
                  <a:pos x="17" y="10"/>
                </a:cxn>
              </a:cxnLst>
              <a:rect l="0" t="0" r="r" b="b"/>
              <a:pathLst>
                <a:path w="18" h="20">
                  <a:moveTo>
                    <a:pt x="17" y="10"/>
                  </a:moveTo>
                  <a:lnTo>
                    <a:pt x="12" y="12"/>
                  </a:lnTo>
                  <a:lnTo>
                    <a:pt x="0" y="20"/>
                  </a:lnTo>
                  <a:lnTo>
                    <a:pt x="3" y="15"/>
                  </a:lnTo>
                  <a:lnTo>
                    <a:pt x="14" y="0"/>
                  </a:lnTo>
                  <a:lnTo>
                    <a:pt x="18" y="1"/>
                  </a:lnTo>
                  <a:lnTo>
                    <a:pt x="17" y="1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21" name="Freeform 435"/>
            <p:cNvSpPr/>
            <p:nvPr/>
          </p:nvSpPr>
          <p:spPr bwMode="auto">
            <a:xfrm>
              <a:off x="96" y="1616"/>
              <a:ext cx="29" cy="9"/>
            </a:xfrm>
            <a:custGeom>
              <a:avLst/>
              <a:gdLst/>
              <a:ahLst/>
              <a:cxnLst>
                <a:cxn ang="0">
                  <a:pos x="26" y="6"/>
                </a:cxn>
                <a:cxn ang="0">
                  <a:pos x="21" y="0"/>
                </a:cxn>
                <a:cxn ang="0">
                  <a:pos x="0" y="7"/>
                </a:cxn>
                <a:cxn ang="0">
                  <a:pos x="6" y="8"/>
                </a:cxn>
                <a:cxn ang="0">
                  <a:pos x="26" y="6"/>
                </a:cxn>
              </a:cxnLst>
              <a:rect l="0" t="0" r="r" b="b"/>
              <a:pathLst>
                <a:path w="26" h="8">
                  <a:moveTo>
                    <a:pt x="26" y="6"/>
                  </a:moveTo>
                  <a:lnTo>
                    <a:pt x="21" y="0"/>
                  </a:lnTo>
                  <a:lnTo>
                    <a:pt x="0" y="7"/>
                  </a:lnTo>
                  <a:lnTo>
                    <a:pt x="6" y="8"/>
                  </a:lnTo>
                  <a:lnTo>
                    <a:pt x="26"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22" name="Freeform 436"/>
            <p:cNvSpPr/>
            <p:nvPr/>
          </p:nvSpPr>
          <p:spPr bwMode="auto">
            <a:xfrm>
              <a:off x="180" y="1516"/>
              <a:ext cx="21" cy="9"/>
            </a:xfrm>
            <a:custGeom>
              <a:avLst/>
              <a:gdLst/>
              <a:ahLst/>
              <a:cxnLst>
                <a:cxn ang="0">
                  <a:pos x="19" y="7"/>
                </a:cxn>
                <a:cxn ang="0">
                  <a:pos x="12" y="8"/>
                </a:cxn>
                <a:cxn ang="0">
                  <a:pos x="0" y="4"/>
                </a:cxn>
                <a:cxn ang="0">
                  <a:pos x="19" y="0"/>
                </a:cxn>
                <a:cxn ang="0">
                  <a:pos x="19" y="7"/>
                </a:cxn>
              </a:cxnLst>
              <a:rect l="0" t="0" r="r" b="b"/>
              <a:pathLst>
                <a:path w="19" h="8">
                  <a:moveTo>
                    <a:pt x="19" y="7"/>
                  </a:moveTo>
                  <a:lnTo>
                    <a:pt x="12" y="8"/>
                  </a:lnTo>
                  <a:lnTo>
                    <a:pt x="0" y="4"/>
                  </a:lnTo>
                  <a:lnTo>
                    <a:pt x="19" y="0"/>
                  </a:lnTo>
                  <a:lnTo>
                    <a:pt x="19" y="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23" name="Freeform 437"/>
            <p:cNvSpPr/>
            <p:nvPr/>
          </p:nvSpPr>
          <p:spPr bwMode="auto">
            <a:xfrm>
              <a:off x="575" y="1555"/>
              <a:ext cx="21" cy="15"/>
            </a:xfrm>
            <a:custGeom>
              <a:avLst/>
              <a:gdLst/>
              <a:ahLst/>
              <a:cxnLst>
                <a:cxn ang="0">
                  <a:pos x="15" y="14"/>
                </a:cxn>
                <a:cxn ang="0">
                  <a:pos x="12" y="10"/>
                </a:cxn>
                <a:cxn ang="0">
                  <a:pos x="9" y="5"/>
                </a:cxn>
                <a:cxn ang="0">
                  <a:pos x="18" y="9"/>
                </a:cxn>
                <a:cxn ang="0">
                  <a:pos x="17" y="6"/>
                </a:cxn>
                <a:cxn ang="0">
                  <a:pos x="12" y="5"/>
                </a:cxn>
                <a:cxn ang="0">
                  <a:pos x="15" y="0"/>
                </a:cxn>
                <a:cxn ang="0">
                  <a:pos x="6" y="4"/>
                </a:cxn>
                <a:cxn ang="0">
                  <a:pos x="5" y="8"/>
                </a:cxn>
                <a:cxn ang="0">
                  <a:pos x="0" y="9"/>
                </a:cxn>
                <a:cxn ang="0">
                  <a:pos x="4" y="15"/>
                </a:cxn>
                <a:cxn ang="0">
                  <a:pos x="6" y="9"/>
                </a:cxn>
                <a:cxn ang="0">
                  <a:pos x="15" y="14"/>
                </a:cxn>
              </a:cxnLst>
              <a:rect l="0" t="0" r="r" b="b"/>
              <a:pathLst>
                <a:path w="18" h="15">
                  <a:moveTo>
                    <a:pt x="15" y="14"/>
                  </a:moveTo>
                  <a:lnTo>
                    <a:pt x="12" y="10"/>
                  </a:lnTo>
                  <a:lnTo>
                    <a:pt x="9" y="5"/>
                  </a:lnTo>
                  <a:lnTo>
                    <a:pt x="18" y="9"/>
                  </a:lnTo>
                  <a:lnTo>
                    <a:pt x="17" y="6"/>
                  </a:lnTo>
                  <a:lnTo>
                    <a:pt x="12" y="5"/>
                  </a:lnTo>
                  <a:lnTo>
                    <a:pt x="15" y="0"/>
                  </a:lnTo>
                  <a:lnTo>
                    <a:pt x="6" y="4"/>
                  </a:lnTo>
                  <a:lnTo>
                    <a:pt x="5" y="8"/>
                  </a:lnTo>
                  <a:lnTo>
                    <a:pt x="0" y="9"/>
                  </a:lnTo>
                  <a:lnTo>
                    <a:pt x="4" y="15"/>
                  </a:lnTo>
                  <a:lnTo>
                    <a:pt x="6" y="9"/>
                  </a:lnTo>
                  <a:lnTo>
                    <a:pt x="15" y="1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24" name="Freeform 438"/>
            <p:cNvSpPr/>
            <p:nvPr/>
          </p:nvSpPr>
          <p:spPr bwMode="auto">
            <a:xfrm>
              <a:off x="570" y="1569"/>
              <a:ext cx="15" cy="25"/>
            </a:xfrm>
            <a:custGeom>
              <a:avLst/>
              <a:gdLst/>
              <a:ahLst/>
              <a:cxnLst>
                <a:cxn ang="0">
                  <a:pos x="0" y="21"/>
                </a:cxn>
                <a:cxn ang="0">
                  <a:pos x="12" y="0"/>
                </a:cxn>
                <a:cxn ang="0">
                  <a:pos x="4" y="4"/>
                </a:cxn>
                <a:cxn ang="0">
                  <a:pos x="0" y="21"/>
                </a:cxn>
              </a:cxnLst>
              <a:rect l="0" t="0" r="r" b="b"/>
              <a:pathLst>
                <a:path w="12" h="21">
                  <a:moveTo>
                    <a:pt x="0" y="21"/>
                  </a:moveTo>
                  <a:lnTo>
                    <a:pt x="12" y="0"/>
                  </a:lnTo>
                  <a:lnTo>
                    <a:pt x="4" y="4"/>
                  </a:lnTo>
                  <a:lnTo>
                    <a:pt x="0" y="2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25" name="Freeform 439"/>
            <p:cNvSpPr/>
            <p:nvPr/>
          </p:nvSpPr>
          <p:spPr bwMode="auto">
            <a:xfrm>
              <a:off x="591" y="1576"/>
              <a:ext cx="14" cy="15"/>
            </a:xfrm>
            <a:custGeom>
              <a:avLst/>
              <a:gdLst/>
              <a:ahLst/>
              <a:cxnLst>
                <a:cxn ang="0">
                  <a:pos x="11" y="7"/>
                </a:cxn>
                <a:cxn ang="0">
                  <a:pos x="12" y="5"/>
                </a:cxn>
                <a:cxn ang="0">
                  <a:pos x="5" y="0"/>
                </a:cxn>
                <a:cxn ang="0">
                  <a:pos x="0" y="8"/>
                </a:cxn>
                <a:cxn ang="0">
                  <a:pos x="5" y="11"/>
                </a:cxn>
                <a:cxn ang="0">
                  <a:pos x="7" y="6"/>
                </a:cxn>
                <a:cxn ang="0">
                  <a:pos x="11" y="7"/>
                </a:cxn>
              </a:cxnLst>
              <a:rect l="0" t="0" r="r" b="b"/>
              <a:pathLst>
                <a:path w="12" h="11">
                  <a:moveTo>
                    <a:pt x="11" y="7"/>
                  </a:moveTo>
                  <a:lnTo>
                    <a:pt x="12" y="5"/>
                  </a:lnTo>
                  <a:lnTo>
                    <a:pt x="5" y="0"/>
                  </a:lnTo>
                  <a:lnTo>
                    <a:pt x="0" y="8"/>
                  </a:lnTo>
                  <a:lnTo>
                    <a:pt x="5" y="11"/>
                  </a:lnTo>
                  <a:lnTo>
                    <a:pt x="7" y="6"/>
                  </a:lnTo>
                  <a:lnTo>
                    <a:pt x="11" y="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26" name="Freeform 440"/>
            <p:cNvSpPr/>
            <p:nvPr/>
          </p:nvSpPr>
          <p:spPr bwMode="auto">
            <a:xfrm>
              <a:off x="577" y="1581"/>
              <a:ext cx="14" cy="15"/>
            </a:xfrm>
            <a:custGeom>
              <a:avLst/>
              <a:gdLst/>
              <a:ahLst/>
              <a:cxnLst>
                <a:cxn ang="0">
                  <a:pos x="12" y="4"/>
                </a:cxn>
                <a:cxn ang="0">
                  <a:pos x="0" y="12"/>
                </a:cxn>
                <a:cxn ang="0">
                  <a:pos x="6" y="0"/>
                </a:cxn>
                <a:cxn ang="0">
                  <a:pos x="12" y="4"/>
                </a:cxn>
              </a:cxnLst>
              <a:rect l="0" t="0" r="r" b="b"/>
              <a:pathLst>
                <a:path w="12" h="12">
                  <a:moveTo>
                    <a:pt x="12" y="4"/>
                  </a:moveTo>
                  <a:lnTo>
                    <a:pt x="0" y="12"/>
                  </a:lnTo>
                  <a:lnTo>
                    <a:pt x="6" y="0"/>
                  </a:lnTo>
                  <a:lnTo>
                    <a:pt x="12"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27" name="Freeform 441"/>
            <p:cNvSpPr/>
            <p:nvPr/>
          </p:nvSpPr>
          <p:spPr bwMode="auto">
            <a:xfrm>
              <a:off x="1333" y="1885"/>
              <a:ext cx="38" cy="9"/>
            </a:xfrm>
            <a:custGeom>
              <a:avLst/>
              <a:gdLst/>
              <a:ahLst/>
              <a:cxnLst>
                <a:cxn ang="0">
                  <a:pos x="35" y="1"/>
                </a:cxn>
                <a:cxn ang="0">
                  <a:pos x="25" y="4"/>
                </a:cxn>
                <a:cxn ang="0">
                  <a:pos x="27" y="0"/>
                </a:cxn>
                <a:cxn ang="0">
                  <a:pos x="0" y="8"/>
                </a:cxn>
                <a:cxn ang="0">
                  <a:pos x="17" y="5"/>
                </a:cxn>
                <a:cxn ang="0">
                  <a:pos x="35" y="1"/>
                </a:cxn>
              </a:cxnLst>
              <a:rect l="0" t="0" r="r" b="b"/>
              <a:pathLst>
                <a:path w="35" h="8">
                  <a:moveTo>
                    <a:pt x="35" y="1"/>
                  </a:moveTo>
                  <a:lnTo>
                    <a:pt x="25" y="4"/>
                  </a:lnTo>
                  <a:lnTo>
                    <a:pt x="27" y="0"/>
                  </a:lnTo>
                  <a:lnTo>
                    <a:pt x="0" y="8"/>
                  </a:lnTo>
                  <a:lnTo>
                    <a:pt x="17" y="5"/>
                  </a:lnTo>
                  <a:lnTo>
                    <a:pt x="35"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28" name="Freeform 442"/>
            <p:cNvSpPr/>
            <p:nvPr/>
          </p:nvSpPr>
          <p:spPr bwMode="auto">
            <a:xfrm>
              <a:off x="2236" y="2154"/>
              <a:ext cx="146" cy="136"/>
            </a:xfrm>
            <a:custGeom>
              <a:avLst/>
              <a:gdLst/>
              <a:ahLst/>
              <a:cxnLst>
                <a:cxn ang="0">
                  <a:pos x="2" y="114"/>
                </a:cxn>
                <a:cxn ang="0">
                  <a:pos x="0" y="124"/>
                </a:cxn>
                <a:cxn ang="0">
                  <a:pos x="0" y="114"/>
                </a:cxn>
                <a:cxn ang="0">
                  <a:pos x="11" y="91"/>
                </a:cxn>
                <a:cxn ang="0">
                  <a:pos x="21" y="70"/>
                </a:cxn>
                <a:cxn ang="0">
                  <a:pos x="18" y="72"/>
                </a:cxn>
                <a:cxn ang="0">
                  <a:pos x="31" y="58"/>
                </a:cxn>
                <a:cxn ang="0">
                  <a:pos x="36" y="43"/>
                </a:cxn>
                <a:cxn ang="0">
                  <a:pos x="42" y="30"/>
                </a:cxn>
                <a:cxn ang="0">
                  <a:pos x="54" y="18"/>
                </a:cxn>
                <a:cxn ang="0">
                  <a:pos x="63" y="0"/>
                </a:cxn>
                <a:cxn ang="0">
                  <a:pos x="80" y="0"/>
                </a:cxn>
                <a:cxn ang="0">
                  <a:pos x="98" y="0"/>
                </a:cxn>
                <a:cxn ang="0">
                  <a:pos x="115" y="0"/>
                </a:cxn>
                <a:cxn ang="0">
                  <a:pos x="132" y="0"/>
                </a:cxn>
                <a:cxn ang="0">
                  <a:pos x="132" y="7"/>
                </a:cxn>
                <a:cxn ang="0">
                  <a:pos x="132" y="30"/>
                </a:cxn>
                <a:cxn ang="0">
                  <a:pos x="119" y="30"/>
                </a:cxn>
                <a:cxn ang="0">
                  <a:pos x="107" y="30"/>
                </a:cxn>
                <a:cxn ang="0">
                  <a:pos x="93" y="30"/>
                </a:cxn>
                <a:cxn ang="0">
                  <a:pos x="80" y="30"/>
                </a:cxn>
                <a:cxn ang="0">
                  <a:pos x="80" y="53"/>
                </a:cxn>
                <a:cxn ang="0">
                  <a:pos x="79" y="76"/>
                </a:cxn>
                <a:cxn ang="0">
                  <a:pos x="63" y="84"/>
                </a:cxn>
                <a:cxn ang="0">
                  <a:pos x="63" y="99"/>
                </a:cxn>
                <a:cxn ang="0">
                  <a:pos x="63" y="114"/>
                </a:cxn>
                <a:cxn ang="0">
                  <a:pos x="48" y="114"/>
                </a:cxn>
                <a:cxn ang="0">
                  <a:pos x="32" y="114"/>
                </a:cxn>
                <a:cxn ang="0">
                  <a:pos x="17" y="114"/>
                </a:cxn>
                <a:cxn ang="0">
                  <a:pos x="2" y="114"/>
                </a:cxn>
              </a:cxnLst>
              <a:rect l="0" t="0" r="r" b="b"/>
              <a:pathLst>
                <a:path w="132" h="124">
                  <a:moveTo>
                    <a:pt x="2" y="114"/>
                  </a:moveTo>
                  <a:lnTo>
                    <a:pt x="0" y="124"/>
                  </a:lnTo>
                  <a:lnTo>
                    <a:pt x="0" y="114"/>
                  </a:lnTo>
                  <a:lnTo>
                    <a:pt x="11" y="91"/>
                  </a:lnTo>
                  <a:lnTo>
                    <a:pt x="21" y="70"/>
                  </a:lnTo>
                  <a:lnTo>
                    <a:pt x="18" y="72"/>
                  </a:lnTo>
                  <a:lnTo>
                    <a:pt x="31" y="58"/>
                  </a:lnTo>
                  <a:lnTo>
                    <a:pt x="36" y="43"/>
                  </a:lnTo>
                  <a:lnTo>
                    <a:pt x="42" y="30"/>
                  </a:lnTo>
                  <a:lnTo>
                    <a:pt x="54" y="18"/>
                  </a:lnTo>
                  <a:lnTo>
                    <a:pt x="63" y="0"/>
                  </a:lnTo>
                  <a:lnTo>
                    <a:pt x="80" y="0"/>
                  </a:lnTo>
                  <a:lnTo>
                    <a:pt x="98" y="0"/>
                  </a:lnTo>
                  <a:lnTo>
                    <a:pt x="115" y="0"/>
                  </a:lnTo>
                  <a:lnTo>
                    <a:pt x="132" y="0"/>
                  </a:lnTo>
                  <a:lnTo>
                    <a:pt x="132" y="7"/>
                  </a:lnTo>
                  <a:lnTo>
                    <a:pt x="132" y="30"/>
                  </a:lnTo>
                  <a:lnTo>
                    <a:pt x="119" y="30"/>
                  </a:lnTo>
                  <a:lnTo>
                    <a:pt x="107" y="30"/>
                  </a:lnTo>
                  <a:lnTo>
                    <a:pt x="93" y="30"/>
                  </a:lnTo>
                  <a:lnTo>
                    <a:pt x="80" y="30"/>
                  </a:lnTo>
                  <a:lnTo>
                    <a:pt x="80" y="53"/>
                  </a:lnTo>
                  <a:lnTo>
                    <a:pt x="79" y="76"/>
                  </a:lnTo>
                  <a:lnTo>
                    <a:pt x="63" y="84"/>
                  </a:lnTo>
                  <a:lnTo>
                    <a:pt x="63" y="99"/>
                  </a:lnTo>
                  <a:lnTo>
                    <a:pt x="63" y="114"/>
                  </a:lnTo>
                  <a:lnTo>
                    <a:pt x="48" y="114"/>
                  </a:lnTo>
                  <a:lnTo>
                    <a:pt x="32" y="114"/>
                  </a:lnTo>
                  <a:lnTo>
                    <a:pt x="17" y="114"/>
                  </a:lnTo>
                  <a:lnTo>
                    <a:pt x="2" y="11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grpSp>
      <p:sp>
        <p:nvSpPr>
          <p:cNvPr id="445" name="Freeform 3"/>
          <p:cNvSpPr/>
          <p:nvPr/>
        </p:nvSpPr>
        <p:spPr>
          <a:xfrm>
            <a:off x="6265990" y="332656"/>
            <a:ext cx="5929323" cy="304800"/>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dirty="0">
                <a:latin typeface="禹卫书法行书简体&#10;" panose="02000603000000000000" pitchFamily="2" charset="-122"/>
                <a:ea typeface="禹卫书法行书简体&#10;" panose="02000603000000000000" pitchFamily="2" charset="-122"/>
              </a:rPr>
              <a:t>全球矿产资源战略研究中心  </a:t>
            </a:r>
            <a:r>
              <a:rPr lang="en-US" altLang="zh-CN" sz="1400" dirty="0">
                <a:solidFill>
                  <a:schemeClr val="tx1"/>
                </a:solidFill>
                <a:latin typeface="DokChampa" panose="020B0604020202020204" pitchFamily="34" charset="-34"/>
                <a:ea typeface="禹卫书法行书简体&#10;" panose="02000603000000000000" pitchFamily="2" charset="-122"/>
                <a:cs typeface="DokChampa" panose="020B0604020202020204" pitchFamily="34" charset="-34"/>
              </a:rPr>
              <a:t>Strategy Center · CAGS &amp; CGS</a:t>
            </a:r>
            <a:endParaRPr lang="zh-CN" altLang="en-US" sz="1400" dirty="0">
              <a:solidFill>
                <a:schemeClr val="tx1"/>
              </a:solidFill>
              <a:latin typeface="DokChampa" panose="020B0604020202020204" pitchFamily="34" charset="-34"/>
              <a:ea typeface="禹卫书法行书简体&#10;" panose="02000603000000000000" pitchFamily="2" charset="-122"/>
              <a:cs typeface="DokChampa" panose="020B0604020202020204" pitchFamily="34" charset="-34"/>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620713"/>
            <a:ext cx="70770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矩形 7"/>
          <p:cNvSpPr>
            <a:spLocks noChangeArrowheads="1"/>
          </p:cNvSpPr>
          <p:nvPr/>
        </p:nvSpPr>
        <p:spPr bwMode="auto">
          <a:xfrm>
            <a:off x="882650" y="5732463"/>
            <a:ext cx="4685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en-US" altLang="zh-CN" sz="1800" dirty="0">
                <a:solidFill>
                  <a:srgbClr val="FFFF00"/>
                </a:solidFill>
                <a:latin typeface="+mn-ea"/>
                <a:ea typeface="+mn-ea"/>
              </a:rPr>
              <a:t>2000—2020 </a:t>
            </a:r>
            <a:r>
              <a:rPr lang="zh-CN" altLang="en-US" sz="1800" dirty="0">
                <a:solidFill>
                  <a:srgbClr val="FFFF00"/>
                </a:solidFill>
                <a:latin typeface="+mn-ea"/>
                <a:ea typeface="+mn-ea"/>
              </a:rPr>
              <a:t>年中国稀土元素消费量变化趋势</a:t>
            </a:r>
          </a:p>
        </p:txBody>
      </p:sp>
      <p:pic>
        <p:nvPicPr>
          <p:cNvPr id="327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6261" r="7770"/>
          <a:stretch>
            <a:fillRect/>
          </a:stretch>
        </p:blipFill>
        <p:spPr bwMode="auto">
          <a:xfrm>
            <a:off x="7526338" y="120650"/>
            <a:ext cx="4511675"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矩形 8"/>
          <p:cNvSpPr>
            <a:spLocks noChangeArrowheads="1"/>
          </p:cNvSpPr>
          <p:nvPr/>
        </p:nvSpPr>
        <p:spPr bwMode="auto">
          <a:xfrm>
            <a:off x="8281988" y="3429000"/>
            <a:ext cx="2998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en-US" altLang="zh-CN" sz="1800" dirty="0">
                <a:solidFill>
                  <a:srgbClr val="FFFF00"/>
                </a:solidFill>
                <a:latin typeface="+mn-ea"/>
                <a:ea typeface="+mn-ea"/>
              </a:rPr>
              <a:t>2022</a:t>
            </a:r>
            <a:r>
              <a:rPr lang="zh-CN" altLang="en-US" sz="1800" dirty="0">
                <a:solidFill>
                  <a:srgbClr val="FFFF00"/>
                </a:solidFill>
                <a:latin typeface="+mn-ea"/>
                <a:ea typeface="+mn-ea"/>
              </a:rPr>
              <a:t>年稀土分元素消费占比</a:t>
            </a:r>
          </a:p>
        </p:txBody>
      </p:sp>
      <p:sp>
        <p:nvSpPr>
          <p:cNvPr id="32774" name="矩形 1"/>
          <p:cNvSpPr>
            <a:spLocks noChangeArrowheads="1"/>
          </p:cNvSpPr>
          <p:nvPr/>
        </p:nvSpPr>
        <p:spPr bwMode="auto">
          <a:xfrm>
            <a:off x="7248525" y="3619500"/>
            <a:ext cx="5040313"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en-US" altLang="zh-CN" sz="1800" dirty="0">
                <a:latin typeface="宋体" panose="02010600030101010101" pitchFamily="2" charset="-122"/>
              </a:rPr>
              <a:t>2000-2022</a:t>
            </a:r>
            <a:r>
              <a:rPr lang="zh-CN" altLang="en-US" sz="1800" dirty="0">
                <a:latin typeface="宋体" panose="02010600030101010101" pitchFamily="2" charset="-122"/>
              </a:rPr>
              <a:t>年，中国累计稀土消费量约为</a:t>
            </a:r>
            <a:r>
              <a:rPr lang="en-US" altLang="zh-CN" sz="1800" dirty="0">
                <a:latin typeface="宋体" panose="02010600030101010101" pitchFamily="2" charset="-122"/>
              </a:rPr>
              <a:t>195</a:t>
            </a:r>
            <a:r>
              <a:rPr lang="zh-CN" altLang="en-US" sz="1800" dirty="0">
                <a:latin typeface="宋体" panose="02010600030101010101" pitchFamily="2" charset="-122"/>
              </a:rPr>
              <a:t>万吨</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en-US" altLang="zh-CN" sz="1800" dirty="0">
                <a:latin typeface="宋体" panose="02010600030101010101" pitchFamily="2" charset="-122"/>
              </a:rPr>
              <a:t>2022</a:t>
            </a:r>
            <a:r>
              <a:rPr lang="zh-CN" altLang="en-US" sz="1800" dirty="0">
                <a:latin typeface="宋体" panose="02010600030101010101" pitchFamily="2" charset="-122"/>
              </a:rPr>
              <a:t>年，轻稀土元素占消费的</a:t>
            </a:r>
            <a:r>
              <a:rPr lang="en-US" altLang="zh-CN" sz="1800" dirty="0">
                <a:latin typeface="宋体" panose="02010600030101010101" pitchFamily="2" charset="-122"/>
              </a:rPr>
              <a:t>95%</a:t>
            </a:r>
            <a:r>
              <a:rPr lang="zh-CN" altLang="en-US" sz="1800" dirty="0">
                <a:latin typeface="宋体" panose="02010600030101010101" pitchFamily="2" charset="-122"/>
              </a:rPr>
              <a:t>，重稀土元素仅占</a:t>
            </a:r>
            <a:r>
              <a:rPr lang="en-US" altLang="zh-CN" sz="1800" dirty="0">
                <a:latin typeface="宋体" panose="02010600030101010101" pitchFamily="2" charset="-122"/>
              </a:rPr>
              <a:t>5%</a:t>
            </a: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钕消费量最大，占</a:t>
            </a:r>
            <a:r>
              <a:rPr lang="en-US" altLang="zh-CN" sz="1800" dirty="0">
                <a:latin typeface="宋体" panose="02010600030101010101" pitchFamily="2" charset="-122"/>
              </a:rPr>
              <a:t>37%</a:t>
            </a:r>
            <a:r>
              <a:rPr lang="zh-CN" altLang="en-US" sz="1800" dirty="0">
                <a:latin typeface="宋体" panose="02010600030101010101" pitchFamily="2" charset="-122"/>
              </a:rPr>
              <a:t>，其次为铈，重稀土元素中镝消费量最大</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照明产业萎缩，2010年后铕、钇消费量下降</a:t>
            </a:r>
            <a:endParaRPr lang="en-US" altLang="zh-CN" sz="1800" dirty="0">
              <a:latin typeface="宋体" panose="02010600030101010101" pitchFamily="2" charset="-122"/>
            </a:endParaRPr>
          </a:p>
        </p:txBody>
      </p:sp>
      <p:grpSp>
        <p:nvGrpSpPr>
          <p:cNvPr id="9" name="组合 8">
            <a:extLst>
              <a:ext uri="{FF2B5EF4-FFF2-40B4-BE49-F238E27FC236}">
                <a16:creationId xmlns:a16="http://schemas.microsoft.com/office/drawing/2014/main" id="{AE4CE912-F15F-4FA0-B424-8BFD786BF7CF}"/>
              </a:ext>
            </a:extLst>
          </p:cNvPr>
          <p:cNvGrpSpPr/>
          <p:nvPr/>
        </p:nvGrpSpPr>
        <p:grpSpPr>
          <a:xfrm>
            <a:off x="767408" y="915098"/>
            <a:ext cx="6140135" cy="3620427"/>
            <a:chOff x="767408" y="915098"/>
            <a:chExt cx="6140135" cy="3620427"/>
          </a:xfrm>
        </p:grpSpPr>
        <p:sp>
          <p:nvSpPr>
            <p:cNvPr id="2" name="文本框 1">
              <a:extLst>
                <a:ext uri="{FF2B5EF4-FFF2-40B4-BE49-F238E27FC236}">
                  <a16:creationId xmlns:a16="http://schemas.microsoft.com/office/drawing/2014/main" id="{0BD23F2C-7EC0-9D96-C014-6A095778BDCF}"/>
                </a:ext>
              </a:extLst>
            </p:cNvPr>
            <p:cNvSpPr txBox="1"/>
            <p:nvPr/>
          </p:nvSpPr>
          <p:spPr>
            <a:xfrm>
              <a:off x="2705884" y="915098"/>
              <a:ext cx="605420" cy="369332"/>
            </a:xfrm>
            <a:prstGeom prst="rect">
              <a:avLst/>
            </a:prstGeom>
            <a:noFill/>
          </p:spPr>
          <p:txBody>
            <a:bodyPr wrap="square" rtlCol="0">
              <a:spAutoFit/>
            </a:bodyPr>
            <a:lstStyle/>
            <a:p>
              <a:r>
                <a:rPr lang="en-US" altLang="zh-CN" dirty="0">
                  <a:solidFill>
                    <a:schemeClr val="bg1">
                      <a:lumMod val="50000"/>
                    </a:schemeClr>
                  </a:solidFill>
                </a:rPr>
                <a:t>2</a:t>
              </a:r>
              <a:r>
                <a:rPr lang="zh-CN" altLang="en-US" dirty="0">
                  <a:solidFill>
                    <a:schemeClr val="bg1">
                      <a:lumMod val="50000"/>
                    </a:schemeClr>
                  </a:solidFill>
                </a:rPr>
                <a:t>倍</a:t>
              </a:r>
            </a:p>
          </p:txBody>
        </p:sp>
        <p:sp>
          <p:nvSpPr>
            <p:cNvPr id="3" name="文本框 2">
              <a:extLst>
                <a:ext uri="{FF2B5EF4-FFF2-40B4-BE49-F238E27FC236}">
                  <a16:creationId xmlns:a16="http://schemas.microsoft.com/office/drawing/2014/main" id="{1685AFD3-4FA6-4F4A-8059-5B3209D5F2E2}"/>
                </a:ext>
              </a:extLst>
            </p:cNvPr>
            <p:cNvSpPr txBox="1"/>
            <p:nvPr/>
          </p:nvSpPr>
          <p:spPr>
            <a:xfrm>
              <a:off x="4295800" y="915098"/>
              <a:ext cx="605420" cy="369332"/>
            </a:xfrm>
            <a:prstGeom prst="rect">
              <a:avLst/>
            </a:prstGeom>
            <a:noFill/>
          </p:spPr>
          <p:txBody>
            <a:bodyPr wrap="square" rtlCol="0">
              <a:spAutoFit/>
            </a:bodyPr>
            <a:lstStyle/>
            <a:p>
              <a:r>
                <a:rPr lang="en-US" altLang="zh-CN" dirty="0">
                  <a:solidFill>
                    <a:schemeClr val="bg1">
                      <a:lumMod val="50000"/>
                    </a:schemeClr>
                  </a:solidFill>
                </a:rPr>
                <a:t>5</a:t>
              </a:r>
              <a:r>
                <a:rPr lang="zh-CN" altLang="en-US" dirty="0">
                  <a:solidFill>
                    <a:schemeClr val="bg1">
                      <a:lumMod val="50000"/>
                    </a:schemeClr>
                  </a:solidFill>
                </a:rPr>
                <a:t>倍</a:t>
              </a:r>
            </a:p>
          </p:txBody>
        </p:sp>
        <p:sp>
          <p:nvSpPr>
            <p:cNvPr id="4" name="文本框 3">
              <a:extLst>
                <a:ext uri="{FF2B5EF4-FFF2-40B4-BE49-F238E27FC236}">
                  <a16:creationId xmlns:a16="http://schemas.microsoft.com/office/drawing/2014/main" id="{4368B3A9-3F5D-F3FD-2D87-3EC841B84CDC}"/>
                </a:ext>
              </a:extLst>
            </p:cNvPr>
            <p:cNvSpPr txBox="1"/>
            <p:nvPr/>
          </p:nvSpPr>
          <p:spPr>
            <a:xfrm>
              <a:off x="6096000" y="972105"/>
              <a:ext cx="792088" cy="369332"/>
            </a:xfrm>
            <a:prstGeom prst="rect">
              <a:avLst/>
            </a:prstGeom>
            <a:noFill/>
          </p:spPr>
          <p:txBody>
            <a:bodyPr wrap="square" rtlCol="0">
              <a:spAutoFit/>
            </a:bodyPr>
            <a:lstStyle/>
            <a:p>
              <a:r>
                <a:rPr lang="en-US" altLang="zh-CN" dirty="0">
                  <a:solidFill>
                    <a:schemeClr val="bg1">
                      <a:lumMod val="50000"/>
                    </a:schemeClr>
                  </a:solidFill>
                </a:rPr>
                <a:t>11</a:t>
              </a:r>
              <a:r>
                <a:rPr lang="zh-CN" altLang="en-US" dirty="0">
                  <a:solidFill>
                    <a:schemeClr val="bg1">
                      <a:lumMod val="50000"/>
                    </a:schemeClr>
                  </a:solidFill>
                </a:rPr>
                <a:t>倍</a:t>
              </a:r>
            </a:p>
          </p:txBody>
        </p:sp>
        <p:sp>
          <p:nvSpPr>
            <p:cNvPr id="5" name="文本框 4">
              <a:extLst>
                <a:ext uri="{FF2B5EF4-FFF2-40B4-BE49-F238E27FC236}">
                  <a16:creationId xmlns:a16="http://schemas.microsoft.com/office/drawing/2014/main" id="{6DB9F0CF-2902-5165-3EE8-5DB5C7914F1B}"/>
                </a:ext>
              </a:extLst>
            </p:cNvPr>
            <p:cNvSpPr txBox="1"/>
            <p:nvPr/>
          </p:nvSpPr>
          <p:spPr>
            <a:xfrm>
              <a:off x="767408" y="2564904"/>
              <a:ext cx="792088" cy="369332"/>
            </a:xfrm>
            <a:prstGeom prst="rect">
              <a:avLst/>
            </a:prstGeom>
            <a:noFill/>
          </p:spPr>
          <p:txBody>
            <a:bodyPr wrap="square" rtlCol="0">
              <a:spAutoFit/>
            </a:bodyPr>
            <a:lstStyle/>
            <a:p>
              <a:r>
                <a:rPr lang="en-US" altLang="zh-CN" dirty="0">
                  <a:solidFill>
                    <a:schemeClr val="bg1">
                      <a:lumMod val="50000"/>
                    </a:schemeClr>
                  </a:solidFill>
                </a:rPr>
                <a:t>10</a:t>
              </a:r>
              <a:r>
                <a:rPr lang="zh-CN" altLang="en-US" dirty="0">
                  <a:solidFill>
                    <a:schemeClr val="bg1">
                      <a:lumMod val="50000"/>
                    </a:schemeClr>
                  </a:solidFill>
                </a:rPr>
                <a:t>倍</a:t>
              </a:r>
            </a:p>
          </p:txBody>
        </p:sp>
        <p:sp>
          <p:nvSpPr>
            <p:cNvPr id="6" name="文本框 5">
              <a:extLst>
                <a:ext uri="{FF2B5EF4-FFF2-40B4-BE49-F238E27FC236}">
                  <a16:creationId xmlns:a16="http://schemas.microsoft.com/office/drawing/2014/main" id="{5D0B6434-6CDC-7926-B89A-6F828DD39603}"/>
                </a:ext>
              </a:extLst>
            </p:cNvPr>
            <p:cNvSpPr txBox="1"/>
            <p:nvPr/>
          </p:nvSpPr>
          <p:spPr>
            <a:xfrm>
              <a:off x="2705884" y="2564904"/>
              <a:ext cx="792088" cy="369332"/>
            </a:xfrm>
            <a:prstGeom prst="rect">
              <a:avLst/>
            </a:prstGeom>
            <a:noFill/>
          </p:spPr>
          <p:txBody>
            <a:bodyPr wrap="square" rtlCol="0">
              <a:spAutoFit/>
            </a:bodyPr>
            <a:lstStyle/>
            <a:p>
              <a:r>
                <a:rPr lang="en-US" altLang="zh-CN" dirty="0">
                  <a:solidFill>
                    <a:schemeClr val="bg1">
                      <a:lumMod val="50000"/>
                    </a:schemeClr>
                  </a:solidFill>
                </a:rPr>
                <a:t>5</a:t>
              </a:r>
              <a:r>
                <a:rPr lang="zh-CN" altLang="en-US" dirty="0">
                  <a:solidFill>
                    <a:schemeClr val="bg1">
                      <a:lumMod val="50000"/>
                    </a:schemeClr>
                  </a:solidFill>
                </a:rPr>
                <a:t>倍</a:t>
              </a:r>
            </a:p>
          </p:txBody>
        </p:sp>
        <p:sp>
          <p:nvSpPr>
            <p:cNvPr id="7" name="文本框 6">
              <a:extLst>
                <a:ext uri="{FF2B5EF4-FFF2-40B4-BE49-F238E27FC236}">
                  <a16:creationId xmlns:a16="http://schemas.microsoft.com/office/drawing/2014/main" id="{D804D5B8-617F-71A6-1474-6C7A08DA765B}"/>
                </a:ext>
              </a:extLst>
            </p:cNvPr>
            <p:cNvSpPr txBox="1"/>
            <p:nvPr/>
          </p:nvSpPr>
          <p:spPr>
            <a:xfrm>
              <a:off x="6115455" y="2564904"/>
              <a:ext cx="792088" cy="369332"/>
            </a:xfrm>
            <a:prstGeom prst="rect">
              <a:avLst/>
            </a:prstGeom>
            <a:noFill/>
          </p:spPr>
          <p:txBody>
            <a:bodyPr wrap="square" rtlCol="0">
              <a:spAutoFit/>
            </a:bodyPr>
            <a:lstStyle/>
            <a:p>
              <a:r>
                <a:rPr lang="en-US" altLang="zh-CN" dirty="0">
                  <a:solidFill>
                    <a:schemeClr val="bg1">
                      <a:lumMod val="50000"/>
                    </a:schemeClr>
                  </a:solidFill>
                </a:rPr>
                <a:t>9</a:t>
              </a:r>
              <a:r>
                <a:rPr lang="zh-CN" altLang="en-US" dirty="0">
                  <a:solidFill>
                    <a:schemeClr val="bg1">
                      <a:lumMod val="50000"/>
                    </a:schemeClr>
                  </a:solidFill>
                </a:rPr>
                <a:t>倍</a:t>
              </a:r>
            </a:p>
          </p:txBody>
        </p:sp>
        <p:sp>
          <p:nvSpPr>
            <p:cNvPr id="8" name="文本框 7">
              <a:extLst>
                <a:ext uri="{FF2B5EF4-FFF2-40B4-BE49-F238E27FC236}">
                  <a16:creationId xmlns:a16="http://schemas.microsoft.com/office/drawing/2014/main" id="{0D9B6493-F710-3261-CD6C-4A9DFE575E5A}"/>
                </a:ext>
              </a:extLst>
            </p:cNvPr>
            <p:cNvSpPr txBox="1"/>
            <p:nvPr/>
          </p:nvSpPr>
          <p:spPr>
            <a:xfrm>
              <a:off x="2519216" y="4166193"/>
              <a:ext cx="792088" cy="369332"/>
            </a:xfrm>
            <a:prstGeom prst="rect">
              <a:avLst/>
            </a:prstGeom>
            <a:noFill/>
          </p:spPr>
          <p:txBody>
            <a:bodyPr wrap="square" rtlCol="0">
              <a:spAutoFit/>
            </a:bodyPr>
            <a:lstStyle/>
            <a:p>
              <a:r>
                <a:rPr lang="en-US" altLang="zh-CN" dirty="0">
                  <a:solidFill>
                    <a:schemeClr val="bg1">
                      <a:lumMod val="50000"/>
                    </a:schemeClr>
                  </a:solidFill>
                </a:rPr>
                <a:t>16</a:t>
              </a:r>
              <a:r>
                <a:rPr lang="zh-CN" altLang="en-US" dirty="0">
                  <a:solidFill>
                    <a:schemeClr val="bg1">
                      <a:lumMod val="50000"/>
                    </a:schemeClr>
                  </a:solidFill>
                </a:rPr>
                <a:t>倍</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矩形 7"/>
          <p:cNvSpPr>
            <a:spLocks noChangeArrowheads="1"/>
          </p:cNvSpPr>
          <p:nvPr/>
        </p:nvSpPr>
        <p:spPr bwMode="auto">
          <a:xfrm>
            <a:off x="7186613" y="1412875"/>
            <a:ext cx="461962"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zh-CN" altLang="en-US" sz="1800" dirty="0">
                <a:solidFill>
                  <a:srgbClr val="FFFF00"/>
                </a:solidFill>
                <a:latin typeface="+mn-ea"/>
                <a:ea typeface="+mn-ea"/>
              </a:rPr>
              <a:t>日本分元素稀土消费量及</a:t>
            </a:r>
            <a:r>
              <a:rPr lang="en-US" altLang="zh-CN" sz="1800" dirty="0">
                <a:solidFill>
                  <a:srgbClr val="FFFF00"/>
                </a:solidFill>
                <a:latin typeface="+mn-ea"/>
                <a:ea typeface="+mn-ea"/>
              </a:rPr>
              <a:t>2019</a:t>
            </a:r>
            <a:r>
              <a:rPr lang="zh-CN" altLang="en-US" sz="1800" dirty="0">
                <a:solidFill>
                  <a:srgbClr val="FFFF00"/>
                </a:solidFill>
                <a:latin typeface="+mn-ea"/>
                <a:ea typeface="+mn-ea"/>
              </a:rPr>
              <a:t>年消费结构</a:t>
            </a:r>
          </a:p>
        </p:txBody>
      </p:sp>
      <p:sp>
        <p:nvSpPr>
          <p:cNvPr id="34819" name="矩形 1"/>
          <p:cNvSpPr>
            <a:spLocks noChangeArrowheads="1"/>
          </p:cNvSpPr>
          <p:nvPr/>
        </p:nvSpPr>
        <p:spPr bwMode="auto">
          <a:xfrm>
            <a:off x="8174371" y="1473994"/>
            <a:ext cx="3695700"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日本以镧、铈、镨、钕等轻稀土元素消费为主，</a:t>
            </a:r>
            <a:r>
              <a:rPr lang="en-US" altLang="zh-CN" sz="1800" dirty="0">
                <a:latin typeface="宋体" panose="02010600030101010101" pitchFamily="2" charset="-122"/>
              </a:rPr>
              <a:t>2019</a:t>
            </a:r>
            <a:r>
              <a:rPr lang="zh-CN" altLang="en-US" sz="1800" dirty="0">
                <a:latin typeface="宋体" panose="02010600030101010101" pitchFamily="2" charset="-122"/>
              </a:rPr>
              <a:t>年占消费的</a:t>
            </a:r>
            <a:r>
              <a:rPr lang="en-US" altLang="zh-CN" sz="1800" dirty="0">
                <a:latin typeface="宋体" panose="02010600030101010101" pitchFamily="2" charset="-122"/>
              </a:rPr>
              <a:t>89%</a:t>
            </a: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铈为最主要消费元素，</a:t>
            </a:r>
            <a:r>
              <a:rPr lang="en-US" altLang="zh-CN" sz="1800" dirty="0">
                <a:latin typeface="宋体" panose="02010600030101010101" pitchFamily="2" charset="-122"/>
              </a:rPr>
              <a:t>2019</a:t>
            </a:r>
            <a:r>
              <a:rPr lang="zh-CN" altLang="en-US" sz="1800" dirty="0">
                <a:latin typeface="宋体" panose="02010600030101010101" pitchFamily="2" charset="-122"/>
              </a:rPr>
              <a:t>年占消费的</a:t>
            </a:r>
            <a:r>
              <a:rPr lang="en-US" altLang="zh-CN" sz="1800" dirty="0">
                <a:latin typeface="宋体" panose="02010600030101010101" pitchFamily="2" charset="-122"/>
              </a:rPr>
              <a:t>56%</a:t>
            </a:r>
          </a:p>
          <a:p>
            <a:pPr eaLnBrk="1" hangingPunct="1">
              <a:lnSpc>
                <a:spcPct val="150000"/>
              </a:lnSpc>
              <a:spcBef>
                <a:spcPct val="0"/>
              </a:spcBef>
              <a:buClrTx/>
              <a:buSzTx/>
              <a:buFont typeface="Wingdings" panose="05000000000000000000" pitchFamily="2" charset="2"/>
              <a:buChar char="Ø"/>
            </a:pPr>
            <a:r>
              <a:rPr lang="en-US" altLang="zh-CN" sz="1800" dirty="0">
                <a:latin typeface="宋体" panose="02010600030101010101" pitchFamily="2" charset="-122"/>
              </a:rPr>
              <a:t>2019</a:t>
            </a:r>
            <a:r>
              <a:rPr lang="zh-CN" altLang="en-US" sz="1800" dirty="0">
                <a:latin typeface="宋体" panose="02010600030101010101" pitchFamily="2" charset="-122"/>
              </a:rPr>
              <a:t>年重稀土元素消费占比约</a:t>
            </a:r>
            <a:r>
              <a:rPr lang="en-US" altLang="zh-CN" sz="1800" dirty="0">
                <a:latin typeface="宋体" panose="02010600030101010101" pitchFamily="2" charset="-122"/>
              </a:rPr>
              <a:t>11%</a:t>
            </a: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消费结构以永磁体、催化剂、玻璃等为主</a:t>
            </a:r>
          </a:p>
        </p:txBody>
      </p:sp>
      <p:pic>
        <p:nvPicPr>
          <p:cNvPr id="348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275" y="144463"/>
            <a:ext cx="6232525"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20107" r="22647" b="3999"/>
          <a:stretch>
            <a:fillRect/>
          </a:stretch>
        </p:blipFill>
        <p:spPr bwMode="auto">
          <a:xfrm>
            <a:off x="754063" y="3562350"/>
            <a:ext cx="2684462"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5213" y="3568700"/>
            <a:ext cx="3049587"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矩形 7"/>
          <p:cNvSpPr>
            <a:spLocks noChangeArrowheads="1"/>
          </p:cNvSpPr>
          <p:nvPr/>
        </p:nvSpPr>
        <p:spPr bwMode="auto">
          <a:xfrm>
            <a:off x="2351584" y="3657179"/>
            <a:ext cx="249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 typeface="Arial" panose="020B0604020202020204" pitchFamily="34" charset="0"/>
              <a:buNone/>
              <a:defRPr/>
            </a:pPr>
            <a:r>
              <a:rPr lang="zh-CN" altLang="en-US" sz="1800" dirty="0">
                <a:solidFill>
                  <a:srgbClr val="FFFF00"/>
                </a:solidFill>
                <a:latin typeface="+mn-ea"/>
                <a:ea typeface="+mn-ea"/>
              </a:rPr>
              <a:t>美国稀土消费总量变化</a:t>
            </a:r>
          </a:p>
        </p:txBody>
      </p:sp>
      <p:sp>
        <p:nvSpPr>
          <p:cNvPr id="36867" name="矩形 8"/>
          <p:cNvSpPr>
            <a:spLocks noChangeArrowheads="1"/>
          </p:cNvSpPr>
          <p:nvPr/>
        </p:nvSpPr>
        <p:spPr bwMode="auto">
          <a:xfrm>
            <a:off x="7699375" y="3603795"/>
            <a:ext cx="2706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 typeface="Arial" panose="020B0604020202020204" pitchFamily="34" charset="0"/>
              <a:buNone/>
              <a:defRPr/>
            </a:pPr>
            <a:r>
              <a:rPr lang="zh-CN" altLang="en-US" sz="1800" dirty="0">
                <a:solidFill>
                  <a:srgbClr val="FFFF00"/>
                </a:solidFill>
                <a:latin typeface="+mn-ea"/>
                <a:ea typeface="+mn-ea"/>
              </a:rPr>
              <a:t>美国稀土消费占比变化</a:t>
            </a:r>
          </a:p>
        </p:txBody>
      </p:sp>
      <p:sp>
        <p:nvSpPr>
          <p:cNvPr id="36868" name="矩形 1"/>
          <p:cNvSpPr>
            <a:spLocks noChangeArrowheads="1"/>
          </p:cNvSpPr>
          <p:nvPr/>
        </p:nvSpPr>
        <p:spPr bwMode="auto">
          <a:xfrm>
            <a:off x="2162176" y="4221088"/>
            <a:ext cx="811053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美国在</a:t>
            </a:r>
            <a:r>
              <a:rPr lang="en-US" altLang="zh-CN" sz="1800" dirty="0">
                <a:latin typeface="宋体" panose="02010600030101010101" pitchFamily="2" charset="-122"/>
              </a:rPr>
              <a:t>1990</a:t>
            </a:r>
            <a:r>
              <a:rPr lang="zh-CN" altLang="en-US" sz="1800" dirty="0">
                <a:latin typeface="宋体" panose="02010600030101010101" pitchFamily="2" charset="-122"/>
              </a:rPr>
              <a:t>年达到历史消费峰值</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en-US" altLang="zh-CN" sz="1800" dirty="0">
                <a:latin typeface="宋体" panose="02010600030101010101" pitchFamily="2" charset="-122"/>
              </a:rPr>
              <a:t>2012</a:t>
            </a:r>
            <a:r>
              <a:rPr lang="zh-CN" altLang="en-US" sz="1800" dirty="0">
                <a:latin typeface="宋体" panose="02010600030101010101" pitchFamily="2" charset="-122"/>
              </a:rPr>
              <a:t>年成为本世纪消费低值，之后逐步反弹</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催化剂是稀土消费的最主要部门，</a:t>
            </a:r>
            <a:r>
              <a:rPr lang="en-US" altLang="zh-CN" sz="1800" dirty="0">
                <a:latin typeface="宋体" panose="02010600030101010101" pitchFamily="2" charset="-122"/>
              </a:rPr>
              <a:t>2022</a:t>
            </a:r>
            <a:r>
              <a:rPr lang="zh-CN" altLang="en-US" sz="1800" dirty="0">
                <a:latin typeface="宋体" panose="02010600030101010101" pitchFamily="2" charset="-122"/>
              </a:rPr>
              <a:t>年占比达到</a:t>
            </a:r>
            <a:r>
              <a:rPr lang="en-US" altLang="zh-CN" sz="1800" dirty="0">
                <a:latin typeface="宋体" panose="02010600030101010101" pitchFamily="2" charset="-122"/>
              </a:rPr>
              <a:t>72%</a:t>
            </a: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中、日稀土消费永磁体较多，欧、美催化剂消费占比较高</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轻重稀土消费比例基本为</a:t>
            </a:r>
            <a:r>
              <a:rPr lang="en-US" altLang="zh-CN" sz="1800" dirty="0">
                <a:latin typeface="宋体" panose="02010600030101010101" pitchFamily="2" charset="-122"/>
              </a:rPr>
              <a:t>9</a:t>
            </a:r>
            <a:r>
              <a:rPr lang="zh-CN" altLang="en-US" sz="1800" dirty="0">
                <a:latin typeface="宋体" panose="02010600030101010101" pitchFamily="2" charset="-122"/>
              </a:rPr>
              <a:t>：</a:t>
            </a:r>
            <a:r>
              <a:rPr lang="en-US" altLang="zh-CN" sz="1800" dirty="0">
                <a:latin typeface="宋体" panose="02010600030101010101" pitchFamily="2" charset="-122"/>
              </a:rPr>
              <a:t>1</a:t>
            </a:r>
            <a:r>
              <a:rPr lang="zh-CN" altLang="en-US" sz="1800" dirty="0">
                <a:latin typeface="宋体" panose="02010600030101010101" pitchFamily="2" charset="-122"/>
              </a:rPr>
              <a:t>，镧铈镨钕消费占比增长较快</a:t>
            </a:r>
          </a:p>
        </p:txBody>
      </p:sp>
      <p:pic>
        <p:nvPicPr>
          <p:cNvPr id="3686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611188"/>
            <a:ext cx="49244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700" y="647700"/>
            <a:ext cx="4872038"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椭圆 1">
            <a:extLst>
              <a:ext uri="{FF2B5EF4-FFF2-40B4-BE49-F238E27FC236}">
                <a16:creationId xmlns:a16="http://schemas.microsoft.com/office/drawing/2014/main" id="{566311D9-4B97-AC89-552D-05AB0FBF9AED}"/>
              </a:ext>
            </a:extLst>
          </p:cNvPr>
          <p:cNvSpPr/>
          <p:nvPr/>
        </p:nvSpPr>
        <p:spPr>
          <a:xfrm>
            <a:off x="4367808" y="1052736"/>
            <a:ext cx="792088" cy="360040"/>
          </a:xfrm>
          <a:prstGeom prst="ellipse">
            <a:avLst/>
          </a:prstGeom>
          <a:noFill/>
          <a:ln>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DC2BE919-831A-4A4D-5EFC-E3212F7AA55C}"/>
              </a:ext>
            </a:extLst>
          </p:cNvPr>
          <p:cNvSpPr/>
          <p:nvPr/>
        </p:nvSpPr>
        <p:spPr>
          <a:xfrm>
            <a:off x="5110275" y="2708920"/>
            <a:ext cx="792088" cy="360040"/>
          </a:xfrm>
          <a:prstGeom prst="ellipse">
            <a:avLst/>
          </a:prstGeom>
          <a:noFill/>
          <a:ln>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矩形 1"/>
          <p:cNvSpPr>
            <a:spLocks noChangeArrowheads="1"/>
          </p:cNvSpPr>
          <p:nvPr/>
        </p:nvSpPr>
        <p:spPr bwMode="auto">
          <a:xfrm>
            <a:off x="6311900" y="3141663"/>
            <a:ext cx="576103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zh-CN" altLang="zh-CN" sz="1800" dirty="0">
                <a:latin typeface="宋体" panose="02010600030101010101" pitchFamily="2" charset="-122"/>
              </a:rPr>
              <a:t>采用“部门需求+趋势外推”的方法</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zh-CN" sz="1800" dirty="0">
                <a:latin typeface="宋体" panose="02010600030101010101" pitchFamily="2" charset="-122"/>
              </a:rPr>
              <a:t>稀土主要直接产品作为“消费部门”</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zh-CN" sz="1800" dirty="0">
                <a:latin typeface="宋体" panose="02010600030101010101" pitchFamily="2" charset="-122"/>
              </a:rPr>
              <a:t>预测</a:t>
            </a:r>
            <a:r>
              <a:rPr lang="zh-CN" altLang="en-US" sz="1800" dirty="0">
                <a:latin typeface="宋体" panose="02010600030101010101" pitchFamily="2" charset="-122"/>
              </a:rPr>
              <a:t>各</a:t>
            </a:r>
            <a:r>
              <a:rPr lang="zh-CN" altLang="zh-CN" sz="1800" dirty="0">
                <a:latin typeface="宋体" panose="02010600030101010101" pitchFamily="2" charset="-122"/>
              </a:rPr>
              <a:t>“消费部门”的未来需求，加总获得总需求</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zh-CN" sz="1800" dirty="0">
                <a:latin typeface="宋体" panose="02010600030101010101" pitchFamily="2" charset="-122"/>
              </a:rPr>
              <a:t>分析主要产品的主要应用产业未来发展趋势预测</a:t>
            </a:r>
            <a:r>
              <a:rPr lang="zh-CN" altLang="en-US" sz="1800" dirty="0">
                <a:latin typeface="宋体" panose="02010600030101010101" pitchFamily="2" charset="-122"/>
              </a:rPr>
              <a:t>各</a:t>
            </a:r>
            <a:r>
              <a:rPr lang="zh-CN" altLang="zh-CN" sz="1800" dirty="0">
                <a:latin typeface="宋体" panose="02010600030101010101" pitchFamily="2" charset="-122"/>
              </a:rPr>
              <a:t>“消费部门”需求</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zh-CN" sz="1800" dirty="0">
                <a:latin typeface="宋体" panose="02010600030101010101" pitchFamily="2" charset="-122"/>
              </a:rPr>
              <a:t>用历史消费趋势来加以修正和限定</a:t>
            </a:r>
            <a:endParaRPr lang="zh-CN" altLang="en-US" sz="1800" dirty="0">
              <a:latin typeface="宋体" panose="02010600030101010101" pitchFamily="2" charset="-122"/>
            </a:endParaRPr>
          </a:p>
        </p:txBody>
      </p:sp>
      <p:pic>
        <p:nvPicPr>
          <p:cNvPr id="3789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963" y="133350"/>
            <a:ext cx="8424862" cy="2070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7892" name="矩形 1"/>
          <p:cNvSpPr>
            <a:spLocks noChangeArrowheads="1"/>
          </p:cNvSpPr>
          <p:nvPr/>
        </p:nvSpPr>
        <p:spPr bwMode="auto">
          <a:xfrm>
            <a:off x="5962650" y="2203450"/>
            <a:ext cx="203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 typeface="Arial" panose="020B0604020202020204" pitchFamily="34" charset="0"/>
              <a:buNone/>
              <a:defRPr/>
            </a:pPr>
            <a:r>
              <a:rPr lang="zh-CN" altLang="zh-CN" sz="1800" dirty="0">
                <a:solidFill>
                  <a:srgbClr val="FFFF00"/>
                </a:solidFill>
                <a:latin typeface="+mn-ea"/>
                <a:ea typeface="+mn-ea"/>
              </a:rPr>
              <a:t>稀土需求预测框图</a:t>
            </a:r>
            <a:endParaRPr lang="zh-CN" altLang="en-US" sz="1800" dirty="0">
              <a:solidFill>
                <a:srgbClr val="FFFF00"/>
              </a:solidFill>
              <a:latin typeface="+mn-ea"/>
              <a:ea typeface="+mn-ea"/>
            </a:endParaRPr>
          </a:p>
        </p:txBody>
      </p:sp>
      <p:pic>
        <p:nvPicPr>
          <p:cNvPr id="37893" name="图片 14" descr="演示文稿1"/>
          <p:cNvPicPr>
            <a:picLocks noChangeAspect="1" noChangeArrowheads="1"/>
          </p:cNvPicPr>
          <p:nvPr/>
        </p:nvPicPr>
        <p:blipFill>
          <a:blip r:embed="rId4">
            <a:extLst>
              <a:ext uri="{28A0092B-C50C-407E-A947-70E740481C1C}">
                <a14:useLocalDpi xmlns:a14="http://schemas.microsoft.com/office/drawing/2010/main" val="0"/>
              </a:ext>
            </a:extLst>
          </a:blip>
          <a:srcRect l="23511" t="4655" r="17543" b="17886"/>
          <a:stretch>
            <a:fillRect/>
          </a:stretch>
        </p:blipFill>
        <p:spPr bwMode="auto">
          <a:xfrm>
            <a:off x="695325" y="2284413"/>
            <a:ext cx="4608513"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矩形 9"/>
          <p:cNvSpPr>
            <a:spLocks noChangeArrowheads="1"/>
          </p:cNvSpPr>
          <p:nvPr/>
        </p:nvSpPr>
        <p:spPr bwMode="auto">
          <a:xfrm>
            <a:off x="1585913" y="6356350"/>
            <a:ext cx="249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 typeface="Arial" panose="020B0604020202020204" pitchFamily="34" charset="0"/>
              <a:buNone/>
              <a:defRPr/>
            </a:pPr>
            <a:r>
              <a:rPr lang="zh-CN" altLang="zh-CN" sz="1800" dirty="0">
                <a:solidFill>
                  <a:srgbClr val="FFFF00"/>
                </a:solidFill>
                <a:latin typeface="+mn-ea"/>
                <a:ea typeface="+mn-ea"/>
              </a:rPr>
              <a:t>部门需求预测法流程图</a:t>
            </a:r>
            <a:endParaRPr lang="zh-CN" altLang="en-US" sz="1800" dirty="0">
              <a:solidFill>
                <a:srgbClr val="FFFF00"/>
              </a:solidFill>
              <a:latin typeface="+mn-ea"/>
              <a:ea typeface="+mn-ea"/>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500063"/>
            <a:ext cx="540067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矩形 1"/>
          <p:cNvSpPr>
            <a:spLocks noChangeArrowheads="1"/>
          </p:cNvSpPr>
          <p:nvPr/>
        </p:nvSpPr>
        <p:spPr bwMode="auto">
          <a:xfrm>
            <a:off x="1774825" y="5788025"/>
            <a:ext cx="864076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en-US" altLang="zh-CN" sz="1800">
                <a:latin typeface="宋体" panose="02010600030101010101" pitchFamily="2" charset="-122"/>
              </a:rPr>
              <a:t>2030</a:t>
            </a:r>
            <a:r>
              <a:rPr lang="zh-CN" altLang="en-US" sz="1800">
                <a:latin typeface="宋体" panose="02010600030101010101" pitchFamily="2" charset="-122"/>
              </a:rPr>
              <a:t>和</a:t>
            </a:r>
            <a:r>
              <a:rPr lang="en-US" altLang="zh-CN" sz="1800">
                <a:latin typeface="宋体" panose="02010600030101010101" pitchFamily="2" charset="-122"/>
              </a:rPr>
              <a:t>2035</a:t>
            </a:r>
            <a:r>
              <a:rPr lang="zh-CN" altLang="en-US" sz="1800">
                <a:latin typeface="宋体" panose="02010600030101010101" pitchFamily="2" charset="-122"/>
              </a:rPr>
              <a:t>年，我国新能源汽车产量将分别达到</a:t>
            </a:r>
            <a:r>
              <a:rPr lang="en-US" altLang="zh-CN" sz="1800">
                <a:latin typeface="宋体" panose="02010600030101010101" pitchFamily="2" charset="-122"/>
              </a:rPr>
              <a:t>1500</a:t>
            </a:r>
            <a:r>
              <a:rPr lang="zh-CN" altLang="en-US" sz="1800">
                <a:latin typeface="宋体" panose="02010600030101010101" pitchFamily="2" charset="-122"/>
              </a:rPr>
              <a:t>万辆和</a:t>
            </a:r>
            <a:r>
              <a:rPr lang="en-US" altLang="zh-CN" sz="1800">
                <a:latin typeface="宋体" panose="02010600030101010101" pitchFamily="2" charset="-122"/>
              </a:rPr>
              <a:t>2400</a:t>
            </a:r>
            <a:r>
              <a:rPr lang="zh-CN" altLang="en-US" sz="1800">
                <a:latin typeface="宋体" panose="02010600030101010101" pitchFamily="2" charset="-122"/>
              </a:rPr>
              <a:t>万辆</a:t>
            </a:r>
            <a:endParaRPr lang="en-US" altLang="zh-CN" sz="180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a:latin typeface="宋体" panose="02010600030101010101" pitchFamily="2" charset="-122"/>
              </a:rPr>
              <a:t>纯电动车为主要车型，</a:t>
            </a:r>
            <a:r>
              <a:rPr lang="en-US" altLang="zh-CN" sz="1800">
                <a:latin typeface="宋体" panose="02010600030101010101" pitchFamily="2" charset="-122"/>
              </a:rPr>
              <a:t>2035</a:t>
            </a:r>
            <a:r>
              <a:rPr lang="zh-CN" altLang="en-US" sz="1800">
                <a:latin typeface="宋体" panose="02010600030101010101" pitchFamily="2" charset="-122"/>
              </a:rPr>
              <a:t>年，占比超过</a:t>
            </a:r>
            <a:r>
              <a:rPr lang="en-US" altLang="zh-CN" sz="1800">
                <a:latin typeface="宋体" panose="02010600030101010101" pitchFamily="2" charset="-122"/>
              </a:rPr>
              <a:t>50%</a:t>
            </a:r>
            <a:endParaRPr lang="zh-CN" altLang="en-US" sz="1800">
              <a:latin typeface="宋体" panose="02010600030101010101" pitchFamily="2" charset="-122"/>
            </a:endParaRPr>
          </a:p>
        </p:txBody>
      </p:sp>
      <p:sp>
        <p:nvSpPr>
          <p:cNvPr id="39940" name="矩形 2"/>
          <p:cNvSpPr>
            <a:spLocks noChangeArrowheads="1"/>
          </p:cNvSpPr>
          <p:nvPr/>
        </p:nvSpPr>
        <p:spPr bwMode="auto">
          <a:xfrm>
            <a:off x="1577975" y="3602038"/>
            <a:ext cx="272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 typeface="Arial" panose="020B0604020202020204" pitchFamily="34" charset="0"/>
              <a:buNone/>
              <a:defRPr/>
            </a:pPr>
            <a:r>
              <a:rPr lang="zh-CN" altLang="zh-CN" sz="1800" dirty="0">
                <a:solidFill>
                  <a:srgbClr val="FFFF00"/>
                </a:solidFill>
                <a:latin typeface="+mn-ea"/>
                <a:ea typeface="+mn-ea"/>
              </a:rPr>
              <a:t>中国新能源汽车产量预测</a:t>
            </a:r>
            <a:endParaRPr lang="zh-CN" altLang="en-US" sz="1800" dirty="0">
              <a:solidFill>
                <a:srgbClr val="FFFF00"/>
              </a:solidFill>
              <a:latin typeface="+mn-ea"/>
              <a:ea typeface="+mn-ea"/>
            </a:endParaRPr>
          </a:p>
        </p:txBody>
      </p:sp>
      <p:sp>
        <p:nvSpPr>
          <p:cNvPr id="39941" name="矩形 1"/>
          <p:cNvSpPr>
            <a:spLocks noChangeArrowheads="1"/>
          </p:cNvSpPr>
          <p:nvPr/>
        </p:nvSpPr>
        <p:spPr bwMode="auto">
          <a:xfrm>
            <a:off x="479425" y="3970338"/>
            <a:ext cx="4921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 typeface="Arial" panose="020B0604020202020204" pitchFamily="34" charset="0"/>
              <a:buNone/>
              <a:defRPr/>
            </a:pPr>
            <a:r>
              <a:rPr lang="zh-CN" altLang="en-US" sz="1800" dirty="0">
                <a:solidFill>
                  <a:srgbClr val="FFFF00"/>
                </a:solidFill>
                <a:latin typeface="+mn-ea"/>
                <a:ea typeface="+mn-ea"/>
              </a:rPr>
              <a:t>国务院发布</a:t>
            </a:r>
            <a:endParaRPr lang="en-US" altLang="zh-CN" sz="1800" dirty="0">
              <a:solidFill>
                <a:srgbClr val="FFFF00"/>
              </a:solidFill>
              <a:latin typeface="+mn-ea"/>
              <a:ea typeface="+mn-ea"/>
            </a:endParaRPr>
          </a:p>
          <a:p>
            <a:pPr algn="ctr">
              <a:spcBef>
                <a:spcPct val="0"/>
              </a:spcBef>
              <a:buClrTx/>
              <a:buSzTx/>
              <a:buFont typeface="Arial" panose="020B0604020202020204" pitchFamily="34" charset="0"/>
              <a:buNone/>
              <a:defRPr/>
            </a:pPr>
            <a:r>
              <a:rPr lang="en-US" altLang="zh-CN" sz="1800" dirty="0">
                <a:solidFill>
                  <a:srgbClr val="FFFF00"/>
                </a:solidFill>
                <a:latin typeface="+mn-ea"/>
                <a:ea typeface="+mn-ea"/>
              </a:rPr>
              <a:t>《</a:t>
            </a:r>
            <a:r>
              <a:rPr lang="zh-CN" altLang="en-US" sz="1800" dirty="0">
                <a:solidFill>
                  <a:srgbClr val="FFFF00"/>
                </a:solidFill>
                <a:latin typeface="+mn-ea"/>
                <a:ea typeface="+mn-ea"/>
              </a:rPr>
              <a:t>新能源汽车产业发展规划（</a:t>
            </a:r>
            <a:r>
              <a:rPr lang="en-US" altLang="zh-CN" sz="1800" dirty="0">
                <a:solidFill>
                  <a:srgbClr val="FFFF00"/>
                </a:solidFill>
                <a:latin typeface="+mn-ea"/>
                <a:ea typeface="+mn-ea"/>
              </a:rPr>
              <a:t>2021-2035</a:t>
            </a:r>
            <a:r>
              <a:rPr lang="zh-CN" altLang="en-US" sz="1800" dirty="0">
                <a:solidFill>
                  <a:srgbClr val="FFFF00"/>
                </a:solidFill>
                <a:latin typeface="+mn-ea"/>
                <a:ea typeface="+mn-ea"/>
              </a:rPr>
              <a:t>年）</a:t>
            </a:r>
            <a:r>
              <a:rPr lang="en-US" altLang="zh-CN" sz="1800" dirty="0">
                <a:solidFill>
                  <a:srgbClr val="FFFF00"/>
                </a:solidFill>
                <a:latin typeface="+mn-ea"/>
                <a:ea typeface="+mn-ea"/>
              </a:rPr>
              <a:t>》</a:t>
            </a:r>
          </a:p>
        </p:txBody>
      </p:sp>
      <p:pic>
        <p:nvPicPr>
          <p:cNvPr id="39942" name="Picture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3088" y="211138"/>
            <a:ext cx="6221412"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矩形 1"/>
          <p:cNvSpPr>
            <a:spLocks noChangeArrowheads="1"/>
          </p:cNvSpPr>
          <p:nvPr/>
        </p:nvSpPr>
        <p:spPr bwMode="auto">
          <a:xfrm>
            <a:off x="5392738" y="5067300"/>
            <a:ext cx="6481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 typeface="Arial" panose="020B0604020202020204" pitchFamily="34" charset="0"/>
              <a:buNone/>
              <a:defRPr/>
            </a:pPr>
            <a:r>
              <a:rPr lang="en-US" altLang="zh-CN" sz="1800" dirty="0">
                <a:solidFill>
                  <a:srgbClr val="FFFF00"/>
                </a:solidFill>
                <a:latin typeface="+mn-ea"/>
                <a:ea typeface="+mn-ea"/>
              </a:rPr>
              <a:t>《</a:t>
            </a:r>
            <a:r>
              <a:rPr lang="zh-CN" altLang="en-US" sz="1800" dirty="0">
                <a:solidFill>
                  <a:srgbClr val="FFFF00"/>
                </a:solidFill>
                <a:latin typeface="+mn-ea"/>
                <a:ea typeface="+mn-ea"/>
              </a:rPr>
              <a:t>中国风电发展路线图</a:t>
            </a:r>
            <a:r>
              <a:rPr lang="en-US" altLang="zh-CN" sz="1800" dirty="0">
                <a:solidFill>
                  <a:srgbClr val="FFFF00"/>
                </a:solidFill>
                <a:latin typeface="+mn-ea"/>
                <a:ea typeface="+mn-ea"/>
              </a:rPr>
              <a:t>2050》</a:t>
            </a:r>
            <a:r>
              <a:rPr lang="zh-CN" altLang="en-US" sz="1800" dirty="0">
                <a:solidFill>
                  <a:srgbClr val="FFFF00"/>
                </a:solidFill>
                <a:latin typeface="+mn-ea"/>
                <a:ea typeface="+mn-ea"/>
              </a:rPr>
              <a:t>中国风电发展目标和布局</a:t>
            </a:r>
            <a:endParaRPr lang="en-US" altLang="zh-CN" sz="1800" dirty="0">
              <a:solidFill>
                <a:srgbClr val="FFFF00"/>
              </a:solidFill>
              <a:latin typeface="+mn-ea"/>
              <a:ea typeface="+mn-ea"/>
            </a:endParaRPr>
          </a:p>
          <a:p>
            <a:pPr algn="ctr">
              <a:spcBef>
                <a:spcPct val="0"/>
              </a:spcBef>
              <a:buClrTx/>
              <a:buSzTx/>
              <a:buFont typeface="Arial" panose="020B0604020202020204" pitchFamily="34" charset="0"/>
              <a:buNone/>
              <a:defRPr/>
            </a:pPr>
            <a:r>
              <a:rPr lang="zh-CN" altLang="en-US" sz="1800" dirty="0">
                <a:solidFill>
                  <a:srgbClr val="FFFF00"/>
                </a:solidFill>
                <a:latin typeface="+mn-ea"/>
                <a:ea typeface="+mn-ea"/>
              </a:rPr>
              <a:t>单位：万千瓦</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矩形 1"/>
          <p:cNvSpPr>
            <a:spLocks noChangeArrowheads="1"/>
          </p:cNvSpPr>
          <p:nvPr/>
        </p:nvSpPr>
        <p:spPr bwMode="auto">
          <a:xfrm>
            <a:off x="609600" y="404813"/>
            <a:ext cx="109728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zh-CN" altLang="en-US" sz="1800" dirty="0">
                <a:solidFill>
                  <a:srgbClr val="FFFF00"/>
                </a:solidFill>
                <a:latin typeface="宋体" panose="02010600030101010101" pitchFamily="2" charset="-122"/>
              </a:rPr>
              <a:t>稀土永磁材料</a:t>
            </a:r>
            <a:r>
              <a:rPr lang="zh-CN" altLang="en-US" sz="1800" dirty="0">
                <a:latin typeface="宋体" panose="02010600030101010101" pitchFamily="2" charset="-122"/>
              </a:rPr>
              <a:t>主要用于电子信息通讯、风电、交通和消费类电子产品，这些产品未来发展趋势，决定了稀土永磁材料的发展；</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solidFill>
                  <a:srgbClr val="FFFF00"/>
                </a:solidFill>
                <a:latin typeface="宋体" panose="02010600030101010101" pitchFamily="2" charset="-122"/>
              </a:rPr>
              <a:t>抛光粉</a:t>
            </a:r>
            <a:r>
              <a:rPr lang="zh-CN" altLang="en-US" sz="1800" dirty="0">
                <a:latin typeface="宋体" panose="02010600030101010101" pitchFamily="2" charset="-122"/>
              </a:rPr>
              <a:t>主要用于手机和微晶玻璃领域，但前提是价格要保持在一个合理的水平</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solidFill>
                  <a:srgbClr val="FFFF00"/>
                </a:solidFill>
                <a:latin typeface="宋体" panose="02010600030101010101" pitchFamily="2" charset="-122"/>
              </a:rPr>
              <a:t>储氢材料</a:t>
            </a:r>
            <a:r>
              <a:rPr lang="zh-CN" altLang="en-US" sz="1800" dirty="0">
                <a:latin typeface="宋体" panose="02010600030101010101" pitchFamily="2" charset="-122"/>
              </a:rPr>
              <a:t>又称储氢合金，是稀土应用的重要领域，氢能技术大发展，会导致需求的快速增长</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solidFill>
                  <a:srgbClr val="FFFF00"/>
                </a:solidFill>
                <a:latin typeface="宋体" panose="02010600030101010101" pitchFamily="2" charset="-122"/>
              </a:rPr>
              <a:t>稀土催化材料</a:t>
            </a:r>
            <a:r>
              <a:rPr lang="zh-CN" altLang="en-US" sz="1800" dirty="0">
                <a:latin typeface="宋体" panose="02010600030101010101" pitchFamily="2" charset="-122"/>
              </a:rPr>
              <a:t>用于汽车、摩托车等车辆的尾气净化领域，新能源车大发展，将逐步限制稀土类催化剂的使用</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solidFill>
                  <a:srgbClr val="FFFF00"/>
                </a:solidFill>
                <a:latin typeface="宋体" panose="02010600030101010101" pitchFamily="2" charset="-122"/>
              </a:rPr>
              <a:t>冶金机械</a:t>
            </a:r>
            <a:r>
              <a:rPr lang="zh-CN" altLang="en-US" sz="1800" dirty="0">
                <a:latin typeface="宋体" panose="02010600030101010101" pitchFamily="2" charset="-122"/>
              </a:rPr>
              <a:t>是稀土消费的一个重要领域，一些高品质、特殊用途的钢材需求仍有增长空间，稀土在冶金领域的消费不会发生大的变化</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solidFill>
                  <a:srgbClr val="FFFF00"/>
                </a:solidFill>
                <a:latin typeface="宋体" panose="02010600030101010101" pitchFamily="2" charset="-122"/>
              </a:rPr>
              <a:t>石油炼制与化工</a:t>
            </a:r>
            <a:r>
              <a:rPr lang="zh-CN" altLang="en-US" sz="1800" dirty="0">
                <a:latin typeface="宋体" panose="02010600030101010101" pitchFamily="2" charset="-122"/>
              </a:rPr>
              <a:t>是稀土应用的一个重要领域，催化技术占有极其重要的地位，全球石油需求仍将处于增长阶段，石油裂化催化剂的需求量仍将增长</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solidFill>
                  <a:srgbClr val="FFFF00"/>
                </a:solidFill>
                <a:latin typeface="宋体" panose="02010600030101010101" pitchFamily="2" charset="-122"/>
              </a:rPr>
              <a:t>玻璃陶瓷业</a:t>
            </a:r>
            <a:r>
              <a:rPr lang="zh-CN" altLang="en-US" sz="1800" dirty="0">
                <a:latin typeface="宋体" panose="02010600030101010101" pitchFamily="2" charset="-122"/>
              </a:rPr>
              <a:t>是传统的稀土应用领域，特种玻璃的需求量仍会增长，功能陶瓷将随着高新技术产业的发展而进一步增加</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solidFill>
                  <a:srgbClr val="FFFF00"/>
                </a:solidFill>
                <a:latin typeface="宋体" panose="02010600030101010101" pitchFamily="2" charset="-122"/>
              </a:rPr>
              <a:t>农轻纺</a:t>
            </a:r>
            <a:r>
              <a:rPr lang="zh-CN" altLang="en-US" sz="1800" dirty="0">
                <a:latin typeface="宋体" panose="02010600030101010101" pitchFamily="2" charset="-122"/>
              </a:rPr>
              <a:t>是一个传统的稀土应用领域，该领域的稀土消费量逐年下降，估计已接近谷底，未来需求量不会增加</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矩形 1"/>
          <p:cNvSpPr>
            <a:spLocks noChangeArrowheads="1"/>
          </p:cNvSpPr>
          <p:nvPr/>
        </p:nvSpPr>
        <p:spPr bwMode="auto">
          <a:xfrm>
            <a:off x="2055813" y="4476750"/>
            <a:ext cx="863917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en-US" altLang="zh-CN" sz="1800" dirty="0">
                <a:latin typeface="宋体" panose="02010600030101010101" pitchFamily="2" charset="-122"/>
              </a:rPr>
              <a:t>1949-2035</a:t>
            </a:r>
            <a:r>
              <a:rPr lang="zh-CN" altLang="en-US" sz="1800" dirty="0">
                <a:latin typeface="宋体" panose="02010600030101010101" pitchFamily="2" charset="-122"/>
              </a:rPr>
              <a:t>年我国稀土累计需求</a:t>
            </a:r>
            <a:r>
              <a:rPr lang="en-US" altLang="zh-CN" sz="1800" dirty="0">
                <a:latin typeface="宋体" panose="02010600030101010101" pitchFamily="2" charset="-122"/>
              </a:rPr>
              <a:t>565</a:t>
            </a:r>
            <a:r>
              <a:rPr lang="zh-CN" altLang="en-US" sz="1800" dirty="0">
                <a:latin typeface="宋体" panose="02010600030101010101" pitchFamily="2" charset="-122"/>
              </a:rPr>
              <a:t>万吨。</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en-US" altLang="zh-CN" sz="1800" dirty="0">
                <a:latin typeface="宋体" panose="02010600030101010101" pitchFamily="2" charset="-122"/>
              </a:rPr>
              <a:t>2021-2035</a:t>
            </a:r>
            <a:r>
              <a:rPr lang="zh-CN" altLang="en-US" sz="1800" dirty="0">
                <a:latin typeface="宋体" panose="02010600030101010101" pitchFamily="2" charset="-122"/>
              </a:rPr>
              <a:t>年我国还将需求</a:t>
            </a:r>
            <a:r>
              <a:rPr lang="en-US" altLang="zh-CN" sz="1800" dirty="0">
                <a:latin typeface="宋体" panose="02010600030101010101" pitchFamily="2" charset="-122"/>
              </a:rPr>
              <a:t>400</a:t>
            </a:r>
            <a:r>
              <a:rPr lang="zh-CN" altLang="en-US" sz="1800" dirty="0">
                <a:latin typeface="宋体" panose="02010600030101010101" pitchFamily="2" charset="-122"/>
              </a:rPr>
              <a:t>万吨，是过去</a:t>
            </a:r>
            <a:r>
              <a:rPr lang="en-US" altLang="zh-CN" sz="1800" dirty="0">
                <a:latin typeface="宋体" panose="02010600030101010101" pitchFamily="2" charset="-122"/>
              </a:rPr>
              <a:t>70</a:t>
            </a:r>
            <a:r>
              <a:rPr lang="zh-CN" altLang="en-US" sz="1800" dirty="0">
                <a:latin typeface="宋体" panose="02010600030101010101" pitchFamily="2" charset="-122"/>
              </a:rPr>
              <a:t>年累计消费量总和的</a:t>
            </a:r>
            <a:r>
              <a:rPr lang="en-US" altLang="zh-CN" sz="1800" dirty="0">
                <a:latin typeface="宋体" panose="02010600030101010101" pitchFamily="2" charset="-122"/>
              </a:rPr>
              <a:t>2.4</a:t>
            </a:r>
            <a:r>
              <a:rPr lang="zh-CN" altLang="en-US" sz="1800" dirty="0">
                <a:latin typeface="宋体" panose="02010600030101010101" pitchFamily="2" charset="-122"/>
              </a:rPr>
              <a:t>倍</a:t>
            </a:r>
            <a:endParaRPr lang="zh-CN" altLang="zh-CN" sz="1800" noProof="1">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zh-CN" sz="1800" noProof="1">
                <a:latin typeface="宋体" panose="02010600030101010101" pitchFamily="2" charset="-122"/>
              </a:rPr>
              <a:t>2025</a:t>
            </a:r>
            <a:r>
              <a:rPr lang="zh-CN" altLang="en-US" sz="1800" noProof="1">
                <a:latin typeface="宋体" panose="02010600030101010101" pitchFamily="2" charset="-122"/>
              </a:rPr>
              <a:t>、</a:t>
            </a:r>
            <a:r>
              <a:rPr lang="zh-CN" altLang="zh-CN" sz="1800" noProof="1">
                <a:latin typeface="宋体" panose="02010600030101010101" pitchFamily="2" charset="-122"/>
              </a:rPr>
              <a:t>2030</a:t>
            </a:r>
            <a:r>
              <a:rPr lang="zh-CN" altLang="en-US" sz="1800" noProof="1">
                <a:latin typeface="宋体" panose="02010600030101010101" pitchFamily="2" charset="-122"/>
              </a:rPr>
              <a:t>和</a:t>
            </a:r>
            <a:r>
              <a:rPr lang="zh-CN" altLang="zh-CN" sz="1800" noProof="1">
                <a:latin typeface="宋体" panose="02010600030101010101" pitchFamily="2" charset="-122"/>
              </a:rPr>
              <a:t>2035</a:t>
            </a:r>
            <a:r>
              <a:rPr lang="zh-CN" altLang="en-US" sz="1800" noProof="1">
                <a:latin typeface="宋体" panose="02010600030101010101" pitchFamily="2" charset="-122"/>
              </a:rPr>
              <a:t>年，中国稀土需求量将分别达到</a:t>
            </a:r>
            <a:r>
              <a:rPr lang="zh-CN" altLang="zh-CN" sz="1800" noProof="1">
                <a:latin typeface="宋体" panose="02010600030101010101" pitchFamily="2" charset="-122"/>
              </a:rPr>
              <a:t>20</a:t>
            </a:r>
            <a:r>
              <a:rPr lang="zh-CN" altLang="en-US" sz="1800" noProof="1">
                <a:latin typeface="宋体" panose="02010600030101010101" pitchFamily="2" charset="-122"/>
              </a:rPr>
              <a:t>万吨、</a:t>
            </a:r>
            <a:r>
              <a:rPr lang="zh-CN" altLang="zh-CN" sz="1800" noProof="1">
                <a:latin typeface="宋体" panose="02010600030101010101" pitchFamily="2" charset="-122"/>
              </a:rPr>
              <a:t>31</a:t>
            </a:r>
            <a:r>
              <a:rPr lang="zh-CN" altLang="en-US" sz="1800" noProof="1">
                <a:latin typeface="宋体" panose="02010600030101010101" pitchFamily="2" charset="-122"/>
              </a:rPr>
              <a:t>万吨和</a:t>
            </a:r>
            <a:r>
              <a:rPr lang="zh-CN" altLang="zh-CN" sz="1800" noProof="1">
                <a:latin typeface="宋体" panose="02010600030101010101" pitchFamily="2" charset="-122"/>
              </a:rPr>
              <a:t>38</a:t>
            </a:r>
            <a:r>
              <a:rPr lang="zh-CN" altLang="en-US" sz="1800" noProof="1">
                <a:latin typeface="宋体" panose="02010600030101010101" pitchFamily="2" charset="-122"/>
              </a:rPr>
              <a:t>万吨</a:t>
            </a:r>
            <a:endParaRPr lang="zh-CN" altLang="zh-CN" sz="1800" noProof="1">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noProof="1">
                <a:latin typeface="宋体" panose="02010600030101010101" pitchFamily="2" charset="-122"/>
              </a:rPr>
              <a:t>永磁材料仍将是第一大稀土消费产品，</a:t>
            </a:r>
            <a:r>
              <a:rPr lang="zh-CN" altLang="zh-CN" sz="1800" noProof="1">
                <a:latin typeface="宋体" panose="02010600030101010101" pitchFamily="2" charset="-122"/>
              </a:rPr>
              <a:t>2035</a:t>
            </a:r>
            <a:r>
              <a:rPr lang="zh-CN" altLang="en-US" sz="1800" noProof="1">
                <a:latin typeface="宋体" panose="02010600030101010101" pitchFamily="2" charset="-122"/>
              </a:rPr>
              <a:t>年占比</a:t>
            </a:r>
            <a:r>
              <a:rPr lang="zh-CN" altLang="zh-CN" sz="1800" noProof="1">
                <a:latin typeface="宋体" panose="02010600030101010101" pitchFamily="2" charset="-122"/>
              </a:rPr>
              <a:t>56%</a:t>
            </a:r>
          </a:p>
        </p:txBody>
      </p:sp>
      <p:sp>
        <p:nvSpPr>
          <p:cNvPr id="44035" name="矩形 2"/>
          <p:cNvSpPr>
            <a:spLocks noChangeArrowheads="1"/>
          </p:cNvSpPr>
          <p:nvPr/>
        </p:nvSpPr>
        <p:spPr bwMode="auto">
          <a:xfrm>
            <a:off x="8208963" y="3814763"/>
            <a:ext cx="2030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 typeface="Arial" panose="020B0604020202020204" pitchFamily="34" charset="0"/>
              <a:buNone/>
              <a:defRPr/>
            </a:pPr>
            <a:r>
              <a:rPr lang="zh-CN" altLang="en-US" sz="1800" dirty="0">
                <a:solidFill>
                  <a:srgbClr val="FFFF00"/>
                </a:solidFill>
                <a:latin typeface="+mn-ea"/>
                <a:ea typeface="+mn-ea"/>
              </a:rPr>
              <a:t>中国稀土需求</a:t>
            </a:r>
            <a:r>
              <a:rPr lang="zh-CN" altLang="zh-CN" sz="1800" dirty="0">
                <a:solidFill>
                  <a:srgbClr val="FFFF00"/>
                </a:solidFill>
                <a:latin typeface="+mn-ea"/>
                <a:ea typeface="+mn-ea"/>
              </a:rPr>
              <a:t>预测</a:t>
            </a:r>
            <a:endParaRPr lang="zh-CN" altLang="en-US" sz="1800" dirty="0">
              <a:solidFill>
                <a:srgbClr val="FFFF00"/>
              </a:solidFill>
              <a:latin typeface="+mn-ea"/>
              <a:ea typeface="+mn-ea"/>
            </a:endParaRPr>
          </a:p>
        </p:txBody>
      </p:sp>
      <p:pic>
        <p:nvPicPr>
          <p:cNvPr id="44036"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400" y="654050"/>
            <a:ext cx="5697538"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8" y="658813"/>
            <a:ext cx="601662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文本框 2"/>
          <p:cNvSpPr txBox="1">
            <a:spLocks noChangeArrowheads="1"/>
          </p:cNvSpPr>
          <p:nvPr/>
        </p:nvSpPr>
        <p:spPr bwMode="auto">
          <a:xfrm>
            <a:off x="1974850" y="3860800"/>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defRPr/>
            </a:pPr>
            <a:r>
              <a:rPr lang="zh-CN" altLang="en-US" sz="1800" dirty="0">
                <a:solidFill>
                  <a:srgbClr val="FFFF00"/>
                </a:solidFill>
                <a:latin typeface="+mn-ea"/>
                <a:ea typeface="+mn-ea"/>
              </a:rPr>
              <a:t>中国稀土累计消费</a:t>
            </a:r>
            <a:r>
              <a:rPr lang="en-US" altLang="zh-CN" sz="1800" dirty="0">
                <a:solidFill>
                  <a:srgbClr val="FFFF00"/>
                </a:solidFill>
                <a:latin typeface="+mn-ea"/>
                <a:ea typeface="+mn-ea"/>
              </a:rPr>
              <a:t>/</a:t>
            </a:r>
            <a:r>
              <a:rPr lang="zh-CN" altLang="en-US" sz="1800" dirty="0">
                <a:solidFill>
                  <a:srgbClr val="FFFF00"/>
                </a:solidFill>
                <a:latin typeface="+mn-ea"/>
                <a:ea typeface="+mn-ea"/>
              </a:rPr>
              <a:t>需求 </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164013" y="2492375"/>
            <a:ext cx="611981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en-US" altLang="zh-CN" sz="2800" b="1">
                <a:latin typeface="宋体" panose="02010600030101010101" pitchFamily="2" charset="-122"/>
              </a:rPr>
              <a:t> </a:t>
            </a:r>
            <a:r>
              <a:rPr lang="zh-CN" altLang="en-US" sz="2800" b="1">
                <a:latin typeface="宋体" panose="02010600030101010101" pitchFamily="2" charset="-122"/>
              </a:rPr>
              <a:t>稀土简介</a:t>
            </a:r>
            <a:endParaRPr lang="en-US" altLang="zh-CN" sz="2800" b="1">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2800" b="1">
                <a:latin typeface="宋体" panose="02010600030101010101" pitchFamily="2" charset="-122"/>
              </a:rPr>
              <a:t> 稀土需求趋势</a:t>
            </a:r>
          </a:p>
          <a:p>
            <a:pPr eaLnBrk="1" hangingPunct="1">
              <a:lnSpc>
                <a:spcPct val="150000"/>
              </a:lnSpc>
              <a:spcBef>
                <a:spcPct val="0"/>
              </a:spcBef>
              <a:buClrTx/>
              <a:buSzTx/>
              <a:buFont typeface="Wingdings" panose="05000000000000000000" pitchFamily="2" charset="2"/>
              <a:buChar char="Ø"/>
            </a:pPr>
            <a:r>
              <a:rPr lang="zh-CN" altLang="en-US" sz="2800" b="1">
                <a:solidFill>
                  <a:srgbClr val="FF9900"/>
                </a:solidFill>
                <a:latin typeface="宋体" panose="02010600030101010101" pitchFamily="2" charset="-122"/>
              </a:rPr>
              <a:t> 稀土资源供应</a:t>
            </a:r>
          </a:p>
          <a:p>
            <a:pPr eaLnBrk="1" hangingPunct="1">
              <a:lnSpc>
                <a:spcPct val="150000"/>
              </a:lnSpc>
              <a:spcBef>
                <a:spcPct val="0"/>
              </a:spcBef>
              <a:buClrTx/>
              <a:buSzTx/>
              <a:buFont typeface="Wingdings" panose="05000000000000000000" pitchFamily="2" charset="2"/>
              <a:buChar char="Ø"/>
            </a:pPr>
            <a:r>
              <a:rPr lang="zh-CN" altLang="en-US" sz="2800" b="1">
                <a:latin typeface="宋体" panose="02010600030101010101" pitchFamily="2" charset="-122"/>
              </a:rPr>
              <a:t> 未来供需格局</a:t>
            </a:r>
            <a:endParaRPr lang="en-US" altLang="zh-CN" sz="2800" b="1">
              <a:latin typeface="宋体" panose="02010600030101010101" pitchFamily="2" charset="-122"/>
            </a:endParaRPr>
          </a:p>
        </p:txBody>
      </p:sp>
      <p:sp>
        <p:nvSpPr>
          <p:cNvPr id="46083" name="Text Box 3"/>
          <p:cNvSpPr txBox="1">
            <a:spLocks noChangeArrowheads="1"/>
          </p:cNvSpPr>
          <p:nvPr/>
        </p:nvSpPr>
        <p:spPr bwMode="auto">
          <a:xfrm>
            <a:off x="1919288" y="1687513"/>
            <a:ext cx="2244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b="1"/>
              <a:t>报告内容：</a:t>
            </a:r>
          </a:p>
        </p:txBody>
      </p:sp>
      <p:sp>
        <p:nvSpPr>
          <p:cNvPr id="4" name="Freeform 3"/>
          <p:cNvSpPr/>
          <p:nvPr/>
        </p:nvSpPr>
        <p:spPr>
          <a:xfrm>
            <a:off x="6265990" y="332656"/>
            <a:ext cx="5929323" cy="304800"/>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dirty="0">
                <a:latin typeface="禹卫书法行书简体&#10;" panose="02000603000000000000" pitchFamily="2" charset="-122"/>
                <a:ea typeface="禹卫书法行书简体&#10;" panose="02000603000000000000" pitchFamily="2" charset="-122"/>
              </a:rPr>
              <a:t>全球矿产资源战略研究中心  </a:t>
            </a:r>
            <a:r>
              <a:rPr lang="en-US" altLang="zh-CN" sz="1400" dirty="0">
                <a:solidFill>
                  <a:schemeClr val="tx1"/>
                </a:solidFill>
                <a:latin typeface="DokChampa" panose="020B0604020202020204" pitchFamily="34" charset="-34"/>
                <a:ea typeface="禹卫书法行书简体&#10;" panose="02000603000000000000" pitchFamily="2" charset="-122"/>
                <a:cs typeface="DokChampa" panose="020B0604020202020204" pitchFamily="34" charset="-34"/>
              </a:rPr>
              <a:t>Strategy Center · CAGS &amp; CGS</a:t>
            </a:r>
            <a:endParaRPr lang="zh-CN" altLang="en-US" sz="1400" dirty="0">
              <a:solidFill>
                <a:schemeClr val="tx1"/>
              </a:solidFill>
              <a:latin typeface="DokChampa" panose="020B0604020202020204" pitchFamily="34" charset="-34"/>
              <a:ea typeface="禹卫书法行书简体&#10;" panose="02000603000000000000" pitchFamily="2" charset="-122"/>
              <a:cs typeface="DokChampa" panose="020B0604020202020204" pitchFamily="34" charset="-34"/>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8130"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638" y="727075"/>
            <a:ext cx="4033837"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矩形 1"/>
          <p:cNvSpPr>
            <a:spLocks noChangeArrowheads="1"/>
          </p:cNvSpPr>
          <p:nvPr/>
        </p:nvSpPr>
        <p:spPr bwMode="auto">
          <a:xfrm>
            <a:off x="2940050" y="5070475"/>
            <a:ext cx="78486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全球稀土主要分布在中国、巴西、俄罗斯、越南等国</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en-US" altLang="zh-CN" sz="1800" dirty="0">
                <a:latin typeface="宋体" panose="02010600030101010101" pitchFamily="2" charset="-122"/>
              </a:rPr>
              <a:t>2022</a:t>
            </a:r>
            <a:r>
              <a:rPr lang="zh-CN" altLang="en-US" sz="1800" dirty="0">
                <a:latin typeface="宋体" panose="02010600030101010101" pitchFamily="2" charset="-122"/>
              </a:rPr>
              <a:t>年，全球稀土储量近</a:t>
            </a:r>
            <a:r>
              <a:rPr lang="en-US" altLang="zh-CN" sz="1800" dirty="0">
                <a:latin typeface="宋体" panose="02010600030101010101" pitchFamily="2" charset="-122"/>
              </a:rPr>
              <a:t>1.4</a:t>
            </a:r>
            <a:r>
              <a:rPr lang="zh-CN" altLang="en-US" sz="1800" dirty="0">
                <a:latin typeface="宋体" panose="02010600030101010101" pitchFamily="2" charset="-122"/>
              </a:rPr>
              <a:t>亿吨，中国占全球</a:t>
            </a:r>
            <a:r>
              <a:rPr lang="en-US" altLang="zh-CN" sz="1800" dirty="0">
                <a:latin typeface="宋体" panose="02010600030101010101" pitchFamily="2" charset="-122"/>
              </a:rPr>
              <a:t>35%</a:t>
            </a: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东南亚稀土多为离子吸附性，重稀土配分与我国江西相似或更高</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东南亚仅缅甸的离子吸附型稀土潜在的资源量可超过</a:t>
            </a:r>
            <a:r>
              <a:rPr lang="en-US" altLang="zh-CN" sz="1800" dirty="0">
                <a:latin typeface="宋体" panose="02010600030101010101" pitchFamily="2" charset="-122"/>
              </a:rPr>
              <a:t>1500</a:t>
            </a:r>
            <a:r>
              <a:rPr lang="zh-CN" altLang="en-US" sz="1800" dirty="0">
                <a:latin typeface="宋体" panose="02010600030101010101" pitchFamily="2" charset="-122"/>
              </a:rPr>
              <a:t>万吨，潜力惊人</a:t>
            </a:r>
            <a:endParaRPr lang="en-US" altLang="zh-CN" sz="1800" dirty="0">
              <a:latin typeface="宋体" panose="02010600030101010101" pitchFamily="2" charset="-122"/>
            </a:endParaRPr>
          </a:p>
        </p:txBody>
      </p:sp>
      <p:pic>
        <p:nvPicPr>
          <p:cNvPr id="48132" name="Picture 8" descr="稀土矿产分布图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 y="295275"/>
            <a:ext cx="7246938"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矩形 2"/>
          <p:cNvSpPr>
            <a:spLocks noChangeArrowheads="1"/>
          </p:cNvSpPr>
          <p:nvPr/>
        </p:nvSpPr>
        <p:spPr bwMode="auto">
          <a:xfrm>
            <a:off x="2897188" y="4595813"/>
            <a:ext cx="2030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zh-CN" altLang="en-US" sz="1800" dirty="0">
                <a:solidFill>
                  <a:srgbClr val="FFFF00"/>
                </a:solidFill>
                <a:latin typeface="+mn-ea"/>
                <a:ea typeface="+mn-ea"/>
              </a:rPr>
              <a:t>全球稀土矿床分布</a:t>
            </a:r>
          </a:p>
        </p:txBody>
      </p:sp>
      <p:sp>
        <p:nvSpPr>
          <p:cNvPr id="48134" name="矩形 2"/>
          <p:cNvSpPr>
            <a:spLocks noChangeArrowheads="1"/>
          </p:cNvSpPr>
          <p:nvPr/>
        </p:nvSpPr>
        <p:spPr bwMode="auto">
          <a:xfrm>
            <a:off x="8410575" y="4081463"/>
            <a:ext cx="249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zh-CN" altLang="en-US" sz="1800" dirty="0">
                <a:solidFill>
                  <a:srgbClr val="FFFF00"/>
                </a:solidFill>
                <a:latin typeface="+mn-ea"/>
                <a:ea typeface="+mn-ea"/>
              </a:rPr>
              <a:t>主要国家稀土储量占比</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0178"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266700"/>
            <a:ext cx="8424862"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矩形 1"/>
          <p:cNvSpPr>
            <a:spLocks noChangeArrowheads="1"/>
          </p:cNvSpPr>
          <p:nvPr/>
        </p:nvSpPr>
        <p:spPr bwMode="auto">
          <a:xfrm>
            <a:off x="8543925" y="177800"/>
            <a:ext cx="3529013" cy="631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zh-CN" altLang="en-US" sz="1600" dirty="0">
                <a:latin typeface="宋体" panose="02010600030101010101" pitchFamily="2" charset="-122"/>
              </a:rPr>
              <a:t>中国镧、铈、镨、钕等轻稀土元素的年产量约为重稀土的十余倍</a:t>
            </a:r>
            <a:endParaRPr lang="en-US" altLang="zh-CN" sz="16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en-US" altLang="zh-CN" sz="1600" dirty="0">
                <a:latin typeface="宋体" panose="02010600030101010101" pitchFamily="2" charset="-122"/>
              </a:rPr>
              <a:t>2022</a:t>
            </a:r>
            <a:r>
              <a:rPr lang="zh-CN" altLang="en-US" sz="1600" dirty="0">
                <a:latin typeface="宋体" panose="02010600030101010101" pitchFamily="2" charset="-122"/>
              </a:rPr>
              <a:t>年，中国铈产量超过</a:t>
            </a:r>
            <a:r>
              <a:rPr lang="en-US" altLang="zh-CN" sz="1600" dirty="0">
                <a:latin typeface="宋体" panose="02010600030101010101" pitchFamily="2" charset="-122"/>
              </a:rPr>
              <a:t>5</a:t>
            </a:r>
            <a:r>
              <a:rPr lang="zh-CN" altLang="en-US" sz="1600" dirty="0">
                <a:latin typeface="宋体" panose="02010600030101010101" pitchFamily="2" charset="-122"/>
              </a:rPr>
              <a:t>万吨</a:t>
            </a:r>
            <a:endParaRPr lang="en-US" altLang="zh-CN" sz="16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600" dirty="0">
                <a:latin typeface="宋体" panose="02010600030101010101" pitchFamily="2" charset="-122"/>
              </a:rPr>
              <a:t>重稀土矿区停产或整顿，国内供应能力大幅削减</a:t>
            </a:r>
            <a:endParaRPr lang="en-US" altLang="zh-CN" sz="16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600" dirty="0">
                <a:latin typeface="宋体" panose="02010600030101010101" pitchFamily="2" charset="-122"/>
              </a:rPr>
              <a:t>轻稀土供应量翻番，重稀土供应量不增反降。</a:t>
            </a:r>
            <a:endParaRPr lang="en-US" altLang="zh-CN" sz="16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en-US" altLang="zh-CN" sz="1600" dirty="0">
                <a:latin typeface="宋体" panose="02010600030101010101" pitchFamily="2" charset="-122"/>
              </a:rPr>
              <a:t>2000—2020 </a:t>
            </a:r>
            <a:r>
              <a:rPr lang="zh-CN" altLang="en-US" sz="1600" dirty="0">
                <a:latin typeface="宋体" panose="02010600030101010101" pitchFamily="2" charset="-122"/>
              </a:rPr>
              <a:t>年，镧、铈、镨、钕产量增长 </a:t>
            </a:r>
            <a:r>
              <a:rPr lang="en-US" altLang="zh-CN" sz="1600" dirty="0">
                <a:latin typeface="宋体" panose="02010600030101010101" pitchFamily="2" charset="-122"/>
              </a:rPr>
              <a:t>75.5%—118.9%</a:t>
            </a:r>
          </a:p>
          <a:p>
            <a:pPr eaLnBrk="1" hangingPunct="1">
              <a:lnSpc>
                <a:spcPct val="150000"/>
              </a:lnSpc>
              <a:spcBef>
                <a:spcPct val="0"/>
              </a:spcBef>
              <a:buClrTx/>
              <a:buSzTx/>
              <a:buFont typeface="Wingdings" panose="05000000000000000000" pitchFamily="2" charset="2"/>
              <a:buChar char="Ø"/>
            </a:pPr>
            <a:r>
              <a:rPr lang="zh-CN" altLang="en-US" sz="1600" dirty="0">
                <a:latin typeface="宋体" panose="02010600030101010101" pitchFamily="2" charset="-122"/>
              </a:rPr>
              <a:t>钆、镝、钇产量较 </a:t>
            </a:r>
            <a:r>
              <a:rPr lang="en-US" altLang="zh-CN" sz="1600" dirty="0">
                <a:latin typeface="宋体" panose="02010600030101010101" pitchFamily="2" charset="-122"/>
              </a:rPr>
              <a:t>2005 </a:t>
            </a:r>
            <a:r>
              <a:rPr lang="zh-CN" altLang="en-US" sz="1600" dirty="0">
                <a:latin typeface="宋体" panose="02010600030101010101" pitchFamily="2" charset="-122"/>
              </a:rPr>
              <a:t>年峰值分别下降了 </a:t>
            </a:r>
            <a:r>
              <a:rPr lang="en-US" altLang="zh-CN" sz="1600" dirty="0">
                <a:latin typeface="宋体" panose="02010600030101010101" pitchFamily="2" charset="-122"/>
              </a:rPr>
              <a:t>34.8%—43.9%</a:t>
            </a:r>
          </a:p>
          <a:p>
            <a:pPr eaLnBrk="1" hangingPunct="1">
              <a:lnSpc>
                <a:spcPct val="150000"/>
              </a:lnSpc>
              <a:spcBef>
                <a:spcPct val="0"/>
              </a:spcBef>
              <a:buClrTx/>
              <a:buSzTx/>
              <a:buFont typeface="Wingdings" panose="05000000000000000000" pitchFamily="2" charset="2"/>
              <a:buChar char="Ø"/>
            </a:pPr>
            <a:r>
              <a:rPr lang="zh-CN" altLang="en-US" sz="1600" dirty="0">
                <a:latin typeface="宋体" panose="02010600030101010101" pitchFamily="2" charset="-122"/>
              </a:rPr>
              <a:t>硬质岩型稀土矿床主要分布在内蒙古、四川、山东、贵州、湖北等地</a:t>
            </a:r>
            <a:endParaRPr lang="en-US" altLang="zh-CN" sz="16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600" dirty="0">
                <a:latin typeface="宋体" panose="02010600030101010101" pitchFamily="2" charset="-122"/>
              </a:rPr>
              <a:t>砂矿型稀土矿床主要分布在湖南、广东、广西等地，因环保因素，现基本不开发</a:t>
            </a:r>
            <a:endParaRPr lang="en-US" altLang="zh-CN" sz="1600" dirty="0">
              <a:latin typeface="宋体" panose="02010600030101010101" pitchFamily="2" charset="-122"/>
            </a:endParaRPr>
          </a:p>
        </p:txBody>
      </p:sp>
      <p:sp>
        <p:nvSpPr>
          <p:cNvPr id="50180" name="矩形 2"/>
          <p:cNvSpPr>
            <a:spLocks noChangeArrowheads="1"/>
          </p:cNvSpPr>
          <p:nvPr/>
        </p:nvSpPr>
        <p:spPr bwMode="auto">
          <a:xfrm>
            <a:off x="2308225" y="6221413"/>
            <a:ext cx="4479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en-US" altLang="zh-CN" sz="1800" dirty="0">
                <a:solidFill>
                  <a:srgbClr val="FFFF00"/>
                </a:solidFill>
                <a:latin typeface="+mn-ea"/>
                <a:ea typeface="+mn-ea"/>
              </a:rPr>
              <a:t>2000—2020 </a:t>
            </a:r>
            <a:r>
              <a:rPr lang="zh-CN" altLang="en-US" sz="1800" dirty="0">
                <a:solidFill>
                  <a:srgbClr val="FFFF00"/>
                </a:solidFill>
                <a:latin typeface="+mn-ea"/>
                <a:ea typeface="+mn-ea"/>
              </a:rPr>
              <a:t>年中国稀土元素产量变化趋势</a:t>
            </a:r>
          </a:p>
        </p:txBody>
      </p:sp>
      <p:grpSp>
        <p:nvGrpSpPr>
          <p:cNvPr id="14" name="组合 13">
            <a:extLst>
              <a:ext uri="{FF2B5EF4-FFF2-40B4-BE49-F238E27FC236}">
                <a16:creationId xmlns:a16="http://schemas.microsoft.com/office/drawing/2014/main" id="{72CFD4B8-9E09-129E-9187-458174DDB5B3}"/>
              </a:ext>
            </a:extLst>
          </p:cNvPr>
          <p:cNvGrpSpPr/>
          <p:nvPr/>
        </p:nvGrpSpPr>
        <p:grpSpPr>
          <a:xfrm>
            <a:off x="1055440" y="692696"/>
            <a:ext cx="6840760" cy="2469604"/>
            <a:chOff x="1055440" y="692696"/>
            <a:chExt cx="6840760" cy="2469604"/>
          </a:xfrm>
        </p:grpSpPr>
        <p:cxnSp>
          <p:nvCxnSpPr>
            <p:cNvPr id="4" name="直接箭头连接符 3">
              <a:extLst>
                <a:ext uri="{FF2B5EF4-FFF2-40B4-BE49-F238E27FC236}">
                  <a16:creationId xmlns:a16="http://schemas.microsoft.com/office/drawing/2014/main" id="{B551B6F8-D5F1-2D05-1E83-3FC14CE6FE83}"/>
                </a:ext>
              </a:extLst>
            </p:cNvPr>
            <p:cNvCxnSpPr>
              <a:cxnSpLocks/>
            </p:cNvCxnSpPr>
            <p:nvPr/>
          </p:nvCxnSpPr>
          <p:spPr>
            <a:xfrm flipV="1">
              <a:off x="3215680" y="692696"/>
              <a:ext cx="530872" cy="359432"/>
            </a:xfrm>
            <a:prstGeom prst="straightConnector1">
              <a:avLst/>
            </a:prstGeom>
            <a:ln w="38100">
              <a:solidFill>
                <a:srgbClr val="FF5050"/>
              </a:solidFill>
              <a:tailEnd type="triangle"/>
            </a:ln>
          </p:spPr>
          <p:style>
            <a:lnRef idx="2">
              <a:schemeClr val="accent1"/>
            </a:lnRef>
            <a:fillRef idx="0">
              <a:schemeClr val="accent1"/>
            </a:fillRef>
            <a:effectRef idx="1">
              <a:schemeClr val="accent1"/>
            </a:effectRef>
            <a:fontRef idx="minor">
              <a:schemeClr val="tx1"/>
            </a:fontRef>
          </p:style>
        </p:cxnSp>
        <p:cxnSp>
          <p:nvCxnSpPr>
            <p:cNvPr id="6" name="直接箭头连接符 5">
              <a:extLst>
                <a:ext uri="{FF2B5EF4-FFF2-40B4-BE49-F238E27FC236}">
                  <a16:creationId xmlns:a16="http://schemas.microsoft.com/office/drawing/2014/main" id="{C0411552-8220-E506-7D73-971F9DDFE8D7}"/>
                </a:ext>
              </a:extLst>
            </p:cNvPr>
            <p:cNvCxnSpPr>
              <a:cxnSpLocks/>
            </p:cNvCxnSpPr>
            <p:nvPr/>
          </p:nvCxnSpPr>
          <p:spPr>
            <a:xfrm flipV="1">
              <a:off x="5177613" y="800100"/>
              <a:ext cx="629883" cy="336999"/>
            </a:xfrm>
            <a:prstGeom prst="straightConnector1">
              <a:avLst/>
            </a:prstGeom>
            <a:ln w="38100">
              <a:solidFill>
                <a:srgbClr val="FF5050"/>
              </a:solidFill>
              <a:tailEnd type="triangle"/>
            </a:ln>
          </p:spPr>
          <p:style>
            <a:lnRef idx="2">
              <a:schemeClr val="accent1"/>
            </a:lnRef>
            <a:fillRef idx="0">
              <a:schemeClr val="accent1"/>
            </a:fillRef>
            <a:effectRef idx="1">
              <a:schemeClr val="accent1"/>
            </a:effectRef>
            <a:fontRef idx="minor">
              <a:schemeClr val="tx1"/>
            </a:fontRef>
          </p:style>
        </p:cxnSp>
        <p:cxnSp>
          <p:nvCxnSpPr>
            <p:cNvPr id="7" name="直接箭头连接符 6">
              <a:extLst>
                <a:ext uri="{FF2B5EF4-FFF2-40B4-BE49-F238E27FC236}">
                  <a16:creationId xmlns:a16="http://schemas.microsoft.com/office/drawing/2014/main" id="{CDF286D8-D5B9-1B61-2DCC-607A34A8E952}"/>
                </a:ext>
              </a:extLst>
            </p:cNvPr>
            <p:cNvCxnSpPr>
              <a:cxnSpLocks/>
            </p:cNvCxnSpPr>
            <p:nvPr/>
          </p:nvCxnSpPr>
          <p:spPr>
            <a:xfrm flipV="1">
              <a:off x="7275565" y="1052128"/>
              <a:ext cx="620635" cy="252028"/>
            </a:xfrm>
            <a:prstGeom prst="straightConnector1">
              <a:avLst/>
            </a:prstGeom>
            <a:ln w="38100">
              <a:solidFill>
                <a:srgbClr val="FF505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直接箭头连接符 11">
              <a:extLst>
                <a:ext uri="{FF2B5EF4-FFF2-40B4-BE49-F238E27FC236}">
                  <a16:creationId xmlns:a16="http://schemas.microsoft.com/office/drawing/2014/main" id="{26669552-563F-A28D-8C0B-57D1B4B953FA}"/>
                </a:ext>
              </a:extLst>
            </p:cNvPr>
            <p:cNvCxnSpPr>
              <a:cxnSpLocks/>
            </p:cNvCxnSpPr>
            <p:nvPr/>
          </p:nvCxnSpPr>
          <p:spPr>
            <a:xfrm flipV="1">
              <a:off x="1055440" y="2780928"/>
              <a:ext cx="792088" cy="381372"/>
            </a:xfrm>
            <a:prstGeom prst="straightConnector1">
              <a:avLst/>
            </a:prstGeom>
            <a:ln w="38100">
              <a:solidFill>
                <a:srgbClr val="FF505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1" name="组合 20">
            <a:extLst>
              <a:ext uri="{FF2B5EF4-FFF2-40B4-BE49-F238E27FC236}">
                <a16:creationId xmlns:a16="http://schemas.microsoft.com/office/drawing/2014/main" id="{3BE76BCC-49DE-204E-920C-08851B21C220}"/>
              </a:ext>
            </a:extLst>
          </p:cNvPr>
          <p:cNvGrpSpPr/>
          <p:nvPr/>
        </p:nvGrpSpPr>
        <p:grpSpPr>
          <a:xfrm>
            <a:off x="3094027" y="2778340"/>
            <a:ext cx="4874181" cy="2428110"/>
            <a:chOff x="3094027" y="2778340"/>
            <a:chExt cx="4874181" cy="2428110"/>
          </a:xfrm>
        </p:grpSpPr>
        <p:cxnSp>
          <p:nvCxnSpPr>
            <p:cNvPr id="15" name="直接箭头连接符 14">
              <a:extLst>
                <a:ext uri="{FF2B5EF4-FFF2-40B4-BE49-F238E27FC236}">
                  <a16:creationId xmlns:a16="http://schemas.microsoft.com/office/drawing/2014/main" id="{681A8102-9EF7-5E93-6631-39B376390F92}"/>
                </a:ext>
              </a:extLst>
            </p:cNvPr>
            <p:cNvCxnSpPr>
              <a:cxnSpLocks/>
            </p:cNvCxnSpPr>
            <p:nvPr/>
          </p:nvCxnSpPr>
          <p:spPr>
            <a:xfrm>
              <a:off x="7194030" y="2778340"/>
              <a:ext cx="774178" cy="193274"/>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直接箭头连接符 17">
              <a:extLst>
                <a:ext uri="{FF2B5EF4-FFF2-40B4-BE49-F238E27FC236}">
                  <a16:creationId xmlns:a16="http://schemas.microsoft.com/office/drawing/2014/main" id="{00722332-3D9E-295E-2A7C-0C12E8199E7D}"/>
                </a:ext>
              </a:extLst>
            </p:cNvPr>
            <p:cNvCxnSpPr>
              <a:cxnSpLocks/>
            </p:cNvCxnSpPr>
            <p:nvPr/>
          </p:nvCxnSpPr>
          <p:spPr>
            <a:xfrm>
              <a:off x="3094027" y="5013176"/>
              <a:ext cx="774178" cy="193274"/>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直接箭头连接符 18">
              <a:extLst>
                <a:ext uri="{FF2B5EF4-FFF2-40B4-BE49-F238E27FC236}">
                  <a16:creationId xmlns:a16="http://schemas.microsoft.com/office/drawing/2014/main" id="{FADE0B3F-D653-CC8F-FE4D-E32292441B8E}"/>
                </a:ext>
              </a:extLst>
            </p:cNvPr>
            <p:cNvCxnSpPr>
              <a:cxnSpLocks/>
            </p:cNvCxnSpPr>
            <p:nvPr/>
          </p:nvCxnSpPr>
          <p:spPr>
            <a:xfrm>
              <a:off x="5177613" y="5015138"/>
              <a:ext cx="702363" cy="94675"/>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6616700" y="1174750"/>
            <a:ext cx="4494213" cy="1568450"/>
          </a:xfrm>
          <a:prstGeom prst="rect">
            <a:avLst/>
          </a:prstGeom>
          <a:noFill/>
          <a:ln>
            <a:noFill/>
          </a:ln>
        </p:spPr>
        <p:txBody>
          <a:bodyPr wrap="none" anchor="ctr">
            <a:spAutoFit/>
          </a:bodyPr>
          <a:lstStyle/>
          <a:p>
            <a:pPr algn="ctr" eaLnBrk="1" hangingPunct="1">
              <a:defRPr/>
            </a:pPr>
            <a:r>
              <a:rPr lang="zh-CN" altLang="en-US" sz="4800" dirty="0">
                <a:solidFill>
                  <a:srgbClr val="FF9900"/>
                </a:solidFill>
                <a:effectLst>
                  <a:outerShdw blurRad="38100" dist="38100" dir="2700000" algn="tl">
                    <a:srgbClr val="000000"/>
                  </a:outerShdw>
                </a:effectLst>
                <a:latin typeface="方正小标宋简体" panose="03000509000000000000" pitchFamily="65" charset="-122"/>
                <a:ea typeface="方正小标宋简体" panose="03000509000000000000" pitchFamily="65" charset="-122"/>
              </a:rPr>
              <a:t>稀土资源中长期</a:t>
            </a:r>
            <a:endParaRPr lang="en-US" altLang="zh-CN" sz="4800" dirty="0">
              <a:solidFill>
                <a:srgbClr val="FF9900"/>
              </a:solidFill>
              <a:effectLst>
                <a:outerShdw blurRad="38100" dist="38100" dir="2700000" algn="tl">
                  <a:srgbClr val="000000"/>
                </a:outerShdw>
              </a:effectLst>
              <a:latin typeface="方正小标宋简体" panose="03000509000000000000" pitchFamily="65" charset="-122"/>
              <a:ea typeface="方正小标宋简体" panose="03000509000000000000" pitchFamily="65" charset="-122"/>
            </a:endParaRPr>
          </a:p>
          <a:p>
            <a:pPr algn="ctr" eaLnBrk="1" hangingPunct="1">
              <a:defRPr/>
            </a:pPr>
            <a:r>
              <a:rPr lang="zh-CN" altLang="en-US" sz="4800" dirty="0">
                <a:solidFill>
                  <a:srgbClr val="FF9900"/>
                </a:solidFill>
                <a:effectLst>
                  <a:outerShdw blurRad="38100" dist="38100" dir="2700000" algn="tl">
                    <a:srgbClr val="000000"/>
                  </a:outerShdw>
                </a:effectLst>
                <a:latin typeface="方正小标宋简体" panose="03000509000000000000" pitchFamily="65" charset="-122"/>
                <a:ea typeface="方正小标宋简体" panose="03000509000000000000" pitchFamily="65" charset="-122"/>
              </a:rPr>
              <a:t>供需格局</a:t>
            </a:r>
            <a:endParaRPr lang="zh-CN" altLang="en-US" sz="4800" b="1" dirty="0">
              <a:solidFill>
                <a:srgbClr val="FF9900"/>
              </a:solidFill>
              <a:latin typeface="方正小标宋简体" panose="03000509000000000000" pitchFamily="65" charset="-122"/>
              <a:ea typeface="方正小标宋简体" panose="03000509000000000000" pitchFamily="65" charset="-122"/>
            </a:endParaRPr>
          </a:p>
        </p:txBody>
      </p:sp>
      <p:sp>
        <p:nvSpPr>
          <p:cNvPr id="17410" name="Text Box 2"/>
          <p:cNvSpPr txBox="1"/>
          <p:nvPr/>
        </p:nvSpPr>
        <p:spPr>
          <a:xfrm>
            <a:off x="6527800" y="2949575"/>
            <a:ext cx="5419725" cy="3324225"/>
          </a:xfrm>
          <a:prstGeom prst="rect">
            <a:avLst/>
          </a:prstGeom>
          <a:noFill/>
          <a:ln w="9525">
            <a:noFill/>
          </a:ln>
        </p:spPr>
        <p:txBody>
          <a:bodyPr>
            <a:spAutoFit/>
          </a:bodyPr>
          <a:lstStyle/>
          <a:p>
            <a:pPr eaLnBrk="1" hangingPunct="1">
              <a:lnSpc>
                <a:spcPct val="150000"/>
              </a:lnSpc>
              <a:defRPr/>
            </a:pPr>
            <a:r>
              <a:rPr lang="zh-CN" altLang="en-US" sz="2000" noProof="1">
                <a:latin typeface="Times New Roman" panose="02020603050405020304" pitchFamily="18" charset="0"/>
                <a:ea typeface="华文新魏" panose="02010800040101010101" pitchFamily="2" charset="-122"/>
              </a:rPr>
              <a:t>姓        名：宋科余 </a:t>
            </a:r>
            <a:endParaRPr lang="en-US" altLang="zh-CN" sz="2000" noProof="1">
              <a:latin typeface="Times New Roman" panose="02020603050405020304" pitchFamily="18" charset="0"/>
              <a:ea typeface="华文新魏" panose="02010800040101010101" pitchFamily="2" charset="-122"/>
            </a:endParaRPr>
          </a:p>
          <a:p>
            <a:pPr eaLnBrk="1" hangingPunct="1">
              <a:lnSpc>
                <a:spcPct val="150000"/>
              </a:lnSpc>
              <a:defRPr/>
            </a:pPr>
            <a:r>
              <a:rPr lang="zh-CN" altLang="en-US" sz="2000" noProof="1">
                <a:latin typeface="Times New Roman" panose="02020603050405020304" pitchFamily="18" charset="0"/>
                <a:ea typeface="华文新魏" panose="02010800040101010101" pitchFamily="2" charset="-122"/>
              </a:rPr>
              <a:t>职        称：高级工程师</a:t>
            </a:r>
          </a:p>
          <a:p>
            <a:pPr eaLnBrk="1" hangingPunct="1">
              <a:lnSpc>
                <a:spcPct val="150000"/>
              </a:lnSpc>
              <a:defRPr/>
            </a:pPr>
            <a:r>
              <a:rPr lang="zh-CN" altLang="en-US" sz="2000" noProof="1">
                <a:latin typeface="Times New Roman" panose="02020603050405020304" pitchFamily="18" charset="0"/>
                <a:ea typeface="华文新魏" panose="02010800040101010101" pitchFamily="2" charset="-122"/>
              </a:rPr>
              <a:t>联系方式：</a:t>
            </a:r>
            <a:r>
              <a:rPr lang="en-US" altLang="zh-CN" sz="2000" noProof="1">
                <a:latin typeface="Times New Roman" panose="02020603050405020304" pitchFamily="18" charset="0"/>
                <a:ea typeface="华文新魏" panose="02010800040101010101" pitchFamily="2" charset="-122"/>
              </a:rPr>
              <a:t>15110308761</a:t>
            </a:r>
          </a:p>
          <a:p>
            <a:pPr eaLnBrk="1" hangingPunct="1">
              <a:lnSpc>
                <a:spcPct val="150000"/>
              </a:lnSpc>
              <a:defRPr/>
            </a:pPr>
            <a:r>
              <a:rPr lang="zh-CN" altLang="en-US" sz="2000" noProof="1">
                <a:latin typeface="Times New Roman" panose="02020603050405020304" pitchFamily="18" charset="0"/>
                <a:ea typeface="华文新魏" panose="02010800040101010101" pitchFamily="2" charset="-122"/>
              </a:rPr>
              <a:t>邮        箱：</a:t>
            </a:r>
            <a:r>
              <a:rPr lang="en-US" altLang="zh-CN" sz="2000" noProof="1">
                <a:latin typeface="Times New Roman" panose="02020603050405020304" pitchFamily="18" charset="0"/>
                <a:ea typeface="华文新魏" panose="02010800040101010101" pitchFamily="2" charset="-122"/>
              </a:rPr>
              <a:t>329757247@qq.com</a:t>
            </a:r>
          </a:p>
          <a:p>
            <a:pPr marL="1271270" indent="-1271270" eaLnBrk="1" hangingPunct="1">
              <a:lnSpc>
                <a:spcPct val="150000"/>
              </a:lnSpc>
              <a:defRPr/>
            </a:pPr>
            <a:r>
              <a:rPr lang="zh-CN" altLang="en-US" sz="2000" noProof="1">
                <a:latin typeface="Times New Roman" panose="02020603050405020304" pitchFamily="18" charset="0"/>
                <a:ea typeface="华文新魏" panose="02010800040101010101" pitchFamily="2" charset="-122"/>
              </a:rPr>
              <a:t>研究方向：开展全球及中国黑色、有色、非金属等大宗矿产资源配置、产业发展、市场供需、资源勘查等方面研究。</a:t>
            </a:r>
          </a:p>
        </p:txBody>
      </p:sp>
      <p:sp>
        <p:nvSpPr>
          <p:cNvPr id="17412" name="Text Box 2"/>
          <p:cNvSpPr txBox="1">
            <a:spLocks noChangeArrowheads="1"/>
          </p:cNvSpPr>
          <p:nvPr/>
        </p:nvSpPr>
        <p:spPr bwMode="auto">
          <a:xfrm>
            <a:off x="23813" y="5118100"/>
            <a:ext cx="73247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algn="ctr" eaLnBrk="1" hangingPunct="1">
              <a:lnSpc>
                <a:spcPct val="150000"/>
              </a:lnSpc>
              <a:spcBef>
                <a:spcPct val="0"/>
              </a:spcBef>
              <a:buClrTx/>
              <a:buSzTx/>
              <a:buFontTx/>
              <a:buNone/>
            </a:pPr>
            <a:r>
              <a:rPr lang="zh-CN" altLang="en-US" sz="2000" dirty="0">
                <a:latin typeface="方正小标宋简体" panose="03000509000000000000" pitchFamily="65" charset="-122"/>
                <a:ea typeface="方正小标宋简体" panose="03000509000000000000" pitchFamily="65" charset="-122"/>
              </a:rPr>
              <a:t>中国地质调查局</a:t>
            </a:r>
            <a:r>
              <a:rPr lang="en-US" altLang="zh-CN" sz="2000" dirty="0">
                <a:latin typeface="方正小标宋简体" panose="03000509000000000000" pitchFamily="65" charset="-122"/>
                <a:ea typeface="方正小标宋简体" panose="03000509000000000000" pitchFamily="65" charset="-122"/>
              </a:rPr>
              <a:t>/</a:t>
            </a:r>
            <a:r>
              <a:rPr lang="zh-CN" altLang="en-US" sz="2000" dirty="0">
                <a:latin typeface="方正小标宋简体" panose="03000509000000000000" pitchFamily="65" charset="-122"/>
                <a:ea typeface="方正小标宋简体" panose="03000509000000000000" pitchFamily="65" charset="-122"/>
              </a:rPr>
              <a:t>中国地质科学院</a:t>
            </a:r>
            <a:endParaRPr lang="en-US" altLang="zh-CN" sz="2000" dirty="0">
              <a:latin typeface="方正小标宋简体" panose="03000509000000000000" pitchFamily="65" charset="-122"/>
              <a:ea typeface="方正小标宋简体" panose="03000509000000000000" pitchFamily="65" charset="-122"/>
            </a:endParaRPr>
          </a:p>
          <a:p>
            <a:pPr algn="ctr" eaLnBrk="1" hangingPunct="1">
              <a:lnSpc>
                <a:spcPct val="150000"/>
              </a:lnSpc>
              <a:spcBef>
                <a:spcPct val="0"/>
              </a:spcBef>
              <a:buClrTx/>
              <a:buSzTx/>
              <a:buFontTx/>
              <a:buNone/>
            </a:pPr>
            <a:r>
              <a:rPr lang="zh-CN" altLang="en-US" sz="2000" dirty="0">
                <a:latin typeface="方正小标宋简体" panose="03000509000000000000" pitchFamily="65" charset="-122"/>
                <a:ea typeface="方正小标宋简体" panose="03000509000000000000" pitchFamily="65" charset="-122"/>
              </a:rPr>
              <a:t>全球矿产资源战略研究中心</a:t>
            </a:r>
            <a:r>
              <a:rPr lang="zh-CN" altLang="en-US" sz="1400" dirty="0">
                <a:latin typeface="方正小标宋简体" panose="03000509000000000000" pitchFamily="65" charset="-122"/>
                <a:ea typeface="方正小标宋简体" panose="03000509000000000000" pitchFamily="65" charset="-122"/>
              </a:rPr>
              <a:t>  </a:t>
            </a:r>
            <a:endParaRPr lang="en-US" altLang="zh-CN" sz="1400" dirty="0">
              <a:latin typeface="方正小标宋简体" panose="03000509000000000000" pitchFamily="65" charset="-122"/>
              <a:ea typeface="方正小标宋简体" panose="03000509000000000000" pitchFamily="65" charset="-122"/>
            </a:endParaRPr>
          </a:p>
        </p:txBody>
      </p:sp>
      <p:sp>
        <p:nvSpPr>
          <p:cNvPr id="17413" name="Text Box 2"/>
          <p:cNvSpPr txBox="1">
            <a:spLocks noChangeArrowheads="1"/>
          </p:cNvSpPr>
          <p:nvPr/>
        </p:nvSpPr>
        <p:spPr bwMode="auto">
          <a:xfrm>
            <a:off x="2405063" y="6092825"/>
            <a:ext cx="26892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Tx/>
              <a:buNone/>
            </a:pPr>
            <a:r>
              <a:rPr lang="en-US" altLang="zh-CN" sz="1800" dirty="0">
                <a:solidFill>
                  <a:srgbClr val="FFFF00"/>
                </a:solidFill>
                <a:latin typeface="方正小标宋简体" panose="03000509000000000000" pitchFamily="65" charset="-122"/>
                <a:ea typeface="方正小标宋简体" panose="03000509000000000000" pitchFamily="65" charset="-122"/>
              </a:rPr>
              <a:t>2023</a:t>
            </a:r>
            <a:r>
              <a:rPr lang="zh-CN" altLang="en-US" sz="1800" dirty="0">
                <a:solidFill>
                  <a:srgbClr val="FFFF00"/>
                </a:solidFill>
                <a:latin typeface="方正小标宋简体" panose="03000509000000000000" pitchFamily="65" charset="-122"/>
                <a:ea typeface="方正小标宋简体" panose="03000509000000000000" pitchFamily="65" charset="-122"/>
              </a:rPr>
              <a:t>年</a:t>
            </a:r>
            <a:r>
              <a:rPr lang="en-US" altLang="zh-CN" sz="1800" dirty="0">
                <a:solidFill>
                  <a:srgbClr val="FFFF00"/>
                </a:solidFill>
                <a:latin typeface="方正小标宋简体" panose="03000509000000000000" pitchFamily="65" charset="-122"/>
                <a:ea typeface="方正小标宋简体" panose="03000509000000000000" pitchFamily="65" charset="-122"/>
              </a:rPr>
              <a:t>5</a:t>
            </a:r>
            <a:r>
              <a:rPr lang="zh-CN" altLang="en-US" sz="1800" dirty="0">
                <a:solidFill>
                  <a:srgbClr val="FFFF00"/>
                </a:solidFill>
                <a:latin typeface="方正小标宋简体" panose="03000509000000000000" pitchFamily="65" charset="-122"/>
                <a:ea typeface="方正小标宋简体" panose="03000509000000000000" pitchFamily="65" charset="-122"/>
              </a:rPr>
              <a:t>月  浙江</a:t>
            </a:r>
            <a:r>
              <a:rPr lang="en-US" altLang="zh-CN" sz="1800" dirty="0">
                <a:solidFill>
                  <a:srgbClr val="FFFF00"/>
                </a:solidFill>
                <a:latin typeface="方正小标宋简体" panose="03000509000000000000" pitchFamily="65" charset="-122"/>
                <a:ea typeface="方正小标宋简体" panose="03000509000000000000" pitchFamily="65" charset="-122"/>
              </a:rPr>
              <a:t>·</a:t>
            </a:r>
            <a:r>
              <a:rPr lang="zh-CN" altLang="en-US" sz="1800" dirty="0">
                <a:solidFill>
                  <a:srgbClr val="FFFF00"/>
                </a:solidFill>
                <a:latin typeface="方正小标宋简体" panose="03000509000000000000" pitchFamily="65" charset="-122"/>
                <a:ea typeface="方正小标宋简体" panose="03000509000000000000" pitchFamily="65" charset="-122"/>
              </a:rPr>
              <a:t>宁波</a:t>
            </a:r>
          </a:p>
        </p:txBody>
      </p:sp>
      <p:grpSp>
        <p:nvGrpSpPr>
          <p:cNvPr id="17414" name="Group 4"/>
          <p:cNvGrpSpPr>
            <a:grpSpLocks/>
          </p:cNvGrpSpPr>
          <p:nvPr/>
        </p:nvGrpSpPr>
        <p:grpSpPr bwMode="auto">
          <a:xfrm>
            <a:off x="192088" y="1550988"/>
            <a:ext cx="6335712" cy="3386137"/>
            <a:chOff x="96" y="1152"/>
            <a:chExt cx="5568" cy="2642"/>
          </a:xfrm>
        </p:grpSpPr>
        <p:sp>
          <p:nvSpPr>
            <p:cNvPr id="3" name="Freeform 5"/>
            <p:cNvSpPr/>
            <p:nvPr/>
          </p:nvSpPr>
          <p:spPr bwMode="auto">
            <a:xfrm>
              <a:off x="4358" y="2676"/>
              <a:ext cx="6" cy="5"/>
            </a:xfrm>
            <a:custGeom>
              <a:avLst/>
              <a:gdLst/>
              <a:ahLst/>
              <a:cxnLst>
                <a:cxn ang="0">
                  <a:pos x="6" y="1"/>
                </a:cxn>
                <a:cxn ang="0">
                  <a:pos x="0" y="2"/>
                </a:cxn>
                <a:cxn ang="0">
                  <a:pos x="0" y="0"/>
                </a:cxn>
                <a:cxn ang="0">
                  <a:pos x="6" y="1"/>
                </a:cxn>
              </a:cxnLst>
              <a:rect l="0" t="0" r="r" b="b"/>
              <a:pathLst>
                <a:path w="6" h="2">
                  <a:moveTo>
                    <a:pt x="6" y="1"/>
                  </a:moveTo>
                  <a:lnTo>
                    <a:pt x="0" y="2"/>
                  </a:lnTo>
                  <a:lnTo>
                    <a:pt x="0" y="0"/>
                  </a:lnTo>
                  <a:lnTo>
                    <a:pt x="6"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 name="Freeform 6"/>
            <p:cNvSpPr/>
            <p:nvPr/>
          </p:nvSpPr>
          <p:spPr bwMode="auto">
            <a:xfrm>
              <a:off x="4452" y="2619"/>
              <a:ext cx="174" cy="166"/>
            </a:xfrm>
            <a:custGeom>
              <a:avLst/>
              <a:gdLst/>
              <a:ahLst/>
              <a:cxnLst>
                <a:cxn ang="0">
                  <a:pos x="158" y="62"/>
                </a:cxn>
                <a:cxn ang="0">
                  <a:pos x="144" y="61"/>
                </a:cxn>
                <a:cxn ang="0">
                  <a:pos x="143" y="60"/>
                </a:cxn>
                <a:cxn ang="0">
                  <a:pos x="136" y="84"/>
                </a:cxn>
                <a:cxn ang="0">
                  <a:pos x="138" y="85"/>
                </a:cxn>
                <a:cxn ang="0">
                  <a:pos x="134" y="94"/>
                </a:cxn>
                <a:cxn ang="0">
                  <a:pos x="125" y="98"/>
                </a:cxn>
                <a:cxn ang="0">
                  <a:pos x="118" y="110"/>
                </a:cxn>
                <a:cxn ang="0">
                  <a:pos x="118" y="118"/>
                </a:cxn>
                <a:cxn ang="0">
                  <a:pos x="121" y="118"/>
                </a:cxn>
                <a:cxn ang="0">
                  <a:pos x="116" y="124"/>
                </a:cxn>
                <a:cxn ang="0">
                  <a:pos x="114" y="130"/>
                </a:cxn>
                <a:cxn ang="0">
                  <a:pos x="110" y="143"/>
                </a:cxn>
                <a:cxn ang="0">
                  <a:pos x="89" y="150"/>
                </a:cxn>
                <a:cxn ang="0">
                  <a:pos x="86" y="140"/>
                </a:cxn>
                <a:cxn ang="0">
                  <a:pos x="84" y="138"/>
                </a:cxn>
                <a:cxn ang="0">
                  <a:pos x="73" y="138"/>
                </a:cxn>
                <a:cxn ang="0">
                  <a:pos x="64" y="133"/>
                </a:cxn>
                <a:cxn ang="0">
                  <a:pos x="54" y="138"/>
                </a:cxn>
                <a:cxn ang="0">
                  <a:pos x="46" y="139"/>
                </a:cxn>
                <a:cxn ang="0">
                  <a:pos x="42" y="130"/>
                </a:cxn>
                <a:cxn ang="0">
                  <a:pos x="29" y="132"/>
                </a:cxn>
                <a:cxn ang="0">
                  <a:pos x="30" y="131"/>
                </a:cxn>
                <a:cxn ang="0">
                  <a:pos x="26" y="132"/>
                </a:cxn>
                <a:cxn ang="0">
                  <a:pos x="19" y="130"/>
                </a:cxn>
                <a:cxn ang="0">
                  <a:pos x="16" y="112"/>
                </a:cxn>
                <a:cxn ang="0">
                  <a:pos x="16" y="98"/>
                </a:cxn>
                <a:cxn ang="0">
                  <a:pos x="6" y="90"/>
                </a:cxn>
                <a:cxn ang="0">
                  <a:pos x="7" y="90"/>
                </a:cxn>
                <a:cxn ang="0">
                  <a:pos x="4" y="82"/>
                </a:cxn>
                <a:cxn ang="0">
                  <a:pos x="4" y="77"/>
                </a:cxn>
                <a:cxn ang="0">
                  <a:pos x="0" y="62"/>
                </a:cxn>
                <a:cxn ang="0">
                  <a:pos x="5" y="53"/>
                </a:cxn>
                <a:cxn ang="0">
                  <a:pos x="2" y="54"/>
                </a:cxn>
                <a:cxn ang="0">
                  <a:pos x="11" y="41"/>
                </a:cxn>
                <a:cxn ang="0">
                  <a:pos x="14" y="53"/>
                </a:cxn>
                <a:cxn ang="0">
                  <a:pos x="30" y="62"/>
                </a:cxn>
                <a:cxn ang="0">
                  <a:pos x="50" y="58"/>
                </a:cxn>
                <a:cxn ang="0">
                  <a:pos x="56" y="50"/>
                </a:cxn>
                <a:cxn ang="0">
                  <a:pos x="77" y="55"/>
                </a:cxn>
                <a:cxn ang="0">
                  <a:pos x="90" y="49"/>
                </a:cxn>
                <a:cxn ang="0">
                  <a:pos x="97" y="34"/>
                </a:cxn>
                <a:cxn ang="0">
                  <a:pos x="101" y="25"/>
                </a:cxn>
                <a:cxn ang="0">
                  <a:pos x="104" y="12"/>
                </a:cxn>
                <a:cxn ang="0">
                  <a:pos x="108" y="0"/>
                </a:cxn>
                <a:cxn ang="0">
                  <a:pos x="122" y="1"/>
                </a:cxn>
                <a:cxn ang="0">
                  <a:pos x="136" y="4"/>
                </a:cxn>
                <a:cxn ang="0">
                  <a:pos x="134" y="6"/>
                </a:cxn>
                <a:cxn ang="0">
                  <a:pos x="134" y="7"/>
                </a:cxn>
                <a:cxn ang="0">
                  <a:pos x="138" y="13"/>
                </a:cxn>
                <a:cxn ang="0">
                  <a:pos x="134" y="12"/>
                </a:cxn>
                <a:cxn ang="0">
                  <a:pos x="130" y="13"/>
                </a:cxn>
                <a:cxn ang="0">
                  <a:pos x="132" y="20"/>
                </a:cxn>
                <a:cxn ang="0">
                  <a:pos x="144" y="38"/>
                </a:cxn>
                <a:cxn ang="0">
                  <a:pos x="142" y="44"/>
                </a:cxn>
                <a:cxn ang="0">
                  <a:pos x="150" y="53"/>
                </a:cxn>
                <a:cxn ang="0">
                  <a:pos x="158" y="62"/>
                </a:cxn>
              </a:cxnLst>
              <a:rect l="0" t="0" r="r" b="b"/>
              <a:pathLst>
                <a:path w="158" h="150">
                  <a:moveTo>
                    <a:pt x="158" y="62"/>
                  </a:moveTo>
                  <a:lnTo>
                    <a:pt x="144" y="61"/>
                  </a:lnTo>
                  <a:lnTo>
                    <a:pt x="143" y="60"/>
                  </a:lnTo>
                  <a:lnTo>
                    <a:pt x="136" y="84"/>
                  </a:lnTo>
                  <a:lnTo>
                    <a:pt x="138" y="85"/>
                  </a:lnTo>
                  <a:lnTo>
                    <a:pt x="134" y="94"/>
                  </a:lnTo>
                  <a:lnTo>
                    <a:pt x="125" y="98"/>
                  </a:lnTo>
                  <a:lnTo>
                    <a:pt x="118" y="110"/>
                  </a:lnTo>
                  <a:lnTo>
                    <a:pt x="118" y="118"/>
                  </a:lnTo>
                  <a:lnTo>
                    <a:pt x="121" y="118"/>
                  </a:lnTo>
                  <a:lnTo>
                    <a:pt x="116" y="124"/>
                  </a:lnTo>
                  <a:lnTo>
                    <a:pt x="114" y="130"/>
                  </a:lnTo>
                  <a:lnTo>
                    <a:pt x="110" y="143"/>
                  </a:lnTo>
                  <a:lnTo>
                    <a:pt x="89" y="150"/>
                  </a:lnTo>
                  <a:lnTo>
                    <a:pt x="86" y="140"/>
                  </a:lnTo>
                  <a:lnTo>
                    <a:pt x="84" y="138"/>
                  </a:lnTo>
                  <a:lnTo>
                    <a:pt x="73" y="138"/>
                  </a:lnTo>
                  <a:lnTo>
                    <a:pt x="64" y="133"/>
                  </a:lnTo>
                  <a:lnTo>
                    <a:pt x="54" y="138"/>
                  </a:lnTo>
                  <a:lnTo>
                    <a:pt x="46" y="139"/>
                  </a:lnTo>
                  <a:lnTo>
                    <a:pt x="42" y="130"/>
                  </a:lnTo>
                  <a:lnTo>
                    <a:pt x="29" y="132"/>
                  </a:lnTo>
                  <a:lnTo>
                    <a:pt x="30" y="131"/>
                  </a:lnTo>
                  <a:lnTo>
                    <a:pt x="26" y="132"/>
                  </a:lnTo>
                  <a:lnTo>
                    <a:pt x="19" y="130"/>
                  </a:lnTo>
                  <a:lnTo>
                    <a:pt x="16" y="112"/>
                  </a:lnTo>
                  <a:lnTo>
                    <a:pt x="16" y="98"/>
                  </a:lnTo>
                  <a:lnTo>
                    <a:pt x="6" y="90"/>
                  </a:lnTo>
                  <a:lnTo>
                    <a:pt x="7" y="90"/>
                  </a:lnTo>
                  <a:lnTo>
                    <a:pt x="4" y="82"/>
                  </a:lnTo>
                  <a:lnTo>
                    <a:pt x="4" y="77"/>
                  </a:lnTo>
                  <a:lnTo>
                    <a:pt x="0" y="62"/>
                  </a:lnTo>
                  <a:lnTo>
                    <a:pt x="5" y="53"/>
                  </a:lnTo>
                  <a:lnTo>
                    <a:pt x="2" y="54"/>
                  </a:lnTo>
                  <a:lnTo>
                    <a:pt x="11" y="41"/>
                  </a:lnTo>
                  <a:lnTo>
                    <a:pt x="14" y="53"/>
                  </a:lnTo>
                  <a:lnTo>
                    <a:pt x="30" y="62"/>
                  </a:lnTo>
                  <a:lnTo>
                    <a:pt x="50" y="58"/>
                  </a:lnTo>
                  <a:lnTo>
                    <a:pt x="56" y="50"/>
                  </a:lnTo>
                  <a:lnTo>
                    <a:pt x="77" y="55"/>
                  </a:lnTo>
                  <a:lnTo>
                    <a:pt x="90" y="49"/>
                  </a:lnTo>
                  <a:lnTo>
                    <a:pt x="97" y="34"/>
                  </a:lnTo>
                  <a:lnTo>
                    <a:pt x="101" y="25"/>
                  </a:lnTo>
                  <a:lnTo>
                    <a:pt x="104" y="12"/>
                  </a:lnTo>
                  <a:lnTo>
                    <a:pt x="108" y="0"/>
                  </a:lnTo>
                  <a:lnTo>
                    <a:pt x="122" y="1"/>
                  </a:lnTo>
                  <a:lnTo>
                    <a:pt x="136" y="4"/>
                  </a:lnTo>
                  <a:lnTo>
                    <a:pt x="134" y="6"/>
                  </a:lnTo>
                  <a:lnTo>
                    <a:pt x="134" y="7"/>
                  </a:lnTo>
                  <a:lnTo>
                    <a:pt x="138" y="13"/>
                  </a:lnTo>
                  <a:lnTo>
                    <a:pt x="134" y="12"/>
                  </a:lnTo>
                  <a:lnTo>
                    <a:pt x="130" y="13"/>
                  </a:lnTo>
                  <a:lnTo>
                    <a:pt x="132" y="20"/>
                  </a:lnTo>
                  <a:lnTo>
                    <a:pt x="144" y="38"/>
                  </a:lnTo>
                  <a:lnTo>
                    <a:pt x="142" y="44"/>
                  </a:lnTo>
                  <a:lnTo>
                    <a:pt x="150" y="53"/>
                  </a:lnTo>
                  <a:lnTo>
                    <a:pt x="158" y="6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 name="Freeform 7"/>
            <p:cNvSpPr/>
            <p:nvPr/>
          </p:nvSpPr>
          <p:spPr bwMode="auto">
            <a:xfrm>
              <a:off x="4206" y="2594"/>
              <a:ext cx="194" cy="227"/>
            </a:xfrm>
            <a:custGeom>
              <a:avLst/>
              <a:gdLst/>
              <a:ahLst/>
              <a:cxnLst>
                <a:cxn ang="0">
                  <a:pos x="173" y="158"/>
                </a:cxn>
                <a:cxn ang="0">
                  <a:pos x="172" y="160"/>
                </a:cxn>
                <a:cxn ang="0">
                  <a:pos x="170" y="182"/>
                </a:cxn>
                <a:cxn ang="0">
                  <a:pos x="167" y="204"/>
                </a:cxn>
                <a:cxn ang="0">
                  <a:pos x="160" y="198"/>
                </a:cxn>
                <a:cxn ang="0">
                  <a:pos x="159" y="202"/>
                </a:cxn>
                <a:cxn ang="0">
                  <a:pos x="150" y="200"/>
                </a:cxn>
                <a:cxn ang="0">
                  <a:pos x="150" y="204"/>
                </a:cxn>
                <a:cxn ang="0">
                  <a:pos x="135" y="189"/>
                </a:cxn>
                <a:cxn ang="0">
                  <a:pos x="126" y="180"/>
                </a:cxn>
                <a:cxn ang="0">
                  <a:pos x="118" y="172"/>
                </a:cxn>
                <a:cxn ang="0">
                  <a:pos x="110" y="164"/>
                </a:cxn>
                <a:cxn ang="0">
                  <a:pos x="101" y="154"/>
                </a:cxn>
                <a:cxn ang="0">
                  <a:pos x="94" y="140"/>
                </a:cxn>
                <a:cxn ang="0">
                  <a:pos x="87" y="125"/>
                </a:cxn>
                <a:cxn ang="0">
                  <a:pos x="84" y="123"/>
                </a:cxn>
                <a:cxn ang="0">
                  <a:pos x="76" y="110"/>
                </a:cxn>
                <a:cxn ang="0">
                  <a:pos x="68" y="96"/>
                </a:cxn>
                <a:cxn ang="0">
                  <a:pos x="63" y="84"/>
                </a:cxn>
                <a:cxn ang="0">
                  <a:pos x="58" y="72"/>
                </a:cxn>
                <a:cxn ang="0">
                  <a:pos x="45" y="59"/>
                </a:cxn>
                <a:cxn ang="0">
                  <a:pos x="35" y="45"/>
                </a:cxn>
                <a:cxn ang="0">
                  <a:pos x="23" y="33"/>
                </a:cxn>
                <a:cxn ang="0">
                  <a:pos x="11" y="21"/>
                </a:cxn>
                <a:cxn ang="0">
                  <a:pos x="0" y="0"/>
                </a:cxn>
                <a:cxn ang="0">
                  <a:pos x="11" y="2"/>
                </a:cxn>
                <a:cxn ang="0">
                  <a:pos x="23" y="4"/>
                </a:cxn>
                <a:cxn ang="0">
                  <a:pos x="35" y="6"/>
                </a:cxn>
                <a:cxn ang="0">
                  <a:pos x="50" y="23"/>
                </a:cxn>
                <a:cxn ang="0">
                  <a:pos x="51" y="27"/>
                </a:cxn>
                <a:cxn ang="0">
                  <a:pos x="65" y="40"/>
                </a:cxn>
                <a:cxn ang="0">
                  <a:pos x="80" y="52"/>
                </a:cxn>
                <a:cxn ang="0">
                  <a:pos x="92" y="65"/>
                </a:cxn>
                <a:cxn ang="0">
                  <a:pos x="90" y="59"/>
                </a:cxn>
                <a:cxn ang="0">
                  <a:pos x="105" y="70"/>
                </a:cxn>
                <a:cxn ang="0">
                  <a:pos x="113" y="81"/>
                </a:cxn>
                <a:cxn ang="0">
                  <a:pos x="128" y="90"/>
                </a:cxn>
                <a:cxn ang="0">
                  <a:pos x="130" y="92"/>
                </a:cxn>
                <a:cxn ang="0">
                  <a:pos x="140" y="100"/>
                </a:cxn>
                <a:cxn ang="0">
                  <a:pos x="132" y="104"/>
                </a:cxn>
                <a:cxn ang="0">
                  <a:pos x="134" y="107"/>
                </a:cxn>
                <a:cxn ang="0">
                  <a:pos x="132" y="110"/>
                </a:cxn>
                <a:cxn ang="0">
                  <a:pos x="135" y="116"/>
                </a:cxn>
                <a:cxn ang="0">
                  <a:pos x="147" y="118"/>
                </a:cxn>
                <a:cxn ang="0">
                  <a:pos x="150" y="131"/>
                </a:cxn>
                <a:cxn ang="0">
                  <a:pos x="153" y="136"/>
                </a:cxn>
                <a:cxn ang="0">
                  <a:pos x="153" y="143"/>
                </a:cxn>
                <a:cxn ang="0">
                  <a:pos x="166" y="143"/>
                </a:cxn>
                <a:cxn ang="0">
                  <a:pos x="173" y="158"/>
                </a:cxn>
              </a:cxnLst>
              <a:rect l="0" t="0" r="r" b="b"/>
              <a:pathLst>
                <a:path w="173" h="204">
                  <a:moveTo>
                    <a:pt x="173" y="158"/>
                  </a:moveTo>
                  <a:lnTo>
                    <a:pt x="172" y="160"/>
                  </a:lnTo>
                  <a:lnTo>
                    <a:pt x="170" y="182"/>
                  </a:lnTo>
                  <a:lnTo>
                    <a:pt x="167" y="204"/>
                  </a:lnTo>
                  <a:lnTo>
                    <a:pt x="160" y="198"/>
                  </a:lnTo>
                  <a:lnTo>
                    <a:pt x="159" y="202"/>
                  </a:lnTo>
                  <a:lnTo>
                    <a:pt x="150" y="200"/>
                  </a:lnTo>
                  <a:lnTo>
                    <a:pt x="150" y="204"/>
                  </a:lnTo>
                  <a:lnTo>
                    <a:pt x="135" y="189"/>
                  </a:lnTo>
                  <a:lnTo>
                    <a:pt x="126" y="180"/>
                  </a:lnTo>
                  <a:lnTo>
                    <a:pt x="118" y="172"/>
                  </a:lnTo>
                  <a:lnTo>
                    <a:pt x="110" y="164"/>
                  </a:lnTo>
                  <a:lnTo>
                    <a:pt x="101" y="154"/>
                  </a:lnTo>
                  <a:lnTo>
                    <a:pt x="94" y="140"/>
                  </a:lnTo>
                  <a:lnTo>
                    <a:pt x="87" y="125"/>
                  </a:lnTo>
                  <a:lnTo>
                    <a:pt x="84" y="123"/>
                  </a:lnTo>
                  <a:lnTo>
                    <a:pt x="76" y="110"/>
                  </a:lnTo>
                  <a:lnTo>
                    <a:pt x="68" y="96"/>
                  </a:lnTo>
                  <a:lnTo>
                    <a:pt x="63" y="84"/>
                  </a:lnTo>
                  <a:lnTo>
                    <a:pt x="58" y="72"/>
                  </a:lnTo>
                  <a:lnTo>
                    <a:pt x="45" y="59"/>
                  </a:lnTo>
                  <a:lnTo>
                    <a:pt x="35" y="45"/>
                  </a:lnTo>
                  <a:lnTo>
                    <a:pt x="23" y="33"/>
                  </a:lnTo>
                  <a:lnTo>
                    <a:pt x="11" y="21"/>
                  </a:lnTo>
                  <a:lnTo>
                    <a:pt x="0" y="0"/>
                  </a:lnTo>
                  <a:lnTo>
                    <a:pt x="11" y="2"/>
                  </a:lnTo>
                  <a:lnTo>
                    <a:pt x="23" y="4"/>
                  </a:lnTo>
                  <a:lnTo>
                    <a:pt x="35" y="6"/>
                  </a:lnTo>
                  <a:lnTo>
                    <a:pt x="50" y="23"/>
                  </a:lnTo>
                  <a:lnTo>
                    <a:pt x="51" y="27"/>
                  </a:lnTo>
                  <a:lnTo>
                    <a:pt x="65" y="40"/>
                  </a:lnTo>
                  <a:lnTo>
                    <a:pt x="80" y="52"/>
                  </a:lnTo>
                  <a:lnTo>
                    <a:pt x="92" y="65"/>
                  </a:lnTo>
                  <a:lnTo>
                    <a:pt x="90" y="59"/>
                  </a:lnTo>
                  <a:lnTo>
                    <a:pt x="105" y="70"/>
                  </a:lnTo>
                  <a:lnTo>
                    <a:pt x="113" y="81"/>
                  </a:lnTo>
                  <a:lnTo>
                    <a:pt x="128" y="90"/>
                  </a:lnTo>
                  <a:lnTo>
                    <a:pt x="130" y="92"/>
                  </a:lnTo>
                  <a:lnTo>
                    <a:pt x="140" y="100"/>
                  </a:lnTo>
                  <a:lnTo>
                    <a:pt x="132" y="104"/>
                  </a:lnTo>
                  <a:lnTo>
                    <a:pt x="134" y="107"/>
                  </a:lnTo>
                  <a:lnTo>
                    <a:pt x="132" y="110"/>
                  </a:lnTo>
                  <a:lnTo>
                    <a:pt x="135" y="116"/>
                  </a:lnTo>
                  <a:lnTo>
                    <a:pt x="147" y="118"/>
                  </a:lnTo>
                  <a:lnTo>
                    <a:pt x="150" y="131"/>
                  </a:lnTo>
                  <a:lnTo>
                    <a:pt x="153" y="136"/>
                  </a:lnTo>
                  <a:lnTo>
                    <a:pt x="153" y="143"/>
                  </a:lnTo>
                  <a:lnTo>
                    <a:pt x="166" y="143"/>
                  </a:lnTo>
                  <a:lnTo>
                    <a:pt x="173" y="15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6" name="Freeform 8"/>
            <p:cNvSpPr/>
            <p:nvPr/>
          </p:nvSpPr>
          <p:spPr bwMode="auto">
            <a:xfrm>
              <a:off x="4842" y="2714"/>
              <a:ext cx="173" cy="173"/>
            </a:xfrm>
            <a:custGeom>
              <a:avLst/>
              <a:gdLst/>
              <a:ahLst/>
              <a:cxnLst>
                <a:cxn ang="0">
                  <a:pos x="118" y="132"/>
                </a:cxn>
                <a:cxn ang="0">
                  <a:pos x="122" y="138"/>
                </a:cxn>
                <a:cxn ang="0">
                  <a:pos x="139" y="147"/>
                </a:cxn>
                <a:cxn ang="0">
                  <a:pos x="150" y="142"/>
                </a:cxn>
                <a:cxn ang="0">
                  <a:pos x="152" y="113"/>
                </a:cxn>
                <a:cxn ang="0">
                  <a:pos x="154" y="84"/>
                </a:cxn>
                <a:cxn ang="0">
                  <a:pos x="156" y="54"/>
                </a:cxn>
                <a:cxn ang="0">
                  <a:pos x="145" y="37"/>
                </a:cxn>
                <a:cxn ang="0">
                  <a:pos x="106" y="19"/>
                </a:cxn>
                <a:cxn ang="0">
                  <a:pos x="81" y="36"/>
                </a:cxn>
                <a:cxn ang="0">
                  <a:pos x="58" y="47"/>
                </a:cxn>
                <a:cxn ang="0">
                  <a:pos x="51" y="42"/>
                </a:cxn>
                <a:cxn ang="0">
                  <a:pos x="48" y="13"/>
                </a:cxn>
                <a:cxn ang="0">
                  <a:pos x="31" y="4"/>
                </a:cxn>
                <a:cxn ang="0">
                  <a:pos x="2" y="10"/>
                </a:cxn>
                <a:cxn ang="0">
                  <a:pos x="12" y="23"/>
                </a:cxn>
                <a:cxn ang="0">
                  <a:pos x="31" y="34"/>
                </a:cxn>
                <a:cxn ang="0">
                  <a:pos x="42" y="36"/>
                </a:cxn>
                <a:cxn ang="0">
                  <a:pos x="39" y="39"/>
                </a:cxn>
                <a:cxn ang="0">
                  <a:pos x="20" y="42"/>
                </a:cxn>
                <a:cxn ang="0">
                  <a:pos x="27" y="57"/>
                </a:cxn>
                <a:cxn ang="0">
                  <a:pos x="33" y="65"/>
                </a:cxn>
                <a:cxn ang="0">
                  <a:pos x="40" y="59"/>
                </a:cxn>
                <a:cxn ang="0">
                  <a:pos x="57" y="64"/>
                </a:cxn>
                <a:cxn ang="0">
                  <a:pos x="68" y="73"/>
                </a:cxn>
                <a:cxn ang="0">
                  <a:pos x="92" y="83"/>
                </a:cxn>
                <a:cxn ang="0">
                  <a:pos x="109" y="95"/>
                </a:cxn>
                <a:cxn ang="0">
                  <a:pos x="122" y="119"/>
                </a:cxn>
                <a:cxn ang="0">
                  <a:pos x="122" y="123"/>
                </a:cxn>
                <a:cxn ang="0">
                  <a:pos x="117" y="129"/>
                </a:cxn>
                <a:cxn ang="0">
                  <a:pos x="97" y="144"/>
                </a:cxn>
                <a:cxn ang="0">
                  <a:pos x="118" y="131"/>
                </a:cxn>
              </a:cxnLst>
              <a:rect l="0" t="0" r="r" b="b"/>
              <a:pathLst>
                <a:path w="156" h="157">
                  <a:moveTo>
                    <a:pt x="118" y="131"/>
                  </a:moveTo>
                  <a:lnTo>
                    <a:pt x="118" y="132"/>
                  </a:lnTo>
                  <a:lnTo>
                    <a:pt x="117" y="141"/>
                  </a:lnTo>
                  <a:lnTo>
                    <a:pt x="122" y="138"/>
                  </a:lnTo>
                  <a:lnTo>
                    <a:pt x="135" y="136"/>
                  </a:lnTo>
                  <a:lnTo>
                    <a:pt x="139" y="147"/>
                  </a:lnTo>
                  <a:lnTo>
                    <a:pt x="148" y="157"/>
                  </a:lnTo>
                  <a:lnTo>
                    <a:pt x="150" y="142"/>
                  </a:lnTo>
                  <a:lnTo>
                    <a:pt x="151" y="127"/>
                  </a:lnTo>
                  <a:lnTo>
                    <a:pt x="152" y="113"/>
                  </a:lnTo>
                  <a:lnTo>
                    <a:pt x="153" y="99"/>
                  </a:lnTo>
                  <a:lnTo>
                    <a:pt x="154" y="84"/>
                  </a:lnTo>
                  <a:lnTo>
                    <a:pt x="154" y="69"/>
                  </a:lnTo>
                  <a:lnTo>
                    <a:pt x="156" y="54"/>
                  </a:lnTo>
                  <a:lnTo>
                    <a:pt x="156" y="40"/>
                  </a:lnTo>
                  <a:lnTo>
                    <a:pt x="145" y="37"/>
                  </a:lnTo>
                  <a:lnTo>
                    <a:pt x="126" y="28"/>
                  </a:lnTo>
                  <a:lnTo>
                    <a:pt x="106" y="19"/>
                  </a:lnTo>
                  <a:lnTo>
                    <a:pt x="96" y="28"/>
                  </a:lnTo>
                  <a:lnTo>
                    <a:pt x="81" y="36"/>
                  </a:lnTo>
                  <a:lnTo>
                    <a:pt x="64" y="53"/>
                  </a:lnTo>
                  <a:lnTo>
                    <a:pt x="58" y="47"/>
                  </a:lnTo>
                  <a:lnTo>
                    <a:pt x="52" y="39"/>
                  </a:lnTo>
                  <a:lnTo>
                    <a:pt x="51" y="42"/>
                  </a:lnTo>
                  <a:lnTo>
                    <a:pt x="48" y="23"/>
                  </a:lnTo>
                  <a:lnTo>
                    <a:pt x="48" y="13"/>
                  </a:lnTo>
                  <a:lnTo>
                    <a:pt x="46" y="6"/>
                  </a:lnTo>
                  <a:lnTo>
                    <a:pt x="31" y="4"/>
                  </a:lnTo>
                  <a:lnTo>
                    <a:pt x="16" y="0"/>
                  </a:lnTo>
                  <a:lnTo>
                    <a:pt x="2" y="10"/>
                  </a:lnTo>
                  <a:lnTo>
                    <a:pt x="0" y="19"/>
                  </a:lnTo>
                  <a:lnTo>
                    <a:pt x="12" y="23"/>
                  </a:lnTo>
                  <a:lnTo>
                    <a:pt x="20" y="34"/>
                  </a:lnTo>
                  <a:lnTo>
                    <a:pt x="31" y="34"/>
                  </a:lnTo>
                  <a:lnTo>
                    <a:pt x="43" y="33"/>
                  </a:lnTo>
                  <a:lnTo>
                    <a:pt x="42" y="36"/>
                  </a:lnTo>
                  <a:lnTo>
                    <a:pt x="40" y="39"/>
                  </a:lnTo>
                  <a:lnTo>
                    <a:pt x="39" y="39"/>
                  </a:lnTo>
                  <a:lnTo>
                    <a:pt x="34" y="39"/>
                  </a:lnTo>
                  <a:lnTo>
                    <a:pt x="20" y="42"/>
                  </a:lnTo>
                  <a:lnTo>
                    <a:pt x="14" y="46"/>
                  </a:lnTo>
                  <a:lnTo>
                    <a:pt x="27" y="57"/>
                  </a:lnTo>
                  <a:lnTo>
                    <a:pt x="25" y="64"/>
                  </a:lnTo>
                  <a:lnTo>
                    <a:pt x="33" y="65"/>
                  </a:lnTo>
                  <a:lnTo>
                    <a:pt x="43" y="48"/>
                  </a:lnTo>
                  <a:lnTo>
                    <a:pt x="40" y="59"/>
                  </a:lnTo>
                  <a:lnTo>
                    <a:pt x="54" y="64"/>
                  </a:lnTo>
                  <a:lnTo>
                    <a:pt x="57" y="64"/>
                  </a:lnTo>
                  <a:lnTo>
                    <a:pt x="56" y="70"/>
                  </a:lnTo>
                  <a:lnTo>
                    <a:pt x="68" y="73"/>
                  </a:lnTo>
                  <a:lnTo>
                    <a:pt x="80" y="78"/>
                  </a:lnTo>
                  <a:lnTo>
                    <a:pt x="92" y="83"/>
                  </a:lnTo>
                  <a:lnTo>
                    <a:pt x="103" y="88"/>
                  </a:lnTo>
                  <a:lnTo>
                    <a:pt x="109" y="95"/>
                  </a:lnTo>
                  <a:lnTo>
                    <a:pt x="117" y="115"/>
                  </a:lnTo>
                  <a:lnTo>
                    <a:pt x="122" y="119"/>
                  </a:lnTo>
                  <a:lnTo>
                    <a:pt x="114" y="119"/>
                  </a:lnTo>
                  <a:lnTo>
                    <a:pt x="122" y="123"/>
                  </a:lnTo>
                  <a:lnTo>
                    <a:pt x="115" y="124"/>
                  </a:lnTo>
                  <a:lnTo>
                    <a:pt x="117" y="129"/>
                  </a:lnTo>
                  <a:lnTo>
                    <a:pt x="106" y="127"/>
                  </a:lnTo>
                  <a:lnTo>
                    <a:pt x="97" y="144"/>
                  </a:lnTo>
                  <a:lnTo>
                    <a:pt x="111" y="141"/>
                  </a:lnTo>
                  <a:lnTo>
                    <a:pt x="118" y="13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7" name="Freeform 9"/>
            <p:cNvSpPr/>
            <p:nvPr/>
          </p:nvSpPr>
          <p:spPr bwMode="auto">
            <a:xfrm>
              <a:off x="4626" y="2672"/>
              <a:ext cx="112" cy="147"/>
            </a:xfrm>
            <a:custGeom>
              <a:avLst/>
              <a:gdLst/>
              <a:ahLst/>
              <a:cxnLst>
                <a:cxn ang="0">
                  <a:pos x="101" y="4"/>
                </a:cxn>
                <a:cxn ang="0">
                  <a:pos x="96" y="0"/>
                </a:cxn>
                <a:cxn ang="0">
                  <a:pos x="82" y="16"/>
                </a:cxn>
                <a:cxn ang="0">
                  <a:pos x="61" y="12"/>
                </a:cxn>
                <a:cxn ang="0">
                  <a:pos x="41" y="8"/>
                </a:cxn>
                <a:cxn ang="0">
                  <a:pos x="31" y="8"/>
                </a:cxn>
                <a:cxn ang="0">
                  <a:pos x="25" y="16"/>
                </a:cxn>
                <a:cxn ang="0">
                  <a:pos x="22" y="16"/>
                </a:cxn>
                <a:cxn ang="0">
                  <a:pos x="15" y="30"/>
                </a:cxn>
                <a:cxn ang="0">
                  <a:pos x="16" y="46"/>
                </a:cxn>
                <a:cxn ang="0">
                  <a:pos x="13" y="43"/>
                </a:cxn>
                <a:cxn ang="0">
                  <a:pos x="7" y="60"/>
                </a:cxn>
                <a:cxn ang="0">
                  <a:pos x="0" y="78"/>
                </a:cxn>
                <a:cxn ang="0">
                  <a:pos x="1" y="94"/>
                </a:cxn>
                <a:cxn ang="0">
                  <a:pos x="9" y="95"/>
                </a:cxn>
                <a:cxn ang="0">
                  <a:pos x="9" y="108"/>
                </a:cxn>
                <a:cxn ang="0">
                  <a:pos x="7" y="121"/>
                </a:cxn>
                <a:cxn ang="0">
                  <a:pos x="9" y="132"/>
                </a:cxn>
                <a:cxn ang="0">
                  <a:pos x="23" y="128"/>
                </a:cxn>
                <a:cxn ang="0">
                  <a:pos x="22" y="107"/>
                </a:cxn>
                <a:cxn ang="0">
                  <a:pos x="22" y="85"/>
                </a:cxn>
                <a:cxn ang="0">
                  <a:pos x="31" y="78"/>
                </a:cxn>
                <a:cxn ang="0">
                  <a:pos x="33" y="89"/>
                </a:cxn>
                <a:cxn ang="0">
                  <a:pos x="34" y="96"/>
                </a:cxn>
                <a:cxn ang="0">
                  <a:pos x="41" y="106"/>
                </a:cxn>
                <a:cxn ang="0">
                  <a:pos x="43" y="116"/>
                </a:cxn>
                <a:cxn ang="0">
                  <a:pos x="48" y="114"/>
                </a:cxn>
                <a:cxn ang="0">
                  <a:pos x="59" y="108"/>
                </a:cxn>
                <a:cxn ang="0">
                  <a:pos x="63" y="106"/>
                </a:cxn>
                <a:cxn ang="0">
                  <a:pos x="53" y="91"/>
                </a:cxn>
                <a:cxn ang="0">
                  <a:pos x="55" y="86"/>
                </a:cxn>
                <a:cxn ang="0">
                  <a:pos x="47" y="74"/>
                </a:cxn>
                <a:cxn ang="0">
                  <a:pos x="40" y="62"/>
                </a:cxn>
                <a:cxn ang="0">
                  <a:pos x="46" y="64"/>
                </a:cxn>
                <a:cxn ang="0">
                  <a:pos x="57" y="54"/>
                </a:cxn>
                <a:cxn ang="0">
                  <a:pos x="69" y="46"/>
                </a:cxn>
                <a:cxn ang="0">
                  <a:pos x="72" y="46"/>
                </a:cxn>
                <a:cxn ang="0">
                  <a:pos x="70" y="40"/>
                </a:cxn>
                <a:cxn ang="0">
                  <a:pos x="64" y="42"/>
                </a:cxn>
                <a:cxn ang="0">
                  <a:pos x="45" y="46"/>
                </a:cxn>
                <a:cxn ang="0">
                  <a:pos x="31" y="54"/>
                </a:cxn>
                <a:cxn ang="0">
                  <a:pos x="19" y="37"/>
                </a:cxn>
                <a:cxn ang="0">
                  <a:pos x="25" y="22"/>
                </a:cxn>
                <a:cxn ang="0">
                  <a:pos x="47" y="23"/>
                </a:cxn>
                <a:cxn ang="0">
                  <a:pos x="70" y="24"/>
                </a:cxn>
                <a:cxn ang="0">
                  <a:pos x="91" y="19"/>
                </a:cxn>
                <a:cxn ang="0">
                  <a:pos x="101" y="4"/>
                </a:cxn>
              </a:cxnLst>
              <a:rect l="0" t="0" r="r" b="b"/>
              <a:pathLst>
                <a:path w="101" h="132">
                  <a:moveTo>
                    <a:pt x="101" y="4"/>
                  </a:moveTo>
                  <a:lnTo>
                    <a:pt x="96" y="0"/>
                  </a:lnTo>
                  <a:lnTo>
                    <a:pt x="82" y="16"/>
                  </a:lnTo>
                  <a:lnTo>
                    <a:pt x="61" y="12"/>
                  </a:lnTo>
                  <a:lnTo>
                    <a:pt x="41" y="8"/>
                  </a:lnTo>
                  <a:lnTo>
                    <a:pt x="31" y="8"/>
                  </a:lnTo>
                  <a:lnTo>
                    <a:pt x="25" y="16"/>
                  </a:lnTo>
                  <a:lnTo>
                    <a:pt x="22" y="16"/>
                  </a:lnTo>
                  <a:lnTo>
                    <a:pt x="15" y="30"/>
                  </a:lnTo>
                  <a:lnTo>
                    <a:pt x="16" y="46"/>
                  </a:lnTo>
                  <a:lnTo>
                    <a:pt x="13" y="43"/>
                  </a:lnTo>
                  <a:lnTo>
                    <a:pt x="7" y="60"/>
                  </a:lnTo>
                  <a:lnTo>
                    <a:pt x="0" y="78"/>
                  </a:lnTo>
                  <a:lnTo>
                    <a:pt x="1" y="94"/>
                  </a:lnTo>
                  <a:lnTo>
                    <a:pt x="9" y="95"/>
                  </a:lnTo>
                  <a:lnTo>
                    <a:pt x="9" y="108"/>
                  </a:lnTo>
                  <a:lnTo>
                    <a:pt x="7" y="121"/>
                  </a:lnTo>
                  <a:lnTo>
                    <a:pt x="9" y="132"/>
                  </a:lnTo>
                  <a:lnTo>
                    <a:pt x="23" y="128"/>
                  </a:lnTo>
                  <a:lnTo>
                    <a:pt x="22" y="107"/>
                  </a:lnTo>
                  <a:lnTo>
                    <a:pt x="22" y="85"/>
                  </a:lnTo>
                  <a:lnTo>
                    <a:pt x="31" y="78"/>
                  </a:lnTo>
                  <a:lnTo>
                    <a:pt x="33" y="89"/>
                  </a:lnTo>
                  <a:lnTo>
                    <a:pt x="34" y="96"/>
                  </a:lnTo>
                  <a:lnTo>
                    <a:pt x="41" y="106"/>
                  </a:lnTo>
                  <a:lnTo>
                    <a:pt x="43" y="116"/>
                  </a:lnTo>
                  <a:lnTo>
                    <a:pt x="48" y="114"/>
                  </a:lnTo>
                  <a:lnTo>
                    <a:pt x="59" y="108"/>
                  </a:lnTo>
                  <a:lnTo>
                    <a:pt x="63" y="106"/>
                  </a:lnTo>
                  <a:lnTo>
                    <a:pt x="53" y="91"/>
                  </a:lnTo>
                  <a:lnTo>
                    <a:pt x="55" y="86"/>
                  </a:lnTo>
                  <a:lnTo>
                    <a:pt x="47" y="74"/>
                  </a:lnTo>
                  <a:lnTo>
                    <a:pt x="40" y="62"/>
                  </a:lnTo>
                  <a:lnTo>
                    <a:pt x="46" y="64"/>
                  </a:lnTo>
                  <a:lnTo>
                    <a:pt x="57" y="54"/>
                  </a:lnTo>
                  <a:lnTo>
                    <a:pt x="69" y="46"/>
                  </a:lnTo>
                  <a:lnTo>
                    <a:pt x="72" y="46"/>
                  </a:lnTo>
                  <a:lnTo>
                    <a:pt x="70" y="40"/>
                  </a:lnTo>
                  <a:lnTo>
                    <a:pt x="64" y="42"/>
                  </a:lnTo>
                  <a:lnTo>
                    <a:pt x="45" y="46"/>
                  </a:lnTo>
                  <a:lnTo>
                    <a:pt x="31" y="54"/>
                  </a:lnTo>
                  <a:lnTo>
                    <a:pt x="19" y="37"/>
                  </a:lnTo>
                  <a:lnTo>
                    <a:pt x="25" y="22"/>
                  </a:lnTo>
                  <a:lnTo>
                    <a:pt x="47" y="23"/>
                  </a:lnTo>
                  <a:lnTo>
                    <a:pt x="70" y="24"/>
                  </a:lnTo>
                  <a:lnTo>
                    <a:pt x="91" y="19"/>
                  </a:lnTo>
                  <a:lnTo>
                    <a:pt x="101"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8" name="Freeform 10"/>
            <p:cNvSpPr/>
            <p:nvPr/>
          </p:nvSpPr>
          <p:spPr bwMode="auto">
            <a:xfrm>
              <a:off x="4382" y="2825"/>
              <a:ext cx="162" cy="56"/>
            </a:xfrm>
            <a:custGeom>
              <a:avLst/>
              <a:gdLst/>
              <a:ahLst/>
              <a:cxnLst>
                <a:cxn ang="0">
                  <a:pos x="145" y="49"/>
                </a:cxn>
                <a:cxn ang="0">
                  <a:pos x="143" y="47"/>
                </a:cxn>
                <a:cxn ang="0">
                  <a:pos x="144" y="32"/>
                </a:cxn>
                <a:cxn ang="0">
                  <a:pos x="132" y="31"/>
                </a:cxn>
                <a:cxn ang="0">
                  <a:pos x="120" y="29"/>
                </a:cxn>
                <a:cxn ang="0">
                  <a:pos x="116" y="19"/>
                </a:cxn>
                <a:cxn ang="0">
                  <a:pos x="97" y="12"/>
                </a:cxn>
                <a:cxn ang="0">
                  <a:pos x="90" y="7"/>
                </a:cxn>
                <a:cxn ang="0">
                  <a:pos x="83" y="16"/>
                </a:cxn>
                <a:cxn ang="0">
                  <a:pos x="71" y="16"/>
                </a:cxn>
                <a:cxn ang="0">
                  <a:pos x="57" y="16"/>
                </a:cxn>
                <a:cxn ang="0">
                  <a:pos x="51" y="8"/>
                </a:cxn>
                <a:cxn ang="0">
                  <a:pos x="33" y="0"/>
                </a:cxn>
                <a:cxn ang="0">
                  <a:pos x="13" y="0"/>
                </a:cxn>
                <a:cxn ang="0">
                  <a:pos x="5" y="11"/>
                </a:cxn>
                <a:cxn ang="0">
                  <a:pos x="0" y="13"/>
                </a:cxn>
                <a:cxn ang="0">
                  <a:pos x="17" y="18"/>
                </a:cxn>
                <a:cxn ang="0">
                  <a:pos x="17" y="22"/>
                </a:cxn>
                <a:cxn ang="0">
                  <a:pos x="32" y="26"/>
                </a:cxn>
                <a:cxn ang="0">
                  <a:pos x="49" y="30"/>
                </a:cxn>
                <a:cxn ang="0">
                  <a:pos x="63" y="34"/>
                </a:cxn>
                <a:cxn ang="0">
                  <a:pos x="79" y="37"/>
                </a:cxn>
                <a:cxn ang="0">
                  <a:pos x="99" y="40"/>
                </a:cxn>
                <a:cxn ang="0">
                  <a:pos x="119" y="42"/>
                </a:cxn>
                <a:cxn ang="0">
                  <a:pos x="132" y="46"/>
                </a:cxn>
                <a:cxn ang="0">
                  <a:pos x="145" y="49"/>
                </a:cxn>
              </a:cxnLst>
              <a:rect l="0" t="0" r="r" b="b"/>
              <a:pathLst>
                <a:path w="145" h="49">
                  <a:moveTo>
                    <a:pt x="145" y="49"/>
                  </a:moveTo>
                  <a:lnTo>
                    <a:pt x="143" y="47"/>
                  </a:lnTo>
                  <a:lnTo>
                    <a:pt x="144" y="32"/>
                  </a:lnTo>
                  <a:lnTo>
                    <a:pt x="132" y="31"/>
                  </a:lnTo>
                  <a:lnTo>
                    <a:pt x="120" y="29"/>
                  </a:lnTo>
                  <a:lnTo>
                    <a:pt x="116" y="19"/>
                  </a:lnTo>
                  <a:lnTo>
                    <a:pt x="97" y="12"/>
                  </a:lnTo>
                  <a:lnTo>
                    <a:pt x="90" y="7"/>
                  </a:lnTo>
                  <a:lnTo>
                    <a:pt x="83" y="16"/>
                  </a:lnTo>
                  <a:lnTo>
                    <a:pt x="71" y="16"/>
                  </a:lnTo>
                  <a:lnTo>
                    <a:pt x="57" y="16"/>
                  </a:lnTo>
                  <a:lnTo>
                    <a:pt x="51" y="8"/>
                  </a:lnTo>
                  <a:lnTo>
                    <a:pt x="33" y="0"/>
                  </a:lnTo>
                  <a:lnTo>
                    <a:pt x="13" y="0"/>
                  </a:lnTo>
                  <a:lnTo>
                    <a:pt x="5" y="11"/>
                  </a:lnTo>
                  <a:lnTo>
                    <a:pt x="0" y="13"/>
                  </a:lnTo>
                  <a:lnTo>
                    <a:pt x="17" y="18"/>
                  </a:lnTo>
                  <a:lnTo>
                    <a:pt x="17" y="22"/>
                  </a:lnTo>
                  <a:lnTo>
                    <a:pt x="32" y="26"/>
                  </a:lnTo>
                  <a:lnTo>
                    <a:pt x="49" y="30"/>
                  </a:lnTo>
                  <a:lnTo>
                    <a:pt x="63" y="34"/>
                  </a:lnTo>
                  <a:lnTo>
                    <a:pt x="79" y="37"/>
                  </a:lnTo>
                  <a:lnTo>
                    <a:pt x="99" y="40"/>
                  </a:lnTo>
                  <a:lnTo>
                    <a:pt x="119" y="42"/>
                  </a:lnTo>
                  <a:lnTo>
                    <a:pt x="132" y="46"/>
                  </a:lnTo>
                  <a:lnTo>
                    <a:pt x="145" y="4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9" name="Freeform 11"/>
            <p:cNvSpPr/>
            <p:nvPr/>
          </p:nvSpPr>
          <p:spPr bwMode="auto">
            <a:xfrm>
              <a:off x="4700" y="2874"/>
              <a:ext cx="66" cy="38"/>
            </a:xfrm>
            <a:custGeom>
              <a:avLst/>
              <a:gdLst/>
              <a:ahLst/>
              <a:cxnLst>
                <a:cxn ang="0">
                  <a:pos x="61" y="0"/>
                </a:cxn>
                <a:cxn ang="0">
                  <a:pos x="39" y="1"/>
                </a:cxn>
                <a:cxn ang="0">
                  <a:pos x="23" y="9"/>
                </a:cxn>
                <a:cxn ang="0">
                  <a:pos x="9" y="17"/>
                </a:cxn>
                <a:cxn ang="0">
                  <a:pos x="1" y="30"/>
                </a:cxn>
                <a:cxn ang="0">
                  <a:pos x="0" y="31"/>
                </a:cxn>
                <a:cxn ang="0">
                  <a:pos x="1" y="35"/>
                </a:cxn>
                <a:cxn ang="0">
                  <a:pos x="22" y="24"/>
                </a:cxn>
                <a:cxn ang="0">
                  <a:pos x="41" y="12"/>
                </a:cxn>
                <a:cxn ang="0">
                  <a:pos x="61" y="0"/>
                </a:cxn>
              </a:cxnLst>
              <a:rect l="0" t="0" r="r" b="b"/>
              <a:pathLst>
                <a:path w="61" h="35">
                  <a:moveTo>
                    <a:pt x="61" y="0"/>
                  </a:moveTo>
                  <a:lnTo>
                    <a:pt x="39" y="1"/>
                  </a:lnTo>
                  <a:lnTo>
                    <a:pt x="23" y="9"/>
                  </a:lnTo>
                  <a:lnTo>
                    <a:pt x="9" y="17"/>
                  </a:lnTo>
                  <a:lnTo>
                    <a:pt x="1" y="30"/>
                  </a:lnTo>
                  <a:lnTo>
                    <a:pt x="0" y="31"/>
                  </a:lnTo>
                  <a:lnTo>
                    <a:pt x="1" y="35"/>
                  </a:lnTo>
                  <a:lnTo>
                    <a:pt x="22" y="24"/>
                  </a:lnTo>
                  <a:lnTo>
                    <a:pt x="41" y="12"/>
                  </a:lnTo>
                  <a:lnTo>
                    <a:pt x="6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0" name="Freeform 12"/>
            <p:cNvSpPr/>
            <p:nvPr/>
          </p:nvSpPr>
          <p:spPr bwMode="auto">
            <a:xfrm>
              <a:off x="4777" y="2663"/>
              <a:ext cx="25" cy="59"/>
            </a:xfrm>
            <a:custGeom>
              <a:avLst/>
              <a:gdLst/>
              <a:ahLst/>
              <a:cxnLst>
                <a:cxn ang="0">
                  <a:pos x="23" y="34"/>
                </a:cxn>
                <a:cxn ang="0">
                  <a:pos x="13" y="22"/>
                </a:cxn>
                <a:cxn ang="0">
                  <a:pos x="20" y="14"/>
                </a:cxn>
                <a:cxn ang="0">
                  <a:pos x="16" y="10"/>
                </a:cxn>
                <a:cxn ang="0">
                  <a:pos x="11" y="15"/>
                </a:cxn>
                <a:cxn ang="0">
                  <a:pos x="5" y="24"/>
                </a:cxn>
                <a:cxn ang="0">
                  <a:pos x="5" y="19"/>
                </a:cxn>
                <a:cxn ang="0">
                  <a:pos x="8" y="7"/>
                </a:cxn>
                <a:cxn ang="0">
                  <a:pos x="8" y="0"/>
                </a:cxn>
                <a:cxn ang="0">
                  <a:pos x="0" y="13"/>
                </a:cxn>
                <a:cxn ang="0">
                  <a:pos x="2" y="25"/>
                </a:cxn>
                <a:cxn ang="0">
                  <a:pos x="4" y="38"/>
                </a:cxn>
                <a:cxn ang="0">
                  <a:pos x="13" y="54"/>
                </a:cxn>
                <a:cxn ang="0">
                  <a:pos x="7" y="32"/>
                </a:cxn>
                <a:cxn ang="0">
                  <a:pos x="23" y="34"/>
                </a:cxn>
              </a:cxnLst>
              <a:rect l="0" t="0" r="r" b="b"/>
              <a:pathLst>
                <a:path w="23" h="54">
                  <a:moveTo>
                    <a:pt x="23" y="34"/>
                  </a:moveTo>
                  <a:lnTo>
                    <a:pt x="13" y="22"/>
                  </a:lnTo>
                  <a:lnTo>
                    <a:pt x="20" y="14"/>
                  </a:lnTo>
                  <a:lnTo>
                    <a:pt x="16" y="10"/>
                  </a:lnTo>
                  <a:lnTo>
                    <a:pt x="11" y="15"/>
                  </a:lnTo>
                  <a:lnTo>
                    <a:pt x="5" y="24"/>
                  </a:lnTo>
                  <a:lnTo>
                    <a:pt x="5" y="19"/>
                  </a:lnTo>
                  <a:lnTo>
                    <a:pt x="8" y="7"/>
                  </a:lnTo>
                  <a:lnTo>
                    <a:pt x="8" y="0"/>
                  </a:lnTo>
                  <a:lnTo>
                    <a:pt x="0" y="13"/>
                  </a:lnTo>
                  <a:lnTo>
                    <a:pt x="2" y="25"/>
                  </a:lnTo>
                  <a:lnTo>
                    <a:pt x="4" y="38"/>
                  </a:lnTo>
                  <a:lnTo>
                    <a:pt x="13" y="54"/>
                  </a:lnTo>
                  <a:lnTo>
                    <a:pt x="7" y="32"/>
                  </a:lnTo>
                  <a:lnTo>
                    <a:pt x="23" y="3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1" name="Freeform 13"/>
            <p:cNvSpPr/>
            <p:nvPr/>
          </p:nvSpPr>
          <p:spPr bwMode="auto">
            <a:xfrm>
              <a:off x="4784" y="2763"/>
              <a:ext cx="53" cy="16"/>
            </a:xfrm>
            <a:custGeom>
              <a:avLst/>
              <a:gdLst/>
              <a:ahLst/>
              <a:cxnLst>
                <a:cxn ang="0">
                  <a:pos x="47" y="13"/>
                </a:cxn>
                <a:cxn ang="0">
                  <a:pos x="44" y="16"/>
                </a:cxn>
                <a:cxn ang="0">
                  <a:pos x="25" y="8"/>
                </a:cxn>
                <a:cxn ang="0">
                  <a:pos x="12" y="9"/>
                </a:cxn>
                <a:cxn ang="0">
                  <a:pos x="2" y="6"/>
                </a:cxn>
                <a:cxn ang="0">
                  <a:pos x="0" y="9"/>
                </a:cxn>
                <a:cxn ang="0">
                  <a:pos x="1" y="3"/>
                </a:cxn>
                <a:cxn ang="0">
                  <a:pos x="11" y="0"/>
                </a:cxn>
                <a:cxn ang="0">
                  <a:pos x="25" y="1"/>
                </a:cxn>
                <a:cxn ang="0">
                  <a:pos x="38" y="2"/>
                </a:cxn>
                <a:cxn ang="0">
                  <a:pos x="47" y="13"/>
                </a:cxn>
              </a:cxnLst>
              <a:rect l="0" t="0" r="r" b="b"/>
              <a:pathLst>
                <a:path w="47" h="16">
                  <a:moveTo>
                    <a:pt x="47" y="13"/>
                  </a:moveTo>
                  <a:lnTo>
                    <a:pt x="44" y="16"/>
                  </a:lnTo>
                  <a:lnTo>
                    <a:pt x="25" y="8"/>
                  </a:lnTo>
                  <a:lnTo>
                    <a:pt x="12" y="9"/>
                  </a:lnTo>
                  <a:lnTo>
                    <a:pt x="2" y="6"/>
                  </a:lnTo>
                  <a:lnTo>
                    <a:pt x="0" y="9"/>
                  </a:lnTo>
                  <a:lnTo>
                    <a:pt x="1" y="3"/>
                  </a:lnTo>
                  <a:lnTo>
                    <a:pt x="11" y="0"/>
                  </a:lnTo>
                  <a:lnTo>
                    <a:pt x="25" y="1"/>
                  </a:lnTo>
                  <a:lnTo>
                    <a:pt x="38" y="2"/>
                  </a:lnTo>
                  <a:lnTo>
                    <a:pt x="47" y="1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2" name="Freeform 14"/>
            <p:cNvSpPr/>
            <p:nvPr/>
          </p:nvSpPr>
          <p:spPr bwMode="auto">
            <a:xfrm>
              <a:off x="4634" y="2870"/>
              <a:ext cx="59" cy="11"/>
            </a:xfrm>
            <a:custGeom>
              <a:avLst/>
              <a:gdLst/>
              <a:ahLst/>
              <a:cxnLst>
                <a:cxn ang="0">
                  <a:pos x="51" y="1"/>
                </a:cxn>
                <a:cxn ang="0">
                  <a:pos x="51" y="0"/>
                </a:cxn>
                <a:cxn ang="0">
                  <a:pos x="48" y="0"/>
                </a:cxn>
                <a:cxn ang="0">
                  <a:pos x="43" y="4"/>
                </a:cxn>
                <a:cxn ang="0">
                  <a:pos x="33" y="4"/>
                </a:cxn>
                <a:cxn ang="0">
                  <a:pos x="21" y="2"/>
                </a:cxn>
                <a:cxn ang="0">
                  <a:pos x="8" y="1"/>
                </a:cxn>
                <a:cxn ang="0">
                  <a:pos x="0" y="8"/>
                </a:cxn>
                <a:cxn ang="0">
                  <a:pos x="7" y="10"/>
                </a:cxn>
                <a:cxn ang="0">
                  <a:pos x="22" y="10"/>
                </a:cxn>
                <a:cxn ang="0">
                  <a:pos x="38" y="9"/>
                </a:cxn>
                <a:cxn ang="0">
                  <a:pos x="51" y="1"/>
                </a:cxn>
              </a:cxnLst>
              <a:rect l="0" t="0" r="r" b="b"/>
              <a:pathLst>
                <a:path w="51" h="10">
                  <a:moveTo>
                    <a:pt x="51" y="1"/>
                  </a:moveTo>
                  <a:lnTo>
                    <a:pt x="51" y="0"/>
                  </a:lnTo>
                  <a:lnTo>
                    <a:pt x="48" y="0"/>
                  </a:lnTo>
                  <a:lnTo>
                    <a:pt x="43" y="4"/>
                  </a:lnTo>
                  <a:lnTo>
                    <a:pt x="33" y="4"/>
                  </a:lnTo>
                  <a:lnTo>
                    <a:pt x="21" y="2"/>
                  </a:lnTo>
                  <a:lnTo>
                    <a:pt x="8" y="1"/>
                  </a:lnTo>
                  <a:lnTo>
                    <a:pt x="0" y="8"/>
                  </a:lnTo>
                  <a:lnTo>
                    <a:pt x="7" y="10"/>
                  </a:lnTo>
                  <a:lnTo>
                    <a:pt x="22" y="10"/>
                  </a:lnTo>
                  <a:lnTo>
                    <a:pt x="38" y="9"/>
                  </a:lnTo>
                  <a:lnTo>
                    <a:pt x="51"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 name="Freeform 15"/>
            <p:cNvSpPr/>
            <p:nvPr/>
          </p:nvSpPr>
          <p:spPr bwMode="auto">
            <a:xfrm>
              <a:off x="4385" y="2736"/>
              <a:ext cx="28" cy="31"/>
            </a:xfrm>
            <a:custGeom>
              <a:avLst/>
              <a:gdLst/>
              <a:ahLst/>
              <a:cxnLst>
                <a:cxn ang="0">
                  <a:pos x="26" y="19"/>
                </a:cxn>
                <a:cxn ang="0">
                  <a:pos x="24" y="27"/>
                </a:cxn>
                <a:cxn ang="0">
                  <a:pos x="11" y="19"/>
                </a:cxn>
                <a:cxn ang="0">
                  <a:pos x="6" y="9"/>
                </a:cxn>
                <a:cxn ang="0">
                  <a:pos x="0" y="7"/>
                </a:cxn>
                <a:cxn ang="0">
                  <a:pos x="7" y="1"/>
                </a:cxn>
                <a:cxn ang="0">
                  <a:pos x="11" y="0"/>
                </a:cxn>
                <a:cxn ang="0">
                  <a:pos x="17" y="14"/>
                </a:cxn>
                <a:cxn ang="0">
                  <a:pos x="26" y="19"/>
                </a:cxn>
              </a:cxnLst>
              <a:rect l="0" t="0" r="r" b="b"/>
              <a:pathLst>
                <a:path w="26" h="27">
                  <a:moveTo>
                    <a:pt x="26" y="19"/>
                  </a:moveTo>
                  <a:lnTo>
                    <a:pt x="24" y="27"/>
                  </a:lnTo>
                  <a:lnTo>
                    <a:pt x="11" y="19"/>
                  </a:lnTo>
                  <a:lnTo>
                    <a:pt x="6" y="9"/>
                  </a:lnTo>
                  <a:lnTo>
                    <a:pt x="0" y="7"/>
                  </a:lnTo>
                  <a:lnTo>
                    <a:pt x="7" y="1"/>
                  </a:lnTo>
                  <a:lnTo>
                    <a:pt x="11" y="0"/>
                  </a:lnTo>
                  <a:lnTo>
                    <a:pt x="17" y="14"/>
                  </a:lnTo>
                  <a:lnTo>
                    <a:pt x="26" y="1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4" name="Freeform 16"/>
            <p:cNvSpPr/>
            <p:nvPr/>
          </p:nvSpPr>
          <p:spPr bwMode="auto">
            <a:xfrm>
              <a:off x="4581" y="2868"/>
              <a:ext cx="43" cy="17"/>
            </a:xfrm>
            <a:custGeom>
              <a:avLst/>
              <a:gdLst/>
              <a:ahLst/>
              <a:cxnLst>
                <a:cxn ang="0">
                  <a:pos x="38" y="10"/>
                </a:cxn>
                <a:cxn ang="0">
                  <a:pos x="36" y="5"/>
                </a:cxn>
                <a:cxn ang="0">
                  <a:pos x="31" y="6"/>
                </a:cxn>
                <a:cxn ang="0">
                  <a:pos x="16" y="0"/>
                </a:cxn>
                <a:cxn ang="0">
                  <a:pos x="24" y="10"/>
                </a:cxn>
                <a:cxn ang="0">
                  <a:pos x="15" y="9"/>
                </a:cxn>
                <a:cxn ang="0">
                  <a:pos x="3" y="7"/>
                </a:cxn>
                <a:cxn ang="0">
                  <a:pos x="0" y="17"/>
                </a:cxn>
                <a:cxn ang="0">
                  <a:pos x="13" y="15"/>
                </a:cxn>
                <a:cxn ang="0">
                  <a:pos x="26" y="12"/>
                </a:cxn>
                <a:cxn ang="0">
                  <a:pos x="32" y="13"/>
                </a:cxn>
                <a:cxn ang="0">
                  <a:pos x="31" y="12"/>
                </a:cxn>
                <a:cxn ang="0">
                  <a:pos x="38" y="10"/>
                </a:cxn>
              </a:cxnLst>
              <a:rect l="0" t="0" r="r" b="b"/>
              <a:pathLst>
                <a:path w="38" h="17">
                  <a:moveTo>
                    <a:pt x="38" y="10"/>
                  </a:moveTo>
                  <a:lnTo>
                    <a:pt x="36" y="5"/>
                  </a:lnTo>
                  <a:lnTo>
                    <a:pt x="31" y="6"/>
                  </a:lnTo>
                  <a:lnTo>
                    <a:pt x="16" y="0"/>
                  </a:lnTo>
                  <a:lnTo>
                    <a:pt x="24" y="10"/>
                  </a:lnTo>
                  <a:lnTo>
                    <a:pt x="15" y="9"/>
                  </a:lnTo>
                  <a:lnTo>
                    <a:pt x="3" y="7"/>
                  </a:lnTo>
                  <a:lnTo>
                    <a:pt x="0" y="17"/>
                  </a:lnTo>
                  <a:lnTo>
                    <a:pt x="13" y="15"/>
                  </a:lnTo>
                  <a:lnTo>
                    <a:pt x="26" y="12"/>
                  </a:lnTo>
                  <a:lnTo>
                    <a:pt x="32" y="13"/>
                  </a:lnTo>
                  <a:lnTo>
                    <a:pt x="31" y="12"/>
                  </a:lnTo>
                  <a:lnTo>
                    <a:pt x="38" y="1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5" name="Freeform 17"/>
            <p:cNvSpPr/>
            <p:nvPr/>
          </p:nvSpPr>
          <p:spPr bwMode="auto">
            <a:xfrm>
              <a:off x="4620" y="2894"/>
              <a:ext cx="31" cy="16"/>
            </a:xfrm>
            <a:custGeom>
              <a:avLst/>
              <a:gdLst/>
              <a:ahLst/>
              <a:cxnLst>
                <a:cxn ang="0">
                  <a:pos x="28" y="12"/>
                </a:cxn>
                <a:cxn ang="0">
                  <a:pos x="17" y="15"/>
                </a:cxn>
                <a:cxn ang="0">
                  <a:pos x="4" y="6"/>
                </a:cxn>
                <a:cxn ang="0">
                  <a:pos x="0" y="0"/>
                </a:cxn>
                <a:cxn ang="0">
                  <a:pos x="17" y="0"/>
                </a:cxn>
                <a:cxn ang="0">
                  <a:pos x="28" y="12"/>
                </a:cxn>
              </a:cxnLst>
              <a:rect l="0" t="0" r="r" b="b"/>
              <a:pathLst>
                <a:path w="28" h="15">
                  <a:moveTo>
                    <a:pt x="28" y="12"/>
                  </a:moveTo>
                  <a:lnTo>
                    <a:pt x="17" y="15"/>
                  </a:lnTo>
                  <a:lnTo>
                    <a:pt x="4" y="6"/>
                  </a:lnTo>
                  <a:lnTo>
                    <a:pt x="0" y="0"/>
                  </a:lnTo>
                  <a:lnTo>
                    <a:pt x="17" y="0"/>
                  </a:lnTo>
                  <a:lnTo>
                    <a:pt x="28"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6" name="Freeform 18"/>
            <p:cNvSpPr/>
            <p:nvPr/>
          </p:nvSpPr>
          <p:spPr bwMode="auto">
            <a:xfrm>
              <a:off x="4752" y="2767"/>
              <a:ext cx="21" cy="14"/>
            </a:xfrm>
            <a:custGeom>
              <a:avLst/>
              <a:gdLst/>
              <a:ahLst/>
              <a:cxnLst>
                <a:cxn ang="0">
                  <a:pos x="19" y="6"/>
                </a:cxn>
                <a:cxn ang="0">
                  <a:pos x="12" y="13"/>
                </a:cxn>
                <a:cxn ang="0">
                  <a:pos x="0" y="5"/>
                </a:cxn>
                <a:cxn ang="0">
                  <a:pos x="6" y="0"/>
                </a:cxn>
                <a:cxn ang="0">
                  <a:pos x="19" y="6"/>
                </a:cxn>
              </a:cxnLst>
              <a:rect l="0" t="0" r="r" b="b"/>
              <a:pathLst>
                <a:path w="19" h="13">
                  <a:moveTo>
                    <a:pt x="19" y="6"/>
                  </a:moveTo>
                  <a:lnTo>
                    <a:pt x="12" y="13"/>
                  </a:lnTo>
                  <a:lnTo>
                    <a:pt x="0" y="5"/>
                  </a:lnTo>
                  <a:lnTo>
                    <a:pt x="6" y="0"/>
                  </a:lnTo>
                  <a:lnTo>
                    <a:pt x="19"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7" name="Freeform 19"/>
            <p:cNvSpPr/>
            <p:nvPr/>
          </p:nvSpPr>
          <p:spPr bwMode="auto">
            <a:xfrm>
              <a:off x="4544" y="2868"/>
              <a:ext cx="21" cy="11"/>
            </a:xfrm>
            <a:custGeom>
              <a:avLst/>
              <a:gdLst/>
              <a:ahLst/>
              <a:cxnLst>
                <a:cxn ang="0">
                  <a:pos x="18" y="5"/>
                </a:cxn>
                <a:cxn ang="0">
                  <a:pos x="16" y="2"/>
                </a:cxn>
                <a:cxn ang="0">
                  <a:pos x="0" y="0"/>
                </a:cxn>
                <a:cxn ang="0">
                  <a:pos x="8" y="10"/>
                </a:cxn>
                <a:cxn ang="0">
                  <a:pos x="18" y="5"/>
                </a:cxn>
              </a:cxnLst>
              <a:rect l="0" t="0" r="r" b="b"/>
              <a:pathLst>
                <a:path w="18" h="10">
                  <a:moveTo>
                    <a:pt x="18" y="5"/>
                  </a:moveTo>
                  <a:lnTo>
                    <a:pt x="16" y="2"/>
                  </a:lnTo>
                  <a:lnTo>
                    <a:pt x="0" y="0"/>
                  </a:lnTo>
                  <a:lnTo>
                    <a:pt x="8" y="10"/>
                  </a:lnTo>
                  <a:lnTo>
                    <a:pt x="18"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8" name="Freeform 20"/>
            <p:cNvSpPr/>
            <p:nvPr/>
          </p:nvSpPr>
          <p:spPr bwMode="auto">
            <a:xfrm>
              <a:off x="4242" y="2676"/>
              <a:ext cx="14" cy="21"/>
            </a:xfrm>
            <a:custGeom>
              <a:avLst/>
              <a:gdLst/>
              <a:ahLst/>
              <a:cxnLst>
                <a:cxn ang="0">
                  <a:pos x="14" y="9"/>
                </a:cxn>
                <a:cxn ang="0">
                  <a:pos x="12" y="16"/>
                </a:cxn>
                <a:cxn ang="0">
                  <a:pos x="0" y="1"/>
                </a:cxn>
                <a:cxn ang="0">
                  <a:pos x="4" y="0"/>
                </a:cxn>
                <a:cxn ang="0">
                  <a:pos x="14" y="9"/>
                </a:cxn>
              </a:cxnLst>
              <a:rect l="0" t="0" r="r" b="b"/>
              <a:pathLst>
                <a:path w="14" h="16">
                  <a:moveTo>
                    <a:pt x="14" y="9"/>
                  </a:moveTo>
                  <a:lnTo>
                    <a:pt x="12" y="16"/>
                  </a:lnTo>
                  <a:lnTo>
                    <a:pt x="0" y="1"/>
                  </a:lnTo>
                  <a:lnTo>
                    <a:pt x="4" y="0"/>
                  </a:lnTo>
                  <a:lnTo>
                    <a:pt x="14" y="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9" name="Freeform 21"/>
            <p:cNvSpPr/>
            <p:nvPr/>
          </p:nvSpPr>
          <p:spPr bwMode="auto">
            <a:xfrm>
              <a:off x="4569" y="2870"/>
              <a:ext cx="13" cy="14"/>
            </a:xfrm>
            <a:custGeom>
              <a:avLst/>
              <a:gdLst/>
              <a:ahLst/>
              <a:cxnLst>
                <a:cxn ang="0">
                  <a:pos x="12" y="3"/>
                </a:cxn>
                <a:cxn ang="0">
                  <a:pos x="8" y="0"/>
                </a:cxn>
                <a:cxn ang="0">
                  <a:pos x="0" y="9"/>
                </a:cxn>
                <a:cxn ang="0">
                  <a:pos x="6" y="12"/>
                </a:cxn>
                <a:cxn ang="0">
                  <a:pos x="12" y="3"/>
                </a:cxn>
              </a:cxnLst>
              <a:rect l="0" t="0" r="r" b="b"/>
              <a:pathLst>
                <a:path w="12" h="12">
                  <a:moveTo>
                    <a:pt x="12" y="3"/>
                  </a:moveTo>
                  <a:lnTo>
                    <a:pt x="8" y="0"/>
                  </a:lnTo>
                  <a:lnTo>
                    <a:pt x="0" y="9"/>
                  </a:lnTo>
                  <a:lnTo>
                    <a:pt x="6" y="12"/>
                  </a:lnTo>
                  <a:lnTo>
                    <a:pt x="12"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0" name="Freeform 22"/>
            <p:cNvSpPr/>
            <p:nvPr/>
          </p:nvSpPr>
          <p:spPr bwMode="auto">
            <a:xfrm>
              <a:off x="4427" y="2756"/>
              <a:ext cx="14" cy="14"/>
            </a:xfrm>
            <a:custGeom>
              <a:avLst/>
              <a:gdLst/>
              <a:ahLst/>
              <a:cxnLst>
                <a:cxn ang="0">
                  <a:pos x="11" y="5"/>
                </a:cxn>
                <a:cxn ang="0">
                  <a:pos x="5" y="9"/>
                </a:cxn>
                <a:cxn ang="0">
                  <a:pos x="0" y="11"/>
                </a:cxn>
                <a:cxn ang="0">
                  <a:pos x="0" y="0"/>
                </a:cxn>
                <a:cxn ang="0">
                  <a:pos x="11" y="5"/>
                </a:cxn>
              </a:cxnLst>
              <a:rect l="0" t="0" r="r" b="b"/>
              <a:pathLst>
                <a:path w="11" h="11">
                  <a:moveTo>
                    <a:pt x="11" y="5"/>
                  </a:moveTo>
                  <a:lnTo>
                    <a:pt x="5" y="9"/>
                  </a:lnTo>
                  <a:lnTo>
                    <a:pt x="0" y="11"/>
                  </a:lnTo>
                  <a:lnTo>
                    <a:pt x="0" y="0"/>
                  </a:lnTo>
                  <a:lnTo>
                    <a:pt x="11"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1" name="Freeform 23"/>
            <p:cNvSpPr/>
            <p:nvPr/>
          </p:nvSpPr>
          <p:spPr bwMode="auto">
            <a:xfrm>
              <a:off x="4689" y="2794"/>
              <a:ext cx="11" cy="25"/>
            </a:xfrm>
            <a:custGeom>
              <a:avLst/>
              <a:gdLst/>
              <a:ahLst/>
              <a:cxnLst>
                <a:cxn ang="0">
                  <a:pos x="9" y="15"/>
                </a:cxn>
                <a:cxn ang="0">
                  <a:pos x="7" y="14"/>
                </a:cxn>
                <a:cxn ang="0">
                  <a:pos x="7" y="5"/>
                </a:cxn>
                <a:cxn ang="0">
                  <a:pos x="7" y="0"/>
                </a:cxn>
                <a:cxn ang="0">
                  <a:pos x="0" y="22"/>
                </a:cxn>
                <a:cxn ang="0">
                  <a:pos x="9" y="15"/>
                </a:cxn>
              </a:cxnLst>
              <a:rect l="0" t="0" r="r" b="b"/>
              <a:pathLst>
                <a:path w="9" h="22">
                  <a:moveTo>
                    <a:pt x="9" y="15"/>
                  </a:moveTo>
                  <a:lnTo>
                    <a:pt x="7" y="14"/>
                  </a:lnTo>
                  <a:lnTo>
                    <a:pt x="7" y="5"/>
                  </a:lnTo>
                  <a:lnTo>
                    <a:pt x="7" y="0"/>
                  </a:lnTo>
                  <a:lnTo>
                    <a:pt x="0" y="22"/>
                  </a:lnTo>
                  <a:lnTo>
                    <a:pt x="9" y="1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2" name="Freeform 24"/>
            <p:cNvSpPr/>
            <p:nvPr/>
          </p:nvSpPr>
          <p:spPr bwMode="auto">
            <a:xfrm>
              <a:off x="4895" y="2815"/>
              <a:ext cx="7" cy="15"/>
            </a:xfrm>
            <a:custGeom>
              <a:avLst/>
              <a:gdLst/>
              <a:ahLst/>
              <a:cxnLst>
                <a:cxn ang="0">
                  <a:pos x="6" y="10"/>
                </a:cxn>
                <a:cxn ang="0">
                  <a:pos x="6" y="0"/>
                </a:cxn>
                <a:cxn ang="0">
                  <a:pos x="0" y="2"/>
                </a:cxn>
                <a:cxn ang="0">
                  <a:pos x="0" y="13"/>
                </a:cxn>
                <a:cxn ang="0">
                  <a:pos x="6" y="10"/>
                </a:cxn>
              </a:cxnLst>
              <a:rect l="0" t="0" r="r" b="b"/>
              <a:pathLst>
                <a:path w="6" h="13">
                  <a:moveTo>
                    <a:pt x="6" y="10"/>
                  </a:moveTo>
                  <a:lnTo>
                    <a:pt x="6" y="0"/>
                  </a:lnTo>
                  <a:lnTo>
                    <a:pt x="0" y="2"/>
                  </a:lnTo>
                  <a:lnTo>
                    <a:pt x="0" y="13"/>
                  </a:lnTo>
                  <a:lnTo>
                    <a:pt x="6" y="1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3" name="Freeform 25"/>
            <p:cNvSpPr/>
            <p:nvPr/>
          </p:nvSpPr>
          <p:spPr bwMode="auto">
            <a:xfrm>
              <a:off x="4272" y="2723"/>
              <a:ext cx="8" cy="16"/>
            </a:xfrm>
            <a:custGeom>
              <a:avLst/>
              <a:gdLst/>
              <a:ahLst/>
              <a:cxnLst>
                <a:cxn ang="0">
                  <a:pos x="8" y="13"/>
                </a:cxn>
                <a:cxn ang="0">
                  <a:pos x="2" y="13"/>
                </a:cxn>
                <a:cxn ang="0">
                  <a:pos x="0" y="0"/>
                </a:cxn>
                <a:cxn ang="0">
                  <a:pos x="8" y="13"/>
                </a:cxn>
              </a:cxnLst>
              <a:rect l="0" t="0" r="r" b="b"/>
              <a:pathLst>
                <a:path w="8" h="13">
                  <a:moveTo>
                    <a:pt x="8" y="13"/>
                  </a:moveTo>
                  <a:lnTo>
                    <a:pt x="2" y="13"/>
                  </a:lnTo>
                  <a:lnTo>
                    <a:pt x="0" y="0"/>
                  </a:lnTo>
                  <a:lnTo>
                    <a:pt x="8" y="1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4" name="Freeform 26"/>
            <p:cNvSpPr/>
            <p:nvPr/>
          </p:nvSpPr>
          <p:spPr bwMode="auto">
            <a:xfrm>
              <a:off x="4686" y="2799"/>
              <a:ext cx="7" cy="11"/>
            </a:xfrm>
            <a:custGeom>
              <a:avLst/>
              <a:gdLst/>
              <a:ahLst/>
              <a:cxnLst>
                <a:cxn ang="0">
                  <a:pos x="6" y="5"/>
                </a:cxn>
                <a:cxn ang="0">
                  <a:pos x="6" y="0"/>
                </a:cxn>
                <a:cxn ang="0">
                  <a:pos x="3" y="1"/>
                </a:cxn>
                <a:cxn ang="0">
                  <a:pos x="0" y="12"/>
                </a:cxn>
                <a:cxn ang="0">
                  <a:pos x="6" y="5"/>
                </a:cxn>
              </a:cxnLst>
              <a:rect l="0" t="0" r="r" b="b"/>
              <a:pathLst>
                <a:path w="6" h="12">
                  <a:moveTo>
                    <a:pt x="6" y="5"/>
                  </a:moveTo>
                  <a:lnTo>
                    <a:pt x="6" y="0"/>
                  </a:lnTo>
                  <a:lnTo>
                    <a:pt x="3" y="1"/>
                  </a:lnTo>
                  <a:lnTo>
                    <a:pt x="0" y="12"/>
                  </a:lnTo>
                  <a:lnTo>
                    <a:pt x="6"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5" name="Freeform 27"/>
            <p:cNvSpPr/>
            <p:nvPr/>
          </p:nvSpPr>
          <p:spPr bwMode="auto">
            <a:xfrm>
              <a:off x="4722" y="2739"/>
              <a:ext cx="18" cy="4"/>
            </a:xfrm>
            <a:custGeom>
              <a:avLst/>
              <a:gdLst/>
              <a:ahLst/>
              <a:cxnLst>
                <a:cxn ang="0">
                  <a:pos x="15" y="4"/>
                </a:cxn>
                <a:cxn ang="0">
                  <a:pos x="7" y="0"/>
                </a:cxn>
                <a:cxn ang="0">
                  <a:pos x="0" y="4"/>
                </a:cxn>
                <a:cxn ang="0">
                  <a:pos x="15" y="4"/>
                </a:cxn>
              </a:cxnLst>
              <a:rect l="0" t="0" r="r" b="b"/>
              <a:pathLst>
                <a:path w="15" h="4">
                  <a:moveTo>
                    <a:pt x="15" y="4"/>
                  </a:moveTo>
                  <a:lnTo>
                    <a:pt x="7" y="0"/>
                  </a:lnTo>
                  <a:lnTo>
                    <a:pt x="0" y="4"/>
                  </a:lnTo>
                  <a:lnTo>
                    <a:pt x="15"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6" name="Freeform 28"/>
            <p:cNvSpPr/>
            <p:nvPr/>
          </p:nvSpPr>
          <p:spPr bwMode="auto">
            <a:xfrm>
              <a:off x="4888" y="2830"/>
              <a:ext cx="7" cy="11"/>
            </a:xfrm>
            <a:custGeom>
              <a:avLst/>
              <a:gdLst/>
              <a:ahLst/>
              <a:cxnLst>
                <a:cxn ang="0">
                  <a:pos x="6" y="6"/>
                </a:cxn>
                <a:cxn ang="0">
                  <a:pos x="1" y="11"/>
                </a:cxn>
                <a:cxn ang="0">
                  <a:pos x="0" y="0"/>
                </a:cxn>
                <a:cxn ang="0">
                  <a:pos x="6" y="6"/>
                </a:cxn>
              </a:cxnLst>
              <a:rect l="0" t="0" r="r" b="b"/>
              <a:pathLst>
                <a:path w="6" h="11">
                  <a:moveTo>
                    <a:pt x="6" y="6"/>
                  </a:moveTo>
                  <a:lnTo>
                    <a:pt x="1" y="11"/>
                  </a:lnTo>
                  <a:lnTo>
                    <a:pt x="0" y="0"/>
                  </a:lnTo>
                  <a:lnTo>
                    <a:pt x="6"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7" name="Freeform 29"/>
            <p:cNvSpPr/>
            <p:nvPr/>
          </p:nvSpPr>
          <p:spPr bwMode="auto">
            <a:xfrm>
              <a:off x="4513" y="2845"/>
              <a:ext cx="25" cy="1"/>
            </a:xfrm>
            <a:custGeom>
              <a:avLst/>
              <a:gdLst/>
              <a:ahLst/>
              <a:cxnLst>
                <a:cxn ang="0">
                  <a:pos x="22" y="0"/>
                </a:cxn>
                <a:cxn ang="0">
                  <a:pos x="6" y="2"/>
                </a:cxn>
                <a:cxn ang="0">
                  <a:pos x="0" y="0"/>
                </a:cxn>
                <a:cxn ang="0">
                  <a:pos x="22" y="0"/>
                </a:cxn>
              </a:cxnLst>
              <a:rect l="0" t="0" r="r" b="b"/>
              <a:pathLst>
                <a:path w="22" h="2">
                  <a:moveTo>
                    <a:pt x="22" y="0"/>
                  </a:moveTo>
                  <a:lnTo>
                    <a:pt x="6" y="2"/>
                  </a:lnTo>
                  <a:lnTo>
                    <a:pt x="0" y="0"/>
                  </a:lnTo>
                  <a:lnTo>
                    <a:pt x="2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8" name="Freeform 30"/>
            <p:cNvSpPr/>
            <p:nvPr/>
          </p:nvSpPr>
          <p:spPr bwMode="auto">
            <a:xfrm>
              <a:off x="4540" y="2607"/>
              <a:ext cx="15" cy="16"/>
            </a:xfrm>
            <a:custGeom>
              <a:avLst/>
              <a:gdLst/>
              <a:ahLst/>
              <a:cxnLst>
                <a:cxn ang="0">
                  <a:pos x="9" y="16"/>
                </a:cxn>
                <a:cxn ang="0">
                  <a:pos x="0" y="6"/>
                </a:cxn>
                <a:cxn ang="0">
                  <a:pos x="15" y="0"/>
                </a:cxn>
                <a:cxn ang="0">
                  <a:pos x="15" y="1"/>
                </a:cxn>
                <a:cxn ang="0">
                  <a:pos x="12" y="10"/>
                </a:cxn>
                <a:cxn ang="0">
                  <a:pos x="9" y="16"/>
                </a:cxn>
              </a:cxnLst>
              <a:rect l="0" t="0" r="r" b="b"/>
              <a:pathLst>
                <a:path w="15" h="16">
                  <a:moveTo>
                    <a:pt x="9" y="16"/>
                  </a:moveTo>
                  <a:lnTo>
                    <a:pt x="0" y="6"/>
                  </a:lnTo>
                  <a:lnTo>
                    <a:pt x="15" y="0"/>
                  </a:lnTo>
                  <a:lnTo>
                    <a:pt x="15" y="1"/>
                  </a:lnTo>
                  <a:lnTo>
                    <a:pt x="12" y="10"/>
                  </a:lnTo>
                  <a:lnTo>
                    <a:pt x="9" y="1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29" name="Freeform 31"/>
            <p:cNvSpPr/>
            <p:nvPr/>
          </p:nvSpPr>
          <p:spPr bwMode="auto">
            <a:xfrm>
              <a:off x="4461" y="2567"/>
              <a:ext cx="170" cy="120"/>
            </a:xfrm>
            <a:custGeom>
              <a:avLst/>
              <a:gdLst/>
              <a:ahLst/>
              <a:cxnLst>
                <a:cxn ang="0">
                  <a:pos x="113" y="0"/>
                </a:cxn>
                <a:cxn ang="0">
                  <a:pos x="122" y="7"/>
                </a:cxn>
                <a:cxn ang="0">
                  <a:pos x="122" y="19"/>
                </a:cxn>
                <a:cxn ang="0">
                  <a:pos x="129" y="16"/>
                </a:cxn>
                <a:cxn ang="0">
                  <a:pos x="129" y="21"/>
                </a:cxn>
                <a:cxn ang="0">
                  <a:pos x="132" y="22"/>
                </a:cxn>
                <a:cxn ang="0">
                  <a:pos x="151" y="30"/>
                </a:cxn>
                <a:cxn ang="0">
                  <a:pos x="134" y="35"/>
                </a:cxn>
                <a:cxn ang="0">
                  <a:pos x="139" y="45"/>
                </a:cxn>
                <a:cxn ang="0">
                  <a:pos x="128" y="47"/>
                </a:cxn>
                <a:cxn ang="0">
                  <a:pos x="125" y="51"/>
                </a:cxn>
                <a:cxn ang="0">
                  <a:pos x="111" y="48"/>
                </a:cxn>
                <a:cxn ang="0">
                  <a:pos x="97" y="47"/>
                </a:cxn>
                <a:cxn ang="0">
                  <a:pos x="93" y="59"/>
                </a:cxn>
                <a:cxn ang="0">
                  <a:pos x="90" y="72"/>
                </a:cxn>
                <a:cxn ang="0">
                  <a:pos x="86" y="81"/>
                </a:cxn>
                <a:cxn ang="0">
                  <a:pos x="79" y="96"/>
                </a:cxn>
                <a:cxn ang="0">
                  <a:pos x="66" y="102"/>
                </a:cxn>
                <a:cxn ang="0">
                  <a:pos x="45" y="97"/>
                </a:cxn>
                <a:cxn ang="0">
                  <a:pos x="39" y="105"/>
                </a:cxn>
                <a:cxn ang="0">
                  <a:pos x="19" y="109"/>
                </a:cxn>
                <a:cxn ang="0">
                  <a:pos x="3" y="100"/>
                </a:cxn>
                <a:cxn ang="0">
                  <a:pos x="0" y="88"/>
                </a:cxn>
                <a:cxn ang="0">
                  <a:pos x="1" y="89"/>
                </a:cxn>
                <a:cxn ang="0">
                  <a:pos x="13" y="96"/>
                </a:cxn>
                <a:cxn ang="0">
                  <a:pos x="25" y="100"/>
                </a:cxn>
                <a:cxn ang="0">
                  <a:pos x="23" y="99"/>
                </a:cxn>
                <a:cxn ang="0">
                  <a:pos x="25" y="95"/>
                </a:cxn>
                <a:cxn ang="0">
                  <a:pos x="26" y="87"/>
                </a:cxn>
                <a:cxn ang="0">
                  <a:pos x="26" y="83"/>
                </a:cxn>
                <a:cxn ang="0">
                  <a:pos x="29" y="77"/>
                </a:cxn>
                <a:cxn ang="0">
                  <a:pos x="39" y="73"/>
                </a:cxn>
                <a:cxn ang="0">
                  <a:pos x="50" y="70"/>
                </a:cxn>
                <a:cxn ang="0">
                  <a:pos x="60" y="57"/>
                </a:cxn>
                <a:cxn ang="0">
                  <a:pos x="69" y="42"/>
                </a:cxn>
                <a:cxn ang="0">
                  <a:pos x="78" y="52"/>
                </a:cxn>
                <a:cxn ang="0">
                  <a:pos x="81" y="46"/>
                </a:cxn>
                <a:cxn ang="0">
                  <a:pos x="84" y="37"/>
                </a:cxn>
                <a:cxn ang="0">
                  <a:pos x="87" y="47"/>
                </a:cxn>
                <a:cxn ang="0">
                  <a:pos x="87" y="40"/>
                </a:cxn>
                <a:cxn ang="0">
                  <a:pos x="91" y="35"/>
                </a:cxn>
                <a:cxn ang="0">
                  <a:pos x="90" y="30"/>
                </a:cxn>
                <a:cxn ang="0">
                  <a:pos x="93" y="25"/>
                </a:cxn>
                <a:cxn ang="0">
                  <a:pos x="101" y="13"/>
                </a:cxn>
                <a:cxn ang="0">
                  <a:pos x="108" y="0"/>
                </a:cxn>
                <a:cxn ang="0">
                  <a:pos x="109" y="5"/>
                </a:cxn>
                <a:cxn ang="0">
                  <a:pos x="113" y="0"/>
                </a:cxn>
              </a:cxnLst>
              <a:rect l="0" t="0" r="r" b="b"/>
              <a:pathLst>
                <a:path w="151" h="109">
                  <a:moveTo>
                    <a:pt x="113" y="0"/>
                  </a:moveTo>
                  <a:lnTo>
                    <a:pt x="122" y="7"/>
                  </a:lnTo>
                  <a:lnTo>
                    <a:pt x="122" y="19"/>
                  </a:lnTo>
                  <a:lnTo>
                    <a:pt x="129" y="16"/>
                  </a:lnTo>
                  <a:lnTo>
                    <a:pt x="129" y="21"/>
                  </a:lnTo>
                  <a:lnTo>
                    <a:pt x="132" y="22"/>
                  </a:lnTo>
                  <a:lnTo>
                    <a:pt x="151" y="30"/>
                  </a:lnTo>
                  <a:lnTo>
                    <a:pt x="134" y="35"/>
                  </a:lnTo>
                  <a:lnTo>
                    <a:pt x="139" y="45"/>
                  </a:lnTo>
                  <a:lnTo>
                    <a:pt x="128" y="47"/>
                  </a:lnTo>
                  <a:lnTo>
                    <a:pt x="125" y="51"/>
                  </a:lnTo>
                  <a:lnTo>
                    <a:pt x="111" y="48"/>
                  </a:lnTo>
                  <a:lnTo>
                    <a:pt x="97" y="47"/>
                  </a:lnTo>
                  <a:lnTo>
                    <a:pt x="93" y="59"/>
                  </a:lnTo>
                  <a:lnTo>
                    <a:pt x="90" y="72"/>
                  </a:lnTo>
                  <a:lnTo>
                    <a:pt x="86" y="81"/>
                  </a:lnTo>
                  <a:lnTo>
                    <a:pt x="79" y="96"/>
                  </a:lnTo>
                  <a:lnTo>
                    <a:pt x="66" y="102"/>
                  </a:lnTo>
                  <a:lnTo>
                    <a:pt x="45" y="97"/>
                  </a:lnTo>
                  <a:lnTo>
                    <a:pt x="39" y="105"/>
                  </a:lnTo>
                  <a:lnTo>
                    <a:pt x="19" y="109"/>
                  </a:lnTo>
                  <a:lnTo>
                    <a:pt x="3" y="100"/>
                  </a:lnTo>
                  <a:lnTo>
                    <a:pt x="0" y="88"/>
                  </a:lnTo>
                  <a:lnTo>
                    <a:pt x="1" y="89"/>
                  </a:lnTo>
                  <a:lnTo>
                    <a:pt x="13" y="96"/>
                  </a:lnTo>
                  <a:lnTo>
                    <a:pt x="25" y="100"/>
                  </a:lnTo>
                  <a:lnTo>
                    <a:pt x="23" y="99"/>
                  </a:lnTo>
                  <a:lnTo>
                    <a:pt x="25" y="95"/>
                  </a:lnTo>
                  <a:lnTo>
                    <a:pt x="26" y="87"/>
                  </a:lnTo>
                  <a:lnTo>
                    <a:pt x="26" y="83"/>
                  </a:lnTo>
                  <a:lnTo>
                    <a:pt x="29" y="77"/>
                  </a:lnTo>
                  <a:lnTo>
                    <a:pt x="39" y="73"/>
                  </a:lnTo>
                  <a:lnTo>
                    <a:pt x="50" y="70"/>
                  </a:lnTo>
                  <a:lnTo>
                    <a:pt x="60" y="57"/>
                  </a:lnTo>
                  <a:lnTo>
                    <a:pt x="69" y="42"/>
                  </a:lnTo>
                  <a:lnTo>
                    <a:pt x="78" y="52"/>
                  </a:lnTo>
                  <a:lnTo>
                    <a:pt x="81" y="46"/>
                  </a:lnTo>
                  <a:lnTo>
                    <a:pt x="84" y="37"/>
                  </a:lnTo>
                  <a:lnTo>
                    <a:pt x="87" y="47"/>
                  </a:lnTo>
                  <a:lnTo>
                    <a:pt x="87" y="40"/>
                  </a:lnTo>
                  <a:lnTo>
                    <a:pt x="91" y="35"/>
                  </a:lnTo>
                  <a:lnTo>
                    <a:pt x="90" y="30"/>
                  </a:lnTo>
                  <a:lnTo>
                    <a:pt x="93" y="25"/>
                  </a:lnTo>
                  <a:lnTo>
                    <a:pt x="101" y="13"/>
                  </a:lnTo>
                  <a:lnTo>
                    <a:pt x="108" y="0"/>
                  </a:lnTo>
                  <a:lnTo>
                    <a:pt x="109" y="5"/>
                  </a:lnTo>
                  <a:lnTo>
                    <a:pt x="113"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 name="Freeform 32"/>
            <p:cNvSpPr/>
            <p:nvPr/>
          </p:nvSpPr>
          <p:spPr bwMode="auto">
            <a:xfrm>
              <a:off x="4293" y="2574"/>
              <a:ext cx="77" cy="102"/>
            </a:xfrm>
            <a:custGeom>
              <a:avLst/>
              <a:gdLst/>
              <a:ahLst/>
              <a:cxnLst>
                <a:cxn ang="0">
                  <a:pos x="59" y="93"/>
                </a:cxn>
                <a:cxn ang="0">
                  <a:pos x="40" y="80"/>
                </a:cxn>
                <a:cxn ang="0">
                  <a:pos x="21" y="66"/>
                </a:cxn>
                <a:cxn ang="0">
                  <a:pos x="12" y="46"/>
                </a:cxn>
                <a:cxn ang="0">
                  <a:pos x="6" y="24"/>
                </a:cxn>
                <a:cxn ang="0">
                  <a:pos x="0" y="3"/>
                </a:cxn>
                <a:cxn ang="0">
                  <a:pos x="1" y="0"/>
                </a:cxn>
                <a:cxn ang="0">
                  <a:pos x="13" y="6"/>
                </a:cxn>
                <a:cxn ang="0">
                  <a:pos x="15" y="14"/>
                </a:cxn>
                <a:cxn ang="0">
                  <a:pos x="25" y="14"/>
                </a:cxn>
                <a:cxn ang="0">
                  <a:pos x="31" y="6"/>
                </a:cxn>
                <a:cxn ang="0">
                  <a:pos x="41" y="16"/>
                </a:cxn>
                <a:cxn ang="0">
                  <a:pos x="52" y="27"/>
                </a:cxn>
                <a:cxn ang="0">
                  <a:pos x="53" y="44"/>
                </a:cxn>
                <a:cxn ang="0">
                  <a:pos x="55" y="60"/>
                </a:cxn>
                <a:cxn ang="0">
                  <a:pos x="63" y="76"/>
                </a:cxn>
                <a:cxn ang="0">
                  <a:pos x="70" y="92"/>
                </a:cxn>
                <a:cxn ang="0">
                  <a:pos x="64" y="89"/>
                </a:cxn>
                <a:cxn ang="0">
                  <a:pos x="59" y="93"/>
                </a:cxn>
              </a:cxnLst>
              <a:rect l="0" t="0" r="r" b="b"/>
              <a:pathLst>
                <a:path w="70" h="93">
                  <a:moveTo>
                    <a:pt x="59" y="93"/>
                  </a:moveTo>
                  <a:lnTo>
                    <a:pt x="40" y="80"/>
                  </a:lnTo>
                  <a:lnTo>
                    <a:pt x="21" y="66"/>
                  </a:lnTo>
                  <a:lnTo>
                    <a:pt x="12" y="46"/>
                  </a:lnTo>
                  <a:lnTo>
                    <a:pt x="6" y="24"/>
                  </a:lnTo>
                  <a:lnTo>
                    <a:pt x="0" y="3"/>
                  </a:lnTo>
                  <a:lnTo>
                    <a:pt x="1" y="0"/>
                  </a:lnTo>
                  <a:lnTo>
                    <a:pt x="13" y="6"/>
                  </a:lnTo>
                  <a:lnTo>
                    <a:pt x="15" y="14"/>
                  </a:lnTo>
                  <a:lnTo>
                    <a:pt x="25" y="14"/>
                  </a:lnTo>
                  <a:lnTo>
                    <a:pt x="31" y="6"/>
                  </a:lnTo>
                  <a:lnTo>
                    <a:pt x="41" y="16"/>
                  </a:lnTo>
                  <a:lnTo>
                    <a:pt x="52" y="27"/>
                  </a:lnTo>
                  <a:lnTo>
                    <a:pt x="53" y="44"/>
                  </a:lnTo>
                  <a:lnTo>
                    <a:pt x="55" y="60"/>
                  </a:lnTo>
                  <a:lnTo>
                    <a:pt x="63" y="76"/>
                  </a:lnTo>
                  <a:lnTo>
                    <a:pt x="70" y="92"/>
                  </a:lnTo>
                  <a:lnTo>
                    <a:pt x="64" y="89"/>
                  </a:lnTo>
                  <a:lnTo>
                    <a:pt x="59" y="9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 name="Freeform 33"/>
            <p:cNvSpPr/>
            <p:nvPr/>
          </p:nvSpPr>
          <p:spPr bwMode="auto">
            <a:xfrm>
              <a:off x="5473" y="2714"/>
              <a:ext cx="3" cy="2"/>
            </a:xfrm>
            <a:custGeom>
              <a:avLst/>
              <a:gdLst/>
              <a:ahLst/>
              <a:cxnLst>
                <a:cxn ang="0">
                  <a:pos x="0" y="2"/>
                </a:cxn>
                <a:cxn ang="0">
                  <a:pos x="0" y="0"/>
                </a:cxn>
                <a:cxn ang="0">
                  <a:pos x="0" y="2"/>
                </a:cxn>
              </a:cxnLst>
              <a:rect l="0" t="0" r="r" b="b"/>
              <a:pathLst>
                <a:path h="2">
                  <a:moveTo>
                    <a:pt x="0" y="2"/>
                  </a:moveTo>
                  <a:lnTo>
                    <a:pt x="0" y="0"/>
                  </a:lnTo>
                  <a:lnTo>
                    <a:pt x="0"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2" name="Freeform 34"/>
            <p:cNvSpPr/>
            <p:nvPr/>
          </p:nvSpPr>
          <p:spPr bwMode="auto">
            <a:xfrm>
              <a:off x="5005" y="2756"/>
              <a:ext cx="172" cy="160"/>
            </a:xfrm>
            <a:custGeom>
              <a:avLst/>
              <a:gdLst/>
              <a:ahLst/>
              <a:cxnLst>
                <a:cxn ang="0">
                  <a:pos x="154" y="137"/>
                </a:cxn>
                <a:cxn ang="0">
                  <a:pos x="148" y="140"/>
                </a:cxn>
                <a:cxn ang="0">
                  <a:pos x="148" y="144"/>
                </a:cxn>
                <a:cxn ang="0">
                  <a:pos x="140" y="141"/>
                </a:cxn>
                <a:cxn ang="0">
                  <a:pos x="124" y="139"/>
                </a:cxn>
                <a:cxn ang="0">
                  <a:pos x="110" y="135"/>
                </a:cxn>
                <a:cxn ang="0">
                  <a:pos x="101" y="126"/>
                </a:cxn>
                <a:cxn ang="0">
                  <a:pos x="93" y="117"/>
                </a:cxn>
                <a:cxn ang="0">
                  <a:pos x="84" y="107"/>
                </a:cxn>
                <a:cxn ang="0">
                  <a:pos x="77" y="96"/>
                </a:cxn>
                <a:cxn ang="0">
                  <a:pos x="57" y="89"/>
                </a:cxn>
                <a:cxn ang="0">
                  <a:pos x="56" y="92"/>
                </a:cxn>
                <a:cxn ang="0">
                  <a:pos x="46" y="89"/>
                </a:cxn>
                <a:cxn ang="0">
                  <a:pos x="47" y="97"/>
                </a:cxn>
                <a:cxn ang="0">
                  <a:pos x="41" y="97"/>
                </a:cxn>
                <a:cxn ang="0">
                  <a:pos x="42" y="101"/>
                </a:cxn>
                <a:cxn ang="0">
                  <a:pos x="21" y="101"/>
                </a:cxn>
                <a:cxn ang="0">
                  <a:pos x="39" y="110"/>
                </a:cxn>
                <a:cxn ang="0">
                  <a:pos x="30" y="117"/>
                </a:cxn>
                <a:cxn ang="0">
                  <a:pos x="16" y="117"/>
                </a:cxn>
                <a:cxn ang="0">
                  <a:pos x="0" y="117"/>
                </a:cxn>
                <a:cxn ang="0">
                  <a:pos x="2" y="102"/>
                </a:cxn>
                <a:cxn ang="0">
                  <a:pos x="3" y="87"/>
                </a:cxn>
                <a:cxn ang="0">
                  <a:pos x="4" y="73"/>
                </a:cxn>
                <a:cxn ang="0">
                  <a:pos x="5" y="59"/>
                </a:cxn>
                <a:cxn ang="0">
                  <a:pos x="6" y="44"/>
                </a:cxn>
                <a:cxn ang="0">
                  <a:pos x="6" y="29"/>
                </a:cxn>
                <a:cxn ang="0">
                  <a:pos x="8" y="14"/>
                </a:cxn>
                <a:cxn ang="0">
                  <a:pos x="8" y="0"/>
                </a:cxn>
                <a:cxn ang="0">
                  <a:pos x="23" y="7"/>
                </a:cxn>
                <a:cxn ang="0">
                  <a:pos x="38" y="13"/>
                </a:cxn>
                <a:cxn ang="0">
                  <a:pos x="53" y="20"/>
                </a:cxn>
                <a:cxn ang="0">
                  <a:pos x="69" y="27"/>
                </a:cxn>
                <a:cxn ang="0">
                  <a:pos x="82" y="44"/>
                </a:cxn>
                <a:cxn ang="0">
                  <a:pos x="83" y="53"/>
                </a:cxn>
                <a:cxn ang="0">
                  <a:pos x="96" y="59"/>
                </a:cxn>
                <a:cxn ang="0">
                  <a:pos x="111" y="65"/>
                </a:cxn>
                <a:cxn ang="0">
                  <a:pos x="112" y="74"/>
                </a:cxn>
                <a:cxn ang="0">
                  <a:pos x="98" y="75"/>
                </a:cxn>
                <a:cxn ang="0">
                  <a:pos x="105" y="91"/>
                </a:cxn>
                <a:cxn ang="0">
                  <a:pos x="116" y="101"/>
                </a:cxn>
                <a:cxn ang="0">
                  <a:pos x="123" y="116"/>
                </a:cxn>
                <a:cxn ang="0">
                  <a:pos x="132" y="117"/>
                </a:cxn>
                <a:cxn ang="0">
                  <a:pos x="131" y="123"/>
                </a:cxn>
                <a:cxn ang="0">
                  <a:pos x="140" y="128"/>
                </a:cxn>
                <a:cxn ang="0">
                  <a:pos x="138" y="132"/>
                </a:cxn>
                <a:cxn ang="0">
                  <a:pos x="154" y="137"/>
                </a:cxn>
              </a:cxnLst>
              <a:rect l="0" t="0" r="r" b="b"/>
              <a:pathLst>
                <a:path w="154" h="144">
                  <a:moveTo>
                    <a:pt x="154" y="137"/>
                  </a:moveTo>
                  <a:lnTo>
                    <a:pt x="148" y="140"/>
                  </a:lnTo>
                  <a:lnTo>
                    <a:pt x="148" y="144"/>
                  </a:lnTo>
                  <a:lnTo>
                    <a:pt x="140" y="141"/>
                  </a:lnTo>
                  <a:lnTo>
                    <a:pt x="124" y="139"/>
                  </a:lnTo>
                  <a:lnTo>
                    <a:pt x="110" y="135"/>
                  </a:lnTo>
                  <a:lnTo>
                    <a:pt x="101" y="126"/>
                  </a:lnTo>
                  <a:lnTo>
                    <a:pt x="93" y="117"/>
                  </a:lnTo>
                  <a:lnTo>
                    <a:pt x="84" y="107"/>
                  </a:lnTo>
                  <a:lnTo>
                    <a:pt x="77" y="96"/>
                  </a:lnTo>
                  <a:lnTo>
                    <a:pt x="57" y="89"/>
                  </a:lnTo>
                  <a:lnTo>
                    <a:pt x="56" y="92"/>
                  </a:lnTo>
                  <a:lnTo>
                    <a:pt x="46" y="89"/>
                  </a:lnTo>
                  <a:lnTo>
                    <a:pt x="47" y="97"/>
                  </a:lnTo>
                  <a:lnTo>
                    <a:pt x="41" y="97"/>
                  </a:lnTo>
                  <a:lnTo>
                    <a:pt x="42" y="101"/>
                  </a:lnTo>
                  <a:lnTo>
                    <a:pt x="21" y="101"/>
                  </a:lnTo>
                  <a:lnTo>
                    <a:pt x="39" y="110"/>
                  </a:lnTo>
                  <a:lnTo>
                    <a:pt x="30" y="117"/>
                  </a:lnTo>
                  <a:lnTo>
                    <a:pt x="16" y="117"/>
                  </a:lnTo>
                  <a:lnTo>
                    <a:pt x="0" y="117"/>
                  </a:lnTo>
                  <a:lnTo>
                    <a:pt x="2" y="102"/>
                  </a:lnTo>
                  <a:lnTo>
                    <a:pt x="3" y="87"/>
                  </a:lnTo>
                  <a:lnTo>
                    <a:pt x="4" y="73"/>
                  </a:lnTo>
                  <a:lnTo>
                    <a:pt x="5" y="59"/>
                  </a:lnTo>
                  <a:lnTo>
                    <a:pt x="6" y="44"/>
                  </a:lnTo>
                  <a:lnTo>
                    <a:pt x="6" y="29"/>
                  </a:lnTo>
                  <a:lnTo>
                    <a:pt x="8" y="14"/>
                  </a:lnTo>
                  <a:lnTo>
                    <a:pt x="8" y="0"/>
                  </a:lnTo>
                  <a:lnTo>
                    <a:pt x="23" y="7"/>
                  </a:lnTo>
                  <a:lnTo>
                    <a:pt x="38" y="13"/>
                  </a:lnTo>
                  <a:lnTo>
                    <a:pt x="53" y="20"/>
                  </a:lnTo>
                  <a:lnTo>
                    <a:pt x="69" y="27"/>
                  </a:lnTo>
                  <a:lnTo>
                    <a:pt x="82" y="44"/>
                  </a:lnTo>
                  <a:lnTo>
                    <a:pt x="83" y="53"/>
                  </a:lnTo>
                  <a:lnTo>
                    <a:pt x="96" y="59"/>
                  </a:lnTo>
                  <a:lnTo>
                    <a:pt x="111" y="65"/>
                  </a:lnTo>
                  <a:lnTo>
                    <a:pt x="112" y="74"/>
                  </a:lnTo>
                  <a:lnTo>
                    <a:pt x="98" y="75"/>
                  </a:lnTo>
                  <a:lnTo>
                    <a:pt x="105" y="91"/>
                  </a:lnTo>
                  <a:lnTo>
                    <a:pt x="116" y="101"/>
                  </a:lnTo>
                  <a:lnTo>
                    <a:pt x="123" y="116"/>
                  </a:lnTo>
                  <a:lnTo>
                    <a:pt x="132" y="117"/>
                  </a:lnTo>
                  <a:lnTo>
                    <a:pt x="131" y="123"/>
                  </a:lnTo>
                  <a:lnTo>
                    <a:pt x="140" y="128"/>
                  </a:lnTo>
                  <a:lnTo>
                    <a:pt x="138" y="132"/>
                  </a:lnTo>
                  <a:lnTo>
                    <a:pt x="154" y="13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3" name="Freeform 35"/>
            <p:cNvSpPr/>
            <p:nvPr/>
          </p:nvSpPr>
          <p:spPr bwMode="auto">
            <a:xfrm>
              <a:off x="5142" y="2789"/>
              <a:ext cx="73" cy="41"/>
            </a:xfrm>
            <a:custGeom>
              <a:avLst/>
              <a:gdLst/>
              <a:ahLst/>
              <a:cxnLst>
                <a:cxn ang="0">
                  <a:pos x="66" y="1"/>
                </a:cxn>
                <a:cxn ang="0">
                  <a:pos x="61" y="13"/>
                </a:cxn>
                <a:cxn ang="0">
                  <a:pos x="57" y="15"/>
                </a:cxn>
                <a:cxn ang="0">
                  <a:pos x="58" y="21"/>
                </a:cxn>
                <a:cxn ang="0">
                  <a:pos x="48" y="26"/>
                </a:cxn>
                <a:cxn ang="0">
                  <a:pos x="26" y="36"/>
                </a:cxn>
                <a:cxn ang="0">
                  <a:pos x="13" y="32"/>
                </a:cxn>
                <a:cxn ang="0">
                  <a:pos x="3" y="27"/>
                </a:cxn>
                <a:cxn ang="0">
                  <a:pos x="0" y="21"/>
                </a:cxn>
                <a:cxn ang="0">
                  <a:pos x="21" y="23"/>
                </a:cxn>
                <a:cxn ang="0">
                  <a:pos x="27" y="13"/>
                </a:cxn>
                <a:cxn ang="0">
                  <a:pos x="27" y="19"/>
                </a:cxn>
                <a:cxn ang="0">
                  <a:pos x="36" y="23"/>
                </a:cxn>
                <a:cxn ang="0">
                  <a:pos x="51" y="12"/>
                </a:cxn>
                <a:cxn ang="0">
                  <a:pos x="51" y="1"/>
                </a:cxn>
                <a:cxn ang="0">
                  <a:pos x="60" y="0"/>
                </a:cxn>
                <a:cxn ang="0">
                  <a:pos x="66" y="1"/>
                </a:cxn>
              </a:cxnLst>
              <a:rect l="0" t="0" r="r" b="b"/>
              <a:pathLst>
                <a:path w="66" h="36">
                  <a:moveTo>
                    <a:pt x="66" y="1"/>
                  </a:moveTo>
                  <a:lnTo>
                    <a:pt x="61" y="13"/>
                  </a:lnTo>
                  <a:lnTo>
                    <a:pt x="57" y="15"/>
                  </a:lnTo>
                  <a:lnTo>
                    <a:pt x="58" y="21"/>
                  </a:lnTo>
                  <a:lnTo>
                    <a:pt x="48" y="26"/>
                  </a:lnTo>
                  <a:lnTo>
                    <a:pt x="26" y="36"/>
                  </a:lnTo>
                  <a:lnTo>
                    <a:pt x="13" y="32"/>
                  </a:lnTo>
                  <a:lnTo>
                    <a:pt x="3" y="27"/>
                  </a:lnTo>
                  <a:lnTo>
                    <a:pt x="0" y="21"/>
                  </a:lnTo>
                  <a:lnTo>
                    <a:pt x="21" y="23"/>
                  </a:lnTo>
                  <a:lnTo>
                    <a:pt x="27" y="13"/>
                  </a:lnTo>
                  <a:lnTo>
                    <a:pt x="27" y="19"/>
                  </a:lnTo>
                  <a:lnTo>
                    <a:pt x="36" y="23"/>
                  </a:lnTo>
                  <a:lnTo>
                    <a:pt x="51" y="12"/>
                  </a:lnTo>
                  <a:lnTo>
                    <a:pt x="51" y="1"/>
                  </a:lnTo>
                  <a:lnTo>
                    <a:pt x="60" y="0"/>
                  </a:lnTo>
                  <a:lnTo>
                    <a:pt x="66"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4" name="Freeform 36"/>
            <p:cNvSpPr/>
            <p:nvPr/>
          </p:nvSpPr>
          <p:spPr bwMode="auto">
            <a:xfrm>
              <a:off x="5252" y="2814"/>
              <a:ext cx="21" cy="27"/>
            </a:xfrm>
            <a:custGeom>
              <a:avLst/>
              <a:gdLst/>
              <a:ahLst/>
              <a:cxnLst>
                <a:cxn ang="0">
                  <a:pos x="18" y="24"/>
                </a:cxn>
                <a:cxn ang="0">
                  <a:pos x="14" y="27"/>
                </a:cxn>
                <a:cxn ang="0">
                  <a:pos x="4" y="15"/>
                </a:cxn>
                <a:cxn ang="0">
                  <a:pos x="0" y="0"/>
                </a:cxn>
                <a:cxn ang="0">
                  <a:pos x="10" y="12"/>
                </a:cxn>
                <a:cxn ang="0">
                  <a:pos x="18" y="24"/>
                </a:cxn>
              </a:cxnLst>
              <a:rect l="0" t="0" r="r" b="b"/>
              <a:pathLst>
                <a:path w="18" h="27">
                  <a:moveTo>
                    <a:pt x="18" y="24"/>
                  </a:moveTo>
                  <a:lnTo>
                    <a:pt x="14" y="27"/>
                  </a:lnTo>
                  <a:lnTo>
                    <a:pt x="4" y="15"/>
                  </a:lnTo>
                  <a:lnTo>
                    <a:pt x="0" y="0"/>
                  </a:lnTo>
                  <a:lnTo>
                    <a:pt x="10" y="12"/>
                  </a:lnTo>
                  <a:lnTo>
                    <a:pt x="18" y="2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5" name="Freeform 37"/>
            <p:cNvSpPr/>
            <p:nvPr/>
          </p:nvSpPr>
          <p:spPr bwMode="auto">
            <a:xfrm>
              <a:off x="5190" y="2759"/>
              <a:ext cx="36" cy="42"/>
            </a:xfrm>
            <a:custGeom>
              <a:avLst/>
              <a:gdLst/>
              <a:ahLst/>
              <a:cxnLst>
                <a:cxn ang="0">
                  <a:pos x="33" y="31"/>
                </a:cxn>
                <a:cxn ang="0">
                  <a:pos x="29" y="37"/>
                </a:cxn>
                <a:cxn ang="0">
                  <a:pos x="18" y="16"/>
                </a:cxn>
                <a:cxn ang="0">
                  <a:pos x="9" y="8"/>
                </a:cxn>
                <a:cxn ang="0">
                  <a:pos x="0" y="1"/>
                </a:cxn>
                <a:cxn ang="0">
                  <a:pos x="0" y="0"/>
                </a:cxn>
                <a:cxn ang="0">
                  <a:pos x="12" y="10"/>
                </a:cxn>
                <a:cxn ang="0">
                  <a:pos x="25" y="19"/>
                </a:cxn>
                <a:cxn ang="0">
                  <a:pos x="33" y="31"/>
                </a:cxn>
              </a:cxnLst>
              <a:rect l="0" t="0" r="r" b="b"/>
              <a:pathLst>
                <a:path w="33" h="37">
                  <a:moveTo>
                    <a:pt x="33" y="31"/>
                  </a:moveTo>
                  <a:lnTo>
                    <a:pt x="29" y="37"/>
                  </a:lnTo>
                  <a:lnTo>
                    <a:pt x="18" y="16"/>
                  </a:lnTo>
                  <a:lnTo>
                    <a:pt x="9" y="8"/>
                  </a:lnTo>
                  <a:lnTo>
                    <a:pt x="0" y="1"/>
                  </a:lnTo>
                  <a:lnTo>
                    <a:pt x="0" y="0"/>
                  </a:lnTo>
                  <a:lnTo>
                    <a:pt x="12" y="10"/>
                  </a:lnTo>
                  <a:lnTo>
                    <a:pt x="25" y="19"/>
                  </a:lnTo>
                  <a:lnTo>
                    <a:pt x="33" y="3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6" name="Freeform 38"/>
            <p:cNvSpPr/>
            <p:nvPr/>
          </p:nvSpPr>
          <p:spPr bwMode="auto">
            <a:xfrm>
              <a:off x="5180" y="2901"/>
              <a:ext cx="6" cy="6"/>
            </a:xfrm>
            <a:custGeom>
              <a:avLst/>
              <a:gdLst/>
              <a:ahLst/>
              <a:cxnLst>
                <a:cxn ang="0">
                  <a:pos x="6" y="3"/>
                </a:cxn>
                <a:cxn ang="0">
                  <a:pos x="3" y="5"/>
                </a:cxn>
                <a:cxn ang="0">
                  <a:pos x="0" y="0"/>
                </a:cxn>
                <a:cxn ang="0">
                  <a:pos x="6" y="3"/>
                </a:cxn>
              </a:cxnLst>
              <a:rect l="0" t="0" r="r" b="b"/>
              <a:pathLst>
                <a:path w="6" h="5">
                  <a:moveTo>
                    <a:pt x="6" y="3"/>
                  </a:moveTo>
                  <a:lnTo>
                    <a:pt x="3" y="5"/>
                  </a:lnTo>
                  <a:lnTo>
                    <a:pt x="0" y="0"/>
                  </a:lnTo>
                  <a:lnTo>
                    <a:pt x="6"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7" name="Freeform 39"/>
            <p:cNvSpPr/>
            <p:nvPr/>
          </p:nvSpPr>
          <p:spPr bwMode="auto">
            <a:xfrm>
              <a:off x="4041" y="2176"/>
              <a:ext cx="88" cy="110"/>
            </a:xfrm>
            <a:custGeom>
              <a:avLst/>
              <a:gdLst/>
              <a:ahLst/>
              <a:cxnLst>
                <a:cxn ang="0">
                  <a:pos x="28" y="84"/>
                </a:cxn>
                <a:cxn ang="0">
                  <a:pos x="27" y="85"/>
                </a:cxn>
                <a:cxn ang="0">
                  <a:pos x="24" y="80"/>
                </a:cxn>
                <a:cxn ang="0">
                  <a:pos x="24" y="82"/>
                </a:cxn>
                <a:cxn ang="0">
                  <a:pos x="19" y="68"/>
                </a:cxn>
                <a:cxn ang="0">
                  <a:pos x="14" y="55"/>
                </a:cxn>
                <a:cxn ang="0">
                  <a:pos x="13" y="44"/>
                </a:cxn>
                <a:cxn ang="0">
                  <a:pos x="1" y="34"/>
                </a:cxn>
                <a:cxn ang="0">
                  <a:pos x="6" y="27"/>
                </a:cxn>
                <a:cxn ang="0">
                  <a:pos x="12" y="24"/>
                </a:cxn>
                <a:cxn ang="0">
                  <a:pos x="0" y="13"/>
                </a:cxn>
                <a:cxn ang="0">
                  <a:pos x="0" y="0"/>
                </a:cxn>
                <a:cxn ang="0">
                  <a:pos x="10" y="3"/>
                </a:cxn>
                <a:cxn ang="0">
                  <a:pos x="15" y="9"/>
                </a:cxn>
                <a:cxn ang="0">
                  <a:pos x="19" y="6"/>
                </a:cxn>
                <a:cxn ang="0">
                  <a:pos x="25" y="20"/>
                </a:cxn>
                <a:cxn ang="0">
                  <a:pos x="42" y="22"/>
                </a:cxn>
                <a:cxn ang="0">
                  <a:pos x="58" y="24"/>
                </a:cxn>
                <a:cxn ang="0">
                  <a:pos x="67" y="30"/>
                </a:cxn>
                <a:cxn ang="0">
                  <a:pos x="64" y="37"/>
                </a:cxn>
                <a:cxn ang="0">
                  <a:pos x="52" y="45"/>
                </a:cxn>
                <a:cxn ang="0">
                  <a:pos x="56" y="60"/>
                </a:cxn>
                <a:cxn ang="0">
                  <a:pos x="58" y="63"/>
                </a:cxn>
                <a:cxn ang="0">
                  <a:pos x="66" y="50"/>
                </a:cxn>
                <a:cxn ang="0">
                  <a:pos x="72" y="66"/>
                </a:cxn>
                <a:cxn ang="0">
                  <a:pos x="78" y="81"/>
                </a:cxn>
                <a:cxn ang="0">
                  <a:pos x="79" y="92"/>
                </a:cxn>
                <a:cxn ang="0">
                  <a:pos x="74" y="96"/>
                </a:cxn>
                <a:cxn ang="0">
                  <a:pos x="76" y="100"/>
                </a:cxn>
                <a:cxn ang="0">
                  <a:pos x="67" y="84"/>
                </a:cxn>
                <a:cxn ang="0">
                  <a:pos x="58" y="67"/>
                </a:cxn>
                <a:cxn ang="0">
                  <a:pos x="48" y="66"/>
                </a:cxn>
                <a:cxn ang="0">
                  <a:pos x="43" y="55"/>
                </a:cxn>
                <a:cxn ang="0">
                  <a:pos x="27" y="45"/>
                </a:cxn>
                <a:cxn ang="0">
                  <a:pos x="22" y="46"/>
                </a:cxn>
                <a:cxn ang="0">
                  <a:pos x="39" y="56"/>
                </a:cxn>
                <a:cxn ang="0">
                  <a:pos x="44" y="67"/>
                </a:cxn>
                <a:cxn ang="0">
                  <a:pos x="45" y="70"/>
                </a:cxn>
                <a:cxn ang="0">
                  <a:pos x="42" y="85"/>
                </a:cxn>
                <a:cxn ang="0">
                  <a:pos x="38" y="80"/>
                </a:cxn>
                <a:cxn ang="0">
                  <a:pos x="36" y="80"/>
                </a:cxn>
                <a:cxn ang="0">
                  <a:pos x="32" y="84"/>
                </a:cxn>
                <a:cxn ang="0">
                  <a:pos x="28" y="84"/>
                </a:cxn>
              </a:cxnLst>
              <a:rect l="0" t="0" r="r" b="b"/>
              <a:pathLst>
                <a:path w="79" h="100">
                  <a:moveTo>
                    <a:pt x="28" y="84"/>
                  </a:moveTo>
                  <a:lnTo>
                    <a:pt x="27" y="85"/>
                  </a:lnTo>
                  <a:lnTo>
                    <a:pt x="24" y="80"/>
                  </a:lnTo>
                  <a:lnTo>
                    <a:pt x="24" y="82"/>
                  </a:lnTo>
                  <a:lnTo>
                    <a:pt x="19" y="68"/>
                  </a:lnTo>
                  <a:lnTo>
                    <a:pt x="14" y="55"/>
                  </a:lnTo>
                  <a:lnTo>
                    <a:pt x="13" y="44"/>
                  </a:lnTo>
                  <a:lnTo>
                    <a:pt x="1" y="34"/>
                  </a:lnTo>
                  <a:lnTo>
                    <a:pt x="6" y="27"/>
                  </a:lnTo>
                  <a:lnTo>
                    <a:pt x="12" y="24"/>
                  </a:lnTo>
                  <a:lnTo>
                    <a:pt x="0" y="13"/>
                  </a:lnTo>
                  <a:lnTo>
                    <a:pt x="0" y="0"/>
                  </a:lnTo>
                  <a:lnTo>
                    <a:pt x="10" y="3"/>
                  </a:lnTo>
                  <a:lnTo>
                    <a:pt x="15" y="9"/>
                  </a:lnTo>
                  <a:lnTo>
                    <a:pt x="19" y="6"/>
                  </a:lnTo>
                  <a:lnTo>
                    <a:pt x="25" y="20"/>
                  </a:lnTo>
                  <a:lnTo>
                    <a:pt x="42" y="22"/>
                  </a:lnTo>
                  <a:lnTo>
                    <a:pt x="58" y="24"/>
                  </a:lnTo>
                  <a:lnTo>
                    <a:pt x="67" y="30"/>
                  </a:lnTo>
                  <a:lnTo>
                    <a:pt x="64" y="37"/>
                  </a:lnTo>
                  <a:lnTo>
                    <a:pt x="52" y="45"/>
                  </a:lnTo>
                  <a:lnTo>
                    <a:pt x="56" y="60"/>
                  </a:lnTo>
                  <a:lnTo>
                    <a:pt x="58" y="63"/>
                  </a:lnTo>
                  <a:lnTo>
                    <a:pt x="66" y="50"/>
                  </a:lnTo>
                  <a:lnTo>
                    <a:pt x="72" y="66"/>
                  </a:lnTo>
                  <a:lnTo>
                    <a:pt x="78" y="81"/>
                  </a:lnTo>
                  <a:lnTo>
                    <a:pt x="79" y="92"/>
                  </a:lnTo>
                  <a:lnTo>
                    <a:pt x="74" y="96"/>
                  </a:lnTo>
                  <a:lnTo>
                    <a:pt x="76" y="100"/>
                  </a:lnTo>
                  <a:lnTo>
                    <a:pt x="67" y="84"/>
                  </a:lnTo>
                  <a:lnTo>
                    <a:pt x="58" y="67"/>
                  </a:lnTo>
                  <a:lnTo>
                    <a:pt x="48" y="66"/>
                  </a:lnTo>
                  <a:lnTo>
                    <a:pt x="43" y="55"/>
                  </a:lnTo>
                  <a:lnTo>
                    <a:pt x="27" y="45"/>
                  </a:lnTo>
                  <a:lnTo>
                    <a:pt x="22" y="46"/>
                  </a:lnTo>
                  <a:lnTo>
                    <a:pt x="39" y="56"/>
                  </a:lnTo>
                  <a:lnTo>
                    <a:pt x="44" y="67"/>
                  </a:lnTo>
                  <a:lnTo>
                    <a:pt x="45" y="70"/>
                  </a:lnTo>
                  <a:lnTo>
                    <a:pt x="42" y="85"/>
                  </a:lnTo>
                  <a:lnTo>
                    <a:pt x="38" y="80"/>
                  </a:lnTo>
                  <a:lnTo>
                    <a:pt x="36" y="80"/>
                  </a:lnTo>
                  <a:lnTo>
                    <a:pt x="32" y="84"/>
                  </a:lnTo>
                  <a:lnTo>
                    <a:pt x="28" y="8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8" name="Freeform 40"/>
            <p:cNvSpPr/>
            <p:nvPr/>
          </p:nvSpPr>
          <p:spPr bwMode="auto">
            <a:xfrm>
              <a:off x="4046" y="2143"/>
              <a:ext cx="56" cy="27"/>
            </a:xfrm>
            <a:custGeom>
              <a:avLst/>
              <a:gdLst/>
              <a:ahLst/>
              <a:cxnLst>
                <a:cxn ang="0">
                  <a:pos x="33" y="2"/>
                </a:cxn>
                <a:cxn ang="0">
                  <a:pos x="11" y="0"/>
                </a:cxn>
                <a:cxn ang="0">
                  <a:pos x="0" y="15"/>
                </a:cxn>
                <a:cxn ang="0">
                  <a:pos x="3" y="22"/>
                </a:cxn>
                <a:cxn ang="0">
                  <a:pos x="22" y="25"/>
                </a:cxn>
                <a:cxn ang="0">
                  <a:pos x="36" y="24"/>
                </a:cxn>
                <a:cxn ang="0">
                  <a:pos x="51" y="22"/>
                </a:cxn>
                <a:cxn ang="0">
                  <a:pos x="45" y="13"/>
                </a:cxn>
                <a:cxn ang="0">
                  <a:pos x="40" y="7"/>
                </a:cxn>
                <a:cxn ang="0">
                  <a:pos x="33" y="2"/>
                </a:cxn>
              </a:cxnLst>
              <a:rect l="0" t="0" r="r" b="b"/>
              <a:pathLst>
                <a:path w="51" h="25">
                  <a:moveTo>
                    <a:pt x="33" y="2"/>
                  </a:moveTo>
                  <a:lnTo>
                    <a:pt x="11" y="0"/>
                  </a:lnTo>
                  <a:lnTo>
                    <a:pt x="0" y="15"/>
                  </a:lnTo>
                  <a:lnTo>
                    <a:pt x="3" y="22"/>
                  </a:lnTo>
                  <a:lnTo>
                    <a:pt x="22" y="25"/>
                  </a:lnTo>
                  <a:lnTo>
                    <a:pt x="36" y="24"/>
                  </a:lnTo>
                  <a:lnTo>
                    <a:pt x="51" y="22"/>
                  </a:lnTo>
                  <a:lnTo>
                    <a:pt x="45" y="13"/>
                  </a:lnTo>
                  <a:lnTo>
                    <a:pt x="40" y="7"/>
                  </a:lnTo>
                  <a:lnTo>
                    <a:pt x="33"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9" name="Freeform 41"/>
            <p:cNvSpPr/>
            <p:nvPr/>
          </p:nvSpPr>
          <p:spPr bwMode="auto">
            <a:xfrm>
              <a:off x="4320" y="2412"/>
              <a:ext cx="92" cy="84"/>
            </a:xfrm>
            <a:custGeom>
              <a:avLst/>
              <a:gdLst/>
              <a:ahLst/>
              <a:cxnLst>
                <a:cxn ang="0">
                  <a:pos x="59" y="56"/>
                </a:cxn>
                <a:cxn ang="0">
                  <a:pos x="64" y="70"/>
                </a:cxn>
                <a:cxn ang="0">
                  <a:pos x="52" y="68"/>
                </a:cxn>
                <a:cxn ang="0">
                  <a:pos x="48" y="71"/>
                </a:cxn>
                <a:cxn ang="0">
                  <a:pos x="39" y="77"/>
                </a:cxn>
                <a:cxn ang="0">
                  <a:pos x="29" y="74"/>
                </a:cxn>
                <a:cxn ang="0">
                  <a:pos x="24" y="72"/>
                </a:cxn>
                <a:cxn ang="0">
                  <a:pos x="22" y="64"/>
                </a:cxn>
                <a:cxn ang="0">
                  <a:pos x="17" y="68"/>
                </a:cxn>
                <a:cxn ang="0">
                  <a:pos x="14" y="56"/>
                </a:cxn>
                <a:cxn ang="0">
                  <a:pos x="12" y="55"/>
                </a:cxn>
                <a:cxn ang="0">
                  <a:pos x="6" y="41"/>
                </a:cxn>
                <a:cxn ang="0">
                  <a:pos x="0" y="25"/>
                </a:cxn>
                <a:cxn ang="0">
                  <a:pos x="11" y="7"/>
                </a:cxn>
                <a:cxn ang="0">
                  <a:pos x="27" y="7"/>
                </a:cxn>
                <a:cxn ang="0">
                  <a:pos x="44" y="6"/>
                </a:cxn>
                <a:cxn ang="0">
                  <a:pos x="57" y="13"/>
                </a:cxn>
                <a:cxn ang="0">
                  <a:pos x="57" y="8"/>
                </a:cxn>
                <a:cxn ang="0">
                  <a:pos x="63" y="4"/>
                </a:cxn>
                <a:cxn ang="0">
                  <a:pos x="69" y="6"/>
                </a:cxn>
                <a:cxn ang="0">
                  <a:pos x="80" y="0"/>
                </a:cxn>
                <a:cxn ang="0">
                  <a:pos x="81" y="16"/>
                </a:cxn>
                <a:cxn ang="0">
                  <a:pos x="82" y="30"/>
                </a:cxn>
                <a:cxn ang="0">
                  <a:pos x="83" y="44"/>
                </a:cxn>
                <a:cxn ang="0">
                  <a:pos x="68" y="52"/>
                </a:cxn>
                <a:cxn ang="0">
                  <a:pos x="59" y="56"/>
                </a:cxn>
              </a:cxnLst>
              <a:rect l="0" t="0" r="r" b="b"/>
              <a:pathLst>
                <a:path w="83" h="77">
                  <a:moveTo>
                    <a:pt x="59" y="56"/>
                  </a:moveTo>
                  <a:lnTo>
                    <a:pt x="64" y="70"/>
                  </a:lnTo>
                  <a:lnTo>
                    <a:pt x="52" y="68"/>
                  </a:lnTo>
                  <a:lnTo>
                    <a:pt x="48" y="71"/>
                  </a:lnTo>
                  <a:lnTo>
                    <a:pt x="39" y="77"/>
                  </a:lnTo>
                  <a:lnTo>
                    <a:pt x="29" y="74"/>
                  </a:lnTo>
                  <a:lnTo>
                    <a:pt x="24" y="72"/>
                  </a:lnTo>
                  <a:lnTo>
                    <a:pt x="22" y="64"/>
                  </a:lnTo>
                  <a:lnTo>
                    <a:pt x="17" y="68"/>
                  </a:lnTo>
                  <a:lnTo>
                    <a:pt x="14" y="56"/>
                  </a:lnTo>
                  <a:lnTo>
                    <a:pt x="12" y="55"/>
                  </a:lnTo>
                  <a:lnTo>
                    <a:pt x="6" y="41"/>
                  </a:lnTo>
                  <a:lnTo>
                    <a:pt x="0" y="25"/>
                  </a:lnTo>
                  <a:lnTo>
                    <a:pt x="11" y="7"/>
                  </a:lnTo>
                  <a:lnTo>
                    <a:pt x="27" y="7"/>
                  </a:lnTo>
                  <a:lnTo>
                    <a:pt x="44" y="6"/>
                  </a:lnTo>
                  <a:lnTo>
                    <a:pt x="57" y="13"/>
                  </a:lnTo>
                  <a:lnTo>
                    <a:pt x="57" y="8"/>
                  </a:lnTo>
                  <a:lnTo>
                    <a:pt x="63" y="4"/>
                  </a:lnTo>
                  <a:lnTo>
                    <a:pt x="69" y="6"/>
                  </a:lnTo>
                  <a:lnTo>
                    <a:pt x="80" y="0"/>
                  </a:lnTo>
                  <a:lnTo>
                    <a:pt x="81" y="16"/>
                  </a:lnTo>
                  <a:lnTo>
                    <a:pt x="82" y="30"/>
                  </a:lnTo>
                  <a:lnTo>
                    <a:pt x="83" y="44"/>
                  </a:lnTo>
                  <a:lnTo>
                    <a:pt x="68" y="52"/>
                  </a:lnTo>
                  <a:lnTo>
                    <a:pt x="59" y="5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0" name="Freeform 42"/>
            <p:cNvSpPr/>
            <p:nvPr/>
          </p:nvSpPr>
          <p:spPr bwMode="auto">
            <a:xfrm>
              <a:off x="4493" y="2261"/>
              <a:ext cx="4" cy="2"/>
            </a:xfrm>
            <a:custGeom>
              <a:avLst/>
              <a:gdLst/>
              <a:ahLst/>
              <a:cxnLst>
                <a:cxn ang="0">
                  <a:pos x="4" y="0"/>
                </a:cxn>
                <a:cxn ang="0">
                  <a:pos x="3" y="1"/>
                </a:cxn>
                <a:cxn ang="0">
                  <a:pos x="0" y="1"/>
                </a:cxn>
                <a:cxn ang="0">
                  <a:pos x="4" y="0"/>
                </a:cxn>
              </a:cxnLst>
              <a:rect l="0" t="0" r="r" b="b"/>
              <a:pathLst>
                <a:path w="4" h="1">
                  <a:moveTo>
                    <a:pt x="4" y="0"/>
                  </a:moveTo>
                  <a:lnTo>
                    <a:pt x="3" y="1"/>
                  </a:lnTo>
                  <a:lnTo>
                    <a:pt x="0" y="1"/>
                  </a:lnTo>
                  <a:lnTo>
                    <a:pt x="4"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1" name="Freeform 43"/>
            <p:cNvSpPr/>
            <p:nvPr/>
          </p:nvSpPr>
          <p:spPr bwMode="auto">
            <a:xfrm>
              <a:off x="4262" y="2259"/>
              <a:ext cx="146" cy="167"/>
            </a:xfrm>
            <a:custGeom>
              <a:avLst/>
              <a:gdLst/>
              <a:ahLst/>
              <a:cxnLst>
                <a:cxn ang="0">
                  <a:pos x="74" y="38"/>
                </a:cxn>
                <a:cxn ang="0">
                  <a:pos x="69" y="34"/>
                </a:cxn>
                <a:cxn ang="0">
                  <a:pos x="60" y="25"/>
                </a:cxn>
                <a:cxn ang="0">
                  <a:pos x="53" y="29"/>
                </a:cxn>
                <a:cxn ang="0">
                  <a:pos x="41" y="19"/>
                </a:cxn>
                <a:cxn ang="0">
                  <a:pos x="38" y="12"/>
                </a:cxn>
                <a:cxn ang="0">
                  <a:pos x="26" y="0"/>
                </a:cxn>
                <a:cxn ang="0">
                  <a:pos x="18" y="0"/>
                </a:cxn>
                <a:cxn ang="0">
                  <a:pos x="21" y="22"/>
                </a:cxn>
                <a:cxn ang="0">
                  <a:pos x="15" y="18"/>
                </a:cxn>
                <a:cxn ang="0">
                  <a:pos x="13" y="14"/>
                </a:cxn>
                <a:cxn ang="0">
                  <a:pos x="6" y="28"/>
                </a:cxn>
                <a:cxn ang="0">
                  <a:pos x="0" y="36"/>
                </a:cxn>
                <a:cxn ang="0">
                  <a:pos x="6" y="38"/>
                </a:cxn>
                <a:cxn ang="0">
                  <a:pos x="7" y="49"/>
                </a:cxn>
                <a:cxn ang="0">
                  <a:pos x="19" y="50"/>
                </a:cxn>
                <a:cxn ang="0">
                  <a:pos x="20" y="68"/>
                </a:cxn>
                <a:cxn ang="0">
                  <a:pos x="21" y="86"/>
                </a:cxn>
                <a:cxn ang="0">
                  <a:pos x="36" y="76"/>
                </a:cxn>
                <a:cxn ang="0">
                  <a:pos x="45" y="79"/>
                </a:cxn>
                <a:cxn ang="0">
                  <a:pos x="53" y="77"/>
                </a:cxn>
                <a:cxn ang="0">
                  <a:pos x="60" y="72"/>
                </a:cxn>
                <a:cxn ang="0">
                  <a:pos x="79" y="88"/>
                </a:cxn>
                <a:cxn ang="0">
                  <a:pos x="81" y="101"/>
                </a:cxn>
                <a:cxn ang="0">
                  <a:pos x="96" y="119"/>
                </a:cxn>
                <a:cxn ang="0">
                  <a:pos x="99" y="134"/>
                </a:cxn>
                <a:cxn ang="0">
                  <a:pos x="95" y="144"/>
                </a:cxn>
                <a:cxn ang="0">
                  <a:pos x="108" y="151"/>
                </a:cxn>
                <a:cxn ang="0">
                  <a:pos x="108" y="146"/>
                </a:cxn>
                <a:cxn ang="0">
                  <a:pos x="114" y="142"/>
                </a:cxn>
                <a:cxn ang="0">
                  <a:pos x="120" y="144"/>
                </a:cxn>
                <a:cxn ang="0">
                  <a:pos x="131" y="138"/>
                </a:cxn>
                <a:cxn ang="0">
                  <a:pos x="128" y="124"/>
                </a:cxn>
                <a:cxn ang="0">
                  <a:pos x="123" y="118"/>
                </a:cxn>
                <a:cxn ang="0">
                  <a:pos x="125" y="114"/>
                </a:cxn>
                <a:cxn ang="0">
                  <a:pos x="110" y="102"/>
                </a:cxn>
                <a:cxn ang="0">
                  <a:pos x="103" y="92"/>
                </a:cxn>
                <a:cxn ang="0">
                  <a:pos x="93" y="80"/>
                </a:cxn>
                <a:cxn ang="0">
                  <a:pos x="84" y="68"/>
                </a:cxn>
                <a:cxn ang="0">
                  <a:pos x="63" y="53"/>
                </a:cxn>
                <a:cxn ang="0">
                  <a:pos x="67" y="48"/>
                </a:cxn>
                <a:cxn ang="0">
                  <a:pos x="75" y="46"/>
                </a:cxn>
                <a:cxn ang="0">
                  <a:pos x="74" y="38"/>
                </a:cxn>
              </a:cxnLst>
              <a:rect l="0" t="0" r="r" b="b"/>
              <a:pathLst>
                <a:path w="131" h="151">
                  <a:moveTo>
                    <a:pt x="74" y="38"/>
                  </a:moveTo>
                  <a:lnTo>
                    <a:pt x="69" y="34"/>
                  </a:lnTo>
                  <a:lnTo>
                    <a:pt x="60" y="25"/>
                  </a:lnTo>
                  <a:lnTo>
                    <a:pt x="53" y="29"/>
                  </a:lnTo>
                  <a:lnTo>
                    <a:pt x="41" y="19"/>
                  </a:lnTo>
                  <a:lnTo>
                    <a:pt x="38" y="12"/>
                  </a:lnTo>
                  <a:lnTo>
                    <a:pt x="26" y="0"/>
                  </a:lnTo>
                  <a:lnTo>
                    <a:pt x="18" y="0"/>
                  </a:lnTo>
                  <a:lnTo>
                    <a:pt x="21" y="22"/>
                  </a:lnTo>
                  <a:lnTo>
                    <a:pt x="15" y="18"/>
                  </a:lnTo>
                  <a:lnTo>
                    <a:pt x="13" y="14"/>
                  </a:lnTo>
                  <a:lnTo>
                    <a:pt x="6" y="28"/>
                  </a:lnTo>
                  <a:lnTo>
                    <a:pt x="0" y="36"/>
                  </a:lnTo>
                  <a:lnTo>
                    <a:pt x="6" y="38"/>
                  </a:lnTo>
                  <a:lnTo>
                    <a:pt x="7" y="49"/>
                  </a:lnTo>
                  <a:lnTo>
                    <a:pt x="19" y="50"/>
                  </a:lnTo>
                  <a:lnTo>
                    <a:pt x="20" y="68"/>
                  </a:lnTo>
                  <a:lnTo>
                    <a:pt x="21" y="86"/>
                  </a:lnTo>
                  <a:lnTo>
                    <a:pt x="36" y="76"/>
                  </a:lnTo>
                  <a:lnTo>
                    <a:pt x="45" y="79"/>
                  </a:lnTo>
                  <a:lnTo>
                    <a:pt x="53" y="77"/>
                  </a:lnTo>
                  <a:lnTo>
                    <a:pt x="60" y="72"/>
                  </a:lnTo>
                  <a:lnTo>
                    <a:pt x="79" y="88"/>
                  </a:lnTo>
                  <a:lnTo>
                    <a:pt x="81" y="101"/>
                  </a:lnTo>
                  <a:lnTo>
                    <a:pt x="96" y="119"/>
                  </a:lnTo>
                  <a:lnTo>
                    <a:pt x="99" y="134"/>
                  </a:lnTo>
                  <a:lnTo>
                    <a:pt x="95" y="144"/>
                  </a:lnTo>
                  <a:lnTo>
                    <a:pt x="108" y="151"/>
                  </a:lnTo>
                  <a:lnTo>
                    <a:pt x="108" y="146"/>
                  </a:lnTo>
                  <a:lnTo>
                    <a:pt x="114" y="142"/>
                  </a:lnTo>
                  <a:lnTo>
                    <a:pt x="120" y="144"/>
                  </a:lnTo>
                  <a:lnTo>
                    <a:pt x="131" y="138"/>
                  </a:lnTo>
                  <a:lnTo>
                    <a:pt x="128" y="124"/>
                  </a:lnTo>
                  <a:lnTo>
                    <a:pt x="123" y="118"/>
                  </a:lnTo>
                  <a:lnTo>
                    <a:pt x="125" y="114"/>
                  </a:lnTo>
                  <a:lnTo>
                    <a:pt x="110" y="102"/>
                  </a:lnTo>
                  <a:lnTo>
                    <a:pt x="103" y="92"/>
                  </a:lnTo>
                  <a:lnTo>
                    <a:pt x="93" y="80"/>
                  </a:lnTo>
                  <a:lnTo>
                    <a:pt x="84" y="68"/>
                  </a:lnTo>
                  <a:lnTo>
                    <a:pt x="63" y="53"/>
                  </a:lnTo>
                  <a:lnTo>
                    <a:pt x="67" y="48"/>
                  </a:lnTo>
                  <a:lnTo>
                    <a:pt x="75" y="46"/>
                  </a:lnTo>
                  <a:lnTo>
                    <a:pt x="74" y="3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2" name="Freeform 44"/>
            <p:cNvSpPr/>
            <p:nvPr/>
          </p:nvSpPr>
          <p:spPr bwMode="auto">
            <a:xfrm>
              <a:off x="4124" y="2135"/>
              <a:ext cx="155" cy="368"/>
            </a:xfrm>
            <a:custGeom>
              <a:avLst/>
              <a:gdLst/>
              <a:ahLst/>
              <a:cxnLst>
                <a:cxn ang="0">
                  <a:pos x="76" y="81"/>
                </a:cxn>
                <a:cxn ang="0">
                  <a:pos x="74" y="66"/>
                </a:cxn>
                <a:cxn ang="0">
                  <a:pos x="84" y="45"/>
                </a:cxn>
                <a:cxn ang="0">
                  <a:pos x="78" y="16"/>
                </a:cxn>
                <a:cxn ang="0">
                  <a:pos x="58" y="0"/>
                </a:cxn>
                <a:cxn ang="0">
                  <a:pos x="54" y="14"/>
                </a:cxn>
                <a:cxn ang="0">
                  <a:pos x="55" y="25"/>
                </a:cxn>
                <a:cxn ang="0">
                  <a:pos x="29" y="38"/>
                </a:cxn>
                <a:cxn ang="0">
                  <a:pos x="28" y="61"/>
                </a:cxn>
                <a:cxn ang="0">
                  <a:pos x="11" y="82"/>
                </a:cxn>
                <a:cxn ang="0">
                  <a:pos x="10" y="117"/>
                </a:cxn>
                <a:cxn ang="0">
                  <a:pos x="4" y="117"/>
                </a:cxn>
                <a:cxn ang="0">
                  <a:pos x="0" y="132"/>
                </a:cxn>
                <a:cxn ang="0">
                  <a:pos x="11" y="148"/>
                </a:cxn>
                <a:cxn ang="0">
                  <a:pos x="18" y="156"/>
                </a:cxn>
                <a:cxn ang="0">
                  <a:pos x="26" y="156"/>
                </a:cxn>
                <a:cxn ang="0">
                  <a:pos x="26" y="165"/>
                </a:cxn>
                <a:cxn ang="0">
                  <a:pos x="34" y="165"/>
                </a:cxn>
                <a:cxn ang="0">
                  <a:pos x="44" y="194"/>
                </a:cxn>
                <a:cxn ang="0">
                  <a:pos x="43" y="224"/>
                </a:cxn>
                <a:cxn ang="0">
                  <a:pos x="52" y="225"/>
                </a:cxn>
                <a:cxn ang="0">
                  <a:pos x="58" y="226"/>
                </a:cxn>
                <a:cxn ang="0">
                  <a:pos x="61" y="228"/>
                </a:cxn>
                <a:cxn ang="0">
                  <a:pos x="74" y="213"/>
                </a:cxn>
                <a:cxn ang="0">
                  <a:pos x="83" y="201"/>
                </a:cxn>
                <a:cxn ang="0">
                  <a:pos x="96" y="216"/>
                </a:cxn>
                <a:cxn ang="0">
                  <a:pos x="109" y="266"/>
                </a:cxn>
                <a:cxn ang="0">
                  <a:pos x="115" y="274"/>
                </a:cxn>
                <a:cxn ang="0">
                  <a:pos x="122" y="301"/>
                </a:cxn>
                <a:cxn ang="0">
                  <a:pos x="121" y="330"/>
                </a:cxn>
                <a:cxn ang="0">
                  <a:pos x="131" y="314"/>
                </a:cxn>
                <a:cxn ang="0">
                  <a:pos x="131" y="285"/>
                </a:cxn>
                <a:cxn ang="0">
                  <a:pos x="119" y="259"/>
                </a:cxn>
                <a:cxn ang="0">
                  <a:pos x="110" y="237"/>
                </a:cxn>
                <a:cxn ang="0">
                  <a:pos x="116" y="219"/>
                </a:cxn>
                <a:cxn ang="0">
                  <a:pos x="100" y="199"/>
                </a:cxn>
                <a:cxn ang="0">
                  <a:pos x="91" y="180"/>
                </a:cxn>
                <a:cxn ang="0">
                  <a:pos x="109" y="157"/>
                </a:cxn>
                <a:cxn ang="0">
                  <a:pos x="125" y="146"/>
                </a:cxn>
                <a:cxn ang="0">
                  <a:pos x="138" y="124"/>
                </a:cxn>
                <a:cxn ang="0">
                  <a:pos x="122" y="126"/>
                </a:cxn>
                <a:cxn ang="0">
                  <a:pos x="106" y="112"/>
                </a:cxn>
                <a:cxn ang="0">
                  <a:pos x="97" y="93"/>
                </a:cxn>
                <a:cxn ang="0">
                  <a:pos x="92" y="79"/>
                </a:cxn>
              </a:cxnLst>
              <a:rect l="0" t="0" r="r" b="b"/>
              <a:pathLst>
                <a:path w="138" h="330">
                  <a:moveTo>
                    <a:pt x="92" y="79"/>
                  </a:moveTo>
                  <a:lnTo>
                    <a:pt x="76" y="81"/>
                  </a:lnTo>
                  <a:lnTo>
                    <a:pt x="76" y="73"/>
                  </a:lnTo>
                  <a:lnTo>
                    <a:pt x="74" y="66"/>
                  </a:lnTo>
                  <a:lnTo>
                    <a:pt x="82" y="54"/>
                  </a:lnTo>
                  <a:lnTo>
                    <a:pt x="84" y="45"/>
                  </a:lnTo>
                  <a:lnTo>
                    <a:pt x="80" y="31"/>
                  </a:lnTo>
                  <a:lnTo>
                    <a:pt x="78" y="16"/>
                  </a:lnTo>
                  <a:lnTo>
                    <a:pt x="71" y="13"/>
                  </a:lnTo>
                  <a:lnTo>
                    <a:pt x="58" y="0"/>
                  </a:lnTo>
                  <a:lnTo>
                    <a:pt x="56" y="6"/>
                  </a:lnTo>
                  <a:lnTo>
                    <a:pt x="54" y="14"/>
                  </a:lnTo>
                  <a:lnTo>
                    <a:pt x="53" y="19"/>
                  </a:lnTo>
                  <a:lnTo>
                    <a:pt x="55" y="25"/>
                  </a:lnTo>
                  <a:lnTo>
                    <a:pt x="43" y="22"/>
                  </a:lnTo>
                  <a:lnTo>
                    <a:pt x="29" y="38"/>
                  </a:lnTo>
                  <a:lnTo>
                    <a:pt x="29" y="52"/>
                  </a:lnTo>
                  <a:lnTo>
                    <a:pt x="28" y="61"/>
                  </a:lnTo>
                  <a:lnTo>
                    <a:pt x="20" y="82"/>
                  </a:lnTo>
                  <a:lnTo>
                    <a:pt x="11" y="82"/>
                  </a:lnTo>
                  <a:lnTo>
                    <a:pt x="11" y="98"/>
                  </a:lnTo>
                  <a:lnTo>
                    <a:pt x="10" y="117"/>
                  </a:lnTo>
                  <a:lnTo>
                    <a:pt x="5" y="116"/>
                  </a:lnTo>
                  <a:lnTo>
                    <a:pt x="4" y="117"/>
                  </a:lnTo>
                  <a:lnTo>
                    <a:pt x="5" y="128"/>
                  </a:lnTo>
                  <a:lnTo>
                    <a:pt x="0" y="132"/>
                  </a:lnTo>
                  <a:lnTo>
                    <a:pt x="11" y="147"/>
                  </a:lnTo>
                  <a:lnTo>
                    <a:pt x="11" y="148"/>
                  </a:lnTo>
                  <a:lnTo>
                    <a:pt x="14" y="145"/>
                  </a:lnTo>
                  <a:lnTo>
                    <a:pt x="18" y="156"/>
                  </a:lnTo>
                  <a:lnTo>
                    <a:pt x="19" y="156"/>
                  </a:lnTo>
                  <a:lnTo>
                    <a:pt x="26" y="156"/>
                  </a:lnTo>
                  <a:lnTo>
                    <a:pt x="31" y="163"/>
                  </a:lnTo>
                  <a:lnTo>
                    <a:pt x="26" y="165"/>
                  </a:lnTo>
                  <a:lnTo>
                    <a:pt x="31" y="172"/>
                  </a:lnTo>
                  <a:lnTo>
                    <a:pt x="34" y="165"/>
                  </a:lnTo>
                  <a:lnTo>
                    <a:pt x="40" y="180"/>
                  </a:lnTo>
                  <a:lnTo>
                    <a:pt x="44" y="194"/>
                  </a:lnTo>
                  <a:lnTo>
                    <a:pt x="44" y="208"/>
                  </a:lnTo>
                  <a:lnTo>
                    <a:pt x="43" y="224"/>
                  </a:lnTo>
                  <a:lnTo>
                    <a:pt x="49" y="216"/>
                  </a:lnTo>
                  <a:lnTo>
                    <a:pt x="52" y="225"/>
                  </a:lnTo>
                  <a:lnTo>
                    <a:pt x="54" y="228"/>
                  </a:lnTo>
                  <a:lnTo>
                    <a:pt x="58" y="226"/>
                  </a:lnTo>
                  <a:lnTo>
                    <a:pt x="61" y="225"/>
                  </a:lnTo>
                  <a:lnTo>
                    <a:pt x="61" y="228"/>
                  </a:lnTo>
                  <a:lnTo>
                    <a:pt x="72" y="218"/>
                  </a:lnTo>
                  <a:lnTo>
                    <a:pt x="74" y="213"/>
                  </a:lnTo>
                  <a:lnTo>
                    <a:pt x="78" y="216"/>
                  </a:lnTo>
                  <a:lnTo>
                    <a:pt x="83" y="201"/>
                  </a:lnTo>
                  <a:lnTo>
                    <a:pt x="89" y="210"/>
                  </a:lnTo>
                  <a:lnTo>
                    <a:pt x="96" y="216"/>
                  </a:lnTo>
                  <a:lnTo>
                    <a:pt x="103" y="241"/>
                  </a:lnTo>
                  <a:lnTo>
                    <a:pt x="109" y="266"/>
                  </a:lnTo>
                  <a:lnTo>
                    <a:pt x="110" y="261"/>
                  </a:lnTo>
                  <a:lnTo>
                    <a:pt x="115" y="274"/>
                  </a:lnTo>
                  <a:lnTo>
                    <a:pt x="120" y="288"/>
                  </a:lnTo>
                  <a:lnTo>
                    <a:pt x="122" y="301"/>
                  </a:lnTo>
                  <a:lnTo>
                    <a:pt x="122" y="316"/>
                  </a:lnTo>
                  <a:lnTo>
                    <a:pt x="121" y="330"/>
                  </a:lnTo>
                  <a:lnTo>
                    <a:pt x="125" y="326"/>
                  </a:lnTo>
                  <a:lnTo>
                    <a:pt x="131" y="314"/>
                  </a:lnTo>
                  <a:lnTo>
                    <a:pt x="136" y="303"/>
                  </a:lnTo>
                  <a:lnTo>
                    <a:pt x="131" y="285"/>
                  </a:lnTo>
                  <a:lnTo>
                    <a:pt x="127" y="270"/>
                  </a:lnTo>
                  <a:lnTo>
                    <a:pt x="119" y="259"/>
                  </a:lnTo>
                  <a:lnTo>
                    <a:pt x="110" y="248"/>
                  </a:lnTo>
                  <a:lnTo>
                    <a:pt x="110" y="237"/>
                  </a:lnTo>
                  <a:lnTo>
                    <a:pt x="113" y="230"/>
                  </a:lnTo>
                  <a:lnTo>
                    <a:pt x="116" y="219"/>
                  </a:lnTo>
                  <a:lnTo>
                    <a:pt x="113" y="218"/>
                  </a:lnTo>
                  <a:lnTo>
                    <a:pt x="100" y="199"/>
                  </a:lnTo>
                  <a:lnTo>
                    <a:pt x="86" y="178"/>
                  </a:lnTo>
                  <a:lnTo>
                    <a:pt x="91" y="180"/>
                  </a:lnTo>
                  <a:lnTo>
                    <a:pt x="95" y="159"/>
                  </a:lnTo>
                  <a:lnTo>
                    <a:pt x="109" y="157"/>
                  </a:lnTo>
                  <a:lnTo>
                    <a:pt x="116" y="148"/>
                  </a:lnTo>
                  <a:lnTo>
                    <a:pt x="125" y="146"/>
                  </a:lnTo>
                  <a:lnTo>
                    <a:pt x="131" y="138"/>
                  </a:lnTo>
                  <a:lnTo>
                    <a:pt x="138" y="124"/>
                  </a:lnTo>
                  <a:lnTo>
                    <a:pt x="133" y="122"/>
                  </a:lnTo>
                  <a:lnTo>
                    <a:pt x="122" y="126"/>
                  </a:lnTo>
                  <a:lnTo>
                    <a:pt x="114" y="116"/>
                  </a:lnTo>
                  <a:lnTo>
                    <a:pt x="106" y="112"/>
                  </a:lnTo>
                  <a:lnTo>
                    <a:pt x="108" y="98"/>
                  </a:lnTo>
                  <a:lnTo>
                    <a:pt x="97" y="93"/>
                  </a:lnTo>
                  <a:lnTo>
                    <a:pt x="94" y="81"/>
                  </a:lnTo>
                  <a:lnTo>
                    <a:pt x="92" y="7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3" name="Freeform 45"/>
            <p:cNvSpPr/>
            <p:nvPr/>
          </p:nvSpPr>
          <p:spPr bwMode="auto">
            <a:xfrm>
              <a:off x="4620" y="2334"/>
              <a:ext cx="81" cy="120"/>
            </a:xfrm>
            <a:custGeom>
              <a:avLst/>
              <a:gdLst/>
              <a:ahLst/>
              <a:cxnLst>
                <a:cxn ang="0">
                  <a:pos x="15" y="69"/>
                </a:cxn>
                <a:cxn ang="0">
                  <a:pos x="15" y="76"/>
                </a:cxn>
                <a:cxn ang="0">
                  <a:pos x="4" y="58"/>
                </a:cxn>
                <a:cxn ang="0">
                  <a:pos x="0" y="43"/>
                </a:cxn>
                <a:cxn ang="0">
                  <a:pos x="9" y="45"/>
                </a:cxn>
                <a:cxn ang="0">
                  <a:pos x="6" y="27"/>
                </a:cxn>
                <a:cxn ang="0">
                  <a:pos x="5" y="7"/>
                </a:cxn>
                <a:cxn ang="0">
                  <a:pos x="9" y="0"/>
                </a:cxn>
                <a:cxn ang="0">
                  <a:pos x="29" y="5"/>
                </a:cxn>
                <a:cxn ang="0">
                  <a:pos x="31" y="9"/>
                </a:cxn>
                <a:cxn ang="0">
                  <a:pos x="36" y="23"/>
                </a:cxn>
                <a:cxn ang="0">
                  <a:pos x="39" y="34"/>
                </a:cxn>
                <a:cxn ang="0">
                  <a:pos x="35" y="45"/>
                </a:cxn>
                <a:cxn ang="0">
                  <a:pos x="29" y="52"/>
                </a:cxn>
                <a:cxn ang="0">
                  <a:pos x="29" y="65"/>
                </a:cxn>
                <a:cxn ang="0">
                  <a:pos x="39" y="84"/>
                </a:cxn>
                <a:cxn ang="0">
                  <a:pos x="43" y="83"/>
                </a:cxn>
                <a:cxn ang="0">
                  <a:pos x="45" y="81"/>
                </a:cxn>
                <a:cxn ang="0">
                  <a:pos x="53" y="78"/>
                </a:cxn>
                <a:cxn ang="0">
                  <a:pos x="60" y="88"/>
                </a:cxn>
                <a:cxn ang="0">
                  <a:pos x="61" y="84"/>
                </a:cxn>
                <a:cxn ang="0">
                  <a:pos x="69" y="89"/>
                </a:cxn>
                <a:cxn ang="0">
                  <a:pos x="65" y="91"/>
                </a:cxn>
                <a:cxn ang="0">
                  <a:pos x="72" y="100"/>
                </a:cxn>
                <a:cxn ang="0">
                  <a:pos x="76" y="101"/>
                </a:cxn>
                <a:cxn ang="0">
                  <a:pos x="72" y="108"/>
                </a:cxn>
                <a:cxn ang="0">
                  <a:pos x="72" y="103"/>
                </a:cxn>
                <a:cxn ang="0">
                  <a:pos x="61" y="97"/>
                </a:cxn>
                <a:cxn ang="0">
                  <a:pos x="54" y="89"/>
                </a:cxn>
                <a:cxn ang="0">
                  <a:pos x="48" y="87"/>
                </a:cxn>
                <a:cxn ang="0">
                  <a:pos x="51" y="99"/>
                </a:cxn>
                <a:cxn ang="0">
                  <a:pos x="35" y="85"/>
                </a:cxn>
                <a:cxn ang="0">
                  <a:pos x="25" y="90"/>
                </a:cxn>
                <a:cxn ang="0">
                  <a:pos x="18" y="87"/>
                </a:cxn>
                <a:cxn ang="0">
                  <a:pos x="18" y="78"/>
                </a:cxn>
                <a:cxn ang="0">
                  <a:pos x="21" y="71"/>
                </a:cxn>
                <a:cxn ang="0">
                  <a:pos x="15" y="69"/>
                </a:cxn>
              </a:cxnLst>
              <a:rect l="0" t="0" r="r" b="b"/>
              <a:pathLst>
                <a:path w="76" h="108">
                  <a:moveTo>
                    <a:pt x="15" y="69"/>
                  </a:moveTo>
                  <a:lnTo>
                    <a:pt x="15" y="76"/>
                  </a:lnTo>
                  <a:lnTo>
                    <a:pt x="4" y="58"/>
                  </a:lnTo>
                  <a:lnTo>
                    <a:pt x="0" y="43"/>
                  </a:lnTo>
                  <a:lnTo>
                    <a:pt x="9" y="45"/>
                  </a:lnTo>
                  <a:lnTo>
                    <a:pt x="6" y="27"/>
                  </a:lnTo>
                  <a:lnTo>
                    <a:pt x="5" y="7"/>
                  </a:lnTo>
                  <a:lnTo>
                    <a:pt x="9" y="0"/>
                  </a:lnTo>
                  <a:lnTo>
                    <a:pt x="29" y="5"/>
                  </a:lnTo>
                  <a:lnTo>
                    <a:pt x="31" y="9"/>
                  </a:lnTo>
                  <a:lnTo>
                    <a:pt x="36" y="23"/>
                  </a:lnTo>
                  <a:lnTo>
                    <a:pt x="39" y="34"/>
                  </a:lnTo>
                  <a:lnTo>
                    <a:pt x="35" y="45"/>
                  </a:lnTo>
                  <a:lnTo>
                    <a:pt x="29" y="52"/>
                  </a:lnTo>
                  <a:lnTo>
                    <a:pt x="29" y="65"/>
                  </a:lnTo>
                  <a:lnTo>
                    <a:pt x="39" y="84"/>
                  </a:lnTo>
                  <a:lnTo>
                    <a:pt x="43" y="83"/>
                  </a:lnTo>
                  <a:lnTo>
                    <a:pt x="45" y="81"/>
                  </a:lnTo>
                  <a:lnTo>
                    <a:pt x="53" y="78"/>
                  </a:lnTo>
                  <a:lnTo>
                    <a:pt x="60" y="88"/>
                  </a:lnTo>
                  <a:lnTo>
                    <a:pt x="61" y="84"/>
                  </a:lnTo>
                  <a:lnTo>
                    <a:pt x="69" y="89"/>
                  </a:lnTo>
                  <a:lnTo>
                    <a:pt x="65" y="91"/>
                  </a:lnTo>
                  <a:lnTo>
                    <a:pt x="72" y="100"/>
                  </a:lnTo>
                  <a:lnTo>
                    <a:pt x="76" y="101"/>
                  </a:lnTo>
                  <a:lnTo>
                    <a:pt x="72" y="108"/>
                  </a:lnTo>
                  <a:lnTo>
                    <a:pt x="72" y="103"/>
                  </a:lnTo>
                  <a:lnTo>
                    <a:pt x="61" y="97"/>
                  </a:lnTo>
                  <a:lnTo>
                    <a:pt x="54" y="89"/>
                  </a:lnTo>
                  <a:lnTo>
                    <a:pt x="48" y="87"/>
                  </a:lnTo>
                  <a:lnTo>
                    <a:pt x="51" y="99"/>
                  </a:lnTo>
                  <a:lnTo>
                    <a:pt x="35" y="85"/>
                  </a:lnTo>
                  <a:lnTo>
                    <a:pt x="25" y="90"/>
                  </a:lnTo>
                  <a:lnTo>
                    <a:pt x="18" y="87"/>
                  </a:lnTo>
                  <a:lnTo>
                    <a:pt x="18" y="78"/>
                  </a:lnTo>
                  <a:lnTo>
                    <a:pt x="21" y="71"/>
                  </a:lnTo>
                  <a:lnTo>
                    <a:pt x="15" y="6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4" name="Freeform 46"/>
            <p:cNvSpPr/>
            <p:nvPr/>
          </p:nvSpPr>
          <p:spPr bwMode="auto">
            <a:xfrm>
              <a:off x="4675" y="2512"/>
              <a:ext cx="80" cy="82"/>
            </a:xfrm>
            <a:custGeom>
              <a:avLst/>
              <a:gdLst/>
              <a:ahLst/>
              <a:cxnLst>
                <a:cxn ang="0">
                  <a:pos x="56" y="73"/>
                </a:cxn>
                <a:cxn ang="0">
                  <a:pos x="54" y="66"/>
                </a:cxn>
                <a:cxn ang="0">
                  <a:pos x="51" y="68"/>
                </a:cxn>
                <a:cxn ang="0">
                  <a:pos x="33" y="58"/>
                </a:cxn>
                <a:cxn ang="0">
                  <a:pos x="36" y="43"/>
                </a:cxn>
                <a:cxn ang="0">
                  <a:pos x="26" y="34"/>
                </a:cxn>
                <a:cxn ang="0">
                  <a:pos x="22" y="38"/>
                </a:cxn>
                <a:cxn ang="0">
                  <a:pos x="19" y="37"/>
                </a:cxn>
                <a:cxn ang="0">
                  <a:pos x="16" y="40"/>
                </a:cxn>
                <a:cxn ang="0">
                  <a:pos x="12" y="35"/>
                </a:cxn>
                <a:cxn ang="0">
                  <a:pos x="4" y="44"/>
                </a:cxn>
                <a:cxn ang="0">
                  <a:pos x="0" y="49"/>
                </a:cxn>
                <a:cxn ang="0">
                  <a:pos x="2" y="36"/>
                </a:cxn>
                <a:cxn ang="0">
                  <a:pos x="14" y="25"/>
                </a:cxn>
                <a:cxn ang="0">
                  <a:pos x="24" y="19"/>
                </a:cxn>
                <a:cxn ang="0">
                  <a:pos x="27" y="29"/>
                </a:cxn>
                <a:cxn ang="0">
                  <a:pos x="34" y="25"/>
                </a:cxn>
                <a:cxn ang="0">
                  <a:pos x="39" y="22"/>
                </a:cxn>
                <a:cxn ang="0">
                  <a:pos x="42" y="13"/>
                </a:cxn>
                <a:cxn ang="0">
                  <a:pos x="49" y="13"/>
                </a:cxn>
                <a:cxn ang="0">
                  <a:pos x="52" y="13"/>
                </a:cxn>
                <a:cxn ang="0">
                  <a:pos x="51" y="0"/>
                </a:cxn>
                <a:cxn ang="0">
                  <a:pos x="63" y="8"/>
                </a:cxn>
                <a:cxn ang="0">
                  <a:pos x="66" y="22"/>
                </a:cxn>
                <a:cxn ang="0">
                  <a:pos x="73" y="43"/>
                </a:cxn>
                <a:cxn ang="0">
                  <a:pos x="69" y="52"/>
                </a:cxn>
                <a:cxn ang="0">
                  <a:pos x="68" y="59"/>
                </a:cxn>
                <a:cxn ang="0">
                  <a:pos x="61" y="44"/>
                </a:cxn>
                <a:cxn ang="0">
                  <a:pos x="56" y="48"/>
                </a:cxn>
                <a:cxn ang="0">
                  <a:pos x="58" y="60"/>
                </a:cxn>
                <a:cxn ang="0">
                  <a:pos x="56" y="73"/>
                </a:cxn>
              </a:cxnLst>
              <a:rect l="0" t="0" r="r" b="b"/>
              <a:pathLst>
                <a:path w="73" h="73">
                  <a:moveTo>
                    <a:pt x="56" y="73"/>
                  </a:moveTo>
                  <a:lnTo>
                    <a:pt x="54" y="66"/>
                  </a:lnTo>
                  <a:lnTo>
                    <a:pt x="51" y="68"/>
                  </a:lnTo>
                  <a:lnTo>
                    <a:pt x="33" y="58"/>
                  </a:lnTo>
                  <a:lnTo>
                    <a:pt x="36" y="43"/>
                  </a:lnTo>
                  <a:lnTo>
                    <a:pt x="26" y="34"/>
                  </a:lnTo>
                  <a:lnTo>
                    <a:pt x="22" y="38"/>
                  </a:lnTo>
                  <a:lnTo>
                    <a:pt x="19" y="37"/>
                  </a:lnTo>
                  <a:lnTo>
                    <a:pt x="16" y="40"/>
                  </a:lnTo>
                  <a:lnTo>
                    <a:pt x="12" y="35"/>
                  </a:lnTo>
                  <a:lnTo>
                    <a:pt x="4" y="44"/>
                  </a:lnTo>
                  <a:lnTo>
                    <a:pt x="0" y="49"/>
                  </a:lnTo>
                  <a:lnTo>
                    <a:pt x="2" y="36"/>
                  </a:lnTo>
                  <a:lnTo>
                    <a:pt x="14" y="25"/>
                  </a:lnTo>
                  <a:lnTo>
                    <a:pt x="24" y="19"/>
                  </a:lnTo>
                  <a:lnTo>
                    <a:pt x="27" y="29"/>
                  </a:lnTo>
                  <a:lnTo>
                    <a:pt x="34" y="25"/>
                  </a:lnTo>
                  <a:lnTo>
                    <a:pt x="39" y="22"/>
                  </a:lnTo>
                  <a:lnTo>
                    <a:pt x="42" y="13"/>
                  </a:lnTo>
                  <a:lnTo>
                    <a:pt x="49" y="13"/>
                  </a:lnTo>
                  <a:lnTo>
                    <a:pt x="52" y="13"/>
                  </a:lnTo>
                  <a:lnTo>
                    <a:pt x="51" y="0"/>
                  </a:lnTo>
                  <a:lnTo>
                    <a:pt x="63" y="8"/>
                  </a:lnTo>
                  <a:lnTo>
                    <a:pt x="66" y="22"/>
                  </a:lnTo>
                  <a:lnTo>
                    <a:pt x="73" y="43"/>
                  </a:lnTo>
                  <a:lnTo>
                    <a:pt x="69" y="52"/>
                  </a:lnTo>
                  <a:lnTo>
                    <a:pt x="68" y="59"/>
                  </a:lnTo>
                  <a:lnTo>
                    <a:pt x="61" y="44"/>
                  </a:lnTo>
                  <a:lnTo>
                    <a:pt x="56" y="48"/>
                  </a:lnTo>
                  <a:lnTo>
                    <a:pt x="58" y="60"/>
                  </a:lnTo>
                  <a:lnTo>
                    <a:pt x="56" y="7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5" name="Freeform 47"/>
            <p:cNvSpPr/>
            <p:nvPr/>
          </p:nvSpPr>
          <p:spPr bwMode="auto">
            <a:xfrm>
              <a:off x="4680" y="2490"/>
              <a:ext cx="17" cy="33"/>
            </a:xfrm>
            <a:custGeom>
              <a:avLst/>
              <a:gdLst/>
              <a:ahLst/>
              <a:cxnLst>
                <a:cxn ang="0">
                  <a:pos x="16" y="0"/>
                </a:cxn>
                <a:cxn ang="0">
                  <a:pos x="12" y="22"/>
                </a:cxn>
                <a:cxn ang="0">
                  <a:pos x="12" y="31"/>
                </a:cxn>
                <a:cxn ang="0">
                  <a:pos x="0" y="20"/>
                </a:cxn>
                <a:cxn ang="0">
                  <a:pos x="4" y="15"/>
                </a:cxn>
                <a:cxn ang="0">
                  <a:pos x="6" y="0"/>
                </a:cxn>
                <a:cxn ang="0">
                  <a:pos x="16" y="0"/>
                </a:cxn>
              </a:cxnLst>
              <a:rect l="0" t="0" r="r" b="b"/>
              <a:pathLst>
                <a:path w="16" h="31">
                  <a:moveTo>
                    <a:pt x="16" y="0"/>
                  </a:moveTo>
                  <a:lnTo>
                    <a:pt x="12" y="22"/>
                  </a:lnTo>
                  <a:lnTo>
                    <a:pt x="12" y="31"/>
                  </a:lnTo>
                  <a:lnTo>
                    <a:pt x="0" y="20"/>
                  </a:lnTo>
                  <a:lnTo>
                    <a:pt x="4" y="15"/>
                  </a:lnTo>
                  <a:lnTo>
                    <a:pt x="6" y="0"/>
                  </a:lnTo>
                  <a:lnTo>
                    <a:pt x="16"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6" name="Freeform 48"/>
            <p:cNvSpPr/>
            <p:nvPr/>
          </p:nvSpPr>
          <p:spPr bwMode="auto">
            <a:xfrm>
              <a:off x="4706" y="2454"/>
              <a:ext cx="29" cy="31"/>
            </a:xfrm>
            <a:custGeom>
              <a:avLst/>
              <a:gdLst/>
              <a:ahLst/>
              <a:cxnLst>
                <a:cxn ang="0">
                  <a:pos x="20" y="27"/>
                </a:cxn>
                <a:cxn ang="0">
                  <a:pos x="12" y="18"/>
                </a:cxn>
                <a:cxn ang="0">
                  <a:pos x="0" y="3"/>
                </a:cxn>
                <a:cxn ang="0">
                  <a:pos x="14" y="0"/>
                </a:cxn>
                <a:cxn ang="0">
                  <a:pos x="20" y="11"/>
                </a:cxn>
                <a:cxn ang="0">
                  <a:pos x="27" y="28"/>
                </a:cxn>
                <a:cxn ang="0">
                  <a:pos x="20" y="27"/>
                </a:cxn>
              </a:cxnLst>
              <a:rect l="0" t="0" r="r" b="b"/>
              <a:pathLst>
                <a:path w="27" h="28">
                  <a:moveTo>
                    <a:pt x="20" y="27"/>
                  </a:moveTo>
                  <a:lnTo>
                    <a:pt x="12" y="18"/>
                  </a:lnTo>
                  <a:lnTo>
                    <a:pt x="0" y="3"/>
                  </a:lnTo>
                  <a:lnTo>
                    <a:pt x="14" y="0"/>
                  </a:lnTo>
                  <a:lnTo>
                    <a:pt x="20" y="11"/>
                  </a:lnTo>
                  <a:lnTo>
                    <a:pt x="27" y="28"/>
                  </a:lnTo>
                  <a:lnTo>
                    <a:pt x="20" y="2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7" name="Freeform 49"/>
            <p:cNvSpPr/>
            <p:nvPr/>
          </p:nvSpPr>
          <p:spPr bwMode="auto">
            <a:xfrm>
              <a:off x="4666" y="2470"/>
              <a:ext cx="21" cy="26"/>
            </a:xfrm>
            <a:custGeom>
              <a:avLst/>
              <a:gdLst/>
              <a:ahLst/>
              <a:cxnLst>
                <a:cxn ang="0">
                  <a:pos x="20" y="4"/>
                </a:cxn>
                <a:cxn ang="0">
                  <a:pos x="3" y="0"/>
                </a:cxn>
                <a:cxn ang="0">
                  <a:pos x="0" y="1"/>
                </a:cxn>
                <a:cxn ang="0">
                  <a:pos x="5" y="24"/>
                </a:cxn>
                <a:cxn ang="0">
                  <a:pos x="20" y="9"/>
                </a:cxn>
                <a:cxn ang="0">
                  <a:pos x="21" y="8"/>
                </a:cxn>
                <a:cxn ang="0">
                  <a:pos x="20" y="4"/>
                </a:cxn>
              </a:cxnLst>
              <a:rect l="0" t="0" r="r" b="b"/>
              <a:pathLst>
                <a:path w="21" h="24">
                  <a:moveTo>
                    <a:pt x="20" y="4"/>
                  </a:moveTo>
                  <a:lnTo>
                    <a:pt x="3" y="0"/>
                  </a:lnTo>
                  <a:lnTo>
                    <a:pt x="0" y="1"/>
                  </a:lnTo>
                  <a:lnTo>
                    <a:pt x="5" y="24"/>
                  </a:lnTo>
                  <a:lnTo>
                    <a:pt x="20" y="9"/>
                  </a:lnTo>
                  <a:lnTo>
                    <a:pt x="21" y="8"/>
                  </a:lnTo>
                  <a:lnTo>
                    <a:pt x="20"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8" name="Freeform 50"/>
            <p:cNvSpPr/>
            <p:nvPr/>
          </p:nvSpPr>
          <p:spPr bwMode="auto">
            <a:xfrm>
              <a:off x="4588" y="2481"/>
              <a:ext cx="43" cy="54"/>
            </a:xfrm>
            <a:custGeom>
              <a:avLst/>
              <a:gdLst/>
              <a:ahLst/>
              <a:cxnLst>
                <a:cxn ang="0">
                  <a:pos x="37" y="15"/>
                </a:cxn>
                <a:cxn ang="0">
                  <a:pos x="23" y="29"/>
                </a:cxn>
                <a:cxn ang="0">
                  <a:pos x="12" y="40"/>
                </a:cxn>
                <a:cxn ang="0">
                  <a:pos x="0" y="52"/>
                </a:cxn>
                <a:cxn ang="0">
                  <a:pos x="1" y="48"/>
                </a:cxn>
                <a:cxn ang="0">
                  <a:pos x="13" y="34"/>
                </a:cxn>
                <a:cxn ang="0">
                  <a:pos x="24" y="21"/>
                </a:cxn>
                <a:cxn ang="0">
                  <a:pos x="29" y="9"/>
                </a:cxn>
                <a:cxn ang="0">
                  <a:pos x="30" y="9"/>
                </a:cxn>
                <a:cxn ang="0">
                  <a:pos x="31" y="0"/>
                </a:cxn>
                <a:cxn ang="0">
                  <a:pos x="37" y="15"/>
                </a:cxn>
              </a:cxnLst>
              <a:rect l="0" t="0" r="r" b="b"/>
              <a:pathLst>
                <a:path w="37" h="52">
                  <a:moveTo>
                    <a:pt x="37" y="15"/>
                  </a:moveTo>
                  <a:lnTo>
                    <a:pt x="23" y="29"/>
                  </a:lnTo>
                  <a:lnTo>
                    <a:pt x="12" y="40"/>
                  </a:lnTo>
                  <a:lnTo>
                    <a:pt x="0" y="52"/>
                  </a:lnTo>
                  <a:lnTo>
                    <a:pt x="1" y="48"/>
                  </a:lnTo>
                  <a:lnTo>
                    <a:pt x="13" y="34"/>
                  </a:lnTo>
                  <a:lnTo>
                    <a:pt x="24" y="21"/>
                  </a:lnTo>
                  <a:lnTo>
                    <a:pt x="29" y="9"/>
                  </a:lnTo>
                  <a:lnTo>
                    <a:pt x="30" y="9"/>
                  </a:lnTo>
                  <a:lnTo>
                    <a:pt x="31" y="0"/>
                  </a:lnTo>
                  <a:lnTo>
                    <a:pt x="37" y="1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49" name="Freeform 51"/>
            <p:cNvSpPr/>
            <p:nvPr/>
          </p:nvSpPr>
          <p:spPr bwMode="auto">
            <a:xfrm>
              <a:off x="4633" y="2436"/>
              <a:ext cx="24" cy="25"/>
            </a:xfrm>
            <a:custGeom>
              <a:avLst/>
              <a:gdLst/>
              <a:ahLst/>
              <a:cxnLst>
                <a:cxn ang="0">
                  <a:pos x="22" y="14"/>
                </a:cxn>
                <a:cxn ang="0">
                  <a:pos x="18" y="20"/>
                </a:cxn>
                <a:cxn ang="0">
                  <a:pos x="10" y="11"/>
                </a:cxn>
                <a:cxn ang="0">
                  <a:pos x="0" y="0"/>
                </a:cxn>
                <a:cxn ang="0">
                  <a:pos x="17" y="2"/>
                </a:cxn>
                <a:cxn ang="0">
                  <a:pos x="22" y="14"/>
                </a:cxn>
              </a:cxnLst>
              <a:rect l="0" t="0" r="r" b="b"/>
              <a:pathLst>
                <a:path w="22" h="20">
                  <a:moveTo>
                    <a:pt x="22" y="14"/>
                  </a:moveTo>
                  <a:lnTo>
                    <a:pt x="18" y="20"/>
                  </a:lnTo>
                  <a:lnTo>
                    <a:pt x="10" y="11"/>
                  </a:lnTo>
                  <a:lnTo>
                    <a:pt x="0" y="0"/>
                  </a:lnTo>
                  <a:lnTo>
                    <a:pt x="17" y="2"/>
                  </a:lnTo>
                  <a:lnTo>
                    <a:pt x="22" y="1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0" name="Freeform 52"/>
            <p:cNvSpPr/>
            <p:nvPr/>
          </p:nvSpPr>
          <p:spPr bwMode="auto">
            <a:xfrm>
              <a:off x="4711" y="2476"/>
              <a:ext cx="18" cy="27"/>
            </a:xfrm>
            <a:custGeom>
              <a:avLst/>
              <a:gdLst/>
              <a:ahLst/>
              <a:cxnLst>
                <a:cxn ang="0">
                  <a:pos x="10" y="4"/>
                </a:cxn>
                <a:cxn ang="0">
                  <a:pos x="16" y="21"/>
                </a:cxn>
                <a:cxn ang="0">
                  <a:pos x="12" y="22"/>
                </a:cxn>
                <a:cxn ang="0">
                  <a:pos x="11" y="25"/>
                </a:cxn>
                <a:cxn ang="0">
                  <a:pos x="4" y="10"/>
                </a:cxn>
                <a:cxn ang="0">
                  <a:pos x="0" y="0"/>
                </a:cxn>
                <a:cxn ang="0">
                  <a:pos x="10" y="4"/>
                </a:cxn>
              </a:cxnLst>
              <a:rect l="0" t="0" r="r" b="b"/>
              <a:pathLst>
                <a:path w="16" h="25">
                  <a:moveTo>
                    <a:pt x="10" y="4"/>
                  </a:moveTo>
                  <a:lnTo>
                    <a:pt x="16" y="21"/>
                  </a:lnTo>
                  <a:lnTo>
                    <a:pt x="12" y="22"/>
                  </a:lnTo>
                  <a:lnTo>
                    <a:pt x="11" y="25"/>
                  </a:lnTo>
                  <a:lnTo>
                    <a:pt x="4" y="10"/>
                  </a:lnTo>
                  <a:lnTo>
                    <a:pt x="0" y="0"/>
                  </a:lnTo>
                  <a:lnTo>
                    <a:pt x="10"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1" name="Freeform 53"/>
            <p:cNvSpPr/>
            <p:nvPr/>
          </p:nvSpPr>
          <p:spPr bwMode="auto">
            <a:xfrm>
              <a:off x="4689" y="2456"/>
              <a:ext cx="15" cy="16"/>
            </a:xfrm>
            <a:custGeom>
              <a:avLst/>
              <a:gdLst/>
              <a:ahLst/>
              <a:cxnLst>
                <a:cxn ang="0">
                  <a:pos x="14" y="13"/>
                </a:cxn>
                <a:cxn ang="0">
                  <a:pos x="2" y="6"/>
                </a:cxn>
                <a:cxn ang="0">
                  <a:pos x="0" y="7"/>
                </a:cxn>
                <a:cxn ang="0">
                  <a:pos x="1" y="0"/>
                </a:cxn>
                <a:cxn ang="0">
                  <a:pos x="14" y="11"/>
                </a:cxn>
                <a:cxn ang="0">
                  <a:pos x="14" y="13"/>
                </a:cxn>
              </a:cxnLst>
              <a:rect l="0" t="0" r="r" b="b"/>
              <a:pathLst>
                <a:path w="14" h="13">
                  <a:moveTo>
                    <a:pt x="14" y="13"/>
                  </a:moveTo>
                  <a:lnTo>
                    <a:pt x="2" y="6"/>
                  </a:lnTo>
                  <a:lnTo>
                    <a:pt x="0" y="7"/>
                  </a:lnTo>
                  <a:lnTo>
                    <a:pt x="1" y="0"/>
                  </a:lnTo>
                  <a:lnTo>
                    <a:pt x="14" y="11"/>
                  </a:lnTo>
                  <a:lnTo>
                    <a:pt x="14" y="1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2" name="Freeform 54"/>
            <p:cNvSpPr/>
            <p:nvPr/>
          </p:nvSpPr>
          <p:spPr bwMode="auto">
            <a:xfrm>
              <a:off x="4704" y="2503"/>
              <a:ext cx="13" cy="6"/>
            </a:xfrm>
            <a:custGeom>
              <a:avLst/>
              <a:gdLst/>
              <a:ahLst/>
              <a:cxnLst>
                <a:cxn ang="0">
                  <a:pos x="12" y="6"/>
                </a:cxn>
                <a:cxn ang="0">
                  <a:pos x="10" y="0"/>
                </a:cxn>
                <a:cxn ang="0">
                  <a:pos x="0" y="6"/>
                </a:cxn>
                <a:cxn ang="0">
                  <a:pos x="12" y="6"/>
                </a:cxn>
              </a:cxnLst>
              <a:rect l="0" t="0" r="r" b="b"/>
              <a:pathLst>
                <a:path w="12" h="6">
                  <a:moveTo>
                    <a:pt x="12" y="6"/>
                  </a:moveTo>
                  <a:lnTo>
                    <a:pt x="10" y="0"/>
                  </a:lnTo>
                  <a:lnTo>
                    <a:pt x="0" y="6"/>
                  </a:lnTo>
                  <a:lnTo>
                    <a:pt x="12"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3" name="Freeform 55"/>
            <p:cNvSpPr/>
            <p:nvPr/>
          </p:nvSpPr>
          <p:spPr bwMode="auto">
            <a:xfrm>
              <a:off x="4694" y="2481"/>
              <a:ext cx="11" cy="35"/>
            </a:xfrm>
            <a:custGeom>
              <a:avLst/>
              <a:gdLst/>
              <a:ahLst/>
              <a:cxnLst>
                <a:cxn ang="0">
                  <a:pos x="8" y="0"/>
                </a:cxn>
                <a:cxn ang="0">
                  <a:pos x="8" y="9"/>
                </a:cxn>
                <a:cxn ang="0">
                  <a:pos x="5" y="21"/>
                </a:cxn>
                <a:cxn ang="0">
                  <a:pos x="0" y="33"/>
                </a:cxn>
                <a:cxn ang="0">
                  <a:pos x="5" y="16"/>
                </a:cxn>
                <a:cxn ang="0">
                  <a:pos x="8" y="0"/>
                </a:cxn>
              </a:cxnLst>
              <a:rect l="0" t="0" r="r" b="b"/>
              <a:pathLst>
                <a:path w="8" h="33">
                  <a:moveTo>
                    <a:pt x="8" y="0"/>
                  </a:moveTo>
                  <a:lnTo>
                    <a:pt x="8" y="9"/>
                  </a:lnTo>
                  <a:lnTo>
                    <a:pt x="5" y="21"/>
                  </a:lnTo>
                  <a:lnTo>
                    <a:pt x="0" y="33"/>
                  </a:lnTo>
                  <a:lnTo>
                    <a:pt x="5" y="16"/>
                  </a:lnTo>
                  <a:lnTo>
                    <a:pt x="8"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4" name="Freeform 56"/>
            <p:cNvSpPr/>
            <p:nvPr/>
          </p:nvSpPr>
          <p:spPr bwMode="auto">
            <a:xfrm>
              <a:off x="4220" y="2299"/>
              <a:ext cx="153" cy="291"/>
            </a:xfrm>
            <a:custGeom>
              <a:avLst/>
              <a:gdLst/>
              <a:ahLst/>
              <a:cxnLst>
                <a:cxn ang="0">
                  <a:pos x="46" y="187"/>
                </a:cxn>
                <a:cxn ang="0">
                  <a:pos x="53" y="155"/>
                </a:cxn>
                <a:cxn ang="0">
                  <a:pos x="54" y="126"/>
                </a:cxn>
                <a:cxn ang="0">
                  <a:pos x="69" y="137"/>
                </a:cxn>
                <a:cxn ang="0">
                  <a:pos x="96" y="150"/>
                </a:cxn>
                <a:cxn ang="0">
                  <a:pos x="96" y="143"/>
                </a:cxn>
                <a:cxn ang="0">
                  <a:pos x="101" y="109"/>
                </a:cxn>
                <a:cxn ang="0">
                  <a:pos x="134" y="108"/>
                </a:cxn>
                <a:cxn ang="0">
                  <a:pos x="135" y="83"/>
                </a:cxn>
                <a:cxn ang="0">
                  <a:pos x="118" y="52"/>
                </a:cxn>
                <a:cxn ang="0">
                  <a:pos x="92" y="41"/>
                </a:cxn>
                <a:cxn ang="0">
                  <a:pos x="75" y="40"/>
                </a:cxn>
                <a:cxn ang="0">
                  <a:pos x="59" y="32"/>
                </a:cxn>
                <a:cxn ang="0">
                  <a:pos x="46" y="13"/>
                </a:cxn>
                <a:cxn ang="0">
                  <a:pos x="39" y="0"/>
                </a:cxn>
                <a:cxn ang="0">
                  <a:pos x="23" y="11"/>
                </a:cxn>
                <a:cxn ang="0">
                  <a:pos x="5" y="34"/>
                </a:cxn>
                <a:cxn ang="0">
                  <a:pos x="14" y="53"/>
                </a:cxn>
                <a:cxn ang="0">
                  <a:pos x="30" y="73"/>
                </a:cxn>
                <a:cxn ang="0">
                  <a:pos x="24" y="91"/>
                </a:cxn>
                <a:cxn ang="0">
                  <a:pos x="33" y="113"/>
                </a:cxn>
                <a:cxn ang="0">
                  <a:pos x="45" y="139"/>
                </a:cxn>
                <a:cxn ang="0">
                  <a:pos x="45" y="168"/>
                </a:cxn>
                <a:cxn ang="0">
                  <a:pos x="39" y="184"/>
                </a:cxn>
                <a:cxn ang="0">
                  <a:pos x="34" y="218"/>
                </a:cxn>
                <a:cxn ang="0">
                  <a:pos x="45" y="226"/>
                </a:cxn>
                <a:cxn ang="0">
                  <a:pos x="58" y="240"/>
                </a:cxn>
                <a:cxn ang="0">
                  <a:pos x="66" y="248"/>
                </a:cxn>
                <a:cxn ang="0">
                  <a:pos x="80" y="262"/>
                </a:cxn>
                <a:cxn ang="0">
                  <a:pos x="96" y="254"/>
                </a:cxn>
                <a:cxn ang="0">
                  <a:pos x="76" y="241"/>
                </a:cxn>
                <a:cxn ang="0">
                  <a:pos x="64" y="218"/>
                </a:cxn>
                <a:cxn ang="0">
                  <a:pos x="51" y="200"/>
                </a:cxn>
              </a:cxnLst>
              <a:rect l="0" t="0" r="r" b="b"/>
              <a:pathLst>
                <a:path w="138" h="262">
                  <a:moveTo>
                    <a:pt x="51" y="200"/>
                  </a:moveTo>
                  <a:lnTo>
                    <a:pt x="46" y="187"/>
                  </a:lnTo>
                  <a:lnTo>
                    <a:pt x="50" y="170"/>
                  </a:lnTo>
                  <a:lnTo>
                    <a:pt x="53" y="155"/>
                  </a:lnTo>
                  <a:lnTo>
                    <a:pt x="53" y="140"/>
                  </a:lnTo>
                  <a:lnTo>
                    <a:pt x="54" y="126"/>
                  </a:lnTo>
                  <a:lnTo>
                    <a:pt x="68" y="124"/>
                  </a:lnTo>
                  <a:lnTo>
                    <a:pt x="69" y="137"/>
                  </a:lnTo>
                  <a:lnTo>
                    <a:pt x="81" y="139"/>
                  </a:lnTo>
                  <a:lnTo>
                    <a:pt x="96" y="150"/>
                  </a:lnTo>
                  <a:lnTo>
                    <a:pt x="102" y="157"/>
                  </a:lnTo>
                  <a:lnTo>
                    <a:pt x="96" y="143"/>
                  </a:lnTo>
                  <a:lnTo>
                    <a:pt x="90" y="127"/>
                  </a:lnTo>
                  <a:lnTo>
                    <a:pt x="101" y="109"/>
                  </a:lnTo>
                  <a:lnTo>
                    <a:pt x="117" y="109"/>
                  </a:lnTo>
                  <a:lnTo>
                    <a:pt x="134" y="108"/>
                  </a:lnTo>
                  <a:lnTo>
                    <a:pt x="138" y="98"/>
                  </a:lnTo>
                  <a:lnTo>
                    <a:pt x="135" y="83"/>
                  </a:lnTo>
                  <a:lnTo>
                    <a:pt x="120" y="65"/>
                  </a:lnTo>
                  <a:lnTo>
                    <a:pt x="118" y="52"/>
                  </a:lnTo>
                  <a:lnTo>
                    <a:pt x="99" y="36"/>
                  </a:lnTo>
                  <a:lnTo>
                    <a:pt x="92" y="41"/>
                  </a:lnTo>
                  <a:lnTo>
                    <a:pt x="84" y="43"/>
                  </a:lnTo>
                  <a:lnTo>
                    <a:pt x="75" y="40"/>
                  </a:lnTo>
                  <a:lnTo>
                    <a:pt x="60" y="50"/>
                  </a:lnTo>
                  <a:lnTo>
                    <a:pt x="59" y="32"/>
                  </a:lnTo>
                  <a:lnTo>
                    <a:pt x="58" y="14"/>
                  </a:lnTo>
                  <a:lnTo>
                    <a:pt x="46" y="13"/>
                  </a:lnTo>
                  <a:lnTo>
                    <a:pt x="45" y="2"/>
                  </a:lnTo>
                  <a:lnTo>
                    <a:pt x="39" y="0"/>
                  </a:lnTo>
                  <a:lnTo>
                    <a:pt x="30" y="2"/>
                  </a:lnTo>
                  <a:lnTo>
                    <a:pt x="23" y="11"/>
                  </a:lnTo>
                  <a:lnTo>
                    <a:pt x="9" y="13"/>
                  </a:lnTo>
                  <a:lnTo>
                    <a:pt x="5" y="34"/>
                  </a:lnTo>
                  <a:lnTo>
                    <a:pt x="0" y="32"/>
                  </a:lnTo>
                  <a:lnTo>
                    <a:pt x="14" y="53"/>
                  </a:lnTo>
                  <a:lnTo>
                    <a:pt x="27" y="72"/>
                  </a:lnTo>
                  <a:lnTo>
                    <a:pt x="30" y="73"/>
                  </a:lnTo>
                  <a:lnTo>
                    <a:pt x="27" y="84"/>
                  </a:lnTo>
                  <a:lnTo>
                    <a:pt x="24" y="91"/>
                  </a:lnTo>
                  <a:lnTo>
                    <a:pt x="24" y="102"/>
                  </a:lnTo>
                  <a:lnTo>
                    <a:pt x="33" y="113"/>
                  </a:lnTo>
                  <a:lnTo>
                    <a:pt x="41" y="124"/>
                  </a:lnTo>
                  <a:lnTo>
                    <a:pt x="45" y="139"/>
                  </a:lnTo>
                  <a:lnTo>
                    <a:pt x="50" y="157"/>
                  </a:lnTo>
                  <a:lnTo>
                    <a:pt x="45" y="168"/>
                  </a:lnTo>
                  <a:lnTo>
                    <a:pt x="39" y="180"/>
                  </a:lnTo>
                  <a:lnTo>
                    <a:pt x="39" y="184"/>
                  </a:lnTo>
                  <a:lnTo>
                    <a:pt x="36" y="200"/>
                  </a:lnTo>
                  <a:lnTo>
                    <a:pt x="34" y="218"/>
                  </a:lnTo>
                  <a:lnTo>
                    <a:pt x="36" y="216"/>
                  </a:lnTo>
                  <a:lnTo>
                    <a:pt x="45" y="226"/>
                  </a:lnTo>
                  <a:lnTo>
                    <a:pt x="53" y="235"/>
                  </a:lnTo>
                  <a:lnTo>
                    <a:pt x="58" y="240"/>
                  </a:lnTo>
                  <a:lnTo>
                    <a:pt x="65" y="251"/>
                  </a:lnTo>
                  <a:lnTo>
                    <a:pt x="66" y="248"/>
                  </a:lnTo>
                  <a:lnTo>
                    <a:pt x="78" y="254"/>
                  </a:lnTo>
                  <a:lnTo>
                    <a:pt x="80" y="262"/>
                  </a:lnTo>
                  <a:lnTo>
                    <a:pt x="90" y="262"/>
                  </a:lnTo>
                  <a:lnTo>
                    <a:pt x="96" y="254"/>
                  </a:lnTo>
                  <a:lnTo>
                    <a:pt x="88" y="244"/>
                  </a:lnTo>
                  <a:lnTo>
                    <a:pt x="76" y="241"/>
                  </a:lnTo>
                  <a:lnTo>
                    <a:pt x="68" y="232"/>
                  </a:lnTo>
                  <a:lnTo>
                    <a:pt x="64" y="218"/>
                  </a:lnTo>
                  <a:lnTo>
                    <a:pt x="58" y="202"/>
                  </a:lnTo>
                  <a:lnTo>
                    <a:pt x="51" y="20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5" name="Freeform 57"/>
            <p:cNvSpPr/>
            <p:nvPr/>
          </p:nvSpPr>
          <p:spPr bwMode="auto">
            <a:xfrm>
              <a:off x="4293" y="2241"/>
              <a:ext cx="153" cy="291"/>
            </a:xfrm>
            <a:custGeom>
              <a:avLst/>
              <a:gdLst/>
              <a:ahLst/>
              <a:cxnLst>
                <a:cxn ang="0">
                  <a:pos x="43" y="50"/>
                </a:cxn>
                <a:cxn ang="0">
                  <a:pos x="27" y="45"/>
                </a:cxn>
                <a:cxn ang="0">
                  <a:pos x="12" y="28"/>
                </a:cxn>
                <a:cxn ang="0">
                  <a:pos x="4" y="11"/>
                </a:cxn>
                <a:cxn ang="0">
                  <a:pos x="15" y="11"/>
                </a:cxn>
                <a:cxn ang="0">
                  <a:pos x="25" y="12"/>
                </a:cxn>
                <a:cxn ang="0">
                  <a:pos x="34" y="11"/>
                </a:cxn>
                <a:cxn ang="0">
                  <a:pos x="49" y="2"/>
                </a:cxn>
                <a:cxn ang="0">
                  <a:pos x="71" y="20"/>
                </a:cxn>
                <a:cxn ang="0">
                  <a:pos x="93" y="30"/>
                </a:cxn>
                <a:cxn ang="0">
                  <a:pos x="76" y="42"/>
                </a:cxn>
                <a:cxn ang="0">
                  <a:pos x="70" y="59"/>
                </a:cxn>
                <a:cxn ang="0">
                  <a:pos x="76" y="90"/>
                </a:cxn>
                <a:cxn ang="0">
                  <a:pos x="89" y="110"/>
                </a:cxn>
                <a:cxn ang="0">
                  <a:pos x="113" y="130"/>
                </a:cxn>
                <a:cxn ang="0">
                  <a:pos x="131" y="166"/>
                </a:cxn>
                <a:cxn ang="0">
                  <a:pos x="137" y="196"/>
                </a:cxn>
                <a:cxn ang="0">
                  <a:pos x="135" y="210"/>
                </a:cxn>
                <a:cxn ang="0">
                  <a:pos x="112" y="230"/>
                </a:cxn>
                <a:cxn ang="0">
                  <a:pos x="101" y="232"/>
                </a:cxn>
                <a:cxn ang="0">
                  <a:pos x="99" y="239"/>
                </a:cxn>
                <a:cxn ang="0">
                  <a:pos x="93" y="246"/>
                </a:cxn>
                <a:cxn ang="0">
                  <a:pos x="72" y="262"/>
                </a:cxn>
                <a:cxn ang="0">
                  <a:pos x="64" y="231"/>
                </a:cxn>
                <a:cxn ang="0">
                  <a:pos x="77" y="222"/>
                </a:cxn>
                <a:cxn ang="0">
                  <a:pos x="84" y="210"/>
                </a:cxn>
                <a:cxn ang="0">
                  <a:pos x="108" y="198"/>
                </a:cxn>
                <a:cxn ang="0">
                  <a:pos x="106" y="170"/>
                </a:cxn>
                <a:cxn ang="0">
                  <a:pos x="102" y="140"/>
                </a:cxn>
                <a:cxn ang="0">
                  <a:pos x="99" y="130"/>
                </a:cxn>
                <a:cxn ang="0">
                  <a:pos x="77" y="108"/>
                </a:cxn>
                <a:cxn ang="0">
                  <a:pos x="58" y="84"/>
                </a:cxn>
                <a:cxn ang="0">
                  <a:pos x="41" y="64"/>
                </a:cxn>
                <a:cxn ang="0">
                  <a:pos x="48" y="54"/>
                </a:cxn>
              </a:cxnLst>
              <a:rect l="0" t="0" r="r" b="b"/>
              <a:pathLst>
                <a:path w="138" h="262">
                  <a:moveTo>
                    <a:pt x="48" y="54"/>
                  </a:moveTo>
                  <a:lnTo>
                    <a:pt x="43" y="50"/>
                  </a:lnTo>
                  <a:lnTo>
                    <a:pt x="34" y="41"/>
                  </a:lnTo>
                  <a:lnTo>
                    <a:pt x="27" y="45"/>
                  </a:lnTo>
                  <a:lnTo>
                    <a:pt x="15" y="35"/>
                  </a:lnTo>
                  <a:lnTo>
                    <a:pt x="12" y="28"/>
                  </a:lnTo>
                  <a:lnTo>
                    <a:pt x="0" y="16"/>
                  </a:lnTo>
                  <a:lnTo>
                    <a:pt x="4" y="11"/>
                  </a:lnTo>
                  <a:lnTo>
                    <a:pt x="12" y="14"/>
                  </a:lnTo>
                  <a:lnTo>
                    <a:pt x="15" y="11"/>
                  </a:lnTo>
                  <a:lnTo>
                    <a:pt x="22" y="11"/>
                  </a:lnTo>
                  <a:lnTo>
                    <a:pt x="25" y="12"/>
                  </a:lnTo>
                  <a:lnTo>
                    <a:pt x="28" y="11"/>
                  </a:lnTo>
                  <a:lnTo>
                    <a:pt x="34" y="11"/>
                  </a:lnTo>
                  <a:lnTo>
                    <a:pt x="42" y="0"/>
                  </a:lnTo>
                  <a:lnTo>
                    <a:pt x="49" y="2"/>
                  </a:lnTo>
                  <a:lnTo>
                    <a:pt x="69" y="8"/>
                  </a:lnTo>
                  <a:lnTo>
                    <a:pt x="71" y="20"/>
                  </a:lnTo>
                  <a:lnTo>
                    <a:pt x="77" y="24"/>
                  </a:lnTo>
                  <a:lnTo>
                    <a:pt x="93" y="30"/>
                  </a:lnTo>
                  <a:lnTo>
                    <a:pt x="84" y="38"/>
                  </a:lnTo>
                  <a:lnTo>
                    <a:pt x="76" y="42"/>
                  </a:lnTo>
                  <a:lnTo>
                    <a:pt x="76" y="44"/>
                  </a:lnTo>
                  <a:lnTo>
                    <a:pt x="70" y="59"/>
                  </a:lnTo>
                  <a:lnTo>
                    <a:pt x="64" y="75"/>
                  </a:lnTo>
                  <a:lnTo>
                    <a:pt x="76" y="90"/>
                  </a:lnTo>
                  <a:lnTo>
                    <a:pt x="79" y="100"/>
                  </a:lnTo>
                  <a:lnTo>
                    <a:pt x="89" y="110"/>
                  </a:lnTo>
                  <a:lnTo>
                    <a:pt x="100" y="119"/>
                  </a:lnTo>
                  <a:lnTo>
                    <a:pt x="113" y="130"/>
                  </a:lnTo>
                  <a:lnTo>
                    <a:pt x="124" y="142"/>
                  </a:lnTo>
                  <a:lnTo>
                    <a:pt x="131" y="166"/>
                  </a:lnTo>
                  <a:lnTo>
                    <a:pt x="138" y="190"/>
                  </a:lnTo>
                  <a:lnTo>
                    <a:pt x="137" y="196"/>
                  </a:lnTo>
                  <a:lnTo>
                    <a:pt x="137" y="203"/>
                  </a:lnTo>
                  <a:lnTo>
                    <a:pt x="135" y="210"/>
                  </a:lnTo>
                  <a:lnTo>
                    <a:pt x="124" y="220"/>
                  </a:lnTo>
                  <a:lnTo>
                    <a:pt x="112" y="230"/>
                  </a:lnTo>
                  <a:lnTo>
                    <a:pt x="101" y="227"/>
                  </a:lnTo>
                  <a:lnTo>
                    <a:pt x="101" y="232"/>
                  </a:lnTo>
                  <a:lnTo>
                    <a:pt x="101" y="237"/>
                  </a:lnTo>
                  <a:lnTo>
                    <a:pt x="99" y="239"/>
                  </a:lnTo>
                  <a:lnTo>
                    <a:pt x="99" y="246"/>
                  </a:lnTo>
                  <a:lnTo>
                    <a:pt x="93" y="246"/>
                  </a:lnTo>
                  <a:lnTo>
                    <a:pt x="81" y="260"/>
                  </a:lnTo>
                  <a:lnTo>
                    <a:pt x="72" y="262"/>
                  </a:lnTo>
                  <a:lnTo>
                    <a:pt x="75" y="240"/>
                  </a:lnTo>
                  <a:lnTo>
                    <a:pt x="64" y="231"/>
                  </a:lnTo>
                  <a:lnTo>
                    <a:pt x="73" y="225"/>
                  </a:lnTo>
                  <a:lnTo>
                    <a:pt x="77" y="222"/>
                  </a:lnTo>
                  <a:lnTo>
                    <a:pt x="89" y="224"/>
                  </a:lnTo>
                  <a:lnTo>
                    <a:pt x="84" y="210"/>
                  </a:lnTo>
                  <a:lnTo>
                    <a:pt x="93" y="206"/>
                  </a:lnTo>
                  <a:lnTo>
                    <a:pt x="108" y="198"/>
                  </a:lnTo>
                  <a:lnTo>
                    <a:pt x="107" y="184"/>
                  </a:lnTo>
                  <a:lnTo>
                    <a:pt x="106" y="170"/>
                  </a:lnTo>
                  <a:lnTo>
                    <a:pt x="105" y="154"/>
                  </a:lnTo>
                  <a:lnTo>
                    <a:pt x="102" y="140"/>
                  </a:lnTo>
                  <a:lnTo>
                    <a:pt x="97" y="134"/>
                  </a:lnTo>
                  <a:lnTo>
                    <a:pt x="99" y="130"/>
                  </a:lnTo>
                  <a:lnTo>
                    <a:pt x="84" y="118"/>
                  </a:lnTo>
                  <a:lnTo>
                    <a:pt x="77" y="108"/>
                  </a:lnTo>
                  <a:lnTo>
                    <a:pt x="67" y="96"/>
                  </a:lnTo>
                  <a:lnTo>
                    <a:pt x="58" y="84"/>
                  </a:lnTo>
                  <a:lnTo>
                    <a:pt x="37" y="69"/>
                  </a:lnTo>
                  <a:lnTo>
                    <a:pt x="41" y="64"/>
                  </a:lnTo>
                  <a:lnTo>
                    <a:pt x="49" y="62"/>
                  </a:lnTo>
                  <a:lnTo>
                    <a:pt x="48" y="5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6" name="Freeform 58"/>
            <p:cNvSpPr/>
            <p:nvPr/>
          </p:nvSpPr>
          <p:spPr bwMode="auto">
            <a:xfrm>
              <a:off x="3402" y="2183"/>
              <a:ext cx="13" cy="33"/>
            </a:xfrm>
            <a:custGeom>
              <a:avLst/>
              <a:gdLst/>
              <a:ahLst/>
              <a:cxnLst>
                <a:cxn ang="0">
                  <a:pos x="7" y="27"/>
                </a:cxn>
                <a:cxn ang="0">
                  <a:pos x="5" y="29"/>
                </a:cxn>
                <a:cxn ang="0">
                  <a:pos x="0" y="25"/>
                </a:cxn>
                <a:cxn ang="0">
                  <a:pos x="0" y="8"/>
                </a:cxn>
                <a:cxn ang="0">
                  <a:pos x="6" y="0"/>
                </a:cxn>
                <a:cxn ang="0">
                  <a:pos x="11" y="15"/>
                </a:cxn>
                <a:cxn ang="0">
                  <a:pos x="7" y="27"/>
                </a:cxn>
              </a:cxnLst>
              <a:rect l="0" t="0" r="r" b="b"/>
              <a:pathLst>
                <a:path w="11" h="29">
                  <a:moveTo>
                    <a:pt x="7" y="27"/>
                  </a:moveTo>
                  <a:lnTo>
                    <a:pt x="5" y="29"/>
                  </a:lnTo>
                  <a:lnTo>
                    <a:pt x="0" y="25"/>
                  </a:lnTo>
                  <a:lnTo>
                    <a:pt x="0" y="8"/>
                  </a:lnTo>
                  <a:lnTo>
                    <a:pt x="6" y="0"/>
                  </a:lnTo>
                  <a:lnTo>
                    <a:pt x="11" y="15"/>
                  </a:lnTo>
                  <a:lnTo>
                    <a:pt x="7" y="2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7" name="Freeform 59"/>
            <p:cNvSpPr/>
            <p:nvPr/>
          </p:nvSpPr>
          <p:spPr bwMode="auto">
            <a:xfrm>
              <a:off x="3253" y="1914"/>
              <a:ext cx="356" cy="290"/>
            </a:xfrm>
            <a:custGeom>
              <a:avLst/>
              <a:gdLst/>
              <a:ahLst/>
              <a:cxnLst>
                <a:cxn ang="0">
                  <a:pos x="36" y="106"/>
                </a:cxn>
                <a:cxn ang="0">
                  <a:pos x="40" y="79"/>
                </a:cxn>
                <a:cxn ang="0">
                  <a:pos x="29" y="66"/>
                </a:cxn>
                <a:cxn ang="0">
                  <a:pos x="5" y="33"/>
                </a:cxn>
                <a:cxn ang="0">
                  <a:pos x="0" y="5"/>
                </a:cxn>
                <a:cxn ang="0">
                  <a:pos x="7" y="1"/>
                </a:cxn>
                <a:cxn ang="0">
                  <a:pos x="28" y="15"/>
                </a:cxn>
                <a:cxn ang="0">
                  <a:pos x="54" y="0"/>
                </a:cxn>
                <a:cxn ang="0">
                  <a:pos x="58" y="13"/>
                </a:cxn>
                <a:cxn ang="0">
                  <a:pos x="79" y="39"/>
                </a:cxn>
                <a:cxn ang="0">
                  <a:pos x="111" y="51"/>
                </a:cxn>
                <a:cxn ang="0">
                  <a:pos x="138" y="53"/>
                </a:cxn>
                <a:cxn ang="0">
                  <a:pos x="151" y="48"/>
                </a:cxn>
                <a:cxn ang="0">
                  <a:pos x="154" y="42"/>
                </a:cxn>
                <a:cxn ang="0">
                  <a:pos x="181" y="29"/>
                </a:cxn>
                <a:cxn ang="0">
                  <a:pos x="220" y="36"/>
                </a:cxn>
                <a:cxn ang="0">
                  <a:pos x="246" y="53"/>
                </a:cxn>
                <a:cxn ang="0">
                  <a:pos x="265" y="73"/>
                </a:cxn>
                <a:cxn ang="0">
                  <a:pos x="261" y="96"/>
                </a:cxn>
                <a:cxn ang="0">
                  <a:pos x="267" y="111"/>
                </a:cxn>
                <a:cxn ang="0">
                  <a:pos x="269" y="129"/>
                </a:cxn>
                <a:cxn ang="0">
                  <a:pos x="287" y="149"/>
                </a:cxn>
                <a:cxn ang="0">
                  <a:pos x="279" y="177"/>
                </a:cxn>
                <a:cxn ang="0">
                  <a:pos x="300" y="201"/>
                </a:cxn>
                <a:cxn ang="0">
                  <a:pos x="317" y="225"/>
                </a:cxn>
                <a:cxn ang="0">
                  <a:pos x="322" y="234"/>
                </a:cxn>
                <a:cxn ang="0">
                  <a:pos x="303" y="246"/>
                </a:cxn>
                <a:cxn ang="0">
                  <a:pos x="285" y="258"/>
                </a:cxn>
                <a:cxn ang="0">
                  <a:pos x="251" y="252"/>
                </a:cxn>
                <a:cxn ang="0">
                  <a:pos x="228" y="238"/>
                </a:cxn>
                <a:cxn ang="0">
                  <a:pos x="209" y="231"/>
                </a:cxn>
                <a:cxn ang="0">
                  <a:pos x="172" y="231"/>
                </a:cxn>
                <a:cxn ang="0">
                  <a:pos x="144" y="213"/>
                </a:cxn>
                <a:cxn ang="0">
                  <a:pos x="125" y="190"/>
                </a:cxn>
                <a:cxn ang="0">
                  <a:pos x="105" y="172"/>
                </a:cxn>
                <a:cxn ang="0">
                  <a:pos x="97" y="166"/>
                </a:cxn>
                <a:cxn ang="0">
                  <a:pos x="90" y="174"/>
                </a:cxn>
                <a:cxn ang="0">
                  <a:pos x="81" y="156"/>
                </a:cxn>
                <a:cxn ang="0">
                  <a:pos x="76" y="142"/>
                </a:cxn>
                <a:cxn ang="0">
                  <a:pos x="57" y="126"/>
                </a:cxn>
              </a:cxnLst>
              <a:rect l="0" t="0" r="r" b="b"/>
              <a:pathLst>
                <a:path w="322" h="261">
                  <a:moveTo>
                    <a:pt x="45" y="118"/>
                  </a:moveTo>
                  <a:lnTo>
                    <a:pt x="36" y="106"/>
                  </a:lnTo>
                  <a:lnTo>
                    <a:pt x="35" y="96"/>
                  </a:lnTo>
                  <a:lnTo>
                    <a:pt x="40" y="79"/>
                  </a:lnTo>
                  <a:lnTo>
                    <a:pt x="40" y="71"/>
                  </a:lnTo>
                  <a:lnTo>
                    <a:pt x="29" y="66"/>
                  </a:lnTo>
                  <a:lnTo>
                    <a:pt x="15" y="46"/>
                  </a:lnTo>
                  <a:lnTo>
                    <a:pt x="5" y="33"/>
                  </a:lnTo>
                  <a:lnTo>
                    <a:pt x="1" y="15"/>
                  </a:lnTo>
                  <a:lnTo>
                    <a:pt x="0" y="5"/>
                  </a:lnTo>
                  <a:lnTo>
                    <a:pt x="6" y="0"/>
                  </a:lnTo>
                  <a:lnTo>
                    <a:pt x="7" y="1"/>
                  </a:lnTo>
                  <a:lnTo>
                    <a:pt x="10" y="5"/>
                  </a:lnTo>
                  <a:lnTo>
                    <a:pt x="28" y="15"/>
                  </a:lnTo>
                  <a:lnTo>
                    <a:pt x="40" y="10"/>
                  </a:lnTo>
                  <a:lnTo>
                    <a:pt x="54" y="0"/>
                  </a:lnTo>
                  <a:lnTo>
                    <a:pt x="59" y="10"/>
                  </a:lnTo>
                  <a:lnTo>
                    <a:pt x="58" y="13"/>
                  </a:lnTo>
                  <a:lnTo>
                    <a:pt x="71" y="23"/>
                  </a:lnTo>
                  <a:lnTo>
                    <a:pt x="79" y="39"/>
                  </a:lnTo>
                  <a:lnTo>
                    <a:pt x="96" y="46"/>
                  </a:lnTo>
                  <a:lnTo>
                    <a:pt x="111" y="51"/>
                  </a:lnTo>
                  <a:lnTo>
                    <a:pt x="125" y="55"/>
                  </a:lnTo>
                  <a:lnTo>
                    <a:pt x="138" y="53"/>
                  </a:lnTo>
                  <a:lnTo>
                    <a:pt x="149" y="51"/>
                  </a:lnTo>
                  <a:lnTo>
                    <a:pt x="151" y="48"/>
                  </a:lnTo>
                  <a:lnTo>
                    <a:pt x="149" y="42"/>
                  </a:lnTo>
                  <a:lnTo>
                    <a:pt x="154" y="42"/>
                  </a:lnTo>
                  <a:lnTo>
                    <a:pt x="165" y="31"/>
                  </a:lnTo>
                  <a:lnTo>
                    <a:pt x="181" y="29"/>
                  </a:lnTo>
                  <a:lnTo>
                    <a:pt x="196" y="28"/>
                  </a:lnTo>
                  <a:lnTo>
                    <a:pt x="220" y="36"/>
                  </a:lnTo>
                  <a:lnTo>
                    <a:pt x="233" y="45"/>
                  </a:lnTo>
                  <a:lnTo>
                    <a:pt x="246" y="53"/>
                  </a:lnTo>
                  <a:lnTo>
                    <a:pt x="259" y="55"/>
                  </a:lnTo>
                  <a:lnTo>
                    <a:pt x="265" y="73"/>
                  </a:lnTo>
                  <a:lnTo>
                    <a:pt x="262" y="94"/>
                  </a:lnTo>
                  <a:lnTo>
                    <a:pt x="261" y="96"/>
                  </a:lnTo>
                  <a:lnTo>
                    <a:pt x="261" y="106"/>
                  </a:lnTo>
                  <a:lnTo>
                    <a:pt x="267" y="111"/>
                  </a:lnTo>
                  <a:lnTo>
                    <a:pt x="265" y="114"/>
                  </a:lnTo>
                  <a:lnTo>
                    <a:pt x="269" y="129"/>
                  </a:lnTo>
                  <a:lnTo>
                    <a:pt x="271" y="144"/>
                  </a:lnTo>
                  <a:lnTo>
                    <a:pt x="287" y="149"/>
                  </a:lnTo>
                  <a:lnTo>
                    <a:pt x="289" y="156"/>
                  </a:lnTo>
                  <a:lnTo>
                    <a:pt x="279" y="177"/>
                  </a:lnTo>
                  <a:lnTo>
                    <a:pt x="289" y="189"/>
                  </a:lnTo>
                  <a:lnTo>
                    <a:pt x="300" y="201"/>
                  </a:lnTo>
                  <a:lnTo>
                    <a:pt x="312" y="207"/>
                  </a:lnTo>
                  <a:lnTo>
                    <a:pt x="317" y="225"/>
                  </a:lnTo>
                  <a:lnTo>
                    <a:pt x="322" y="227"/>
                  </a:lnTo>
                  <a:lnTo>
                    <a:pt x="322" y="234"/>
                  </a:lnTo>
                  <a:lnTo>
                    <a:pt x="309" y="240"/>
                  </a:lnTo>
                  <a:lnTo>
                    <a:pt x="303" y="246"/>
                  </a:lnTo>
                  <a:lnTo>
                    <a:pt x="301" y="261"/>
                  </a:lnTo>
                  <a:lnTo>
                    <a:pt x="285" y="258"/>
                  </a:lnTo>
                  <a:lnTo>
                    <a:pt x="268" y="255"/>
                  </a:lnTo>
                  <a:lnTo>
                    <a:pt x="251" y="252"/>
                  </a:lnTo>
                  <a:lnTo>
                    <a:pt x="234" y="250"/>
                  </a:lnTo>
                  <a:lnTo>
                    <a:pt x="228" y="238"/>
                  </a:lnTo>
                  <a:lnTo>
                    <a:pt x="221" y="226"/>
                  </a:lnTo>
                  <a:lnTo>
                    <a:pt x="209" y="231"/>
                  </a:lnTo>
                  <a:lnTo>
                    <a:pt x="196" y="235"/>
                  </a:lnTo>
                  <a:lnTo>
                    <a:pt x="172" y="231"/>
                  </a:lnTo>
                  <a:lnTo>
                    <a:pt x="159" y="221"/>
                  </a:lnTo>
                  <a:lnTo>
                    <a:pt x="144" y="213"/>
                  </a:lnTo>
                  <a:lnTo>
                    <a:pt x="132" y="201"/>
                  </a:lnTo>
                  <a:lnTo>
                    <a:pt x="125" y="190"/>
                  </a:lnTo>
                  <a:lnTo>
                    <a:pt x="111" y="171"/>
                  </a:lnTo>
                  <a:lnTo>
                    <a:pt x="105" y="172"/>
                  </a:lnTo>
                  <a:lnTo>
                    <a:pt x="97" y="167"/>
                  </a:lnTo>
                  <a:lnTo>
                    <a:pt x="97" y="166"/>
                  </a:lnTo>
                  <a:lnTo>
                    <a:pt x="93" y="174"/>
                  </a:lnTo>
                  <a:lnTo>
                    <a:pt x="90" y="174"/>
                  </a:lnTo>
                  <a:lnTo>
                    <a:pt x="85" y="168"/>
                  </a:lnTo>
                  <a:lnTo>
                    <a:pt x="81" y="156"/>
                  </a:lnTo>
                  <a:lnTo>
                    <a:pt x="75" y="156"/>
                  </a:lnTo>
                  <a:lnTo>
                    <a:pt x="76" y="142"/>
                  </a:lnTo>
                  <a:lnTo>
                    <a:pt x="70" y="135"/>
                  </a:lnTo>
                  <a:lnTo>
                    <a:pt x="57" y="126"/>
                  </a:lnTo>
                  <a:lnTo>
                    <a:pt x="45" y="11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8" name="Freeform 60"/>
            <p:cNvSpPr/>
            <p:nvPr/>
          </p:nvSpPr>
          <p:spPr bwMode="auto">
            <a:xfrm>
              <a:off x="3181" y="1961"/>
              <a:ext cx="173" cy="162"/>
            </a:xfrm>
            <a:custGeom>
              <a:avLst/>
              <a:gdLst/>
              <a:ahLst/>
              <a:cxnLst>
                <a:cxn ang="0">
                  <a:pos x="101" y="63"/>
                </a:cxn>
                <a:cxn ang="0">
                  <a:pos x="100" y="53"/>
                </a:cxn>
                <a:cxn ang="0">
                  <a:pos x="105" y="36"/>
                </a:cxn>
                <a:cxn ang="0">
                  <a:pos x="105" y="28"/>
                </a:cxn>
                <a:cxn ang="0">
                  <a:pos x="94" y="23"/>
                </a:cxn>
                <a:cxn ang="0">
                  <a:pos x="80" y="3"/>
                </a:cxn>
                <a:cxn ang="0">
                  <a:pos x="71" y="4"/>
                </a:cxn>
                <a:cxn ang="0">
                  <a:pos x="68" y="0"/>
                </a:cxn>
                <a:cxn ang="0">
                  <a:pos x="47" y="0"/>
                </a:cxn>
                <a:cxn ang="0">
                  <a:pos x="44" y="4"/>
                </a:cxn>
                <a:cxn ang="0">
                  <a:pos x="30" y="17"/>
                </a:cxn>
                <a:cxn ang="0">
                  <a:pos x="30" y="34"/>
                </a:cxn>
                <a:cxn ang="0">
                  <a:pos x="30" y="52"/>
                </a:cxn>
                <a:cxn ang="0">
                  <a:pos x="15" y="62"/>
                </a:cxn>
                <a:cxn ang="0">
                  <a:pos x="0" y="70"/>
                </a:cxn>
                <a:cxn ang="0">
                  <a:pos x="10" y="92"/>
                </a:cxn>
                <a:cxn ang="0">
                  <a:pos x="24" y="98"/>
                </a:cxn>
                <a:cxn ang="0">
                  <a:pos x="40" y="105"/>
                </a:cxn>
                <a:cxn ang="0">
                  <a:pos x="54" y="111"/>
                </a:cxn>
                <a:cxn ang="0">
                  <a:pos x="69" y="118"/>
                </a:cxn>
                <a:cxn ang="0">
                  <a:pos x="83" y="131"/>
                </a:cxn>
                <a:cxn ang="0">
                  <a:pos x="99" y="146"/>
                </a:cxn>
                <a:cxn ang="0">
                  <a:pos x="126" y="147"/>
                </a:cxn>
                <a:cxn ang="0">
                  <a:pos x="134" y="132"/>
                </a:cxn>
                <a:cxn ang="0">
                  <a:pos x="147" y="131"/>
                </a:cxn>
                <a:cxn ang="0">
                  <a:pos x="155" y="131"/>
                </a:cxn>
                <a:cxn ang="0">
                  <a:pos x="150" y="125"/>
                </a:cxn>
                <a:cxn ang="0">
                  <a:pos x="146" y="113"/>
                </a:cxn>
                <a:cxn ang="0">
                  <a:pos x="140" y="113"/>
                </a:cxn>
                <a:cxn ang="0">
                  <a:pos x="141" y="99"/>
                </a:cxn>
                <a:cxn ang="0">
                  <a:pos x="135" y="92"/>
                </a:cxn>
                <a:cxn ang="0">
                  <a:pos x="122" y="83"/>
                </a:cxn>
                <a:cxn ang="0">
                  <a:pos x="110" y="75"/>
                </a:cxn>
                <a:cxn ang="0">
                  <a:pos x="101" y="63"/>
                </a:cxn>
              </a:cxnLst>
              <a:rect l="0" t="0" r="r" b="b"/>
              <a:pathLst>
                <a:path w="155" h="147">
                  <a:moveTo>
                    <a:pt x="101" y="63"/>
                  </a:moveTo>
                  <a:lnTo>
                    <a:pt x="100" y="53"/>
                  </a:lnTo>
                  <a:lnTo>
                    <a:pt x="105" y="36"/>
                  </a:lnTo>
                  <a:lnTo>
                    <a:pt x="105" y="28"/>
                  </a:lnTo>
                  <a:lnTo>
                    <a:pt x="94" y="23"/>
                  </a:lnTo>
                  <a:lnTo>
                    <a:pt x="80" y="3"/>
                  </a:lnTo>
                  <a:lnTo>
                    <a:pt x="71" y="4"/>
                  </a:lnTo>
                  <a:lnTo>
                    <a:pt x="68" y="0"/>
                  </a:lnTo>
                  <a:lnTo>
                    <a:pt x="47" y="0"/>
                  </a:lnTo>
                  <a:lnTo>
                    <a:pt x="44" y="4"/>
                  </a:lnTo>
                  <a:lnTo>
                    <a:pt x="30" y="17"/>
                  </a:lnTo>
                  <a:lnTo>
                    <a:pt x="30" y="34"/>
                  </a:lnTo>
                  <a:lnTo>
                    <a:pt x="30" y="52"/>
                  </a:lnTo>
                  <a:lnTo>
                    <a:pt x="15" y="62"/>
                  </a:lnTo>
                  <a:lnTo>
                    <a:pt x="0" y="70"/>
                  </a:lnTo>
                  <a:lnTo>
                    <a:pt x="10" y="92"/>
                  </a:lnTo>
                  <a:lnTo>
                    <a:pt x="24" y="98"/>
                  </a:lnTo>
                  <a:lnTo>
                    <a:pt x="40" y="105"/>
                  </a:lnTo>
                  <a:lnTo>
                    <a:pt x="54" y="111"/>
                  </a:lnTo>
                  <a:lnTo>
                    <a:pt x="69" y="118"/>
                  </a:lnTo>
                  <a:lnTo>
                    <a:pt x="83" y="131"/>
                  </a:lnTo>
                  <a:lnTo>
                    <a:pt x="99" y="146"/>
                  </a:lnTo>
                  <a:lnTo>
                    <a:pt x="126" y="147"/>
                  </a:lnTo>
                  <a:lnTo>
                    <a:pt x="134" y="132"/>
                  </a:lnTo>
                  <a:lnTo>
                    <a:pt x="147" y="131"/>
                  </a:lnTo>
                  <a:lnTo>
                    <a:pt x="155" y="131"/>
                  </a:lnTo>
                  <a:lnTo>
                    <a:pt x="150" y="125"/>
                  </a:lnTo>
                  <a:lnTo>
                    <a:pt x="146" y="113"/>
                  </a:lnTo>
                  <a:lnTo>
                    <a:pt x="140" y="113"/>
                  </a:lnTo>
                  <a:lnTo>
                    <a:pt x="141" y="99"/>
                  </a:lnTo>
                  <a:lnTo>
                    <a:pt x="135" y="92"/>
                  </a:lnTo>
                  <a:lnTo>
                    <a:pt x="122" y="83"/>
                  </a:lnTo>
                  <a:lnTo>
                    <a:pt x="110" y="75"/>
                  </a:lnTo>
                  <a:lnTo>
                    <a:pt x="101" y="6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59" name="Freeform 61"/>
            <p:cNvSpPr/>
            <p:nvPr/>
          </p:nvSpPr>
          <p:spPr bwMode="auto">
            <a:xfrm>
              <a:off x="3320" y="2107"/>
              <a:ext cx="33" cy="28"/>
            </a:xfrm>
            <a:custGeom>
              <a:avLst/>
              <a:gdLst/>
              <a:ahLst/>
              <a:cxnLst>
                <a:cxn ang="0">
                  <a:pos x="24" y="7"/>
                </a:cxn>
                <a:cxn ang="0">
                  <a:pos x="20" y="9"/>
                </a:cxn>
                <a:cxn ang="0">
                  <a:pos x="21" y="12"/>
                </a:cxn>
                <a:cxn ang="0">
                  <a:pos x="30" y="27"/>
                </a:cxn>
                <a:cxn ang="0">
                  <a:pos x="17" y="23"/>
                </a:cxn>
                <a:cxn ang="0">
                  <a:pos x="15" y="18"/>
                </a:cxn>
                <a:cxn ang="0">
                  <a:pos x="0" y="16"/>
                </a:cxn>
                <a:cxn ang="0">
                  <a:pos x="8" y="1"/>
                </a:cxn>
                <a:cxn ang="0">
                  <a:pos x="21" y="0"/>
                </a:cxn>
                <a:cxn ang="0">
                  <a:pos x="24" y="7"/>
                </a:cxn>
              </a:cxnLst>
              <a:rect l="0" t="0" r="r" b="b"/>
              <a:pathLst>
                <a:path w="30" h="27">
                  <a:moveTo>
                    <a:pt x="24" y="7"/>
                  </a:moveTo>
                  <a:lnTo>
                    <a:pt x="20" y="9"/>
                  </a:lnTo>
                  <a:lnTo>
                    <a:pt x="21" y="12"/>
                  </a:lnTo>
                  <a:lnTo>
                    <a:pt x="30" y="27"/>
                  </a:lnTo>
                  <a:lnTo>
                    <a:pt x="17" y="23"/>
                  </a:lnTo>
                  <a:lnTo>
                    <a:pt x="15" y="18"/>
                  </a:lnTo>
                  <a:lnTo>
                    <a:pt x="0" y="16"/>
                  </a:lnTo>
                  <a:lnTo>
                    <a:pt x="8" y="1"/>
                  </a:lnTo>
                  <a:lnTo>
                    <a:pt x="21" y="0"/>
                  </a:lnTo>
                  <a:lnTo>
                    <a:pt x="24" y="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60" name="Freeform 62"/>
            <p:cNvSpPr/>
            <p:nvPr/>
          </p:nvSpPr>
          <p:spPr bwMode="auto">
            <a:xfrm>
              <a:off x="3894" y="2096"/>
              <a:ext cx="141" cy="82"/>
            </a:xfrm>
            <a:custGeom>
              <a:avLst/>
              <a:gdLst/>
              <a:ahLst/>
              <a:cxnLst>
                <a:cxn ang="0">
                  <a:pos x="73" y="56"/>
                </a:cxn>
                <a:cxn ang="0">
                  <a:pos x="54" y="54"/>
                </a:cxn>
                <a:cxn ang="0">
                  <a:pos x="39" y="50"/>
                </a:cxn>
                <a:cxn ang="0">
                  <a:pos x="19" y="41"/>
                </a:cxn>
                <a:cxn ang="0">
                  <a:pos x="0" y="30"/>
                </a:cxn>
                <a:cxn ang="0">
                  <a:pos x="0" y="19"/>
                </a:cxn>
                <a:cxn ang="0">
                  <a:pos x="9" y="5"/>
                </a:cxn>
                <a:cxn ang="0">
                  <a:pos x="10" y="6"/>
                </a:cxn>
                <a:cxn ang="0">
                  <a:pos x="16" y="0"/>
                </a:cxn>
                <a:cxn ang="0">
                  <a:pos x="29" y="8"/>
                </a:cxn>
                <a:cxn ang="0">
                  <a:pos x="49" y="23"/>
                </a:cxn>
                <a:cxn ang="0">
                  <a:pos x="55" y="20"/>
                </a:cxn>
                <a:cxn ang="0">
                  <a:pos x="60" y="26"/>
                </a:cxn>
                <a:cxn ang="0">
                  <a:pos x="75" y="32"/>
                </a:cxn>
                <a:cxn ang="0">
                  <a:pos x="77" y="36"/>
                </a:cxn>
                <a:cxn ang="0">
                  <a:pos x="93" y="43"/>
                </a:cxn>
                <a:cxn ang="0">
                  <a:pos x="107" y="44"/>
                </a:cxn>
                <a:cxn ang="0">
                  <a:pos x="125" y="47"/>
                </a:cxn>
                <a:cxn ang="0">
                  <a:pos x="130" y="72"/>
                </a:cxn>
                <a:cxn ang="0">
                  <a:pos x="113" y="71"/>
                </a:cxn>
                <a:cxn ang="0">
                  <a:pos x="93" y="68"/>
                </a:cxn>
                <a:cxn ang="0">
                  <a:pos x="82" y="65"/>
                </a:cxn>
                <a:cxn ang="0">
                  <a:pos x="73" y="56"/>
                </a:cxn>
              </a:cxnLst>
              <a:rect l="0" t="0" r="r" b="b"/>
              <a:pathLst>
                <a:path w="130" h="72">
                  <a:moveTo>
                    <a:pt x="73" y="56"/>
                  </a:moveTo>
                  <a:lnTo>
                    <a:pt x="54" y="54"/>
                  </a:lnTo>
                  <a:lnTo>
                    <a:pt x="39" y="50"/>
                  </a:lnTo>
                  <a:lnTo>
                    <a:pt x="19" y="41"/>
                  </a:lnTo>
                  <a:lnTo>
                    <a:pt x="0" y="30"/>
                  </a:lnTo>
                  <a:lnTo>
                    <a:pt x="0" y="19"/>
                  </a:lnTo>
                  <a:lnTo>
                    <a:pt x="9" y="5"/>
                  </a:lnTo>
                  <a:lnTo>
                    <a:pt x="10" y="6"/>
                  </a:lnTo>
                  <a:lnTo>
                    <a:pt x="16" y="0"/>
                  </a:lnTo>
                  <a:lnTo>
                    <a:pt x="29" y="8"/>
                  </a:lnTo>
                  <a:lnTo>
                    <a:pt x="49" y="23"/>
                  </a:lnTo>
                  <a:lnTo>
                    <a:pt x="55" y="20"/>
                  </a:lnTo>
                  <a:lnTo>
                    <a:pt x="60" y="26"/>
                  </a:lnTo>
                  <a:lnTo>
                    <a:pt x="75" y="32"/>
                  </a:lnTo>
                  <a:lnTo>
                    <a:pt x="77" y="36"/>
                  </a:lnTo>
                  <a:lnTo>
                    <a:pt x="93" y="43"/>
                  </a:lnTo>
                  <a:lnTo>
                    <a:pt x="107" y="44"/>
                  </a:lnTo>
                  <a:lnTo>
                    <a:pt x="125" y="47"/>
                  </a:lnTo>
                  <a:lnTo>
                    <a:pt x="130" y="72"/>
                  </a:lnTo>
                  <a:lnTo>
                    <a:pt x="113" y="71"/>
                  </a:lnTo>
                  <a:lnTo>
                    <a:pt x="93" y="68"/>
                  </a:lnTo>
                  <a:lnTo>
                    <a:pt x="82" y="65"/>
                  </a:lnTo>
                  <a:lnTo>
                    <a:pt x="73" y="5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61" name="Freeform 63"/>
            <p:cNvSpPr/>
            <p:nvPr/>
          </p:nvSpPr>
          <p:spPr bwMode="auto">
            <a:xfrm>
              <a:off x="3562" y="1967"/>
              <a:ext cx="261" cy="263"/>
            </a:xfrm>
            <a:custGeom>
              <a:avLst/>
              <a:gdLst/>
              <a:ahLst/>
              <a:cxnLst>
                <a:cxn ang="0">
                  <a:pos x="102" y="217"/>
                </a:cxn>
                <a:cxn ang="0">
                  <a:pos x="116" y="233"/>
                </a:cxn>
                <a:cxn ang="0">
                  <a:pos x="135" y="234"/>
                </a:cxn>
                <a:cxn ang="0">
                  <a:pos x="148" y="229"/>
                </a:cxn>
                <a:cxn ang="0">
                  <a:pos x="169" y="227"/>
                </a:cxn>
                <a:cxn ang="0">
                  <a:pos x="156" y="203"/>
                </a:cxn>
                <a:cxn ang="0">
                  <a:pos x="140" y="185"/>
                </a:cxn>
                <a:cxn ang="0">
                  <a:pos x="154" y="165"/>
                </a:cxn>
                <a:cxn ang="0">
                  <a:pos x="180" y="149"/>
                </a:cxn>
                <a:cxn ang="0">
                  <a:pos x="196" y="120"/>
                </a:cxn>
                <a:cxn ang="0">
                  <a:pos x="200" y="95"/>
                </a:cxn>
                <a:cxn ang="0">
                  <a:pos x="204" y="82"/>
                </a:cxn>
                <a:cxn ang="0">
                  <a:pos x="190" y="71"/>
                </a:cxn>
                <a:cxn ang="0">
                  <a:pos x="187" y="57"/>
                </a:cxn>
                <a:cxn ang="0">
                  <a:pos x="180" y="42"/>
                </a:cxn>
                <a:cxn ang="0">
                  <a:pos x="219" y="40"/>
                </a:cxn>
                <a:cxn ang="0">
                  <a:pos x="213" y="22"/>
                </a:cxn>
                <a:cxn ang="0">
                  <a:pos x="195" y="5"/>
                </a:cxn>
                <a:cxn ang="0">
                  <a:pos x="159" y="4"/>
                </a:cxn>
                <a:cxn ang="0">
                  <a:pos x="134" y="19"/>
                </a:cxn>
                <a:cxn ang="0">
                  <a:pos x="138" y="47"/>
                </a:cxn>
                <a:cxn ang="0">
                  <a:pos x="122" y="57"/>
                </a:cxn>
                <a:cxn ang="0">
                  <a:pos x="118" y="77"/>
                </a:cxn>
                <a:cxn ang="0">
                  <a:pos x="103" y="96"/>
                </a:cxn>
                <a:cxn ang="0">
                  <a:pos x="84" y="107"/>
                </a:cxn>
                <a:cxn ang="0">
                  <a:pos x="81" y="129"/>
                </a:cxn>
                <a:cxn ang="0">
                  <a:pos x="49" y="136"/>
                </a:cxn>
                <a:cxn ang="0">
                  <a:pos x="13" y="132"/>
                </a:cxn>
                <a:cxn ang="0">
                  <a:pos x="10" y="141"/>
                </a:cxn>
                <a:cxn ang="0">
                  <a:pos x="33" y="159"/>
                </a:cxn>
                <a:cxn ang="0">
                  <a:pos x="43" y="179"/>
                </a:cxn>
                <a:cxn ang="0">
                  <a:pos x="30" y="192"/>
                </a:cxn>
                <a:cxn ang="0">
                  <a:pos x="22" y="213"/>
                </a:cxn>
                <a:cxn ang="0">
                  <a:pos x="51" y="211"/>
                </a:cxn>
                <a:cxn ang="0">
                  <a:pos x="80" y="209"/>
                </a:cxn>
              </a:cxnLst>
              <a:rect l="0" t="0" r="r" b="b"/>
              <a:pathLst>
                <a:path w="234" h="238">
                  <a:moveTo>
                    <a:pt x="96" y="208"/>
                  </a:moveTo>
                  <a:lnTo>
                    <a:pt x="102" y="217"/>
                  </a:lnTo>
                  <a:lnTo>
                    <a:pt x="108" y="220"/>
                  </a:lnTo>
                  <a:lnTo>
                    <a:pt x="116" y="233"/>
                  </a:lnTo>
                  <a:lnTo>
                    <a:pt x="128" y="238"/>
                  </a:lnTo>
                  <a:lnTo>
                    <a:pt x="135" y="234"/>
                  </a:lnTo>
                  <a:lnTo>
                    <a:pt x="135" y="228"/>
                  </a:lnTo>
                  <a:lnTo>
                    <a:pt x="148" y="229"/>
                  </a:lnTo>
                  <a:lnTo>
                    <a:pt x="163" y="227"/>
                  </a:lnTo>
                  <a:lnTo>
                    <a:pt x="169" y="227"/>
                  </a:lnTo>
                  <a:lnTo>
                    <a:pt x="162" y="204"/>
                  </a:lnTo>
                  <a:lnTo>
                    <a:pt x="156" y="203"/>
                  </a:lnTo>
                  <a:lnTo>
                    <a:pt x="152" y="191"/>
                  </a:lnTo>
                  <a:lnTo>
                    <a:pt x="140" y="185"/>
                  </a:lnTo>
                  <a:lnTo>
                    <a:pt x="148" y="163"/>
                  </a:lnTo>
                  <a:lnTo>
                    <a:pt x="154" y="165"/>
                  </a:lnTo>
                  <a:lnTo>
                    <a:pt x="170" y="165"/>
                  </a:lnTo>
                  <a:lnTo>
                    <a:pt x="180" y="149"/>
                  </a:lnTo>
                  <a:lnTo>
                    <a:pt x="189" y="133"/>
                  </a:lnTo>
                  <a:lnTo>
                    <a:pt x="196" y="120"/>
                  </a:lnTo>
                  <a:lnTo>
                    <a:pt x="204" y="108"/>
                  </a:lnTo>
                  <a:lnTo>
                    <a:pt x="200" y="95"/>
                  </a:lnTo>
                  <a:lnTo>
                    <a:pt x="211" y="88"/>
                  </a:lnTo>
                  <a:lnTo>
                    <a:pt x="204" y="82"/>
                  </a:lnTo>
                  <a:lnTo>
                    <a:pt x="198" y="76"/>
                  </a:lnTo>
                  <a:lnTo>
                    <a:pt x="190" y="71"/>
                  </a:lnTo>
                  <a:lnTo>
                    <a:pt x="187" y="61"/>
                  </a:lnTo>
                  <a:lnTo>
                    <a:pt x="187" y="57"/>
                  </a:lnTo>
                  <a:lnTo>
                    <a:pt x="180" y="48"/>
                  </a:lnTo>
                  <a:lnTo>
                    <a:pt x="180" y="42"/>
                  </a:lnTo>
                  <a:lnTo>
                    <a:pt x="202" y="46"/>
                  </a:lnTo>
                  <a:lnTo>
                    <a:pt x="219" y="40"/>
                  </a:lnTo>
                  <a:lnTo>
                    <a:pt x="234" y="28"/>
                  </a:lnTo>
                  <a:lnTo>
                    <a:pt x="213" y="22"/>
                  </a:lnTo>
                  <a:lnTo>
                    <a:pt x="202" y="17"/>
                  </a:lnTo>
                  <a:lnTo>
                    <a:pt x="195" y="5"/>
                  </a:lnTo>
                  <a:lnTo>
                    <a:pt x="177" y="0"/>
                  </a:lnTo>
                  <a:lnTo>
                    <a:pt x="159" y="4"/>
                  </a:lnTo>
                  <a:lnTo>
                    <a:pt x="141" y="9"/>
                  </a:lnTo>
                  <a:lnTo>
                    <a:pt x="134" y="19"/>
                  </a:lnTo>
                  <a:lnTo>
                    <a:pt x="142" y="34"/>
                  </a:lnTo>
                  <a:lnTo>
                    <a:pt x="138" y="47"/>
                  </a:lnTo>
                  <a:lnTo>
                    <a:pt x="135" y="55"/>
                  </a:lnTo>
                  <a:lnTo>
                    <a:pt x="122" y="57"/>
                  </a:lnTo>
                  <a:lnTo>
                    <a:pt x="130" y="66"/>
                  </a:lnTo>
                  <a:lnTo>
                    <a:pt x="118" y="77"/>
                  </a:lnTo>
                  <a:lnTo>
                    <a:pt x="117" y="96"/>
                  </a:lnTo>
                  <a:lnTo>
                    <a:pt x="103" y="96"/>
                  </a:lnTo>
                  <a:lnTo>
                    <a:pt x="98" y="101"/>
                  </a:lnTo>
                  <a:lnTo>
                    <a:pt x="84" y="107"/>
                  </a:lnTo>
                  <a:lnTo>
                    <a:pt x="81" y="121"/>
                  </a:lnTo>
                  <a:lnTo>
                    <a:pt x="81" y="129"/>
                  </a:lnTo>
                  <a:lnTo>
                    <a:pt x="66" y="132"/>
                  </a:lnTo>
                  <a:lnTo>
                    <a:pt x="49" y="136"/>
                  </a:lnTo>
                  <a:lnTo>
                    <a:pt x="25" y="137"/>
                  </a:lnTo>
                  <a:lnTo>
                    <a:pt x="13" y="132"/>
                  </a:lnTo>
                  <a:lnTo>
                    <a:pt x="0" y="129"/>
                  </a:lnTo>
                  <a:lnTo>
                    <a:pt x="10" y="141"/>
                  </a:lnTo>
                  <a:lnTo>
                    <a:pt x="21" y="153"/>
                  </a:lnTo>
                  <a:lnTo>
                    <a:pt x="33" y="159"/>
                  </a:lnTo>
                  <a:lnTo>
                    <a:pt x="38" y="177"/>
                  </a:lnTo>
                  <a:lnTo>
                    <a:pt x="43" y="179"/>
                  </a:lnTo>
                  <a:lnTo>
                    <a:pt x="43" y="186"/>
                  </a:lnTo>
                  <a:lnTo>
                    <a:pt x="30" y="192"/>
                  </a:lnTo>
                  <a:lnTo>
                    <a:pt x="24" y="198"/>
                  </a:lnTo>
                  <a:lnTo>
                    <a:pt x="22" y="213"/>
                  </a:lnTo>
                  <a:lnTo>
                    <a:pt x="37" y="211"/>
                  </a:lnTo>
                  <a:lnTo>
                    <a:pt x="51" y="211"/>
                  </a:lnTo>
                  <a:lnTo>
                    <a:pt x="63" y="210"/>
                  </a:lnTo>
                  <a:lnTo>
                    <a:pt x="80" y="209"/>
                  </a:lnTo>
                  <a:lnTo>
                    <a:pt x="96" y="20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62" name="Freeform 64"/>
            <p:cNvSpPr/>
            <p:nvPr/>
          </p:nvSpPr>
          <p:spPr bwMode="auto">
            <a:xfrm>
              <a:off x="2950" y="2074"/>
              <a:ext cx="197" cy="197"/>
            </a:xfrm>
            <a:custGeom>
              <a:avLst/>
              <a:gdLst/>
              <a:ahLst/>
              <a:cxnLst>
                <a:cxn ang="0">
                  <a:pos x="139" y="66"/>
                </a:cxn>
                <a:cxn ang="0">
                  <a:pos x="130" y="49"/>
                </a:cxn>
                <a:cxn ang="0">
                  <a:pos x="119" y="33"/>
                </a:cxn>
                <a:cxn ang="0">
                  <a:pos x="116" y="34"/>
                </a:cxn>
                <a:cxn ang="0">
                  <a:pos x="122" y="48"/>
                </a:cxn>
                <a:cxn ang="0">
                  <a:pos x="130" y="61"/>
                </a:cxn>
                <a:cxn ang="0">
                  <a:pos x="137" y="75"/>
                </a:cxn>
                <a:cxn ang="0">
                  <a:pos x="143" y="88"/>
                </a:cxn>
                <a:cxn ang="0">
                  <a:pos x="150" y="100"/>
                </a:cxn>
                <a:cxn ang="0">
                  <a:pos x="157" y="113"/>
                </a:cxn>
                <a:cxn ang="0">
                  <a:pos x="166" y="125"/>
                </a:cxn>
                <a:cxn ang="0">
                  <a:pos x="175" y="138"/>
                </a:cxn>
                <a:cxn ang="0">
                  <a:pos x="173" y="139"/>
                </a:cxn>
                <a:cxn ang="0">
                  <a:pos x="174" y="154"/>
                </a:cxn>
                <a:cxn ang="0">
                  <a:pos x="168" y="160"/>
                </a:cxn>
                <a:cxn ang="0">
                  <a:pos x="164" y="159"/>
                </a:cxn>
                <a:cxn ang="0">
                  <a:pos x="161" y="168"/>
                </a:cxn>
                <a:cxn ang="0">
                  <a:pos x="152" y="171"/>
                </a:cxn>
                <a:cxn ang="0">
                  <a:pos x="149" y="178"/>
                </a:cxn>
                <a:cxn ang="0">
                  <a:pos x="130" y="177"/>
                </a:cxn>
                <a:cxn ang="0">
                  <a:pos x="110" y="174"/>
                </a:cxn>
                <a:cxn ang="0">
                  <a:pos x="109" y="169"/>
                </a:cxn>
                <a:cxn ang="0">
                  <a:pos x="108" y="174"/>
                </a:cxn>
                <a:cxn ang="0">
                  <a:pos x="96" y="174"/>
                </a:cxn>
                <a:cxn ang="0">
                  <a:pos x="83" y="174"/>
                </a:cxn>
                <a:cxn ang="0">
                  <a:pos x="71" y="174"/>
                </a:cxn>
                <a:cxn ang="0">
                  <a:pos x="59" y="174"/>
                </a:cxn>
                <a:cxn ang="0">
                  <a:pos x="47" y="174"/>
                </a:cxn>
                <a:cxn ang="0">
                  <a:pos x="35" y="174"/>
                </a:cxn>
                <a:cxn ang="0">
                  <a:pos x="23" y="174"/>
                </a:cxn>
                <a:cxn ang="0">
                  <a:pos x="11" y="174"/>
                </a:cxn>
                <a:cxn ang="0">
                  <a:pos x="10" y="157"/>
                </a:cxn>
                <a:cxn ang="0">
                  <a:pos x="8" y="141"/>
                </a:cxn>
                <a:cxn ang="0">
                  <a:pos x="7" y="124"/>
                </a:cxn>
                <a:cxn ang="0">
                  <a:pos x="6" y="107"/>
                </a:cxn>
                <a:cxn ang="0">
                  <a:pos x="5" y="90"/>
                </a:cxn>
                <a:cxn ang="0">
                  <a:pos x="4" y="73"/>
                </a:cxn>
                <a:cxn ang="0">
                  <a:pos x="2" y="57"/>
                </a:cxn>
                <a:cxn ang="0">
                  <a:pos x="1" y="39"/>
                </a:cxn>
                <a:cxn ang="0">
                  <a:pos x="1" y="25"/>
                </a:cxn>
                <a:cxn ang="0">
                  <a:pos x="0" y="12"/>
                </a:cxn>
                <a:cxn ang="0">
                  <a:pos x="2" y="0"/>
                </a:cxn>
                <a:cxn ang="0">
                  <a:pos x="13" y="1"/>
                </a:cxn>
                <a:cxn ang="0">
                  <a:pos x="36" y="7"/>
                </a:cxn>
                <a:cxn ang="0">
                  <a:pos x="60" y="15"/>
                </a:cxn>
                <a:cxn ang="0">
                  <a:pos x="80" y="7"/>
                </a:cxn>
                <a:cxn ang="0">
                  <a:pos x="91" y="1"/>
                </a:cxn>
                <a:cxn ang="0">
                  <a:pos x="86" y="5"/>
                </a:cxn>
                <a:cxn ang="0">
                  <a:pos x="94" y="3"/>
                </a:cxn>
                <a:cxn ang="0">
                  <a:pos x="107" y="6"/>
                </a:cxn>
                <a:cxn ang="0">
                  <a:pos x="112" y="10"/>
                </a:cxn>
                <a:cxn ang="0">
                  <a:pos x="119" y="11"/>
                </a:cxn>
                <a:cxn ang="0">
                  <a:pos x="140" y="6"/>
                </a:cxn>
                <a:cxn ang="0">
                  <a:pos x="148" y="23"/>
                </a:cxn>
                <a:cxn ang="0">
                  <a:pos x="155" y="40"/>
                </a:cxn>
                <a:cxn ang="0">
                  <a:pos x="151" y="54"/>
                </a:cxn>
                <a:cxn ang="0">
                  <a:pos x="148" y="69"/>
                </a:cxn>
                <a:cxn ang="0">
                  <a:pos x="139" y="66"/>
                </a:cxn>
              </a:cxnLst>
              <a:rect l="0" t="0" r="r" b="b"/>
              <a:pathLst>
                <a:path w="175" h="178">
                  <a:moveTo>
                    <a:pt x="139" y="66"/>
                  </a:moveTo>
                  <a:lnTo>
                    <a:pt x="130" y="49"/>
                  </a:lnTo>
                  <a:lnTo>
                    <a:pt x="119" y="33"/>
                  </a:lnTo>
                  <a:lnTo>
                    <a:pt x="116" y="34"/>
                  </a:lnTo>
                  <a:lnTo>
                    <a:pt x="122" y="48"/>
                  </a:lnTo>
                  <a:lnTo>
                    <a:pt x="130" y="61"/>
                  </a:lnTo>
                  <a:lnTo>
                    <a:pt x="137" y="75"/>
                  </a:lnTo>
                  <a:lnTo>
                    <a:pt x="143" y="88"/>
                  </a:lnTo>
                  <a:lnTo>
                    <a:pt x="150" y="100"/>
                  </a:lnTo>
                  <a:lnTo>
                    <a:pt x="157" y="113"/>
                  </a:lnTo>
                  <a:lnTo>
                    <a:pt x="166" y="125"/>
                  </a:lnTo>
                  <a:lnTo>
                    <a:pt x="175" y="138"/>
                  </a:lnTo>
                  <a:lnTo>
                    <a:pt x="173" y="139"/>
                  </a:lnTo>
                  <a:lnTo>
                    <a:pt x="174" y="154"/>
                  </a:lnTo>
                  <a:lnTo>
                    <a:pt x="168" y="160"/>
                  </a:lnTo>
                  <a:lnTo>
                    <a:pt x="164" y="159"/>
                  </a:lnTo>
                  <a:lnTo>
                    <a:pt x="161" y="168"/>
                  </a:lnTo>
                  <a:lnTo>
                    <a:pt x="152" y="171"/>
                  </a:lnTo>
                  <a:lnTo>
                    <a:pt x="149" y="178"/>
                  </a:lnTo>
                  <a:lnTo>
                    <a:pt x="130" y="177"/>
                  </a:lnTo>
                  <a:lnTo>
                    <a:pt x="110" y="174"/>
                  </a:lnTo>
                  <a:lnTo>
                    <a:pt x="109" y="169"/>
                  </a:lnTo>
                  <a:lnTo>
                    <a:pt x="108" y="174"/>
                  </a:lnTo>
                  <a:lnTo>
                    <a:pt x="96" y="174"/>
                  </a:lnTo>
                  <a:lnTo>
                    <a:pt x="83" y="174"/>
                  </a:lnTo>
                  <a:lnTo>
                    <a:pt x="71" y="174"/>
                  </a:lnTo>
                  <a:lnTo>
                    <a:pt x="59" y="174"/>
                  </a:lnTo>
                  <a:lnTo>
                    <a:pt x="47" y="174"/>
                  </a:lnTo>
                  <a:lnTo>
                    <a:pt x="35" y="174"/>
                  </a:lnTo>
                  <a:lnTo>
                    <a:pt x="23" y="174"/>
                  </a:lnTo>
                  <a:lnTo>
                    <a:pt x="11" y="174"/>
                  </a:lnTo>
                  <a:lnTo>
                    <a:pt x="10" y="157"/>
                  </a:lnTo>
                  <a:lnTo>
                    <a:pt x="8" y="141"/>
                  </a:lnTo>
                  <a:lnTo>
                    <a:pt x="7" y="124"/>
                  </a:lnTo>
                  <a:lnTo>
                    <a:pt x="6" y="107"/>
                  </a:lnTo>
                  <a:lnTo>
                    <a:pt x="5" y="90"/>
                  </a:lnTo>
                  <a:lnTo>
                    <a:pt x="4" y="73"/>
                  </a:lnTo>
                  <a:lnTo>
                    <a:pt x="2" y="57"/>
                  </a:lnTo>
                  <a:lnTo>
                    <a:pt x="1" y="39"/>
                  </a:lnTo>
                  <a:lnTo>
                    <a:pt x="1" y="25"/>
                  </a:lnTo>
                  <a:lnTo>
                    <a:pt x="0" y="12"/>
                  </a:lnTo>
                  <a:lnTo>
                    <a:pt x="2" y="0"/>
                  </a:lnTo>
                  <a:lnTo>
                    <a:pt x="13" y="1"/>
                  </a:lnTo>
                  <a:lnTo>
                    <a:pt x="36" y="7"/>
                  </a:lnTo>
                  <a:lnTo>
                    <a:pt x="60" y="15"/>
                  </a:lnTo>
                  <a:lnTo>
                    <a:pt x="80" y="7"/>
                  </a:lnTo>
                  <a:lnTo>
                    <a:pt x="91" y="1"/>
                  </a:lnTo>
                  <a:lnTo>
                    <a:pt x="86" y="5"/>
                  </a:lnTo>
                  <a:lnTo>
                    <a:pt x="94" y="3"/>
                  </a:lnTo>
                  <a:lnTo>
                    <a:pt x="107" y="6"/>
                  </a:lnTo>
                  <a:lnTo>
                    <a:pt x="112" y="10"/>
                  </a:lnTo>
                  <a:lnTo>
                    <a:pt x="119" y="11"/>
                  </a:lnTo>
                  <a:lnTo>
                    <a:pt x="140" y="6"/>
                  </a:lnTo>
                  <a:lnTo>
                    <a:pt x="148" y="23"/>
                  </a:lnTo>
                  <a:lnTo>
                    <a:pt x="155" y="40"/>
                  </a:lnTo>
                  <a:lnTo>
                    <a:pt x="151" y="54"/>
                  </a:lnTo>
                  <a:lnTo>
                    <a:pt x="148" y="69"/>
                  </a:lnTo>
                  <a:lnTo>
                    <a:pt x="139" y="6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63" name="Freeform 65"/>
            <p:cNvSpPr/>
            <p:nvPr/>
          </p:nvSpPr>
          <p:spPr bwMode="auto">
            <a:xfrm>
              <a:off x="3704" y="1996"/>
              <a:ext cx="483" cy="547"/>
            </a:xfrm>
            <a:custGeom>
              <a:avLst/>
              <a:gdLst/>
              <a:ahLst/>
              <a:cxnLst>
                <a:cxn ang="0">
                  <a:pos x="74" y="18"/>
                </a:cxn>
                <a:cxn ang="0">
                  <a:pos x="59" y="29"/>
                </a:cxn>
                <a:cxn ang="0">
                  <a:pos x="70" y="48"/>
                </a:cxn>
                <a:cxn ang="0">
                  <a:pos x="72" y="67"/>
                </a:cxn>
                <a:cxn ang="0">
                  <a:pos x="61" y="105"/>
                </a:cxn>
                <a:cxn ang="0">
                  <a:pos x="26" y="137"/>
                </a:cxn>
                <a:cxn ang="0">
                  <a:pos x="24" y="163"/>
                </a:cxn>
                <a:cxn ang="0">
                  <a:pos x="41" y="199"/>
                </a:cxn>
                <a:cxn ang="0">
                  <a:pos x="7" y="200"/>
                </a:cxn>
                <a:cxn ang="0">
                  <a:pos x="0" y="211"/>
                </a:cxn>
                <a:cxn ang="0">
                  <a:pos x="17" y="227"/>
                </a:cxn>
                <a:cxn ang="0">
                  <a:pos x="23" y="235"/>
                </a:cxn>
                <a:cxn ang="0">
                  <a:pos x="42" y="264"/>
                </a:cxn>
                <a:cxn ang="0">
                  <a:pos x="66" y="237"/>
                </a:cxn>
                <a:cxn ang="0">
                  <a:pos x="71" y="246"/>
                </a:cxn>
                <a:cxn ang="0">
                  <a:pos x="77" y="260"/>
                </a:cxn>
                <a:cxn ang="0">
                  <a:pos x="83" y="295"/>
                </a:cxn>
                <a:cxn ang="0">
                  <a:pos x="95" y="339"/>
                </a:cxn>
                <a:cxn ang="0">
                  <a:pos x="113" y="381"/>
                </a:cxn>
                <a:cxn ang="0">
                  <a:pos x="136" y="432"/>
                </a:cxn>
                <a:cxn ang="0">
                  <a:pos x="155" y="473"/>
                </a:cxn>
                <a:cxn ang="0">
                  <a:pos x="179" y="482"/>
                </a:cxn>
                <a:cxn ang="0">
                  <a:pos x="192" y="464"/>
                </a:cxn>
                <a:cxn ang="0">
                  <a:pos x="204" y="438"/>
                </a:cxn>
                <a:cxn ang="0">
                  <a:pos x="208" y="396"/>
                </a:cxn>
                <a:cxn ang="0">
                  <a:pos x="211" y="353"/>
                </a:cxn>
                <a:cxn ang="0">
                  <a:pos x="221" y="343"/>
                </a:cxn>
                <a:cxn ang="0">
                  <a:pos x="251" y="312"/>
                </a:cxn>
                <a:cxn ang="0">
                  <a:pos x="288" y="277"/>
                </a:cxn>
                <a:cxn ang="0">
                  <a:pos x="312" y="241"/>
                </a:cxn>
                <a:cxn ang="0">
                  <a:pos x="324" y="247"/>
                </a:cxn>
                <a:cxn ang="0">
                  <a:pos x="323" y="229"/>
                </a:cxn>
                <a:cxn ang="0">
                  <a:pos x="305" y="195"/>
                </a:cxn>
                <a:cxn ang="0">
                  <a:pos x="304" y="174"/>
                </a:cxn>
                <a:cxn ang="0">
                  <a:pos x="319" y="170"/>
                </a:cxn>
                <a:cxn ang="0">
                  <a:pos x="346" y="183"/>
                </a:cxn>
                <a:cxn ang="0">
                  <a:pos x="368" y="198"/>
                </a:cxn>
                <a:cxn ang="0">
                  <a:pos x="362" y="224"/>
                </a:cxn>
                <a:cxn ang="0">
                  <a:pos x="382" y="242"/>
                </a:cxn>
                <a:cxn ang="0">
                  <a:pos x="389" y="223"/>
                </a:cxn>
                <a:cxn ang="0">
                  <a:pos x="406" y="186"/>
                </a:cxn>
                <a:cxn ang="0">
                  <a:pos x="421" y="147"/>
                </a:cxn>
                <a:cxn ang="0">
                  <a:pos x="432" y="139"/>
                </a:cxn>
                <a:cxn ang="0">
                  <a:pos x="418" y="116"/>
                </a:cxn>
                <a:cxn ang="0">
                  <a:pos x="407" y="109"/>
                </a:cxn>
                <a:cxn ang="0">
                  <a:pos x="374" y="122"/>
                </a:cxn>
                <a:cxn ang="0">
                  <a:pos x="348" y="138"/>
                </a:cxn>
                <a:cxn ang="0">
                  <a:pos x="344" y="155"/>
                </a:cxn>
                <a:cxn ang="0">
                  <a:pos x="308" y="146"/>
                </a:cxn>
                <a:cxn ang="0">
                  <a:pos x="299" y="162"/>
                </a:cxn>
                <a:cxn ang="0">
                  <a:pos x="251" y="155"/>
                </a:cxn>
                <a:cxn ang="0">
                  <a:pos x="208" y="140"/>
                </a:cxn>
                <a:cxn ang="0">
                  <a:pos x="169" y="109"/>
                </a:cxn>
                <a:cxn ang="0">
                  <a:pos x="144" y="74"/>
                </a:cxn>
                <a:cxn ang="0">
                  <a:pos x="139" y="54"/>
                </a:cxn>
                <a:cxn ang="0">
                  <a:pos x="132" y="26"/>
                </a:cxn>
                <a:cxn ang="0">
                  <a:pos x="127" y="19"/>
                </a:cxn>
                <a:cxn ang="0">
                  <a:pos x="122" y="6"/>
                </a:cxn>
                <a:cxn ang="0">
                  <a:pos x="106" y="0"/>
                </a:cxn>
              </a:cxnLst>
              <a:rect l="0" t="0" r="r" b="b"/>
              <a:pathLst>
                <a:path w="434" h="491">
                  <a:moveTo>
                    <a:pt x="106" y="0"/>
                  </a:moveTo>
                  <a:lnTo>
                    <a:pt x="91" y="12"/>
                  </a:lnTo>
                  <a:lnTo>
                    <a:pt x="74" y="18"/>
                  </a:lnTo>
                  <a:lnTo>
                    <a:pt x="52" y="14"/>
                  </a:lnTo>
                  <a:lnTo>
                    <a:pt x="52" y="20"/>
                  </a:lnTo>
                  <a:lnTo>
                    <a:pt x="59" y="29"/>
                  </a:lnTo>
                  <a:lnTo>
                    <a:pt x="59" y="33"/>
                  </a:lnTo>
                  <a:lnTo>
                    <a:pt x="62" y="43"/>
                  </a:lnTo>
                  <a:lnTo>
                    <a:pt x="70" y="48"/>
                  </a:lnTo>
                  <a:lnTo>
                    <a:pt x="76" y="54"/>
                  </a:lnTo>
                  <a:lnTo>
                    <a:pt x="83" y="60"/>
                  </a:lnTo>
                  <a:lnTo>
                    <a:pt x="72" y="67"/>
                  </a:lnTo>
                  <a:lnTo>
                    <a:pt x="76" y="80"/>
                  </a:lnTo>
                  <a:lnTo>
                    <a:pt x="68" y="92"/>
                  </a:lnTo>
                  <a:lnTo>
                    <a:pt x="61" y="105"/>
                  </a:lnTo>
                  <a:lnTo>
                    <a:pt x="52" y="121"/>
                  </a:lnTo>
                  <a:lnTo>
                    <a:pt x="42" y="137"/>
                  </a:lnTo>
                  <a:lnTo>
                    <a:pt x="26" y="137"/>
                  </a:lnTo>
                  <a:lnTo>
                    <a:pt x="20" y="135"/>
                  </a:lnTo>
                  <a:lnTo>
                    <a:pt x="12" y="157"/>
                  </a:lnTo>
                  <a:lnTo>
                    <a:pt x="24" y="163"/>
                  </a:lnTo>
                  <a:lnTo>
                    <a:pt x="28" y="175"/>
                  </a:lnTo>
                  <a:lnTo>
                    <a:pt x="34" y="176"/>
                  </a:lnTo>
                  <a:lnTo>
                    <a:pt x="41" y="199"/>
                  </a:lnTo>
                  <a:lnTo>
                    <a:pt x="35" y="199"/>
                  </a:lnTo>
                  <a:lnTo>
                    <a:pt x="20" y="201"/>
                  </a:lnTo>
                  <a:lnTo>
                    <a:pt x="7" y="200"/>
                  </a:lnTo>
                  <a:lnTo>
                    <a:pt x="7" y="206"/>
                  </a:lnTo>
                  <a:lnTo>
                    <a:pt x="0" y="210"/>
                  </a:lnTo>
                  <a:lnTo>
                    <a:pt x="0" y="211"/>
                  </a:lnTo>
                  <a:lnTo>
                    <a:pt x="6" y="209"/>
                  </a:lnTo>
                  <a:lnTo>
                    <a:pt x="4" y="213"/>
                  </a:lnTo>
                  <a:lnTo>
                    <a:pt x="17" y="227"/>
                  </a:lnTo>
                  <a:lnTo>
                    <a:pt x="35" y="224"/>
                  </a:lnTo>
                  <a:lnTo>
                    <a:pt x="34" y="228"/>
                  </a:lnTo>
                  <a:lnTo>
                    <a:pt x="23" y="235"/>
                  </a:lnTo>
                  <a:lnTo>
                    <a:pt x="14" y="234"/>
                  </a:lnTo>
                  <a:lnTo>
                    <a:pt x="29" y="248"/>
                  </a:lnTo>
                  <a:lnTo>
                    <a:pt x="42" y="264"/>
                  </a:lnTo>
                  <a:lnTo>
                    <a:pt x="64" y="258"/>
                  </a:lnTo>
                  <a:lnTo>
                    <a:pt x="65" y="246"/>
                  </a:lnTo>
                  <a:lnTo>
                    <a:pt x="66" y="237"/>
                  </a:lnTo>
                  <a:lnTo>
                    <a:pt x="74" y="237"/>
                  </a:lnTo>
                  <a:lnTo>
                    <a:pt x="72" y="242"/>
                  </a:lnTo>
                  <a:lnTo>
                    <a:pt x="71" y="246"/>
                  </a:lnTo>
                  <a:lnTo>
                    <a:pt x="79" y="246"/>
                  </a:lnTo>
                  <a:lnTo>
                    <a:pt x="74" y="252"/>
                  </a:lnTo>
                  <a:lnTo>
                    <a:pt x="77" y="260"/>
                  </a:lnTo>
                  <a:lnTo>
                    <a:pt x="77" y="272"/>
                  </a:lnTo>
                  <a:lnTo>
                    <a:pt x="82" y="290"/>
                  </a:lnTo>
                  <a:lnTo>
                    <a:pt x="83" y="295"/>
                  </a:lnTo>
                  <a:lnTo>
                    <a:pt x="84" y="300"/>
                  </a:lnTo>
                  <a:lnTo>
                    <a:pt x="89" y="321"/>
                  </a:lnTo>
                  <a:lnTo>
                    <a:pt x="95" y="339"/>
                  </a:lnTo>
                  <a:lnTo>
                    <a:pt x="101" y="356"/>
                  </a:lnTo>
                  <a:lnTo>
                    <a:pt x="104" y="361"/>
                  </a:lnTo>
                  <a:lnTo>
                    <a:pt x="113" y="381"/>
                  </a:lnTo>
                  <a:lnTo>
                    <a:pt x="121" y="402"/>
                  </a:lnTo>
                  <a:lnTo>
                    <a:pt x="128" y="416"/>
                  </a:lnTo>
                  <a:lnTo>
                    <a:pt x="136" y="432"/>
                  </a:lnTo>
                  <a:lnTo>
                    <a:pt x="143" y="446"/>
                  </a:lnTo>
                  <a:lnTo>
                    <a:pt x="148" y="458"/>
                  </a:lnTo>
                  <a:lnTo>
                    <a:pt x="155" y="473"/>
                  </a:lnTo>
                  <a:lnTo>
                    <a:pt x="161" y="486"/>
                  </a:lnTo>
                  <a:lnTo>
                    <a:pt x="170" y="491"/>
                  </a:lnTo>
                  <a:lnTo>
                    <a:pt x="179" y="482"/>
                  </a:lnTo>
                  <a:lnTo>
                    <a:pt x="188" y="473"/>
                  </a:lnTo>
                  <a:lnTo>
                    <a:pt x="198" y="471"/>
                  </a:lnTo>
                  <a:lnTo>
                    <a:pt x="192" y="464"/>
                  </a:lnTo>
                  <a:lnTo>
                    <a:pt x="200" y="451"/>
                  </a:lnTo>
                  <a:lnTo>
                    <a:pt x="205" y="451"/>
                  </a:lnTo>
                  <a:lnTo>
                    <a:pt x="204" y="438"/>
                  </a:lnTo>
                  <a:lnTo>
                    <a:pt x="202" y="425"/>
                  </a:lnTo>
                  <a:lnTo>
                    <a:pt x="205" y="410"/>
                  </a:lnTo>
                  <a:lnTo>
                    <a:pt x="208" y="396"/>
                  </a:lnTo>
                  <a:lnTo>
                    <a:pt x="204" y="379"/>
                  </a:lnTo>
                  <a:lnTo>
                    <a:pt x="203" y="359"/>
                  </a:lnTo>
                  <a:lnTo>
                    <a:pt x="211" y="353"/>
                  </a:lnTo>
                  <a:lnTo>
                    <a:pt x="214" y="351"/>
                  </a:lnTo>
                  <a:lnTo>
                    <a:pt x="217" y="350"/>
                  </a:lnTo>
                  <a:lnTo>
                    <a:pt x="221" y="343"/>
                  </a:lnTo>
                  <a:lnTo>
                    <a:pt x="234" y="338"/>
                  </a:lnTo>
                  <a:lnTo>
                    <a:pt x="236" y="327"/>
                  </a:lnTo>
                  <a:lnTo>
                    <a:pt x="251" y="312"/>
                  </a:lnTo>
                  <a:lnTo>
                    <a:pt x="266" y="296"/>
                  </a:lnTo>
                  <a:lnTo>
                    <a:pt x="278" y="283"/>
                  </a:lnTo>
                  <a:lnTo>
                    <a:pt x="288" y="277"/>
                  </a:lnTo>
                  <a:lnTo>
                    <a:pt x="296" y="264"/>
                  </a:lnTo>
                  <a:lnTo>
                    <a:pt x="298" y="251"/>
                  </a:lnTo>
                  <a:lnTo>
                    <a:pt x="312" y="241"/>
                  </a:lnTo>
                  <a:lnTo>
                    <a:pt x="316" y="248"/>
                  </a:lnTo>
                  <a:lnTo>
                    <a:pt x="320" y="248"/>
                  </a:lnTo>
                  <a:lnTo>
                    <a:pt x="324" y="247"/>
                  </a:lnTo>
                  <a:lnTo>
                    <a:pt x="328" y="248"/>
                  </a:lnTo>
                  <a:lnTo>
                    <a:pt x="328" y="243"/>
                  </a:lnTo>
                  <a:lnTo>
                    <a:pt x="323" y="229"/>
                  </a:lnTo>
                  <a:lnTo>
                    <a:pt x="318" y="216"/>
                  </a:lnTo>
                  <a:lnTo>
                    <a:pt x="317" y="205"/>
                  </a:lnTo>
                  <a:lnTo>
                    <a:pt x="305" y="195"/>
                  </a:lnTo>
                  <a:lnTo>
                    <a:pt x="310" y="188"/>
                  </a:lnTo>
                  <a:lnTo>
                    <a:pt x="316" y="185"/>
                  </a:lnTo>
                  <a:lnTo>
                    <a:pt x="304" y="174"/>
                  </a:lnTo>
                  <a:lnTo>
                    <a:pt x="304" y="161"/>
                  </a:lnTo>
                  <a:lnTo>
                    <a:pt x="314" y="164"/>
                  </a:lnTo>
                  <a:lnTo>
                    <a:pt x="319" y="170"/>
                  </a:lnTo>
                  <a:lnTo>
                    <a:pt x="323" y="167"/>
                  </a:lnTo>
                  <a:lnTo>
                    <a:pt x="329" y="181"/>
                  </a:lnTo>
                  <a:lnTo>
                    <a:pt x="346" y="183"/>
                  </a:lnTo>
                  <a:lnTo>
                    <a:pt x="362" y="185"/>
                  </a:lnTo>
                  <a:lnTo>
                    <a:pt x="371" y="191"/>
                  </a:lnTo>
                  <a:lnTo>
                    <a:pt x="368" y="198"/>
                  </a:lnTo>
                  <a:lnTo>
                    <a:pt x="356" y="206"/>
                  </a:lnTo>
                  <a:lnTo>
                    <a:pt x="360" y="221"/>
                  </a:lnTo>
                  <a:lnTo>
                    <a:pt x="362" y="224"/>
                  </a:lnTo>
                  <a:lnTo>
                    <a:pt x="370" y="211"/>
                  </a:lnTo>
                  <a:lnTo>
                    <a:pt x="376" y="227"/>
                  </a:lnTo>
                  <a:lnTo>
                    <a:pt x="382" y="242"/>
                  </a:lnTo>
                  <a:lnTo>
                    <a:pt x="383" y="241"/>
                  </a:lnTo>
                  <a:lnTo>
                    <a:pt x="388" y="242"/>
                  </a:lnTo>
                  <a:lnTo>
                    <a:pt x="389" y="223"/>
                  </a:lnTo>
                  <a:lnTo>
                    <a:pt x="389" y="207"/>
                  </a:lnTo>
                  <a:lnTo>
                    <a:pt x="398" y="207"/>
                  </a:lnTo>
                  <a:lnTo>
                    <a:pt x="406" y="186"/>
                  </a:lnTo>
                  <a:lnTo>
                    <a:pt x="407" y="177"/>
                  </a:lnTo>
                  <a:lnTo>
                    <a:pt x="407" y="163"/>
                  </a:lnTo>
                  <a:lnTo>
                    <a:pt x="421" y="147"/>
                  </a:lnTo>
                  <a:lnTo>
                    <a:pt x="433" y="150"/>
                  </a:lnTo>
                  <a:lnTo>
                    <a:pt x="431" y="144"/>
                  </a:lnTo>
                  <a:lnTo>
                    <a:pt x="432" y="139"/>
                  </a:lnTo>
                  <a:lnTo>
                    <a:pt x="434" y="131"/>
                  </a:lnTo>
                  <a:lnTo>
                    <a:pt x="418" y="125"/>
                  </a:lnTo>
                  <a:lnTo>
                    <a:pt x="418" y="116"/>
                  </a:lnTo>
                  <a:lnTo>
                    <a:pt x="412" y="115"/>
                  </a:lnTo>
                  <a:lnTo>
                    <a:pt x="413" y="111"/>
                  </a:lnTo>
                  <a:lnTo>
                    <a:pt x="407" y="109"/>
                  </a:lnTo>
                  <a:lnTo>
                    <a:pt x="398" y="114"/>
                  </a:lnTo>
                  <a:lnTo>
                    <a:pt x="385" y="113"/>
                  </a:lnTo>
                  <a:lnTo>
                    <a:pt x="374" y="122"/>
                  </a:lnTo>
                  <a:lnTo>
                    <a:pt x="362" y="133"/>
                  </a:lnTo>
                  <a:lnTo>
                    <a:pt x="349" y="138"/>
                  </a:lnTo>
                  <a:lnTo>
                    <a:pt x="348" y="138"/>
                  </a:lnTo>
                  <a:lnTo>
                    <a:pt x="353" y="144"/>
                  </a:lnTo>
                  <a:lnTo>
                    <a:pt x="359" y="153"/>
                  </a:lnTo>
                  <a:lnTo>
                    <a:pt x="344" y="155"/>
                  </a:lnTo>
                  <a:lnTo>
                    <a:pt x="330" y="156"/>
                  </a:lnTo>
                  <a:lnTo>
                    <a:pt x="311" y="153"/>
                  </a:lnTo>
                  <a:lnTo>
                    <a:pt x="308" y="146"/>
                  </a:lnTo>
                  <a:lnTo>
                    <a:pt x="301" y="132"/>
                  </a:lnTo>
                  <a:lnTo>
                    <a:pt x="294" y="137"/>
                  </a:lnTo>
                  <a:lnTo>
                    <a:pt x="299" y="162"/>
                  </a:lnTo>
                  <a:lnTo>
                    <a:pt x="282" y="161"/>
                  </a:lnTo>
                  <a:lnTo>
                    <a:pt x="262" y="158"/>
                  </a:lnTo>
                  <a:lnTo>
                    <a:pt x="251" y="155"/>
                  </a:lnTo>
                  <a:lnTo>
                    <a:pt x="242" y="146"/>
                  </a:lnTo>
                  <a:lnTo>
                    <a:pt x="223" y="144"/>
                  </a:lnTo>
                  <a:lnTo>
                    <a:pt x="208" y="140"/>
                  </a:lnTo>
                  <a:lnTo>
                    <a:pt x="188" y="131"/>
                  </a:lnTo>
                  <a:lnTo>
                    <a:pt x="169" y="120"/>
                  </a:lnTo>
                  <a:lnTo>
                    <a:pt x="169" y="109"/>
                  </a:lnTo>
                  <a:lnTo>
                    <a:pt x="178" y="95"/>
                  </a:lnTo>
                  <a:lnTo>
                    <a:pt x="163" y="85"/>
                  </a:lnTo>
                  <a:lnTo>
                    <a:pt x="144" y="74"/>
                  </a:lnTo>
                  <a:lnTo>
                    <a:pt x="137" y="72"/>
                  </a:lnTo>
                  <a:lnTo>
                    <a:pt x="130" y="53"/>
                  </a:lnTo>
                  <a:lnTo>
                    <a:pt x="139" y="54"/>
                  </a:lnTo>
                  <a:lnTo>
                    <a:pt x="142" y="47"/>
                  </a:lnTo>
                  <a:lnTo>
                    <a:pt x="132" y="33"/>
                  </a:lnTo>
                  <a:lnTo>
                    <a:pt x="132" y="26"/>
                  </a:lnTo>
                  <a:lnTo>
                    <a:pt x="131" y="25"/>
                  </a:lnTo>
                  <a:lnTo>
                    <a:pt x="131" y="21"/>
                  </a:lnTo>
                  <a:lnTo>
                    <a:pt x="127" y="19"/>
                  </a:lnTo>
                  <a:lnTo>
                    <a:pt x="125" y="15"/>
                  </a:lnTo>
                  <a:lnTo>
                    <a:pt x="124" y="11"/>
                  </a:lnTo>
                  <a:lnTo>
                    <a:pt x="122" y="6"/>
                  </a:lnTo>
                  <a:lnTo>
                    <a:pt x="118" y="5"/>
                  </a:lnTo>
                  <a:lnTo>
                    <a:pt x="110" y="1"/>
                  </a:lnTo>
                  <a:lnTo>
                    <a:pt x="106"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12" name="Freeform 66"/>
            <p:cNvSpPr/>
            <p:nvPr/>
          </p:nvSpPr>
          <p:spPr bwMode="auto">
            <a:xfrm>
              <a:off x="3107" y="2041"/>
              <a:ext cx="22" cy="73"/>
            </a:xfrm>
            <a:custGeom>
              <a:avLst/>
              <a:gdLst/>
              <a:ahLst/>
              <a:cxnLst>
                <a:cxn ang="0">
                  <a:pos x="15" y="69"/>
                </a:cxn>
                <a:cxn ang="0">
                  <a:pos x="8" y="52"/>
                </a:cxn>
                <a:cxn ang="0">
                  <a:pos x="0" y="35"/>
                </a:cxn>
                <a:cxn ang="0">
                  <a:pos x="6" y="20"/>
                </a:cxn>
                <a:cxn ang="0">
                  <a:pos x="11" y="4"/>
                </a:cxn>
                <a:cxn ang="0">
                  <a:pos x="18" y="0"/>
                </a:cxn>
                <a:cxn ang="0">
                  <a:pos x="20" y="10"/>
                </a:cxn>
                <a:cxn ang="0">
                  <a:pos x="18" y="24"/>
                </a:cxn>
                <a:cxn ang="0">
                  <a:pos x="17" y="39"/>
                </a:cxn>
                <a:cxn ang="0">
                  <a:pos x="17" y="53"/>
                </a:cxn>
                <a:cxn ang="0">
                  <a:pos x="15" y="68"/>
                </a:cxn>
                <a:cxn ang="0">
                  <a:pos x="15" y="69"/>
                </a:cxn>
              </a:cxnLst>
              <a:rect l="0" t="0" r="r" b="b"/>
              <a:pathLst>
                <a:path w="20" h="69">
                  <a:moveTo>
                    <a:pt x="15" y="69"/>
                  </a:moveTo>
                  <a:lnTo>
                    <a:pt x="8" y="52"/>
                  </a:lnTo>
                  <a:lnTo>
                    <a:pt x="0" y="35"/>
                  </a:lnTo>
                  <a:lnTo>
                    <a:pt x="6" y="20"/>
                  </a:lnTo>
                  <a:lnTo>
                    <a:pt x="11" y="4"/>
                  </a:lnTo>
                  <a:lnTo>
                    <a:pt x="18" y="0"/>
                  </a:lnTo>
                  <a:lnTo>
                    <a:pt x="20" y="10"/>
                  </a:lnTo>
                  <a:lnTo>
                    <a:pt x="18" y="24"/>
                  </a:lnTo>
                  <a:lnTo>
                    <a:pt x="17" y="39"/>
                  </a:lnTo>
                  <a:lnTo>
                    <a:pt x="17" y="53"/>
                  </a:lnTo>
                  <a:lnTo>
                    <a:pt x="15" y="68"/>
                  </a:lnTo>
                  <a:lnTo>
                    <a:pt x="15" y="6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13" name="Freeform 67"/>
            <p:cNvSpPr/>
            <p:nvPr/>
          </p:nvSpPr>
          <p:spPr bwMode="auto">
            <a:xfrm>
              <a:off x="3122" y="2039"/>
              <a:ext cx="68" cy="84"/>
            </a:xfrm>
            <a:custGeom>
              <a:avLst/>
              <a:gdLst/>
              <a:ahLst/>
              <a:cxnLst>
                <a:cxn ang="0">
                  <a:pos x="24" y="19"/>
                </a:cxn>
                <a:cxn ang="0">
                  <a:pos x="5" y="12"/>
                </a:cxn>
                <a:cxn ang="0">
                  <a:pos x="3" y="26"/>
                </a:cxn>
                <a:cxn ang="0">
                  <a:pos x="2" y="41"/>
                </a:cxn>
                <a:cxn ang="0">
                  <a:pos x="2" y="55"/>
                </a:cxn>
                <a:cxn ang="0">
                  <a:pos x="0" y="70"/>
                </a:cxn>
                <a:cxn ang="0">
                  <a:pos x="1" y="72"/>
                </a:cxn>
                <a:cxn ang="0">
                  <a:pos x="18" y="76"/>
                </a:cxn>
                <a:cxn ang="0">
                  <a:pos x="27" y="64"/>
                </a:cxn>
                <a:cxn ang="0">
                  <a:pos x="38" y="61"/>
                </a:cxn>
                <a:cxn ang="0">
                  <a:pos x="45" y="53"/>
                </a:cxn>
                <a:cxn ang="0">
                  <a:pos x="27" y="35"/>
                </a:cxn>
                <a:cxn ang="0">
                  <a:pos x="44" y="28"/>
                </a:cxn>
                <a:cxn ang="0">
                  <a:pos x="61" y="22"/>
                </a:cxn>
                <a:cxn ang="0">
                  <a:pos x="51" y="0"/>
                </a:cxn>
                <a:cxn ang="0">
                  <a:pos x="37" y="10"/>
                </a:cxn>
                <a:cxn ang="0">
                  <a:pos x="24" y="19"/>
                </a:cxn>
              </a:cxnLst>
              <a:rect l="0" t="0" r="r" b="b"/>
              <a:pathLst>
                <a:path w="61" h="76">
                  <a:moveTo>
                    <a:pt x="24" y="19"/>
                  </a:moveTo>
                  <a:lnTo>
                    <a:pt x="5" y="12"/>
                  </a:lnTo>
                  <a:lnTo>
                    <a:pt x="3" y="26"/>
                  </a:lnTo>
                  <a:lnTo>
                    <a:pt x="2" y="41"/>
                  </a:lnTo>
                  <a:lnTo>
                    <a:pt x="2" y="55"/>
                  </a:lnTo>
                  <a:lnTo>
                    <a:pt x="0" y="70"/>
                  </a:lnTo>
                  <a:lnTo>
                    <a:pt x="1" y="72"/>
                  </a:lnTo>
                  <a:lnTo>
                    <a:pt x="18" y="76"/>
                  </a:lnTo>
                  <a:lnTo>
                    <a:pt x="27" y="64"/>
                  </a:lnTo>
                  <a:lnTo>
                    <a:pt x="38" y="61"/>
                  </a:lnTo>
                  <a:lnTo>
                    <a:pt x="45" y="53"/>
                  </a:lnTo>
                  <a:lnTo>
                    <a:pt x="27" y="35"/>
                  </a:lnTo>
                  <a:lnTo>
                    <a:pt x="44" y="28"/>
                  </a:lnTo>
                  <a:lnTo>
                    <a:pt x="61" y="22"/>
                  </a:lnTo>
                  <a:lnTo>
                    <a:pt x="51" y="0"/>
                  </a:lnTo>
                  <a:lnTo>
                    <a:pt x="37" y="10"/>
                  </a:lnTo>
                  <a:lnTo>
                    <a:pt x="24" y="1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14" name="Freeform 68"/>
            <p:cNvSpPr/>
            <p:nvPr/>
          </p:nvSpPr>
          <p:spPr bwMode="auto">
            <a:xfrm>
              <a:off x="3430" y="2207"/>
              <a:ext cx="131" cy="167"/>
            </a:xfrm>
            <a:custGeom>
              <a:avLst/>
              <a:gdLst/>
              <a:ahLst/>
              <a:cxnLst>
                <a:cxn ang="0">
                  <a:pos x="119" y="46"/>
                </a:cxn>
                <a:cxn ang="0">
                  <a:pos x="107" y="35"/>
                </a:cxn>
                <a:cxn ang="0">
                  <a:pos x="95" y="25"/>
                </a:cxn>
                <a:cxn ang="0">
                  <a:pos x="82" y="19"/>
                </a:cxn>
                <a:cxn ang="0">
                  <a:pos x="68" y="13"/>
                </a:cxn>
                <a:cxn ang="0">
                  <a:pos x="61" y="0"/>
                </a:cxn>
                <a:cxn ang="0">
                  <a:pos x="56" y="4"/>
                </a:cxn>
                <a:cxn ang="0">
                  <a:pos x="54" y="0"/>
                </a:cxn>
                <a:cxn ang="0">
                  <a:pos x="56" y="17"/>
                </a:cxn>
                <a:cxn ang="0">
                  <a:pos x="49" y="19"/>
                </a:cxn>
                <a:cxn ang="0">
                  <a:pos x="46" y="41"/>
                </a:cxn>
                <a:cxn ang="0">
                  <a:pos x="54" y="54"/>
                </a:cxn>
                <a:cxn ang="0">
                  <a:pos x="50" y="72"/>
                </a:cxn>
                <a:cxn ang="0">
                  <a:pos x="47" y="90"/>
                </a:cxn>
                <a:cxn ang="0">
                  <a:pos x="36" y="94"/>
                </a:cxn>
                <a:cxn ang="0">
                  <a:pos x="24" y="99"/>
                </a:cxn>
                <a:cxn ang="0">
                  <a:pos x="13" y="103"/>
                </a:cxn>
                <a:cxn ang="0">
                  <a:pos x="2" y="108"/>
                </a:cxn>
                <a:cxn ang="0">
                  <a:pos x="0" y="115"/>
                </a:cxn>
                <a:cxn ang="0">
                  <a:pos x="11" y="133"/>
                </a:cxn>
                <a:cxn ang="0">
                  <a:pos x="22" y="150"/>
                </a:cxn>
                <a:cxn ang="0">
                  <a:pos x="35" y="148"/>
                </a:cxn>
                <a:cxn ang="0">
                  <a:pos x="47" y="144"/>
                </a:cxn>
                <a:cxn ang="0">
                  <a:pos x="55" y="137"/>
                </a:cxn>
                <a:cxn ang="0">
                  <a:pos x="60" y="127"/>
                </a:cxn>
                <a:cxn ang="0">
                  <a:pos x="74" y="124"/>
                </a:cxn>
                <a:cxn ang="0">
                  <a:pos x="80" y="111"/>
                </a:cxn>
                <a:cxn ang="0">
                  <a:pos x="92" y="105"/>
                </a:cxn>
                <a:cxn ang="0">
                  <a:pos x="91" y="85"/>
                </a:cxn>
                <a:cxn ang="0">
                  <a:pos x="97" y="81"/>
                </a:cxn>
                <a:cxn ang="0">
                  <a:pos x="101" y="81"/>
                </a:cxn>
                <a:cxn ang="0">
                  <a:pos x="110" y="64"/>
                </a:cxn>
                <a:cxn ang="0">
                  <a:pos x="119" y="46"/>
                </a:cxn>
              </a:cxnLst>
              <a:rect l="0" t="0" r="r" b="b"/>
              <a:pathLst>
                <a:path w="119" h="150">
                  <a:moveTo>
                    <a:pt x="119" y="46"/>
                  </a:moveTo>
                  <a:lnTo>
                    <a:pt x="107" y="35"/>
                  </a:lnTo>
                  <a:lnTo>
                    <a:pt x="95" y="25"/>
                  </a:lnTo>
                  <a:lnTo>
                    <a:pt x="82" y="19"/>
                  </a:lnTo>
                  <a:lnTo>
                    <a:pt x="68" y="13"/>
                  </a:lnTo>
                  <a:lnTo>
                    <a:pt x="61" y="0"/>
                  </a:lnTo>
                  <a:lnTo>
                    <a:pt x="56" y="4"/>
                  </a:lnTo>
                  <a:lnTo>
                    <a:pt x="54" y="0"/>
                  </a:lnTo>
                  <a:lnTo>
                    <a:pt x="56" y="17"/>
                  </a:lnTo>
                  <a:lnTo>
                    <a:pt x="49" y="19"/>
                  </a:lnTo>
                  <a:lnTo>
                    <a:pt x="46" y="41"/>
                  </a:lnTo>
                  <a:lnTo>
                    <a:pt x="54" y="54"/>
                  </a:lnTo>
                  <a:lnTo>
                    <a:pt x="50" y="72"/>
                  </a:lnTo>
                  <a:lnTo>
                    <a:pt x="47" y="90"/>
                  </a:lnTo>
                  <a:lnTo>
                    <a:pt x="36" y="94"/>
                  </a:lnTo>
                  <a:lnTo>
                    <a:pt x="24" y="99"/>
                  </a:lnTo>
                  <a:lnTo>
                    <a:pt x="13" y="103"/>
                  </a:lnTo>
                  <a:lnTo>
                    <a:pt x="2" y="108"/>
                  </a:lnTo>
                  <a:lnTo>
                    <a:pt x="0" y="115"/>
                  </a:lnTo>
                  <a:lnTo>
                    <a:pt x="11" y="133"/>
                  </a:lnTo>
                  <a:lnTo>
                    <a:pt x="22" y="150"/>
                  </a:lnTo>
                  <a:lnTo>
                    <a:pt x="35" y="148"/>
                  </a:lnTo>
                  <a:lnTo>
                    <a:pt x="47" y="144"/>
                  </a:lnTo>
                  <a:lnTo>
                    <a:pt x="55" y="137"/>
                  </a:lnTo>
                  <a:lnTo>
                    <a:pt x="60" y="127"/>
                  </a:lnTo>
                  <a:lnTo>
                    <a:pt x="74" y="124"/>
                  </a:lnTo>
                  <a:lnTo>
                    <a:pt x="80" y="111"/>
                  </a:lnTo>
                  <a:lnTo>
                    <a:pt x="92" y="105"/>
                  </a:lnTo>
                  <a:lnTo>
                    <a:pt x="91" y="85"/>
                  </a:lnTo>
                  <a:lnTo>
                    <a:pt x="97" y="81"/>
                  </a:lnTo>
                  <a:lnTo>
                    <a:pt x="101" y="81"/>
                  </a:lnTo>
                  <a:lnTo>
                    <a:pt x="110" y="64"/>
                  </a:lnTo>
                  <a:lnTo>
                    <a:pt x="119" y="4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18" name="Freeform 69"/>
            <p:cNvSpPr/>
            <p:nvPr/>
          </p:nvSpPr>
          <p:spPr bwMode="auto">
            <a:xfrm>
              <a:off x="3489" y="2181"/>
              <a:ext cx="6" cy="11"/>
            </a:xfrm>
            <a:custGeom>
              <a:avLst/>
              <a:gdLst/>
              <a:ahLst/>
              <a:cxnLst>
                <a:cxn ang="0">
                  <a:pos x="5" y="0"/>
                </a:cxn>
                <a:cxn ang="0">
                  <a:pos x="0" y="8"/>
                </a:cxn>
                <a:cxn ang="0">
                  <a:pos x="5" y="10"/>
                </a:cxn>
                <a:cxn ang="0">
                  <a:pos x="5" y="0"/>
                </a:cxn>
              </a:cxnLst>
              <a:rect l="0" t="0" r="r" b="b"/>
              <a:pathLst>
                <a:path w="5" h="10">
                  <a:moveTo>
                    <a:pt x="5" y="0"/>
                  </a:moveTo>
                  <a:lnTo>
                    <a:pt x="0" y="8"/>
                  </a:lnTo>
                  <a:lnTo>
                    <a:pt x="5" y="10"/>
                  </a:lnTo>
                  <a:lnTo>
                    <a:pt x="5"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19" name="Freeform 70"/>
            <p:cNvSpPr/>
            <p:nvPr/>
          </p:nvSpPr>
          <p:spPr bwMode="auto">
            <a:xfrm>
              <a:off x="3121" y="2062"/>
              <a:ext cx="370" cy="332"/>
            </a:xfrm>
            <a:custGeom>
              <a:avLst/>
              <a:gdLst/>
              <a:ahLst/>
              <a:cxnLst>
                <a:cxn ang="0">
                  <a:pos x="76" y="178"/>
                </a:cxn>
                <a:cxn ang="0">
                  <a:pos x="65" y="151"/>
                </a:cxn>
                <a:cxn ang="0">
                  <a:pos x="45" y="134"/>
                </a:cxn>
                <a:cxn ang="0">
                  <a:pos x="21" y="94"/>
                </a:cxn>
                <a:cxn ang="0">
                  <a:pos x="0" y="72"/>
                </a:cxn>
                <a:cxn ang="0">
                  <a:pos x="21" y="54"/>
                </a:cxn>
                <a:cxn ang="0">
                  <a:pos x="41" y="39"/>
                </a:cxn>
                <a:cxn ang="0">
                  <a:pos x="30" y="13"/>
                </a:cxn>
                <a:cxn ang="0">
                  <a:pos x="64" y="0"/>
                </a:cxn>
                <a:cxn ang="0">
                  <a:pos x="94" y="13"/>
                </a:cxn>
                <a:cxn ang="0">
                  <a:pos x="123" y="26"/>
                </a:cxn>
                <a:cxn ang="0">
                  <a:pos x="153" y="54"/>
                </a:cxn>
                <a:cxn ang="0">
                  <a:pos x="195" y="57"/>
                </a:cxn>
                <a:cxn ang="0">
                  <a:pos x="210" y="66"/>
                </a:cxn>
                <a:cxn ang="0">
                  <a:pos x="226" y="85"/>
                </a:cxn>
                <a:cxn ang="0">
                  <a:pos x="242" y="109"/>
                </a:cxn>
                <a:cxn ang="0">
                  <a:pos x="255" y="134"/>
                </a:cxn>
                <a:cxn ang="0">
                  <a:pos x="262" y="136"/>
                </a:cxn>
                <a:cxn ang="0">
                  <a:pos x="264" y="141"/>
                </a:cxn>
                <a:cxn ang="0">
                  <a:pos x="266" y="146"/>
                </a:cxn>
                <a:cxn ang="0">
                  <a:pos x="276" y="165"/>
                </a:cxn>
                <a:cxn ang="0">
                  <a:pos x="323" y="174"/>
                </a:cxn>
                <a:cxn ang="0">
                  <a:pos x="334" y="183"/>
                </a:cxn>
                <a:cxn ang="0">
                  <a:pos x="327" y="219"/>
                </a:cxn>
                <a:cxn ang="0">
                  <a:pos x="304" y="228"/>
                </a:cxn>
                <a:cxn ang="0">
                  <a:pos x="282" y="237"/>
                </a:cxn>
                <a:cxn ang="0">
                  <a:pos x="257" y="243"/>
                </a:cxn>
                <a:cxn ang="0">
                  <a:pos x="232" y="250"/>
                </a:cxn>
                <a:cxn ang="0">
                  <a:pos x="215" y="273"/>
                </a:cxn>
                <a:cxn ang="0">
                  <a:pos x="197" y="297"/>
                </a:cxn>
                <a:cxn ang="0">
                  <a:pos x="182" y="272"/>
                </a:cxn>
                <a:cxn ang="0">
                  <a:pos x="149" y="264"/>
                </a:cxn>
                <a:cxn ang="0">
                  <a:pos x="141" y="284"/>
                </a:cxn>
                <a:cxn ang="0">
                  <a:pos x="125" y="258"/>
                </a:cxn>
                <a:cxn ang="0">
                  <a:pos x="100" y="218"/>
                </a:cxn>
              </a:cxnLst>
              <a:rect l="0" t="0" r="r" b="b"/>
              <a:pathLst>
                <a:path w="334" h="297">
                  <a:moveTo>
                    <a:pt x="82" y="202"/>
                  </a:moveTo>
                  <a:lnTo>
                    <a:pt x="76" y="178"/>
                  </a:lnTo>
                  <a:lnTo>
                    <a:pt x="70" y="165"/>
                  </a:lnTo>
                  <a:lnTo>
                    <a:pt x="65" y="151"/>
                  </a:lnTo>
                  <a:lnTo>
                    <a:pt x="54" y="142"/>
                  </a:lnTo>
                  <a:lnTo>
                    <a:pt x="45" y="134"/>
                  </a:lnTo>
                  <a:lnTo>
                    <a:pt x="36" y="115"/>
                  </a:lnTo>
                  <a:lnTo>
                    <a:pt x="21" y="94"/>
                  </a:lnTo>
                  <a:lnTo>
                    <a:pt x="5" y="73"/>
                  </a:lnTo>
                  <a:lnTo>
                    <a:pt x="0" y="72"/>
                  </a:lnTo>
                  <a:lnTo>
                    <a:pt x="4" y="50"/>
                  </a:lnTo>
                  <a:lnTo>
                    <a:pt x="21" y="54"/>
                  </a:lnTo>
                  <a:lnTo>
                    <a:pt x="30" y="42"/>
                  </a:lnTo>
                  <a:lnTo>
                    <a:pt x="41" y="39"/>
                  </a:lnTo>
                  <a:lnTo>
                    <a:pt x="48" y="31"/>
                  </a:lnTo>
                  <a:lnTo>
                    <a:pt x="30" y="13"/>
                  </a:lnTo>
                  <a:lnTo>
                    <a:pt x="47" y="6"/>
                  </a:lnTo>
                  <a:lnTo>
                    <a:pt x="64" y="0"/>
                  </a:lnTo>
                  <a:lnTo>
                    <a:pt x="78" y="6"/>
                  </a:lnTo>
                  <a:lnTo>
                    <a:pt x="94" y="13"/>
                  </a:lnTo>
                  <a:lnTo>
                    <a:pt x="108" y="19"/>
                  </a:lnTo>
                  <a:lnTo>
                    <a:pt x="123" y="26"/>
                  </a:lnTo>
                  <a:lnTo>
                    <a:pt x="137" y="39"/>
                  </a:lnTo>
                  <a:lnTo>
                    <a:pt x="153" y="54"/>
                  </a:lnTo>
                  <a:lnTo>
                    <a:pt x="180" y="55"/>
                  </a:lnTo>
                  <a:lnTo>
                    <a:pt x="195" y="57"/>
                  </a:lnTo>
                  <a:lnTo>
                    <a:pt x="197" y="62"/>
                  </a:lnTo>
                  <a:lnTo>
                    <a:pt x="210" y="66"/>
                  </a:lnTo>
                  <a:lnTo>
                    <a:pt x="219" y="79"/>
                  </a:lnTo>
                  <a:lnTo>
                    <a:pt x="226" y="85"/>
                  </a:lnTo>
                  <a:lnTo>
                    <a:pt x="240" y="99"/>
                  </a:lnTo>
                  <a:lnTo>
                    <a:pt x="242" y="109"/>
                  </a:lnTo>
                  <a:lnTo>
                    <a:pt x="249" y="121"/>
                  </a:lnTo>
                  <a:lnTo>
                    <a:pt x="255" y="134"/>
                  </a:lnTo>
                  <a:lnTo>
                    <a:pt x="260" y="138"/>
                  </a:lnTo>
                  <a:lnTo>
                    <a:pt x="262" y="136"/>
                  </a:lnTo>
                  <a:lnTo>
                    <a:pt x="264" y="136"/>
                  </a:lnTo>
                  <a:lnTo>
                    <a:pt x="264" y="141"/>
                  </a:lnTo>
                  <a:lnTo>
                    <a:pt x="266" y="142"/>
                  </a:lnTo>
                  <a:lnTo>
                    <a:pt x="266" y="146"/>
                  </a:lnTo>
                  <a:lnTo>
                    <a:pt x="270" y="150"/>
                  </a:lnTo>
                  <a:lnTo>
                    <a:pt x="276" y="165"/>
                  </a:lnTo>
                  <a:lnTo>
                    <a:pt x="299" y="170"/>
                  </a:lnTo>
                  <a:lnTo>
                    <a:pt x="323" y="174"/>
                  </a:lnTo>
                  <a:lnTo>
                    <a:pt x="326" y="170"/>
                  </a:lnTo>
                  <a:lnTo>
                    <a:pt x="334" y="183"/>
                  </a:lnTo>
                  <a:lnTo>
                    <a:pt x="330" y="201"/>
                  </a:lnTo>
                  <a:lnTo>
                    <a:pt x="327" y="219"/>
                  </a:lnTo>
                  <a:lnTo>
                    <a:pt x="316" y="223"/>
                  </a:lnTo>
                  <a:lnTo>
                    <a:pt x="304" y="228"/>
                  </a:lnTo>
                  <a:lnTo>
                    <a:pt x="293" y="232"/>
                  </a:lnTo>
                  <a:lnTo>
                    <a:pt x="282" y="237"/>
                  </a:lnTo>
                  <a:lnTo>
                    <a:pt x="269" y="240"/>
                  </a:lnTo>
                  <a:lnTo>
                    <a:pt x="257" y="243"/>
                  </a:lnTo>
                  <a:lnTo>
                    <a:pt x="244" y="247"/>
                  </a:lnTo>
                  <a:lnTo>
                    <a:pt x="232" y="250"/>
                  </a:lnTo>
                  <a:lnTo>
                    <a:pt x="224" y="262"/>
                  </a:lnTo>
                  <a:lnTo>
                    <a:pt x="215" y="273"/>
                  </a:lnTo>
                  <a:lnTo>
                    <a:pt x="206" y="285"/>
                  </a:lnTo>
                  <a:lnTo>
                    <a:pt x="197" y="297"/>
                  </a:lnTo>
                  <a:lnTo>
                    <a:pt x="196" y="279"/>
                  </a:lnTo>
                  <a:lnTo>
                    <a:pt x="182" y="272"/>
                  </a:lnTo>
                  <a:lnTo>
                    <a:pt x="166" y="266"/>
                  </a:lnTo>
                  <a:lnTo>
                    <a:pt x="149" y="264"/>
                  </a:lnTo>
                  <a:lnTo>
                    <a:pt x="146" y="278"/>
                  </a:lnTo>
                  <a:lnTo>
                    <a:pt x="141" y="284"/>
                  </a:lnTo>
                  <a:lnTo>
                    <a:pt x="132" y="271"/>
                  </a:lnTo>
                  <a:lnTo>
                    <a:pt x="125" y="258"/>
                  </a:lnTo>
                  <a:lnTo>
                    <a:pt x="112" y="238"/>
                  </a:lnTo>
                  <a:lnTo>
                    <a:pt x="100" y="218"/>
                  </a:lnTo>
                  <a:lnTo>
                    <a:pt x="82" y="20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0" name="Freeform 71"/>
            <p:cNvSpPr/>
            <p:nvPr/>
          </p:nvSpPr>
          <p:spPr bwMode="auto">
            <a:xfrm>
              <a:off x="3415" y="2190"/>
              <a:ext cx="85" cy="66"/>
            </a:xfrm>
            <a:custGeom>
              <a:avLst/>
              <a:gdLst/>
              <a:ahLst/>
              <a:cxnLst>
                <a:cxn ang="0">
                  <a:pos x="0" y="32"/>
                </a:cxn>
                <a:cxn ang="0">
                  <a:pos x="4" y="36"/>
                </a:cxn>
                <a:cxn ang="0">
                  <a:pos x="10" y="51"/>
                </a:cxn>
                <a:cxn ang="0">
                  <a:pos x="33" y="56"/>
                </a:cxn>
                <a:cxn ang="0">
                  <a:pos x="57" y="60"/>
                </a:cxn>
                <a:cxn ang="0">
                  <a:pos x="60" y="56"/>
                </a:cxn>
                <a:cxn ang="0">
                  <a:pos x="63" y="34"/>
                </a:cxn>
                <a:cxn ang="0">
                  <a:pos x="70" y="32"/>
                </a:cxn>
                <a:cxn ang="0">
                  <a:pos x="68" y="15"/>
                </a:cxn>
                <a:cxn ang="0">
                  <a:pos x="70" y="19"/>
                </a:cxn>
                <a:cxn ang="0">
                  <a:pos x="75" y="15"/>
                </a:cxn>
                <a:cxn ang="0">
                  <a:pos x="72" y="2"/>
                </a:cxn>
                <a:cxn ang="0">
                  <a:pos x="67" y="0"/>
                </a:cxn>
                <a:cxn ang="0">
                  <a:pos x="54" y="15"/>
                </a:cxn>
                <a:cxn ang="0">
                  <a:pos x="38" y="31"/>
                </a:cxn>
                <a:cxn ang="0">
                  <a:pos x="14" y="32"/>
                </a:cxn>
                <a:cxn ang="0">
                  <a:pos x="4" y="31"/>
                </a:cxn>
                <a:cxn ang="0">
                  <a:pos x="0" y="28"/>
                </a:cxn>
                <a:cxn ang="0">
                  <a:pos x="0" y="32"/>
                </a:cxn>
              </a:cxnLst>
              <a:rect l="0" t="0" r="r" b="b"/>
              <a:pathLst>
                <a:path w="75" h="60">
                  <a:moveTo>
                    <a:pt x="0" y="32"/>
                  </a:moveTo>
                  <a:lnTo>
                    <a:pt x="4" y="36"/>
                  </a:lnTo>
                  <a:lnTo>
                    <a:pt x="10" y="51"/>
                  </a:lnTo>
                  <a:lnTo>
                    <a:pt x="33" y="56"/>
                  </a:lnTo>
                  <a:lnTo>
                    <a:pt x="57" y="60"/>
                  </a:lnTo>
                  <a:lnTo>
                    <a:pt x="60" y="56"/>
                  </a:lnTo>
                  <a:lnTo>
                    <a:pt x="63" y="34"/>
                  </a:lnTo>
                  <a:lnTo>
                    <a:pt x="70" y="32"/>
                  </a:lnTo>
                  <a:lnTo>
                    <a:pt x="68" y="15"/>
                  </a:lnTo>
                  <a:lnTo>
                    <a:pt x="70" y="19"/>
                  </a:lnTo>
                  <a:lnTo>
                    <a:pt x="75" y="15"/>
                  </a:lnTo>
                  <a:lnTo>
                    <a:pt x="72" y="2"/>
                  </a:lnTo>
                  <a:lnTo>
                    <a:pt x="67" y="0"/>
                  </a:lnTo>
                  <a:lnTo>
                    <a:pt x="54" y="15"/>
                  </a:lnTo>
                  <a:lnTo>
                    <a:pt x="38" y="31"/>
                  </a:lnTo>
                  <a:lnTo>
                    <a:pt x="14" y="32"/>
                  </a:lnTo>
                  <a:lnTo>
                    <a:pt x="4" y="31"/>
                  </a:lnTo>
                  <a:lnTo>
                    <a:pt x="0" y="28"/>
                  </a:lnTo>
                  <a:lnTo>
                    <a:pt x="0" y="3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1" name="Freeform 72"/>
            <p:cNvSpPr/>
            <p:nvPr/>
          </p:nvSpPr>
          <p:spPr bwMode="auto">
            <a:xfrm>
              <a:off x="3276" y="2327"/>
              <a:ext cx="180" cy="125"/>
            </a:xfrm>
            <a:custGeom>
              <a:avLst/>
              <a:gdLst/>
              <a:ahLst/>
              <a:cxnLst>
                <a:cxn ang="0">
                  <a:pos x="5" y="41"/>
                </a:cxn>
                <a:cxn ang="0">
                  <a:pos x="0" y="47"/>
                </a:cxn>
                <a:cxn ang="0">
                  <a:pos x="0" y="69"/>
                </a:cxn>
                <a:cxn ang="0">
                  <a:pos x="7" y="90"/>
                </a:cxn>
                <a:cxn ang="0">
                  <a:pos x="14" y="113"/>
                </a:cxn>
                <a:cxn ang="0">
                  <a:pos x="33" y="112"/>
                </a:cxn>
                <a:cxn ang="0">
                  <a:pos x="54" y="100"/>
                </a:cxn>
                <a:cxn ang="0">
                  <a:pos x="69" y="95"/>
                </a:cxn>
                <a:cxn ang="0">
                  <a:pos x="86" y="89"/>
                </a:cxn>
                <a:cxn ang="0">
                  <a:pos x="98" y="84"/>
                </a:cxn>
                <a:cxn ang="0">
                  <a:pos x="110" y="78"/>
                </a:cxn>
                <a:cxn ang="0">
                  <a:pos x="122" y="72"/>
                </a:cxn>
                <a:cxn ang="0">
                  <a:pos x="134" y="67"/>
                </a:cxn>
                <a:cxn ang="0">
                  <a:pos x="146" y="61"/>
                </a:cxn>
                <a:cxn ang="0">
                  <a:pos x="147" y="54"/>
                </a:cxn>
                <a:cxn ang="0">
                  <a:pos x="161" y="42"/>
                </a:cxn>
                <a:cxn ang="0">
                  <a:pos x="150" y="25"/>
                </a:cxn>
                <a:cxn ang="0">
                  <a:pos x="139" y="7"/>
                </a:cxn>
                <a:cxn ang="0">
                  <a:pos x="141" y="0"/>
                </a:cxn>
                <a:cxn ang="0">
                  <a:pos x="128" y="3"/>
                </a:cxn>
                <a:cxn ang="0">
                  <a:pos x="116" y="6"/>
                </a:cxn>
                <a:cxn ang="0">
                  <a:pos x="103" y="10"/>
                </a:cxn>
                <a:cxn ang="0">
                  <a:pos x="91" y="13"/>
                </a:cxn>
                <a:cxn ang="0">
                  <a:pos x="83" y="25"/>
                </a:cxn>
                <a:cxn ang="0">
                  <a:pos x="74" y="36"/>
                </a:cxn>
                <a:cxn ang="0">
                  <a:pos x="65" y="48"/>
                </a:cxn>
                <a:cxn ang="0">
                  <a:pos x="56" y="60"/>
                </a:cxn>
                <a:cxn ang="0">
                  <a:pos x="55" y="42"/>
                </a:cxn>
                <a:cxn ang="0">
                  <a:pos x="41" y="35"/>
                </a:cxn>
                <a:cxn ang="0">
                  <a:pos x="25" y="29"/>
                </a:cxn>
                <a:cxn ang="0">
                  <a:pos x="8" y="27"/>
                </a:cxn>
                <a:cxn ang="0">
                  <a:pos x="5" y="41"/>
                </a:cxn>
              </a:cxnLst>
              <a:rect l="0" t="0" r="r" b="b"/>
              <a:pathLst>
                <a:path w="161" h="113">
                  <a:moveTo>
                    <a:pt x="5" y="41"/>
                  </a:moveTo>
                  <a:lnTo>
                    <a:pt x="0" y="47"/>
                  </a:lnTo>
                  <a:lnTo>
                    <a:pt x="0" y="69"/>
                  </a:lnTo>
                  <a:lnTo>
                    <a:pt x="7" y="90"/>
                  </a:lnTo>
                  <a:lnTo>
                    <a:pt x="14" y="113"/>
                  </a:lnTo>
                  <a:lnTo>
                    <a:pt x="33" y="112"/>
                  </a:lnTo>
                  <a:lnTo>
                    <a:pt x="54" y="100"/>
                  </a:lnTo>
                  <a:lnTo>
                    <a:pt x="69" y="95"/>
                  </a:lnTo>
                  <a:lnTo>
                    <a:pt x="86" y="89"/>
                  </a:lnTo>
                  <a:lnTo>
                    <a:pt x="98" y="84"/>
                  </a:lnTo>
                  <a:lnTo>
                    <a:pt x="110" y="78"/>
                  </a:lnTo>
                  <a:lnTo>
                    <a:pt x="122" y="72"/>
                  </a:lnTo>
                  <a:lnTo>
                    <a:pt x="134" y="67"/>
                  </a:lnTo>
                  <a:lnTo>
                    <a:pt x="146" y="61"/>
                  </a:lnTo>
                  <a:lnTo>
                    <a:pt x="147" y="54"/>
                  </a:lnTo>
                  <a:lnTo>
                    <a:pt x="161" y="42"/>
                  </a:lnTo>
                  <a:lnTo>
                    <a:pt x="150" y="25"/>
                  </a:lnTo>
                  <a:lnTo>
                    <a:pt x="139" y="7"/>
                  </a:lnTo>
                  <a:lnTo>
                    <a:pt x="141" y="0"/>
                  </a:lnTo>
                  <a:lnTo>
                    <a:pt x="128" y="3"/>
                  </a:lnTo>
                  <a:lnTo>
                    <a:pt x="116" y="6"/>
                  </a:lnTo>
                  <a:lnTo>
                    <a:pt x="103" y="10"/>
                  </a:lnTo>
                  <a:lnTo>
                    <a:pt x="91" y="13"/>
                  </a:lnTo>
                  <a:lnTo>
                    <a:pt x="83" y="25"/>
                  </a:lnTo>
                  <a:lnTo>
                    <a:pt x="74" y="36"/>
                  </a:lnTo>
                  <a:lnTo>
                    <a:pt x="65" y="48"/>
                  </a:lnTo>
                  <a:lnTo>
                    <a:pt x="56" y="60"/>
                  </a:lnTo>
                  <a:lnTo>
                    <a:pt x="55" y="42"/>
                  </a:lnTo>
                  <a:lnTo>
                    <a:pt x="41" y="35"/>
                  </a:lnTo>
                  <a:lnTo>
                    <a:pt x="25" y="29"/>
                  </a:lnTo>
                  <a:lnTo>
                    <a:pt x="8" y="27"/>
                  </a:lnTo>
                  <a:lnTo>
                    <a:pt x="5" y="4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2" name="Freeform 73"/>
            <p:cNvSpPr/>
            <p:nvPr/>
          </p:nvSpPr>
          <p:spPr bwMode="auto">
            <a:xfrm>
              <a:off x="3933" y="2510"/>
              <a:ext cx="39" cy="78"/>
            </a:xfrm>
            <a:custGeom>
              <a:avLst/>
              <a:gdLst/>
              <a:ahLst/>
              <a:cxnLst>
                <a:cxn ang="0">
                  <a:pos x="9" y="2"/>
                </a:cxn>
                <a:cxn ang="0">
                  <a:pos x="15" y="12"/>
                </a:cxn>
                <a:cxn ang="0">
                  <a:pos x="22" y="22"/>
                </a:cxn>
                <a:cxn ang="0">
                  <a:pos x="29" y="37"/>
                </a:cxn>
                <a:cxn ang="0">
                  <a:pos x="35" y="50"/>
                </a:cxn>
                <a:cxn ang="0">
                  <a:pos x="27" y="64"/>
                </a:cxn>
                <a:cxn ang="0">
                  <a:pos x="11" y="69"/>
                </a:cxn>
                <a:cxn ang="0">
                  <a:pos x="3" y="45"/>
                </a:cxn>
                <a:cxn ang="0">
                  <a:pos x="0" y="28"/>
                </a:cxn>
                <a:cxn ang="0">
                  <a:pos x="1" y="30"/>
                </a:cxn>
                <a:cxn ang="0">
                  <a:pos x="4" y="18"/>
                </a:cxn>
                <a:cxn ang="0">
                  <a:pos x="6" y="4"/>
                </a:cxn>
                <a:cxn ang="0">
                  <a:pos x="6" y="3"/>
                </a:cxn>
                <a:cxn ang="0">
                  <a:pos x="3" y="0"/>
                </a:cxn>
                <a:cxn ang="0">
                  <a:pos x="9" y="2"/>
                </a:cxn>
              </a:cxnLst>
              <a:rect l="0" t="0" r="r" b="b"/>
              <a:pathLst>
                <a:path w="35" h="69">
                  <a:moveTo>
                    <a:pt x="9" y="2"/>
                  </a:moveTo>
                  <a:lnTo>
                    <a:pt x="15" y="12"/>
                  </a:lnTo>
                  <a:lnTo>
                    <a:pt x="22" y="22"/>
                  </a:lnTo>
                  <a:lnTo>
                    <a:pt x="29" y="37"/>
                  </a:lnTo>
                  <a:lnTo>
                    <a:pt x="35" y="50"/>
                  </a:lnTo>
                  <a:lnTo>
                    <a:pt x="27" y="64"/>
                  </a:lnTo>
                  <a:lnTo>
                    <a:pt x="11" y="69"/>
                  </a:lnTo>
                  <a:lnTo>
                    <a:pt x="3" y="45"/>
                  </a:lnTo>
                  <a:lnTo>
                    <a:pt x="0" y="28"/>
                  </a:lnTo>
                  <a:lnTo>
                    <a:pt x="1" y="30"/>
                  </a:lnTo>
                  <a:lnTo>
                    <a:pt x="4" y="18"/>
                  </a:lnTo>
                  <a:lnTo>
                    <a:pt x="6" y="4"/>
                  </a:lnTo>
                  <a:lnTo>
                    <a:pt x="6" y="3"/>
                  </a:lnTo>
                  <a:lnTo>
                    <a:pt x="3" y="0"/>
                  </a:lnTo>
                  <a:lnTo>
                    <a:pt x="9"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3" name="Freeform 74"/>
            <p:cNvSpPr/>
            <p:nvPr/>
          </p:nvSpPr>
          <p:spPr bwMode="auto">
            <a:xfrm>
              <a:off x="3040" y="2728"/>
              <a:ext cx="36" cy="31"/>
            </a:xfrm>
            <a:custGeom>
              <a:avLst/>
              <a:gdLst/>
              <a:ahLst/>
              <a:cxnLst>
                <a:cxn ang="0">
                  <a:pos x="11" y="6"/>
                </a:cxn>
                <a:cxn ang="0">
                  <a:pos x="5" y="18"/>
                </a:cxn>
                <a:cxn ang="0">
                  <a:pos x="0" y="29"/>
                </a:cxn>
                <a:cxn ang="0">
                  <a:pos x="2" y="29"/>
                </a:cxn>
                <a:cxn ang="0">
                  <a:pos x="3" y="29"/>
                </a:cxn>
                <a:cxn ang="0">
                  <a:pos x="16" y="29"/>
                </a:cxn>
                <a:cxn ang="0">
                  <a:pos x="18" y="23"/>
                </a:cxn>
                <a:cxn ang="0">
                  <a:pos x="27" y="24"/>
                </a:cxn>
                <a:cxn ang="0">
                  <a:pos x="32" y="22"/>
                </a:cxn>
                <a:cxn ang="0">
                  <a:pos x="26" y="0"/>
                </a:cxn>
                <a:cxn ang="0">
                  <a:pos x="16" y="6"/>
                </a:cxn>
                <a:cxn ang="0">
                  <a:pos x="11" y="6"/>
                </a:cxn>
              </a:cxnLst>
              <a:rect l="0" t="0" r="r" b="b"/>
              <a:pathLst>
                <a:path w="32" h="29">
                  <a:moveTo>
                    <a:pt x="11" y="6"/>
                  </a:moveTo>
                  <a:lnTo>
                    <a:pt x="5" y="18"/>
                  </a:lnTo>
                  <a:lnTo>
                    <a:pt x="0" y="29"/>
                  </a:lnTo>
                  <a:lnTo>
                    <a:pt x="2" y="29"/>
                  </a:lnTo>
                  <a:lnTo>
                    <a:pt x="3" y="29"/>
                  </a:lnTo>
                  <a:lnTo>
                    <a:pt x="16" y="29"/>
                  </a:lnTo>
                  <a:lnTo>
                    <a:pt x="18" y="23"/>
                  </a:lnTo>
                  <a:lnTo>
                    <a:pt x="27" y="24"/>
                  </a:lnTo>
                  <a:lnTo>
                    <a:pt x="32" y="22"/>
                  </a:lnTo>
                  <a:lnTo>
                    <a:pt x="26" y="0"/>
                  </a:lnTo>
                  <a:lnTo>
                    <a:pt x="16" y="6"/>
                  </a:lnTo>
                  <a:lnTo>
                    <a:pt x="11"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4" name="Freeform 75"/>
            <p:cNvSpPr/>
            <p:nvPr/>
          </p:nvSpPr>
          <p:spPr bwMode="auto">
            <a:xfrm>
              <a:off x="3827" y="2667"/>
              <a:ext cx="3" cy="4"/>
            </a:xfrm>
            <a:custGeom>
              <a:avLst/>
              <a:gdLst/>
              <a:ahLst/>
              <a:cxnLst>
                <a:cxn ang="0">
                  <a:pos x="2" y="1"/>
                </a:cxn>
                <a:cxn ang="0">
                  <a:pos x="0" y="1"/>
                </a:cxn>
                <a:cxn ang="0">
                  <a:pos x="2" y="0"/>
                </a:cxn>
                <a:cxn ang="0">
                  <a:pos x="2" y="1"/>
                </a:cxn>
              </a:cxnLst>
              <a:rect l="0" t="0" r="r" b="b"/>
              <a:pathLst>
                <a:path w="2" h="1">
                  <a:moveTo>
                    <a:pt x="2" y="1"/>
                  </a:moveTo>
                  <a:lnTo>
                    <a:pt x="0" y="1"/>
                  </a:lnTo>
                  <a:lnTo>
                    <a:pt x="2" y="0"/>
                  </a:lnTo>
                  <a:lnTo>
                    <a:pt x="2"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5" name="Freeform 76"/>
            <p:cNvSpPr/>
            <p:nvPr/>
          </p:nvSpPr>
          <p:spPr bwMode="auto">
            <a:xfrm>
              <a:off x="3834" y="2711"/>
              <a:ext cx="1" cy="0"/>
            </a:xfrm>
            <a:custGeom>
              <a:avLst/>
              <a:gdLst/>
              <a:ahLst/>
              <a:cxnLst>
                <a:cxn ang="0">
                  <a:pos x="0" y="0"/>
                </a:cxn>
                <a:cxn ang="0">
                  <a:pos x="1" y="1"/>
                </a:cxn>
                <a:cxn ang="0">
                  <a:pos x="0" y="2"/>
                </a:cxn>
                <a:cxn ang="0">
                  <a:pos x="0" y="0"/>
                </a:cxn>
              </a:cxnLst>
              <a:rect l="0" t="0" r="r" b="b"/>
              <a:pathLst>
                <a:path w="1" h="2">
                  <a:moveTo>
                    <a:pt x="0" y="0"/>
                  </a:moveTo>
                  <a:lnTo>
                    <a:pt x="1" y="1"/>
                  </a:lnTo>
                  <a:lnTo>
                    <a:pt x="0" y="2"/>
                  </a:lnTo>
                  <a:lnTo>
                    <a:pt x="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6" name="Freeform 77"/>
            <p:cNvSpPr/>
            <p:nvPr/>
          </p:nvSpPr>
          <p:spPr bwMode="auto">
            <a:xfrm>
              <a:off x="3829" y="2703"/>
              <a:ext cx="0" cy="2"/>
            </a:xfrm>
            <a:custGeom>
              <a:avLst/>
              <a:gdLst/>
              <a:ahLst/>
              <a:cxnLst>
                <a:cxn ang="0">
                  <a:pos x="1" y="0"/>
                </a:cxn>
                <a:cxn ang="0">
                  <a:pos x="1" y="1"/>
                </a:cxn>
                <a:cxn ang="0">
                  <a:pos x="0" y="0"/>
                </a:cxn>
                <a:cxn ang="0">
                  <a:pos x="1" y="0"/>
                </a:cxn>
              </a:cxnLst>
              <a:rect l="0" t="0" r="r" b="b"/>
              <a:pathLst>
                <a:path w="1" h="1">
                  <a:moveTo>
                    <a:pt x="1" y="0"/>
                  </a:moveTo>
                  <a:lnTo>
                    <a:pt x="1" y="1"/>
                  </a:lnTo>
                  <a:lnTo>
                    <a:pt x="0" y="0"/>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7" name="Freeform 78"/>
            <p:cNvSpPr/>
            <p:nvPr/>
          </p:nvSpPr>
          <p:spPr bwMode="auto">
            <a:xfrm>
              <a:off x="3822" y="2719"/>
              <a:ext cx="0" cy="2"/>
            </a:xfrm>
            <a:custGeom>
              <a:avLst/>
              <a:gdLst/>
              <a:ahLst/>
              <a:cxnLst>
                <a:cxn ang="0">
                  <a:pos x="1" y="0"/>
                </a:cxn>
                <a:cxn ang="0">
                  <a:pos x="0" y="1"/>
                </a:cxn>
                <a:cxn ang="0">
                  <a:pos x="0" y="0"/>
                </a:cxn>
                <a:cxn ang="0">
                  <a:pos x="1" y="0"/>
                </a:cxn>
              </a:cxnLst>
              <a:rect l="0" t="0" r="r" b="b"/>
              <a:pathLst>
                <a:path w="1" h="1">
                  <a:moveTo>
                    <a:pt x="1" y="0"/>
                  </a:moveTo>
                  <a:lnTo>
                    <a:pt x="0" y="1"/>
                  </a:lnTo>
                  <a:lnTo>
                    <a:pt x="0" y="0"/>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8" name="Freeform 79"/>
            <p:cNvSpPr/>
            <p:nvPr/>
          </p:nvSpPr>
          <p:spPr bwMode="auto">
            <a:xfrm>
              <a:off x="3822" y="2721"/>
              <a:ext cx="0" cy="1"/>
            </a:xfrm>
            <a:custGeom>
              <a:avLst/>
              <a:gdLst/>
              <a:ahLst/>
              <a:cxnLst>
                <a:cxn ang="0">
                  <a:pos x="1" y="2"/>
                </a:cxn>
                <a:cxn ang="0">
                  <a:pos x="1" y="0"/>
                </a:cxn>
                <a:cxn ang="0">
                  <a:pos x="0" y="2"/>
                </a:cxn>
                <a:cxn ang="0">
                  <a:pos x="1" y="2"/>
                </a:cxn>
              </a:cxnLst>
              <a:rect l="0" t="0" r="r" b="b"/>
              <a:pathLst>
                <a:path w="1" h="2">
                  <a:moveTo>
                    <a:pt x="1" y="2"/>
                  </a:moveTo>
                  <a:lnTo>
                    <a:pt x="1" y="0"/>
                  </a:lnTo>
                  <a:lnTo>
                    <a:pt x="0" y="2"/>
                  </a:lnTo>
                  <a:lnTo>
                    <a:pt x="1"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29" name="Freeform 80"/>
            <p:cNvSpPr/>
            <p:nvPr/>
          </p:nvSpPr>
          <p:spPr bwMode="auto">
            <a:xfrm>
              <a:off x="3822" y="2593"/>
              <a:ext cx="0" cy="1"/>
            </a:xfrm>
            <a:custGeom>
              <a:avLst/>
              <a:gdLst/>
              <a:ahLst/>
              <a:cxnLst>
                <a:cxn ang="0">
                  <a:pos x="1" y="1"/>
                </a:cxn>
                <a:cxn ang="0">
                  <a:pos x="0" y="0"/>
                </a:cxn>
                <a:cxn ang="0">
                  <a:pos x="0" y="1"/>
                </a:cxn>
                <a:cxn ang="0">
                  <a:pos x="1" y="1"/>
                </a:cxn>
              </a:cxnLst>
              <a:rect l="0" t="0" r="r" b="b"/>
              <a:pathLst>
                <a:path w="1" h="1">
                  <a:moveTo>
                    <a:pt x="1" y="1"/>
                  </a:moveTo>
                  <a:lnTo>
                    <a:pt x="0" y="0"/>
                  </a:lnTo>
                  <a:lnTo>
                    <a:pt x="0" y="1"/>
                  </a:lnTo>
                  <a:lnTo>
                    <a:pt x="1"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0" name="Freeform 81"/>
            <p:cNvSpPr/>
            <p:nvPr/>
          </p:nvSpPr>
          <p:spPr bwMode="auto">
            <a:xfrm>
              <a:off x="3827" y="2719"/>
              <a:ext cx="3" cy="2"/>
            </a:xfrm>
            <a:custGeom>
              <a:avLst/>
              <a:gdLst/>
              <a:ahLst/>
              <a:cxnLst>
                <a:cxn ang="0">
                  <a:pos x="0" y="1"/>
                </a:cxn>
                <a:cxn ang="0">
                  <a:pos x="0" y="0"/>
                </a:cxn>
                <a:cxn ang="0">
                  <a:pos x="0" y="1"/>
                </a:cxn>
              </a:cxnLst>
              <a:rect l="0" t="0" r="r" b="b"/>
              <a:pathLst>
                <a:path h="1">
                  <a:moveTo>
                    <a:pt x="0" y="1"/>
                  </a:moveTo>
                  <a:lnTo>
                    <a:pt x="0" y="0"/>
                  </a:lnTo>
                  <a:lnTo>
                    <a:pt x="0"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1" name="Freeform 82"/>
            <p:cNvSpPr/>
            <p:nvPr/>
          </p:nvSpPr>
          <p:spPr bwMode="auto">
            <a:xfrm>
              <a:off x="3834" y="2663"/>
              <a:ext cx="1" cy="2"/>
            </a:xfrm>
            <a:custGeom>
              <a:avLst/>
              <a:gdLst/>
              <a:ahLst/>
              <a:cxnLst>
                <a:cxn ang="0">
                  <a:pos x="1" y="0"/>
                </a:cxn>
                <a:cxn ang="0">
                  <a:pos x="0" y="0"/>
                </a:cxn>
                <a:cxn ang="0">
                  <a:pos x="0" y="1"/>
                </a:cxn>
                <a:cxn ang="0">
                  <a:pos x="1" y="0"/>
                </a:cxn>
              </a:cxnLst>
              <a:rect l="0" t="0" r="r" b="b"/>
              <a:pathLst>
                <a:path w="1" h="1">
                  <a:moveTo>
                    <a:pt x="1" y="0"/>
                  </a:moveTo>
                  <a:lnTo>
                    <a:pt x="0" y="0"/>
                  </a:lnTo>
                  <a:lnTo>
                    <a:pt x="0" y="1"/>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2" name="Freeform 83"/>
            <p:cNvSpPr/>
            <p:nvPr/>
          </p:nvSpPr>
          <p:spPr bwMode="auto">
            <a:xfrm>
              <a:off x="3820" y="2565"/>
              <a:ext cx="3" cy="1"/>
            </a:xfrm>
            <a:custGeom>
              <a:avLst/>
              <a:gdLst/>
              <a:ahLst/>
              <a:cxnLst>
                <a:cxn ang="0">
                  <a:pos x="1" y="0"/>
                </a:cxn>
                <a:cxn ang="0">
                  <a:pos x="0" y="0"/>
                </a:cxn>
                <a:cxn ang="0">
                  <a:pos x="0" y="2"/>
                </a:cxn>
                <a:cxn ang="0">
                  <a:pos x="1" y="0"/>
                </a:cxn>
              </a:cxnLst>
              <a:rect l="0" t="0" r="r" b="b"/>
              <a:pathLst>
                <a:path w="1" h="2">
                  <a:moveTo>
                    <a:pt x="1" y="0"/>
                  </a:moveTo>
                  <a:lnTo>
                    <a:pt x="0" y="0"/>
                  </a:lnTo>
                  <a:lnTo>
                    <a:pt x="0" y="2"/>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3" name="Freeform 84"/>
            <p:cNvSpPr/>
            <p:nvPr/>
          </p:nvSpPr>
          <p:spPr bwMode="auto">
            <a:xfrm>
              <a:off x="3827" y="2671"/>
              <a:ext cx="3" cy="1"/>
            </a:xfrm>
            <a:custGeom>
              <a:avLst/>
              <a:gdLst/>
              <a:ahLst/>
              <a:cxnLst>
                <a:cxn ang="0">
                  <a:pos x="1" y="1"/>
                </a:cxn>
                <a:cxn ang="0">
                  <a:pos x="0" y="0"/>
                </a:cxn>
                <a:cxn ang="0">
                  <a:pos x="0" y="2"/>
                </a:cxn>
                <a:cxn ang="0">
                  <a:pos x="1" y="1"/>
                </a:cxn>
              </a:cxnLst>
              <a:rect l="0" t="0" r="r" b="b"/>
              <a:pathLst>
                <a:path w="1" h="2">
                  <a:moveTo>
                    <a:pt x="1" y="1"/>
                  </a:moveTo>
                  <a:lnTo>
                    <a:pt x="0" y="0"/>
                  </a:lnTo>
                  <a:lnTo>
                    <a:pt x="0" y="2"/>
                  </a:lnTo>
                  <a:lnTo>
                    <a:pt x="1"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4" name="Freeform 85"/>
            <p:cNvSpPr/>
            <p:nvPr/>
          </p:nvSpPr>
          <p:spPr bwMode="auto">
            <a:xfrm>
              <a:off x="3829" y="2659"/>
              <a:ext cx="0" cy="0"/>
            </a:xfrm>
            <a:custGeom>
              <a:avLst/>
              <a:gdLst/>
              <a:ahLst/>
              <a:cxnLst>
                <a:cxn ang="0">
                  <a:pos x="1" y="0"/>
                </a:cxn>
                <a:cxn ang="0">
                  <a:pos x="0" y="0"/>
                </a:cxn>
                <a:cxn ang="0">
                  <a:pos x="0" y="1"/>
                </a:cxn>
                <a:cxn ang="0">
                  <a:pos x="1" y="0"/>
                </a:cxn>
              </a:cxnLst>
              <a:rect l="0" t="0" r="r" b="b"/>
              <a:pathLst>
                <a:path w="1" h="1">
                  <a:moveTo>
                    <a:pt x="1" y="0"/>
                  </a:moveTo>
                  <a:lnTo>
                    <a:pt x="0" y="0"/>
                  </a:lnTo>
                  <a:lnTo>
                    <a:pt x="0" y="1"/>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5" name="Freeform 86"/>
            <p:cNvSpPr/>
            <p:nvPr/>
          </p:nvSpPr>
          <p:spPr bwMode="auto">
            <a:xfrm>
              <a:off x="3827" y="2593"/>
              <a:ext cx="3" cy="1"/>
            </a:xfrm>
            <a:custGeom>
              <a:avLst/>
              <a:gdLst/>
              <a:ahLst/>
              <a:cxnLst>
                <a:cxn ang="0">
                  <a:pos x="0" y="0"/>
                </a:cxn>
                <a:cxn ang="0">
                  <a:pos x="0" y="1"/>
                </a:cxn>
                <a:cxn ang="0">
                  <a:pos x="0" y="0"/>
                </a:cxn>
              </a:cxnLst>
              <a:rect l="0" t="0" r="r" b="b"/>
              <a:pathLst>
                <a:path h="1">
                  <a:moveTo>
                    <a:pt x="0" y="0"/>
                  </a:moveTo>
                  <a:lnTo>
                    <a:pt x="0" y="1"/>
                  </a:lnTo>
                  <a:lnTo>
                    <a:pt x="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6" name="Freeform 87"/>
            <p:cNvSpPr/>
            <p:nvPr/>
          </p:nvSpPr>
          <p:spPr bwMode="auto">
            <a:xfrm>
              <a:off x="3818" y="2571"/>
              <a:ext cx="1" cy="0"/>
            </a:xfrm>
            <a:custGeom>
              <a:avLst/>
              <a:gdLst/>
              <a:ahLst/>
              <a:cxnLst>
                <a:cxn ang="0">
                  <a:pos x="2" y="0"/>
                </a:cxn>
                <a:cxn ang="0">
                  <a:pos x="1" y="0"/>
                </a:cxn>
                <a:cxn ang="0">
                  <a:pos x="0" y="0"/>
                </a:cxn>
                <a:cxn ang="0">
                  <a:pos x="2" y="0"/>
                </a:cxn>
              </a:cxnLst>
              <a:rect l="0" t="0" r="r" b="b"/>
              <a:pathLst>
                <a:path w="2">
                  <a:moveTo>
                    <a:pt x="2" y="0"/>
                  </a:moveTo>
                  <a:lnTo>
                    <a:pt x="1" y="0"/>
                  </a:lnTo>
                  <a:lnTo>
                    <a:pt x="0" y="0"/>
                  </a:lnTo>
                  <a:lnTo>
                    <a:pt x="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7" name="Freeform 88"/>
            <p:cNvSpPr/>
            <p:nvPr/>
          </p:nvSpPr>
          <p:spPr bwMode="auto">
            <a:xfrm>
              <a:off x="3813" y="2650"/>
              <a:ext cx="3" cy="2"/>
            </a:xfrm>
            <a:custGeom>
              <a:avLst/>
              <a:gdLst/>
              <a:ahLst/>
              <a:cxnLst>
                <a:cxn ang="0">
                  <a:pos x="2" y="1"/>
                </a:cxn>
                <a:cxn ang="0">
                  <a:pos x="2" y="0"/>
                </a:cxn>
                <a:cxn ang="0">
                  <a:pos x="0" y="0"/>
                </a:cxn>
                <a:cxn ang="0">
                  <a:pos x="2" y="1"/>
                </a:cxn>
              </a:cxnLst>
              <a:rect l="0" t="0" r="r" b="b"/>
              <a:pathLst>
                <a:path w="2" h="1">
                  <a:moveTo>
                    <a:pt x="2" y="1"/>
                  </a:moveTo>
                  <a:lnTo>
                    <a:pt x="2" y="0"/>
                  </a:lnTo>
                  <a:lnTo>
                    <a:pt x="0" y="0"/>
                  </a:lnTo>
                  <a:lnTo>
                    <a:pt x="2"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8" name="Freeform 89"/>
            <p:cNvSpPr/>
            <p:nvPr/>
          </p:nvSpPr>
          <p:spPr bwMode="auto">
            <a:xfrm>
              <a:off x="3815" y="2563"/>
              <a:ext cx="3" cy="2"/>
            </a:xfrm>
            <a:custGeom>
              <a:avLst/>
              <a:gdLst/>
              <a:ahLst/>
              <a:cxnLst>
                <a:cxn ang="0">
                  <a:pos x="1" y="1"/>
                </a:cxn>
                <a:cxn ang="0">
                  <a:pos x="1" y="0"/>
                </a:cxn>
                <a:cxn ang="0">
                  <a:pos x="0" y="0"/>
                </a:cxn>
                <a:cxn ang="0">
                  <a:pos x="1" y="1"/>
                </a:cxn>
              </a:cxnLst>
              <a:rect l="0" t="0" r="r" b="b"/>
              <a:pathLst>
                <a:path w="1" h="1">
                  <a:moveTo>
                    <a:pt x="1" y="1"/>
                  </a:moveTo>
                  <a:lnTo>
                    <a:pt x="1" y="0"/>
                  </a:lnTo>
                  <a:lnTo>
                    <a:pt x="0" y="0"/>
                  </a:lnTo>
                  <a:lnTo>
                    <a:pt x="1"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39" name="Freeform 90"/>
            <p:cNvSpPr/>
            <p:nvPr/>
          </p:nvSpPr>
          <p:spPr bwMode="auto">
            <a:xfrm>
              <a:off x="3827" y="2645"/>
              <a:ext cx="3" cy="2"/>
            </a:xfrm>
            <a:custGeom>
              <a:avLst/>
              <a:gdLst/>
              <a:ahLst/>
              <a:cxnLst>
                <a:cxn ang="0">
                  <a:pos x="1" y="1"/>
                </a:cxn>
                <a:cxn ang="0">
                  <a:pos x="1" y="0"/>
                </a:cxn>
                <a:cxn ang="0">
                  <a:pos x="0" y="0"/>
                </a:cxn>
                <a:cxn ang="0">
                  <a:pos x="1" y="1"/>
                </a:cxn>
              </a:cxnLst>
              <a:rect l="0" t="0" r="r" b="b"/>
              <a:pathLst>
                <a:path w="1" h="1">
                  <a:moveTo>
                    <a:pt x="1" y="1"/>
                  </a:moveTo>
                  <a:lnTo>
                    <a:pt x="1" y="0"/>
                  </a:lnTo>
                  <a:lnTo>
                    <a:pt x="0" y="0"/>
                  </a:lnTo>
                  <a:lnTo>
                    <a:pt x="1"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0" name="Freeform 91"/>
            <p:cNvSpPr/>
            <p:nvPr/>
          </p:nvSpPr>
          <p:spPr bwMode="auto">
            <a:xfrm>
              <a:off x="3829" y="2694"/>
              <a:ext cx="0" cy="2"/>
            </a:xfrm>
            <a:custGeom>
              <a:avLst/>
              <a:gdLst/>
              <a:ahLst/>
              <a:cxnLst>
                <a:cxn ang="0">
                  <a:pos x="1" y="0"/>
                </a:cxn>
                <a:cxn ang="0">
                  <a:pos x="1" y="1"/>
                </a:cxn>
                <a:cxn ang="0">
                  <a:pos x="0" y="1"/>
                </a:cxn>
                <a:cxn ang="0">
                  <a:pos x="1" y="0"/>
                </a:cxn>
              </a:cxnLst>
              <a:rect l="0" t="0" r="r" b="b"/>
              <a:pathLst>
                <a:path w="1" h="1">
                  <a:moveTo>
                    <a:pt x="1" y="0"/>
                  </a:moveTo>
                  <a:lnTo>
                    <a:pt x="1" y="1"/>
                  </a:lnTo>
                  <a:lnTo>
                    <a:pt x="0" y="1"/>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1" name="Freeform 92"/>
            <p:cNvSpPr/>
            <p:nvPr/>
          </p:nvSpPr>
          <p:spPr bwMode="auto">
            <a:xfrm>
              <a:off x="3815" y="2567"/>
              <a:ext cx="3" cy="5"/>
            </a:xfrm>
            <a:custGeom>
              <a:avLst/>
              <a:gdLst/>
              <a:ahLst/>
              <a:cxnLst>
                <a:cxn ang="0">
                  <a:pos x="1" y="0"/>
                </a:cxn>
                <a:cxn ang="0">
                  <a:pos x="1" y="1"/>
                </a:cxn>
                <a:cxn ang="0">
                  <a:pos x="0" y="3"/>
                </a:cxn>
                <a:cxn ang="0">
                  <a:pos x="1" y="0"/>
                </a:cxn>
              </a:cxnLst>
              <a:rect l="0" t="0" r="r" b="b"/>
              <a:pathLst>
                <a:path w="1" h="3">
                  <a:moveTo>
                    <a:pt x="1" y="0"/>
                  </a:moveTo>
                  <a:lnTo>
                    <a:pt x="1" y="1"/>
                  </a:lnTo>
                  <a:lnTo>
                    <a:pt x="0" y="3"/>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2" name="Freeform 93"/>
            <p:cNvSpPr/>
            <p:nvPr/>
          </p:nvSpPr>
          <p:spPr bwMode="auto">
            <a:xfrm>
              <a:off x="3827" y="2654"/>
              <a:ext cx="3" cy="0"/>
            </a:xfrm>
            <a:custGeom>
              <a:avLst/>
              <a:gdLst/>
              <a:ahLst/>
              <a:cxnLst>
                <a:cxn ang="0">
                  <a:pos x="2" y="0"/>
                </a:cxn>
                <a:cxn ang="0">
                  <a:pos x="2" y="2"/>
                </a:cxn>
                <a:cxn ang="0">
                  <a:pos x="0" y="0"/>
                </a:cxn>
                <a:cxn ang="0">
                  <a:pos x="2" y="0"/>
                </a:cxn>
              </a:cxnLst>
              <a:rect l="0" t="0" r="r" b="b"/>
              <a:pathLst>
                <a:path w="2" h="2">
                  <a:moveTo>
                    <a:pt x="2" y="0"/>
                  </a:moveTo>
                  <a:lnTo>
                    <a:pt x="2" y="2"/>
                  </a:lnTo>
                  <a:lnTo>
                    <a:pt x="0" y="0"/>
                  </a:lnTo>
                  <a:lnTo>
                    <a:pt x="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3" name="Freeform 94"/>
            <p:cNvSpPr/>
            <p:nvPr/>
          </p:nvSpPr>
          <p:spPr bwMode="auto">
            <a:xfrm>
              <a:off x="3827" y="2614"/>
              <a:ext cx="3" cy="2"/>
            </a:xfrm>
            <a:custGeom>
              <a:avLst/>
              <a:gdLst/>
              <a:ahLst/>
              <a:cxnLst>
                <a:cxn ang="0">
                  <a:pos x="0" y="0"/>
                </a:cxn>
                <a:cxn ang="0">
                  <a:pos x="0" y="1"/>
                </a:cxn>
                <a:cxn ang="0">
                  <a:pos x="0" y="0"/>
                </a:cxn>
              </a:cxnLst>
              <a:rect l="0" t="0" r="r" b="b"/>
              <a:pathLst>
                <a:path h="1">
                  <a:moveTo>
                    <a:pt x="0" y="0"/>
                  </a:moveTo>
                  <a:lnTo>
                    <a:pt x="0" y="1"/>
                  </a:lnTo>
                  <a:lnTo>
                    <a:pt x="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4" name="Freeform 95"/>
            <p:cNvSpPr/>
            <p:nvPr/>
          </p:nvSpPr>
          <p:spPr bwMode="auto">
            <a:xfrm>
              <a:off x="3342" y="2892"/>
              <a:ext cx="7" cy="1"/>
            </a:xfrm>
            <a:custGeom>
              <a:avLst/>
              <a:gdLst/>
              <a:ahLst/>
              <a:cxnLst>
                <a:cxn ang="0">
                  <a:pos x="6" y="0"/>
                </a:cxn>
                <a:cxn ang="0">
                  <a:pos x="4" y="0"/>
                </a:cxn>
                <a:cxn ang="0">
                  <a:pos x="0" y="1"/>
                </a:cxn>
                <a:cxn ang="0">
                  <a:pos x="6" y="0"/>
                </a:cxn>
              </a:cxnLst>
              <a:rect l="0" t="0" r="r" b="b"/>
              <a:pathLst>
                <a:path w="6" h="1">
                  <a:moveTo>
                    <a:pt x="6" y="0"/>
                  </a:moveTo>
                  <a:lnTo>
                    <a:pt x="4" y="0"/>
                  </a:lnTo>
                  <a:lnTo>
                    <a:pt x="0" y="1"/>
                  </a:lnTo>
                  <a:lnTo>
                    <a:pt x="6"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5" name="Freeform 96"/>
            <p:cNvSpPr/>
            <p:nvPr/>
          </p:nvSpPr>
          <p:spPr bwMode="auto">
            <a:xfrm>
              <a:off x="3396" y="2183"/>
              <a:ext cx="4" cy="5"/>
            </a:xfrm>
            <a:custGeom>
              <a:avLst/>
              <a:gdLst/>
              <a:ahLst/>
              <a:cxnLst>
                <a:cxn ang="0">
                  <a:pos x="0" y="0"/>
                </a:cxn>
                <a:cxn ang="0">
                  <a:pos x="0" y="3"/>
                </a:cxn>
                <a:cxn ang="0">
                  <a:pos x="1" y="1"/>
                </a:cxn>
                <a:cxn ang="0">
                  <a:pos x="0" y="0"/>
                </a:cxn>
              </a:cxnLst>
              <a:rect l="0" t="0" r="r" b="b"/>
              <a:pathLst>
                <a:path w="1" h="3">
                  <a:moveTo>
                    <a:pt x="0" y="0"/>
                  </a:moveTo>
                  <a:lnTo>
                    <a:pt x="0" y="3"/>
                  </a:lnTo>
                  <a:lnTo>
                    <a:pt x="1" y="1"/>
                  </a:lnTo>
                  <a:lnTo>
                    <a:pt x="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6" name="Freeform 97"/>
            <p:cNvSpPr/>
            <p:nvPr/>
          </p:nvSpPr>
          <p:spPr bwMode="auto">
            <a:xfrm>
              <a:off x="2769" y="2236"/>
              <a:ext cx="180" cy="318"/>
            </a:xfrm>
            <a:custGeom>
              <a:avLst/>
              <a:gdLst/>
              <a:ahLst/>
              <a:cxnLst>
                <a:cxn ang="0">
                  <a:pos x="160" y="72"/>
                </a:cxn>
                <a:cxn ang="0">
                  <a:pos x="145" y="63"/>
                </a:cxn>
                <a:cxn ang="0">
                  <a:pos x="129" y="54"/>
                </a:cxn>
                <a:cxn ang="0">
                  <a:pos x="112" y="45"/>
                </a:cxn>
                <a:cxn ang="0">
                  <a:pos x="97" y="36"/>
                </a:cxn>
                <a:cxn ang="0">
                  <a:pos x="81" y="27"/>
                </a:cxn>
                <a:cxn ang="0">
                  <a:pos x="66" y="18"/>
                </a:cxn>
                <a:cxn ang="0">
                  <a:pos x="50" y="9"/>
                </a:cxn>
                <a:cxn ang="0">
                  <a:pos x="34" y="0"/>
                </a:cxn>
                <a:cxn ang="0">
                  <a:pos x="19" y="9"/>
                </a:cxn>
                <a:cxn ang="0">
                  <a:pos x="20" y="22"/>
                </a:cxn>
                <a:cxn ang="0">
                  <a:pos x="22" y="36"/>
                </a:cxn>
                <a:cxn ang="0">
                  <a:pos x="36" y="56"/>
                </a:cxn>
                <a:cxn ang="0">
                  <a:pos x="32" y="64"/>
                </a:cxn>
                <a:cxn ang="0">
                  <a:pos x="31" y="78"/>
                </a:cxn>
                <a:cxn ang="0">
                  <a:pos x="30" y="91"/>
                </a:cxn>
                <a:cxn ang="0">
                  <a:pos x="30" y="105"/>
                </a:cxn>
                <a:cxn ang="0">
                  <a:pos x="28" y="118"/>
                </a:cxn>
                <a:cxn ang="0">
                  <a:pos x="21" y="129"/>
                </a:cxn>
                <a:cxn ang="0">
                  <a:pos x="14" y="140"/>
                </a:cxn>
                <a:cxn ang="0">
                  <a:pos x="7" y="151"/>
                </a:cxn>
                <a:cxn ang="0">
                  <a:pos x="0" y="162"/>
                </a:cxn>
                <a:cxn ang="0">
                  <a:pos x="1" y="176"/>
                </a:cxn>
                <a:cxn ang="0">
                  <a:pos x="8" y="187"/>
                </a:cxn>
                <a:cxn ang="0">
                  <a:pos x="14" y="187"/>
                </a:cxn>
                <a:cxn ang="0">
                  <a:pos x="21" y="205"/>
                </a:cxn>
                <a:cxn ang="0">
                  <a:pos x="24" y="225"/>
                </a:cxn>
                <a:cxn ang="0">
                  <a:pos x="34" y="243"/>
                </a:cxn>
                <a:cxn ang="0">
                  <a:pos x="15" y="243"/>
                </a:cxn>
                <a:cxn ang="0">
                  <a:pos x="8" y="247"/>
                </a:cxn>
                <a:cxn ang="0">
                  <a:pos x="21" y="264"/>
                </a:cxn>
                <a:cxn ang="0">
                  <a:pos x="31" y="286"/>
                </a:cxn>
                <a:cxn ang="0">
                  <a:pos x="46" y="282"/>
                </a:cxn>
                <a:cxn ang="0">
                  <a:pos x="49" y="284"/>
                </a:cxn>
                <a:cxn ang="0">
                  <a:pos x="58" y="283"/>
                </a:cxn>
                <a:cxn ang="0">
                  <a:pos x="80" y="278"/>
                </a:cxn>
                <a:cxn ang="0">
                  <a:pos x="87" y="268"/>
                </a:cxn>
                <a:cxn ang="0">
                  <a:pos x="85" y="264"/>
                </a:cxn>
                <a:cxn ang="0">
                  <a:pos x="108" y="259"/>
                </a:cxn>
                <a:cxn ang="0">
                  <a:pos x="120" y="244"/>
                </a:cxn>
                <a:cxn ang="0">
                  <a:pos x="132" y="230"/>
                </a:cxn>
                <a:cxn ang="0">
                  <a:pos x="147" y="226"/>
                </a:cxn>
                <a:cxn ang="0">
                  <a:pos x="146" y="216"/>
                </a:cxn>
                <a:cxn ang="0">
                  <a:pos x="142" y="206"/>
                </a:cxn>
                <a:cxn ang="0">
                  <a:pos x="136" y="193"/>
                </a:cxn>
                <a:cxn ang="0">
                  <a:pos x="130" y="192"/>
                </a:cxn>
                <a:cxn ang="0">
                  <a:pos x="135" y="178"/>
                </a:cxn>
                <a:cxn ang="0">
                  <a:pos x="138" y="170"/>
                </a:cxn>
                <a:cxn ang="0">
                  <a:pos x="139" y="165"/>
                </a:cxn>
                <a:cxn ang="0">
                  <a:pos x="139" y="159"/>
                </a:cxn>
                <a:cxn ang="0">
                  <a:pos x="147" y="145"/>
                </a:cxn>
                <a:cxn ang="0">
                  <a:pos x="152" y="140"/>
                </a:cxn>
                <a:cxn ang="0">
                  <a:pos x="163" y="140"/>
                </a:cxn>
                <a:cxn ang="0">
                  <a:pos x="162" y="123"/>
                </a:cxn>
                <a:cxn ang="0">
                  <a:pos x="162" y="106"/>
                </a:cxn>
                <a:cxn ang="0">
                  <a:pos x="160" y="88"/>
                </a:cxn>
                <a:cxn ang="0">
                  <a:pos x="160" y="72"/>
                </a:cxn>
              </a:cxnLst>
              <a:rect l="0" t="0" r="r" b="b"/>
              <a:pathLst>
                <a:path w="163" h="286">
                  <a:moveTo>
                    <a:pt x="160" y="72"/>
                  </a:moveTo>
                  <a:lnTo>
                    <a:pt x="145" y="63"/>
                  </a:lnTo>
                  <a:lnTo>
                    <a:pt x="129" y="54"/>
                  </a:lnTo>
                  <a:lnTo>
                    <a:pt x="112" y="45"/>
                  </a:lnTo>
                  <a:lnTo>
                    <a:pt x="97" y="36"/>
                  </a:lnTo>
                  <a:lnTo>
                    <a:pt x="81" y="27"/>
                  </a:lnTo>
                  <a:lnTo>
                    <a:pt x="66" y="18"/>
                  </a:lnTo>
                  <a:lnTo>
                    <a:pt x="50" y="9"/>
                  </a:lnTo>
                  <a:lnTo>
                    <a:pt x="34" y="0"/>
                  </a:lnTo>
                  <a:lnTo>
                    <a:pt x="19" y="9"/>
                  </a:lnTo>
                  <a:lnTo>
                    <a:pt x="20" y="22"/>
                  </a:lnTo>
                  <a:lnTo>
                    <a:pt x="22" y="36"/>
                  </a:lnTo>
                  <a:lnTo>
                    <a:pt x="36" y="56"/>
                  </a:lnTo>
                  <a:lnTo>
                    <a:pt x="32" y="64"/>
                  </a:lnTo>
                  <a:lnTo>
                    <a:pt x="31" y="78"/>
                  </a:lnTo>
                  <a:lnTo>
                    <a:pt x="30" y="91"/>
                  </a:lnTo>
                  <a:lnTo>
                    <a:pt x="30" y="105"/>
                  </a:lnTo>
                  <a:lnTo>
                    <a:pt x="28" y="118"/>
                  </a:lnTo>
                  <a:lnTo>
                    <a:pt x="21" y="129"/>
                  </a:lnTo>
                  <a:lnTo>
                    <a:pt x="14" y="140"/>
                  </a:lnTo>
                  <a:lnTo>
                    <a:pt x="7" y="151"/>
                  </a:lnTo>
                  <a:lnTo>
                    <a:pt x="0" y="162"/>
                  </a:lnTo>
                  <a:lnTo>
                    <a:pt x="1" y="176"/>
                  </a:lnTo>
                  <a:lnTo>
                    <a:pt x="8" y="187"/>
                  </a:lnTo>
                  <a:lnTo>
                    <a:pt x="14" y="187"/>
                  </a:lnTo>
                  <a:lnTo>
                    <a:pt x="21" y="205"/>
                  </a:lnTo>
                  <a:lnTo>
                    <a:pt x="24" y="225"/>
                  </a:lnTo>
                  <a:lnTo>
                    <a:pt x="34" y="243"/>
                  </a:lnTo>
                  <a:lnTo>
                    <a:pt x="15" y="243"/>
                  </a:lnTo>
                  <a:lnTo>
                    <a:pt x="8" y="247"/>
                  </a:lnTo>
                  <a:lnTo>
                    <a:pt x="21" y="264"/>
                  </a:lnTo>
                  <a:lnTo>
                    <a:pt x="31" y="286"/>
                  </a:lnTo>
                  <a:lnTo>
                    <a:pt x="46" y="282"/>
                  </a:lnTo>
                  <a:lnTo>
                    <a:pt x="49" y="284"/>
                  </a:lnTo>
                  <a:lnTo>
                    <a:pt x="58" y="283"/>
                  </a:lnTo>
                  <a:lnTo>
                    <a:pt x="80" y="278"/>
                  </a:lnTo>
                  <a:lnTo>
                    <a:pt x="87" y="268"/>
                  </a:lnTo>
                  <a:lnTo>
                    <a:pt x="85" y="264"/>
                  </a:lnTo>
                  <a:lnTo>
                    <a:pt x="108" y="259"/>
                  </a:lnTo>
                  <a:lnTo>
                    <a:pt x="120" y="244"/>
                  </a:lnTo>
                  <a:lnTo>
                    <a:pt x="132" y="230"/>
                  </a:lnTo>
                  <a:lnTo>
                    <a:pt x="147" y="226"/>
                  </a:lnTo>
                  <a:lnTo>
                    <a:pt x="146" y="216"/>
                  </a:lnTo>
                  <a:lnTo>
                    <a:pt x="142" y="206"/>
                  </a:lnTo>
                  <a:lnTo>
                    <a:pt x="136" y="193"/>
                  </a:lnTo>
                  <a:lnTo>
                    <a:pt x="130" y="192"/>
                  </a:lnTo>
                  <a:lnTo>
                    <a:pt x="135" y="178"/>
                  </a:lnTo>
                  <a:lnTo>
                    <a:pt x="138" y="170"/>
                  </a:lnTo>
                  <a:lnTo>
                    <a:pt x="139" y="165"/>
                  </a:lnTo>
                  <a:lnTo>
                    <a:pt x="139" y="159"/>
                  </a:lnTo>
                  <a:lnTo>
                    <a:pt x="147" y="145"/>
                  </a:lnTo>
                  <a:lnTo>
                    <a:pt x="152" y="140"/>
                  </a:lnTo>
                  <a:lnTo>
                    <a:pt x="163" y="140"/>
                  </a:lnTo>
                  <a:lnTo>
                    <a:pt x="162" y="123"/>
                  </a:lnTo>
                  <a:lnTo>
                    <a:pt x="162" y="106"/>
                  </a:lnTo>
                  <a:lnTo>
                    <a:pt x="160" y="88"/>
                  </a:lnTo>
                  <a:lnTo>
                    <a:pt x="160" y="7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7" name="Freeform 98"/>
            <p:cNvSpPr/>
            <p:nvPr/>
          </p:nvSpPr>
          <p:spPr bwMode="auto">
            <a:xfrm>
              <a:off x="3264" y="2454"/>
              <a:ext cx="25" cy="31"/>
            </a:xfrm>
            <a:custGeom>
              <a:avLst/>
              <a:gdLst/>
              <a:ahLst/>
              <a:cxnLst>
                <a:cxn ang="0">
                  <a:pos x="0" y="28"/>
                </a:cxn>
                <a:cxn ang="0">
                  <a:pos x="18" y="28"/>
                </a:cxn>
                <a:cxn ang="0">
                  <a:pos x="22" y="20"/>
                </a:cxn>
                <a:cxn ang="0">
                  <a:pos x="16" y="0"/>
                </a:cxn>
                <a:cxn ang="0">
                  <a:pos x="10" y="2"/>
                </a:cxn>
                <a:cxn ang="0">
                  <a:pos x="0" y="28"/>
                </a:cxn>
              </a:cxnLst>
              <a:rect l="0" t="0" r="r" b="b"/>
              <a:pathLst>
                <a:path w="22" h="28">
                  <a:moveTo>
                    <a:pt x="0" y="28"/>
                  </a:moveTo>
                  <a:lnTo>
                    <a:pt x="18" y="28"/>
                  </a:lnTo>
                  <a:lnTo>
                    <a:pt x="22" y="20"/>
                  </a:lnTo>
                  <a:lnTo>
                    <a:pt x="16" y="0"/>
                  </a:lnTo>
                  <a:lnTo>
                    <a:pt x="10" y="2"/>
                  </a:lnTo>
                  <a:lnTo>
                    <a:pt x="0" y="2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8" name="Freeform 99"/>
            <p:cNvSpPr/>
            <p:nvPr/>
          </p:nvSpPr>
          <p:spPr bwMode="auto">
            <a:xfrm>
              <a:off x="3167" y="2347"/>
              <a:ext cx="116" cy="114"/>
            </a:xfrm>
            <a:custGeom>
              <a:avLst/>
              <a:gdLst/>
              <a:ahLst/>
              <a:cxnLst>
                <a:cxn ang="0">
                  <a:pos x="0" y="78"/>
                </a:cxn>
                <a:cxn ang="0">
                  <a:pos x="2" y="65"/>
                </a:cxn>
                <a:cxn ang="0">
                  <a:pos x="4" y="40"/>
                </a:cxn>
                <a:cxn ang="0">
                  <a:pos x="10" y="17"/>
                </a:cxn>
                <a:cxn ang="0">
                  <a:pos x="20" y="10"/>
                </a:cxn>
                <a:cxn ang="0">
                  <a:pos x="29" y="3"/>
                </a:cxn>
                <a:cxn ang="0">
                  <a:pos x="32" y="0"/>
                </a:cxn>
                <a:cxn ang="0">
                  <a:pos x="36" y="12"/>
                </a:cxn>
                <a:cxn ang="0">
                  <a:pos x="41" y="25"/>
                </a:cxn>
                <a:cxn ang="0">
                  <a:pos x="46" y="39"/>
                </a:cxn>
                <a:cxn ang="0">
                  <a:pos x="52" y="52"/>
                </a:cxn>
                <a:cxn ang="0">
                  <a:pos x="52" y="47"/>
                </a:cxn>
                <a:cxn ang="0">
                  <a:pos x="57" y="49"/>
                </a:cxn>
                <a:cxn ang="0">
                  <a:pos x="70" y="59"/>
                </a:cxn>
                <a:cxn ang="0">
                  <a:pos x="87" y="76"/>
                </a:cxn>
                <a:cxn ang="0">
                  <a:pos x="104" y="93"/>
                </a:cxn>
                <a:cxn ang="0">
                  <a:pos x="105" y="96"/>
                </a:cxn>
                <a:cxn ang="0">
                  <a:pos x="104" y="97"/>
                </a:cxn>
                <a:cxn ang="0">
                  <a:pos x="98" y="99"/>
                </a:cxn>
                <a:cxn ang="0">
                  <a:pos x="90" y="102"/>
                </a:cxn>
                <a:cxn ang="0">
                  <a:pos x="89" y="99"/>
                </a:cxn>
                <a:cxn ang="0">
                  <a:pos x="75" y="94"/>
                </a:cxn>
                <a:cxn ang="0">
                  <a:pos x="65" y="83"/>
                </a:cxn>
                <a:cxn ang="0">
                  <a:pos x="60" y="77"/>
                </a:cxn>
                <a:cxn ang="0">
                  <a:pos x="51" y="72"/>
                </a:cxn>
                <a:cxn ang="0">
                  <a:pos x="42" y="70"/>
                </a:cxn>
                <a:cxn ang="0">
                  <a:pos x="33" y="71"/>
                </a:cxn>
                <a:cxn ang="0">
                  <a:pos x="24" y="63"/>
                </a:cxn>
                <a:cxn ang="0">
                  <a:pos x="22" y="77"/>
                </a:cxn>
                <a:cxn ang="0">
                  <a:pos x="15" y="71"/>
                </a:cxn>
                <a:cxn ang="0">
                  <a:pos x="8" y="79"/>
                </a:cxn>
                <a:cxn ang="0">
                  <a:pos x="0" y="78"/>
                </a:cxn>
              </a:cxnLst>
              <a:rect l="0" t="0" r="r" b="b"/>
              <a:pathLst>
                <a:path w="105" h="102">
                  <a:moveTo>
                    <a:pt x="0" y="78"/>
                  </a:moveTo>
                  <a:lnTo>
                    <a:pt x="2" y="65"/>
                  </a:lnTo>
                  <a:lnTo>
                    <a:pt x="4" y="40"/>
                  </a:lnTo>
                  <a:lnTo>
                    <a:pt x="10" y="17"/>
                  </a:lnTo>
                  <a:lnTo>
                    <a:pt x="20" y="10"/>
                  </a:lnTo>
                  <a:lnTo>
                    <a:pt x="29" y="3"/>
                  </a:lnTo>
                  <a:lnTo>
                    <a:pt x="32" y="0"/>
                  </a:lnTo>
                  <a:lnTo>
                    <a:pt x="36" y="12"/>
                  </a:lnTo>
                  <a:lnTo>
                    <a:pt x="41" y="25"/>
                  </a:lnTo>
                  <a:lnTo>
                    <a:pt x="46" y="39"/>
                  </a:lnTo>
                  <a:lnTo>
                    <a:pt x="52" y="52"/>
                  </a:lnTo>
                  <a:lnTo>
                    <a:pt x="52" y="47"/>
                  </a:lnTo>
                  <a:lnTo>
                    <a:pt x="57" y="49"/>
                  </a:lnTo>
                  <a:lnTo>
                    <a:pt x="70" y="59"/>
                  </a:lnTo>
                  <a:lnTo>
                    <a:pt x="87" y="76"/>
                  </a:lnTo>
                  <a:lnTo>
                    <a:pt x="104" y="93"/>
                  </a:lnTo>
                  <a:lnTo>
                    <a:pt x="105" y="96"/>
                  </a:lnTo>
                  <a:lnTo>
                    <a:pt x="104" y="97"/>
                  </a:lnTo>
                  <a:lnTo>
                    <a:pt x="98" y="99"/>
                  </a:lnTo>
                  <a:lnTo>
                    <a:pt x="90" y="102"/>
                  </a:lnTo>
                  <a:lnTo>
                    <a:pt x="89" y="99"/>
                  </a:lnTo>
                  <a:lnTo>
                    <a:pt x="75" y="94"/>
                  </a:lnTo>
                  <a:lnTo>
                    <a:pt x="65" y="83"/>
                  </a:lnTo>
                  <a:lnTo>
                    <a:pt x="60" y="77"/>
                  </a:lnTo>
                  <a:lnTo>
                    <a:pt x="51" y="72"/>
                  </a:lnTo>
                  <a:lnTo>
                    <a:pt x="42" y="70"/>
                  </a:lnTo>
                  <a:lnTo>
                    <a:pt x="33" y="71"/>
                  </a:lnTo>
                  <a:lnTo>
                    <a:pt x="24" y="63"/>
                  </a:lnTo>
                  <a:lnTo>
                    <a:pt x="22" y="77"/>
                  </a:lnTo>
                  <a:lnTo>
                    <a:pt x="15" y="71"/>
                  </a:lnTo>
                  <a:lnTo>
                    <a:pt x="8" y="79"/>
                  </a:lnTo>
                  <a:lnTo>
                    <a:pt x="0" y="7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49" name="Freeform 100"/>
            <p:cNvSpPr/>
            <p:nvPr/>
          </p:nvSpPr>
          <p:spPr bwMode="auto">
            <a:xfrm>
              <a:off x="3111" y="2415"/>
              <a:ext cx="262" cy="218"/>
            </a:xfrm>
            <a:custGeom>
              <a:avLst/>
              <a:gdLst/>
              <a:ahLst/>
              <a:cxnLst>
                <a:cxn ang="0">
                  <a:pos x="80" y="193"/>
                </a:cxn>
                <a:cxn ang="0">
                  <a:pos x="61" y="180"/>
                </a:cxn>
                <a:cxn ang="0">
                  <a:pos x="48" y="177"/>
                </a:cxn>
                <a:cxn ang="0">
                  <a:pos x="43" y="163"/>
                </a:cxn>
                <a:cxn ang="0">
                  <a:pos x="34" y="159"/>
                </a:cxn>
                <a:cxn ang="0">
                  <a:pos x="28" y="147"/>
                </a:cxn>
                <a:cxn ang="0">
                  <a:pos x="22" y="135"/>
                </a:cxn>
                <a:cxn ang="0">
                  <a:pos x="6" y="121"/>
                </a:cxn>
                <a:cxn ang="0">
                  <a:pos x="0" y="116"/>
                </a:cxn>
                <a:cxn ang="0">
                  <a:pos x="6" y="109"/>
                </a:cxn>
                <a:cxn ang="0">
                  <a:pos x="18" y="106"/>
                </a:cxn>
                <a:cxn ang="0">
                  <a:pos x="19" y="86"/>
                </a:cxn>
                <a:cxn ang="0">
                  <a:pos x="22" y="67"/>
                </a:cxn>
                <a:cxn ang="0">
                  <a:pos x="30" y="64"/>
                </a:cxn>
                <a:cxn ang="0">
                  <a:pos x="34" y="45"/>
                </a:cxn>
                <a:cxn ang="0">
                  <a:pos x="50" y="15"/>
                </a:cxn>
                <a:cxn ang="0">
                  <a:pos x="58" y="16"/>
                </a:cxn>
                <a:cxn ang="0">
                  <a:pos x="65" y="8"/>
                </a:cxn>
                <a:cxn ang="0">
                  <a:pos x="72" y="14"/>
                </a:cxn>
                <a:cxn ang="0">
                  <a:pos x="74" y="0"/>
                </a:cxn>
                <a:cxn ang="0">
                  <a:pos x="83" y="8"/>
                </a:cxn>
                <a:cxn ang="0">
                  <a:pos x="92" y="7"/>
                </a:cxn>
                <a:cxn ang="0">
                  <a:pos x="101" y="9"/>
                </a:cxn>
                <a:cxn ang="0">
                  <a:pos x="110" y="14"/>
                </a:cxn>
                <a:cxn ang="0">
                  <a:pos x="115" y="20"/>
                </a:cxn>
                <a:cxn ang="0">
                  <a:pos x="125" y="31"/>
                </a:cxn>
                <a:cxn ang="0">
                  <a:pos x="139" y="36"/>
                </a:cxn>
                <a:cxn ang="0">
                  <a:pos x="140" y="39"/>
                </a:cxn>
                <a:cxn ang="0">
                  <a:pos x="148" y="36"/>
                </a:cxn>
                <a:cxn ang="0">
                  <a:pos x="138" y="62"/>
                </a:cxn>
                <a:cxn ang="0">
                  <a:pos x="156" y="62"/>
                </a:cxn>
                <a:cxn ang="0">
                  <a:pos x="154" y="73"/>
                </a:cxn>
                <a:cxn ang="0">
                  <a:pos x="163" y="85"/>
                </a:cxn>
                <a:cxn ang="0">
                  <a:pos x="174" y="98"/>
                </a:cxn>
                <a:cxn ang="0">
                  <a:pos x="186" y="103"/>
                </a:cxn>
                <a:cxn ang="0">
                  <a:pos x="198" y="108"/>
                </a:cxn>
                <a:cxn ang="0">
                  <a:pos x="210" y="112"/>
                </a:cxn>
                <a:cxn ang="0">
                  <a:pos x="221" y="116"/>
                </a:cxn>
                <a:cxn ang="0">
                  <a:pos x="236" y="116"/>
                </a:cxn>
                <a:cxn ang="0">
                  <a:pos x="226" y="130"/>
                </a:cxn>
                <a:cxn ang="0">
                  <a:pos x="214" y="144"/>
                </a:cxn>
                <a:cxn ang="0">
                  <a:pos x="202" y="158"/>
                </a:cxn>
                <a:cxn ang="0">
                  <a:pos x="191" y="172"/>
                </a:cxn>
                <a:cxn ang="0">
                  <a:pos x="178" y="174"/>
                </a:cxn>
                <a:cxn ang="0">
                  <a:pos x="166" y="175"/>
                </a:cxn>
                <a:cxn ang="0">
                  <a:pos x="150" y="184"/>
                </a:cxn>
                <a:cxn ang="0">
                  <a:pos x="143" y="189"/>
                </a:cxn>
                <a:cxn ang="0">
                  <a:pos x="126" y="186"/>
                </a:cxn>
                <a:cxn ang="0">
                  <a:pos x="110" y="190"/>
                </a:cxn>
                <a:cxn ang="0">
                  <a:pos x="102" y="198"/>
                </a:cxn>
                <a:cxn ang="0">
                  <a:pos x="80" y="193"/>
                </a:cxn>
              </a:cxnLst>
              <a:rect l="0" t="0" r="r" b="b"/>
              <a:pathLst>
                <a:path w="236" h="198">
                  <a:moveTo>
                    <a:pt x="80" y="193"/>
                  </a:moveTo>
                  <a:lnTo>
                    <a:pt x="61" y="180"/>
                  </a:lnTo>
                  <a:lnTo>
                    <a:pt x="48" y="177"/>
                  </a:lnTo>
                  <a:lnTo>
                    <a:pt x="43" y="163"/>
                  </a:lnTo>
                  <a:lnTo>
                    <a:pt x="34" y="159"/>
                  </a:lnTo>
                  <a:lnTo>
                    <a:pt x="28" y="147"/>
                  </a:lnTo>
                  <a:lnTo>
                    <a:pt x="22" y="135"/>
                  </a:lnTo>
                  <a:lnTo>
                    <a:pt x="6" y="121"/>
                  </a:lnTo>
                  <a:lnTo>
                    <a:pt x="0" y="116"/>
                  </a:lnTo>
                  <a:lnTo>
                    <a:pt x="6" y="109"/>
                  </a:lnTo>
                  <a:lnTo>
                    <a:pt x="18" y="106"/>
                  </a:lnTo>
                  <a:lnTo>
                    <a:pt x="19" y="86"/>
                  </a:lnTo>
                  <a:lnTo>
                    <a:pt x="22" y="67"/>
                  </a:lnTo>
                  <a:lnTo>
                    <a:pt x="30" y="64"/>
                  </a:lnTo>
                  <a:lnTo>
                    <a:pt x="34" y="45"/>
                  </a:lnTo>
                  <a:lnTo>
                    <a:pt x="50" y="15"/>
                  </a:lnTo>
                  <a:lnTo>
                    <a:pt x="58" y="16"/>
                  </a:lnTo>
                  <a:lnTo>
                    <a:pt x="65" y="8"/>
                  </a:lnTo>
                  <a:lnTo>
                    <a:pt x="72" y="14"/>
                  </a:lnTo>
                  <a:lnTo>
                    <a:pt x="74" y="0"/>
                  </a:lnTo>
                  <a:lnTo>
                    <a:pt x="83" y="8"/>
                  </a:lnTo>
                  <a:lnTo>
                    <a:pt x="92" y="7"/>
                  </a:lnTo>
                  <a:lnTo>
                    <a:pt x="101" y="9"/>
                  </a:lnTo>
                  <a:lnTo>
                    <a:pt x="110" y="14"/>
                  </a:lnTo>
                  <a:lnTo>
                    <a:pt x="115" y="20"/>
                  </a:lnTo>
                  <a:lnTo>
                    <a:pt x="125" y="31"/>
                  </a:lnTo>
                  <a:lnTo>
                    <a:pt x="139" y="36"/>
                  </a:lnTo>
                  <a:lnTo>
                    <a:pt x="140" y="39"/>
                  </a:lnTo>
                  <a:lnTo>
                    <a:pt x="148" y="36"/>
                  </a:lnTo>
                  <a:lnTo>
                    <a:pt x="138" y="62"/>
                  </a:lnTo>
                  <a:lnTo>
                    <a:pt x="156" y="62"/>
                  </a:lnTo>
                  <a:lnTo>
                    <a:pt x="154" y="73"/>
                  </a:lnTo>
                  <a:lnTo>
                    <a:pt x="163" y="85"/>
                  </a:lnTo>
                  <a:lnTo>
                    <a:pt x="174" y="98"/>
                  </a:lnTo>
                  <a:lnTo>
                    <a:pt x="186" y="103"/>
                  </a:lnTo>
                  <a:lnTo>
                    <a:pt x="198" y="108"/>
                  </a:lnTo>
                  <a:lnTo>
                    <a:pt x="210" y="112"/>
                  </a:lnTo>
                  <a:lnTo>
                    <a:pt x="221" y="116"/>
                  </a:lnTo>
                  <a:lnTo>
                    <a:pt x="236" y="116"/>
                  </a:lnTo>
                  <a:lnTo>
                    <a:pt x="226" y="130"/>
                  </a:lnTo>
                  <a:lnTo>
                    <a:pt x="214" y="144"/>
                  </a:lnTo>
                  <a:lnTo>
                    <a:pt x="202" y="158"/>
                  </a:lnTo>
                  <a:lnTo>
                    <a:pt x="191" y="172"/>
                  </a:lnTo>
                  <a:lnTo>
                    <a:pt x="178" y="174"/>
                  </a:lnTo>
                  <a:lnTo>
                    <a:pt x="166" y="175"/>
                  </a:lnTo>
                  <a:lnTo>
                    <a:pt x="150" y="184"/>
                  </a:lnTo>
                  <a:lnTo>
                    <a:pt x="143" y="189"/>
                  </a:lnTo>
                  <a:lnTo>
                    <a:pt x="126" y="186"/>
                  </a:lnTo>
                  <a:lnTo>
                    <a:pt x="110" y="190"/>
                  </a:lnTo>
                  <a:lnTo>
                    <a:pt x="102" y="198"/>
                  </a:lnTo>
                  <a:lnTo>
                    <a:pt x="80" y="19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0" name="Freeform 101"/>
            <p:cNvSpPr/>
            <p:nvPr/>
          </p:nvSpPr>
          <p:spPr bwMode="auto">
            <a:xfrm>
              <a:off x="3253" y="2467"/>
              <a:ext cx="176" cy="270"/>
            </a:xfrm>
            <a:custGeom>
              <a:avLst/>
              <a:gdLst/>
              <a:ahLst/>
              <a:cxnLst>
                <a:cxn ang="0">
                  <a:pos x="154" y="34"/>
                </a:cxn>
                <a:cxn ang="0">
                  <a:pos x="149" y="54"/>
                </a:cxn>
                <a:cxn ang="0">
                  <a:pos x="138" y="76"/>
                </a:cxn>
                <a:cxn ang="0">
                  <a:pos x="128" y="96"/>
                </a:cxn>
                <a:cxn ang="0">
                  <a:pos x="117" y="118"/>
                </a:cxn>
                <a:cxn ang="0">
                  <a:pos x="106" y="139"/>
                </a:cxn>
                <a:cxn ang="0">
                  <a:pos x="96" y="150"/>
                </a:cxn>
                <a:cxn ang="0">
                  <a:pos x="87" y="160"/>
                </a:cxn>
                <a:cxn ang="0">
                  <a:pos x="77" y="169"/>
                </a:cxn>
                <a:cxn ang="0">
                  <a:pos x="69" y="179"/>
                </a:cxn>
                <a:cxn ang="0">
                  <a:pos x="57" y="190"/>
                </a:cxn>
                <a:cxn ang="0">
                  <a:pos x="46" y="201"/>
                </a:cxn>
                <a:cxn ang="0">
                  <a:pos x="35" y="211"/>
                </a:cxn>
                <a:cxn ang="0">
                  <a:pos x="24" y="222"/>
                </a:cxn>
                <a:cxn ang="0">
                  <a:pos x="16" y="234"/>
                </a:cxn>
                <a:cxn ang="0">
                  <a:pos x="9" y="245"/>
                </a:cxn>
                <a:cxn ang="0">
                  <a:pos x="0" y="231"/>
                </a:cxn>
                <a:cxn ang="0">
                  <a:pos x="0" y="214"/>
                </a:cxn>
                <a:cxn ang="0">
                  <a:pos x="0" y="197"/>
                </a:cxn>
                <a:cxn ang="0">
                  <a:pos x="0" y="180"/>
                </a:cxn>
                <a:cxn ang="0">
                  <a:pos x="0" y="165"/>
                </a:cxn>
                <a:cxn ang="0">
                  <a:pos x="8" y="154"/>
                </a:cxn>
                <a:cxn ang="0">
                  <a:pos x="15" y="144"/>
                </a:cxn>
                <a:cxn ang="0">
                  <a:pos x="22" y="139"/>
                </a:cxn>
                <a:cxn ang="0">
                  <a:pos x="38" y="130"/>
                </a:cxn>
                <a:cxn ang="0">
                  <a:pos x="50" y="129"/>
                </a:cxn>
                <a:cxn ang="0">
                  <a:pos x="63" y="127"/>
                </a:cxn>
                <a:cxn ang="0">
                  <a:pos x="74" y="113"/>
                </a:cxn>
                <a:cxn ang="0">
                  <a:pos x="86" y="99"/>
                </a:cxn>
                <a:cxn ang="0">
                  <a:pos x="98" y="85"/>
                </a:cxn>
                <a:cxn ang="0">
                  <a:pos x="108" y="71"/>
                </a:cxn>
                <a:cxn ang="0">
                  <a:pos x="93" y="71"/>
                </a:cxn>
                <a:cxn ang="0">
                  <a:pos x="82" y="67"/>
                </a:cxn>
                <a:cxn ang="0">
                  <a:pos x="70" y="63"/>
                </a:cxn>
                <a:cxn ang="0">
                  <a:pos x="58" y="58"/>
                </a:cxn>
                <a:cxn ang="0">
                  <a:pos x="46" y="53"/>
                </a:cxn>
                <a:cxn ang="0">
                  <a:pos x="35" y="40"/>
                </a:cxn>
                <a:cxn ang="0">
                  <a:pos x="26" y="28"/>
                </a:cxn>
                <a:cxn ang="0">
                  <a:pos x="28" y="17"/>
                </a:cxn>
                <a:cxn ang="0">
                  <a:pos x="32" y="9"/>
                </a:cxn>
                <a:cxn ang="0">
                  <a:pos x="42" y="18"/>
                </a:cxn>
                <a:cxn ang="0">
                  <a:pos x="52" y="28"/>
                </a:cxn>
                <a:cxn ang="0">
                  <a:pos x="71" y="21"/>
                </a:cxn>
                <a:cxn ang="0">
                  <a:pos x="87" y="22"/>
                </a:cxn>
                <a:cxn ang="0">
                  <a:pos x="101" y="15"/>
                </a:cxn>
                <a:cxn ang="0">
                  <a:pos x="123" y="10"/>
                </a:cxn>
                <a:cxn ang="0">
                  <a:pos x="146" y="5"/>
                </a:cxn>
                <a:cxn ang="0">
                  <a:pos x="153" y="0"/>
                </a:cxn>
                <a:cxn ang="0">
                  <a:pos x="158" y="5"/>
                </a:cxn>
                <a:cxn ang="0">
                  <a:pos x="156" y="28"/>
                </a:cxn>
                <a:cxn ang="0">
                  <a:pos x="159" y="28"/>
                </a:cxn>
                <a:cxn ang="0">
                  <a:pos x="154" y="34"/>
                </a:cxn>
              </a:cxnLst>
              <a:rect l="0" t="0" r="r" b="b"/>
              <a:pathLst>
                <a:path w="159" h="245">
                  <a:moveTo>
                    <a:pt x="154" y="34"/>
                  </a:moveTo>
                  <a:lnTo>
                    <a:pt x="149" y="54"/>
                  </a:lnTo>
                  <a:lnTo>
                    <a:pt x="138" y="76"/>
                  </a:lnTo>
                  <a:lnTo>
                    <a:pt x="128" y="96"/>
                  </a:lnTo>
                  <a:lnTo>
                    <a:pt x="117" y="118"/>
                  </a:lnTo>
                  <a:lnTo>
                    <a:pt x="106" y="139"/>
                  </a:lnTo>
                  <a:lnTo>
                    <a:pt x="96" y="150"/>
                  </a:lnTo>
                  <a:lnTo>
                    <a:pt x="87" y="160"/>
                  </a:lnTo>
                  <a:lnTo>
                    <a:pt x="77" y="169"/>
                  </a:lnTo>
                  <a:lnTo>
                    <a:pt x="69" y="179"/>
                  </a:lnTo>
                  <a:lnTo>
                    <a:pt x="57" y="190"/>
                  </a:lnTo>
                  <a:lnTo>
                    <a:pt x="46" y="201"/>
                  </a:lnTo>
                  <a:lnTo>
                    <a:pt x="35" y="211"/>
                  </a:lnTo>
                  <a:lnTo>
                    <a:pt x="24" y="222"/>
                  </a:lnTo>
                  <a:lnTo>
                    <a:pt x="16" y="234"/>
                  </a:lnTo>
                  <a:lnTo>
                    <a:pt x="9" y="245"/>
                  </a:lnTo>
                  <a:lnTo>
                    <a:pt x="0" y="231"/>
                  </a:lnTo>
                  <a:lnTo>
                    <a:pt x="0" y="214"/>
                  </a:lnTo>
                  <a:lnTo>
                    <a:pt x="0" y="197"/>
                  </a:lnTo>
                  <a:lnTo>
                    <a:pt x="0" y="180"/>
                  </a:lnTo>
                  <a:lnTo>
                    <a:pt x="0" y="165"/>
                  </a:lnTo>
                  <a:lnTo>
                    <a:pt x="8" y="154"/>
                  </a:lnTo>
                  <a:lnTo>
                    <a:pt x="15" y="144"/>
                  </a:lnTo>
                  <a:lnTo>
                    <a:pt x="22" y="139"/>
                  </a:lnTo>
                  <a:lnTo>
                    <a:pt x="38" y="130"/>
                  </a:lnTo>
                  <a:lnTo>
                    <a:pt x="50" y="129"/>
                  </a:lnTo>
                  <a:lnTo>
                    <a:pt x="63" y="127"/>
                  </a:lnTo>
                  <a:lnTo>
                    <a:pt x="74" y="113"/>
                  </a:lnTo>
                  <a:lnTo>
                    <a:pt x="86" y="99"/>
                  </a:lnTo>
                  <a:lnTo>
                    <a:pt x="98" y="85"/>
                  </a:lnTo>
                  <a:lnTo>
                    <a:pt x="108" y="71"/>
                  </a:lnTo>
                  <a:lnTo>
                    <a:pt x="93" y="71"/>
                  </a:lnTo>
                  <a:lnTo>
                    <a:pt x="82" y="67"/>
                  </a:lnTo>
                  <a:lnTo>
                    <a:pt x="70" y="63"/>
                  </a:lnTo>
                  <a:lnTo>
                    <a:pt x="58" y="58"/>
                  </a:lnTo>
                  <a:lnTo>
                    <a:pt x="46" y="53"/>
                  </a:lnTo>
                  <a:lnTo>
                    <a:pt x="35" y="40"/>
                  </a:lnTo>
                  <a:lnTo>
                    <a:pt x="26" y="28"/>
                  </a:lnTo>
                  <a:lnTo>
                    <a:pt x="28" y="17"/>
                  </a:lnTo>
                  <a:lnTo>
                    <a:pt x="32" y="9"/>
                  </a:lnTo>
                  <a:lnTo>
                    <a:pt x="42" y="18"/>
                  </a:lnTo>
                  <a:lnTo>
                    <a:pt x="52" y="28"/>
                  </a:lnTo>
                  <a:lnTo>
                    <a:pt x="71" y="21"/>
                  </a:lnTo>
                  <a:lnTo>
                    <a:pt x="87" y="22"/>
                  </a:lnTo>
                  <a:lnTo>
                    <a:pt x="101" y="15"/>
                  </a:lnTo>
                  <a:lnTo>
                    <a:pt x="123" y="10"/>
                  </a:lnTo>
                  <a:lnTo>
                    <a:pt x="146" y="5"/>
                  </a:lnTo>
                  <a:lnTo>
                    <a:pt x="153" y="0"/>
                  </a:lnTo>
                  <a:lnTo>
                    <a:pt x="158" y="5"/>
                  </a:lnTo>
                  <a:lnTo>
                    <a:pt x="156" y="28"/>
                  </a:lnTo>
                  <a:lnTo>
                    <a:pt x="159" y="28"/>
                  </a:lnTo>
                  <a:lnTo>
                    <a:pt x="154" y="3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1" name="Freeform 102"/>
            <p:cNvSpPr/>
            <p:nvPr/>
          </p:nvSpPr>
          <p:spPr bwMode="auto">
            <a:xfrm>
              <a:off x="2913" y="2243"/>
              <a:ext cx="287" cy="393"/>
            </a:xfrm>
            <a:custGeom>
              <a:avLst/>
              <a:gdLst/>
              <a:ahLst/>
              <a:cxnLst>
                <a:cxn ang="0">
                  <a:pos x="30" y="56"/>
                </a:cxn>
                <a:cxn ang="0">
                  <a:pos x="45" y="38"/>
                </a:cxn>
                <a:cxn ang="0">
                  <a:pos x="57" y="20"/>
                </a:cxn>
                <a:cxn ang="0">
                  <a:pos x="81" y="20"/>
                </a:cxn>
                <a:cxn ang="0">
                  <a:pos x="105" y="20"/>
                </a:cxn>
                <a:cxn ang="0">
                  <a:pos x="130" y="20"/>
                </a:cxn>
                <a:cxn ang="0">
                  <a:pos x="143" y="15"/>
                </a:cxn>
                <a:cxn ang="0">
                  <a:pos x="164" y="23"/>
                </a:cxn>
                <a:cxn ang="0">
                  <a:pos x="186" y="17"/>
                </a:cxn>
                <a:cxn ang="0">
                  <a:pos x="198" y="5"/>
                </a:cxn>
                <a:cxn ang="0">
                  <a:pos x="208" y="0"/>
                </a:cxn>
                <a:cxn ang="0">
                  <a:pos x="228" y="23"/>
                </a:cxn>
                <a:cxn ang="0">
                  <a:pos x="238" y="57"/>
                </a:cxn>
                <a:cxn ang="0">
                  <a:pos x="257" y="95"/>
                </a:cxn>
                <a:cxn ang="0">
                  <a:pos x="238" y="109"/>
                </a:cxn>
                <a:cxn ang="0">
                  <a:pos x="230" y="157"/>
                </a:cxn>
                <a:cxn ang="0">
                  <a:pos x="212" y="200"/>
                </a:cxn>
                <a:cxn ang="0">
                  <a:pos x="200" y="222"/>
                </a:cxn>
                <a:cxn ang="0">
                  <a:pos x="196" y="261"/>
                </a:cxn>
                <a:cxn ang="0">
                  <a:pos x="178" y="271"/>
                </a:cxn>
                <a:cxn ang="0">
                  <a:pos x="200" y="290"/>
                </a:cxn>
                <a:cxn ang="0">
                  <a:pos x="212" y="314"/>
                </a:cxn>
                <a:cxn ang="0">
                  <a:pos x="226" y="332"/>
                </a:cxn>
                <a:cxn ang="0">
                  <a:pos x="201" y="332"/>
                </a:cxn>
                <a:cxn ang="0">
                  <a:pos x="188" y="348"/>
                </a:cxn>
                <a:cxn ang="0">
                  <a:pos x="162" y="350"/>
                </a:cxn>
                <a:cxn ang="0">
                  <a:pos x="147" y="349"/>
                </a:cxn>
                <a:cxn ang="0">
                  <a:pos x="134" y="342"/>
                </a:cxn>
                <a:cxn ang="0">
                  <a:pos x="117" y="336"/>
                </a:cxn>
                <a:cxn ang="0">
                  <a:pos x="95" y="329"/>
                </a:cxn>
                <a:cxn ang="0">
                  <a:pos x="89" y="319"/>
                </a:cxn>
                <a:cxn ang="0">
                  <a:pos x="74" y="297"/>
                </a:cxn>
                <a:cxn ang="0">
                  <a:pos x="57" y="277"/>
                </a:cxn>
                <a:cxn ang="0">
                  <a:pos x="39" y="261"/>
                </a:cxn>
                <a:cxn ang="0">
                  <a:pos x="30" y="241"/>
                </a:cxn>
                <a:cxn ang="0">
                  <a:pos x="17" y="219"/>
                </a:cxn>
                <a:cxn ang="0">
                  <a:pos x="12" y="199"/>
                </a:cxn>
                <a:cxn ang="0">
                  <a:pos x="0" y="185"/>
                </a:cxn>
                <a:cxn ang="0">
                  <a:pos x="8" y="163"/>
                </a:cxn>
                <a:cxn ang="0">
                  <a:pos x="9" y="152"/>
                </a:cxn>
                <a:cxn ang="0">
                  <a:pos x="22" y="133"/>
                </a:cxn>
                <a:cxn ang="0">
                  <a:pos x="32" y="116"/>
                </a:cxn>
                <a:cxn ang="0">
                  <a:pos x="30" y="81"/>
                </a:cxn>
              </a:cxnLst>
              <a:rect l="0" t="0" r="r" b="b"/>
              <a:pathLst>
                <a:path w="257" h="353">
                  <a:moveTo>
                    <a:pt x="30" y="65"/>
                  </a:moveTo>
                  <a:lnTo>
                    <a:pt x="30" y="56"/>
                  </a:lnTo>
                  <a:lnTo>
                    <a:pt x="46" y="56"/>
                  </a:lnTo>
                  <a:lnTo>
                    <a:pt x="45" y="38"/>
                  </a:lnTo>
                  <a:lnTo>
                    <a:pt x="45" y="20"/>
                  </a:lnTo>
                  <a:lnTo>
                    <a:pt x="57" y="20"/>
                  </a:lnTo>
                  <a:lnTo>
                    <a:pt x="69" y="20"/>
                  </a:lnTo>
                  <a:lnTo>
                    <a:pt x="81" y="20"/>
                  </a:lnTo>
                  <a:lnTo>
                    <a:pt x="93" y="20"/>
                  </a:lnTo>
                  <a:lnTo>
                    <a:pt x="105" y="20"/>
                  </a:lnTo>
                  <a:lnTo>
                    <a:pt x="117" y="20"/>
                  </a:lnTo>
                  <a:lnTo>
                    <a:pt x="130" y="20"/>
                  </a:lnTo>
                  <a:lnTo>
                    <a:pt x="142" y="20"/>
                  </a:lnTo>
                  <a:lnTo>
                    <a:pt x="143" y="15"/>
                  </a:lnTo>
                  <a:lnTo>
                    <a:pt x="144" y="20"/>
                  </a:lnTo>
                  <a:lnTo>
                    <a:pt x="164" y="23"/>
                  </a:lnTo>
                  <a:lnTo>
                    <a:pt x="183" y="24"/>
                  </a:lnTo>
                  <a:lnTo>
                    <a:pt x="186" y="17"/>
                  </a:lnTo>
                  <a:lnTo>
                    <a:pt x="195" y="14"/>
                  </a:lnTo>
                  <a:lnTo>
                    <a:pt x="198" y="5"/>
                  </a:lnTo>
                  <a:lnTo>
                    <a:pt x="202" y="6"/>
                  </a:lnTo>
                  <a:lnTo>
                    <a:pt x="208" y="0"/>
                  </a:lnTo>
                  <a:lnTo>
                    <a:pt x="219" y="11"/>
                  </a:lnTo>
                  <a:lnTo>
                    <a:pt x="228" y="23"/>
                  </a:lnTo>
                  <a:lnTo>
                    <a:pt x="234" y="36"/>
                  </a:lnTo>
                  <a:lnTo>
                    <a:pt x="238" y="57"/>
                  </a:lnTo>
                  <a:lnTo>
                    <a:pt x="243" y="78"/>
                  </a:lnTo>
                  <a:lnTo>
                    <a:pt x="257" y="95"/>
                  </a:lnTo>
                  <a:lnTo>
                    <a:pt x="248" y="102"/>
                  </a:lnTo>
                  <a:lnTo>
                    <a:pt x="238" y="109"/>
                  </a:lnTo>
                  <a:lnTo>
                    <a:pt x="232" y="132"/>
                  </a:lnTo>
                  <a:lnTo>
                    <a:pt x="230" y="157"/>
                  </a:lnTo>
                  <a:lnTo>
                    <a:pt x="228" y="170"/>
                  </a:lnTo>
                  <a:lnTo>
                    <a:pt x="212" y="200"/>
                  </a:lnTo>
                  <a:lnTo>
                    <a:pt x="208" y="219"/>
                  </a:lnTo>
                  <a:lnTo>
                    <a:pt x="200" y="222"/>
                  </a:lnTo>
                  <a:lnTo>
                    <a:pt x="197" y="241"/>
                  </a:lnTo>
                  <a:lnTo>
                    <a:pt x="196" y="261"/>
                  </a:lnTo>
                  <a:lnTo>
                    <a:pt x="184" y="264"/>
                  </a:lnTo>
                  <a:lnTo>
                    <a:pt x="178" y="271"/>
                  </a:lnTo>
                  <a:lnTo>
                    <a:pt x="184" y="276"/>
                  </a:lnTo>
                  <a:lnTo>
                    <a:pt x="200" y="290"/>
                  </a:lnTo>
                  <a:lnTo>
                    <a:pt x="206" y="302"/>
                  </a:lnTo>
                  <a:lnTo>
                    <a:pt x="212" y="314"/>
                  </a:lnTo>
                  <a:lnTo>
                    <a:pt x="221" y="318"/>
                  </a:lnTo>
                  <a:lnTo>
                    <a:pt x="226" y="332"/>
                  </a:lnTo>
                  <a:lnTo>
                    <a:pt x="213" y="332"/>
                  </a:lnTo>
                  <a:lnTo>
                    <a:pt x="201" y="332"/>
                  </a:lnTo>
                  <a:lnTo>
                    <a:pt x="195" y="339"/>
                  </a:lnTo>
                  <a:lnTo>
                    <a:pt x="188" y="348"/>
                  </a:lnTo>
                  <a:lnTo>
                    <a:pt x="170" y="348"/>
                  </a:lnTo>
                  <a:lnTo>
                    <a:pt x="162" y="350"/>
                  </a:lnTo>
                  <a:lnTo>
                    <a:pt x="159" y="348"/>
                  </a:lnTo>
                  <a:lnTo>
                    <a:pt x="147" y="349"/>
                  </a:lnTo>
                  <a:lnTo>
                    <a:pt x="146" y="353"/>
                  </a:lnTo>
                  <a:lnTo>
                    <a:pt x="134" y="342"/>
                  </a:lnTo>
                  <a:lnTo>
                    <a:pt x="123" y="331"/>
                  </a:lnTo>
                  <a:lnTo>
                    <a:pt x="117" y="336"/>
                  </a:lnTo>
                  <a:lnTo>
                    <a:pt x="107" y="337"/>
                  </a:lnTo>
                  <a:lnTo>
                    <a:pt x="95" y="329"/>
                  </a:lnTo>
                  <a:lnTo>
                    <a:pt x="92" y="325"/>
                  </a:lnTo>
                  <a:lnTo>
                    <a:pt x="89" y="319"/>
                  </a:lnTo>
                  <a:lnTo>
                    <a:pt x="80" y="307"/>
                  </a:lnTo>
                  <a:lnTo>
                    <a:pt x="74" y="297"/>
                  </a:lnTo>
                  <a:lnTo>
                    <a:pt x="59" y="284"/>
                  </a:lnTo>
                  <a:lnTo>
                    <a:pt x="57" y="277"/>
                  </a:lnTo>
                  <a:lnTo>
                    <a:pt x="42" y="266"/>
                  </a:lnTo>
                  <a:lnTo>
                    <a:pt x="39" y="261"/>
                  </a:lnTo>
                  <a:lnTo>
                    <a:pt x="28" y="259"/>
                  </a:lnTo>
                  <a:lnTo>
                    <a:pt x="30" y="241"/>
                  </a:lnTo>
                  <a:lnTo>
                    <a:pt x="23" y="230"/>
                  </a:lnTo>
                  <a:lnTo>
                    <a:pt x="17" y="219"/>
                  </a:lnTo>
                  <a:lnTo>
                    <a:pt x="16" y="209"/>
                  </a:lnTo>
                  <a:lnTo>
                    <a:pt x="12" y="199"/>
                  </a:lnTo>
                  <a:lnTo>
                    <a:pt x="6" y="186"/>
                  </a:lnTo>
                  <a:lnTo>
                    <a:pt x="0" y="185"/>
                  </a:lnTo>
                  <a:lnTo>
                    <a:pt x="5" y="171"/>
                  </a:lnTo>
                  <a:lnTo>
                    <a:pt x="8" y="163"/>
                  </a:lnTo>
                  <a:lnTo>
                    <a:pt x="9" y="158"/>
                  </a:lnTo>
                  <a:lnTo>
                    <a:pt x="9" y="152"/>
                  </a:lnTo>
                  <a:lnTo>
                    <a:pt x="17" y="138"/>
                  </a:lnTo>
                  <a:lnTo>
                    <a:pt x="22" y="133"/>
                  </a:lnTo>
                  <a:lnTo>
                    <a:pt x="33" y="133"/>
                  </a:lnTo>
                  <a:lnTo>
                    <a:pt x="32" y="116"/>
                  </a:lnTo>
                  <a:lnTo>
                    <a:pt x="32" y="99"/>
                  </a:lnTo>
                  <a:lnTo>
                    <a:pt x="30" y="81"/>
                  </a:lnTo>
                  <a:lnTo>
                    <a:pt x="30" y="6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2" name="Freeform 103"/>
            <p:cNvSpPr/>
            <p:nvPr/>
          </p:nvSpPr>
          <p:spPr bwMode="auto">
            <a:xfrm>
              <a:off x="3043" y="2752"/>
              <a:ext cx="32" cy="42"/>
            </a:xfrm>
            <a:custGeom>
              <a:avLst/>
              <a:gdLst/>
              <a:ahLst/>
              <a:cxnLst>
                <a:cxn ang="0">
                  <a:pos x="25" y="10"/>
                </a:cxn>
                <a:cxn ang="0">
                  <a:pos x="25" y="1"/>
                </a:cxn>
                <a:cxn ang="0">
                  <a:pos x="16" y="0"/>
                </a:cxn>
                <a:cxn ang="0">
                  <a:pos x="14" y="6"/>
                </a:cxn>
                <a:cxn ang="0">
                  <a:pos x="1" y="6"/>
                </a:cxn>
                <a:cxn ang="0">
                  <a:pos x="0" y="7"/>
                </a:cxn>
                <a:cxn ang="0">
                  <a:pos x="1" y="8"/>
                </a:cxn>
                <a:cxn ang="0">
                  <a:pos x="3" y="23"/>
                </a:cxn>
                <a:cxn ang="0">
                  <a:pos x="7" y="38"/>
                </a:cxn>
                <a:cxn ang="0">
                  <a:pos x="10" y="38"/>
                </a:cxn>
                <a:cxn ang="0">
                  <a:pos x="19" y="26"/>
                </a:cxn>
                <a:cxn ang="0">
                  <a:pos x="28" y="16"/>
                </a:cxn>
                <a:cxn ang="0">
                  <a:pos x="25" y="10"/>
                </a:cxn>
              </a:cxnLst>
              <a:rect l="0" t="0" r="r" b="b"/>
              <a:pathLst>
                <a:path w="28" h="38">
                  <a:moveTo>
                    <a:pt x="25" y="10"/>
                  </a:moveTo>
                  <a:lnTo>
                    <a:pt x="25" y="1"/>
                  </a:lnTo>
                  <a:lnTo>
                    <a:pt x="16" y="0"/>
                  </a:lnTo>
                  <a:lnTo>
                    <a:pt x="14" y="6"/>
                  </a:lnTo>
                  <a:lnTo>
                    <a:pt x="1" y="6"/>
                  </a:lnTo>
                  <a:lnTo>
                    <a:pt x="0" y="7"/>
                  </a:lnTo>
                  <a:lnTo>
                    <a:pt x="1" y="8"/>
                  </a:lnTo>
                  <a:lnTo>
                    <a:pt x="3" y="23"/>
                  </a:lnTo>
                  <a:lnTo>
                    <a:pt x="7" y="38"/>
                  </a:lnTo>
                  <a:lnTo>
                    <a:pt x="10" y="38"/>
                  </a:lnTo>
                  <a:lnTo>
                    <a:pt x="19" y="26"/>
                  </a:lnTo>
                  <a:lnTo>
                    <a:pt x="28" y="16"/>
                  </a:lnTo>
                  <a:lnTo>
                    <a:pt x="25" y="1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3" name="Freeform 104"/>
            <p:cNvSpPr/>
            <p:nvPr/>
          </p:nvSpPr>
          <p:spPr bwMode="auto">
            <a:xfrm>
              <a:off x="2729" y="2633"/>
              <a:ext cx="131" cy="172"/>
            </a:xfrm>
            <a:custGeom>
              <a:avLst/>
              <a:gdLst/>
              <a:ahLst/>
              <a:cxnLst>
                <a:cxn ang="0">
                  <a:pos x="20" y="108"/>
                </a:cxn>
                <a:cxn ang="0">
                  <a:pos x="6" y="109"/>
                </a:cxn>
                <a:cxn ang="0">
                  <a:pos x="7" y="115"/>
                </a:cxn>
                <a:cxn ang="0">
                  <a:pos x="8" y="120"/>
                </a:cxn>
                <a:cxn ang="0">
                  <a:pos x="12" y="127"/>
                </a:cxn>
                <a:cxn ang="0">
                  <a:pos x="8" y="131"/>
                </a:cxn>
                <a:cxn ang="0">
                  <a:pos x="4" y="129"/>
                </a:cxn>
                <a:cxn ang="0">
                  <a:pos x="0" y="136"/>
                </a:cxn>
                <a:cxn ang="0">
                  <a:pos x="13" y="155"/>
                </a:cxn>
                <a:cxn ang="0">
                  <a:pos x="24" y="145"/>
                </a:cxn>
                <a:cxn ang="0">
                  <a:pos x="30" y="148"/>
                </a:cxn>
                <a:cxn ang="0">
                  <a:pos x="38" y="151"/>
                </a:cxn>
                <a:cxn ang="0">
                  <a:pos x="42" y="145"/>
                </a:cxn>
                <a:cxn ang="0">
                  <a:pos x="51" y="144"/>
                </a:cxn>
                <a:cxn ang="0">
                  <a:pos x="54" y="153"/>
                </a:cxn>
                <a:cxn ang="0">
                  <a:pos x="66" y="141"/>
                </a:cxn>
                <a:cxn ang="0">
                  <a:pos x="78" y="129"/>
                </a:cxn>
                <a:cxn ang="0">
                  <a:pos x="80" y="115"/>
                </a:cxn>
                <a:cxn ang="0">
                  <a:pos x="81" y="101"/>
                </a:cxn>
                <a:cxn ang="0">
                  <a:pos x="93" y="87"/>
                </a:cxn>
                <a:cxn ang="0">
                  <a:pos x="104" y="72"/>
                </a:cxn>
                <a:cxn ang="0">
                  <a:pos x="106" y="59"/>
                </a:cxn>
                <a:cxn ang="0">
                  <a:pos x="109" y="45"/>
                </a:cxn>
                <a:cxn ang="0">
                  <a:pos x="111" y="31"/>
                </a:cxn>
                <a:cxn ang="0">
                  <a:pos x="114" y="18"/>
                </a:cxn>
                <a:cxn ang="0">
                  <a:pos x="117" y="3"/>
                </a:cxn>
                <a:cxn ang="0">
                  <a:pos x="105" y="1"/>
                </a:cxn>
                <a:cxn ang="0">
                  <a:pos x="93" y="0"/>
                </a:cxn>
                <a:cxn ang="0">
                  <a:pos x="85" y="6"/>
                </a:cxn>
                <a:cxn ang="0">
                  <a:pos x="79" y="25"/>
                </a:cxn>
                <a:cxn ang="0">
                  <a:pos x="76" y="34"/>
                </a:cxn>
                <a:cxn ang="0">
                  <a:pos x="62" y="30"/>
                </a:cxn>
                <a:cxn ang="0">
                  <a:pos x="49" y="27"/>
                </a:cxn>
                <a:cxn ang="0">
                  <a:pos x="33" y="27"/>
                </a:cxn>
                <a:cxn ang="0">
                  <a:pos x="32" y="43"/>
                </a:cxn>
                <a:cxn ang="0">
                  <a:pos x="49" y="42"/>
                </a:cxn>
                <a:cxn ang="0">
                  <a:pos x="50" y="54"/>
                </a:cxn>
                <a:cxn ang="0">
                  <a:pos x="43" y="64"/>
                </a:cxn>
                <a:cxn ang="0">
                  <a:pos x="52" y="79"/>
                </a:cxn>
                <a:cxn ang="0">
                  <a:pos x="48" y="105"/>
                </a:cxn>
                <a:cxn ang="0">
                  <a:pos x="43" y="109"/>
                </a:cxn>
                <a:cxn ang="0">
                  <a:pos x="40" y="105"/>
                </a:cxn>
                <a:cxn ang="0">
                  <a:pos x="31" y="108"/>
                </a:cxn>
                <a:cxn ang="0">
                  <a:pos x="21" y="97"/>
                </a:cxn>
                <a:cxn ang="0">
                  <a:pos x="20" y="108"/>
                </a:cxn>
              </a:cxnLst>
              <a:rect l="0" t="0" r="r" b="b"/>
              <a:pathLst>
                <a:path w="117" h="155">
                  <a:moveTo>
                    <a:pt x="20" y="108"/>
                  </a:moveTo>
                  <a:lnTo>
                    <a:pt x="6" y="109"/>
                  </a:lnTo>
                  <a:lnTo>
                    <a:pt x="7" y="115"/>
                  </a:lnTo>
                  <a:lnTo>
                    <a:pt x="8" y="120"/>
                  </a:lnTo>
                  <a:lnTo>
                    <a:pt x="12" y="127"/>
                  </a:lnTo>
                  <a:lnTo>
                    <a:pt x="8" y="131"/>
                  </a:lnTo>
                  <a:lnTo>
                    <a:pt x="4" y="129"/>
                  </a:lnTo>
                  <a:lnTo>
                    <a:pt x="0" y="136"/>
                  </a:lnTo>
                  <a:lnTo>
                    <a:pt x="13" y="155"/>
                  </a:lnTo>
                  <a:lnTo>
                    <a:pt x="24" y="145"/>
                  </a:lnTo>
                  <a:lnTo>
                    <a:pt x="30" y="148"/>
                  </a:lnTo>
                  <a:lnTo>
                    <a:pt x="38" y="151"/>
                  </a:lnTo>
                  <a:lnTo>
                    <a:pt x="42" y="145"/>
                  </a:lnTo>
                  <a:lnTo>
                    <a:pt x="51" y="144"/>
                  </a:lnTo>
                  <a:lnTo>
                    <a:pt x="54" y="153"/>
                  </a:lnTo>
                  <a:lnTo>
                    <a:pt x="66" y="141"/>
                  </a:lnTo>
                  <a:lnTo>
                    <a:pt x="78" y="129"/>
                  </a:lnTo>
                  <a:lnTo>
                    <a:pt x="80" y="115"/>
                  </a:lnTo>
                  <a:lnTo>
                    <a:pt x="81" y="101"/>
                  </a:lnTo>
                  <a:lnTo>
                    <a:pt x="93" y="87"/>
                  </a:lnTo>
                  <a:lnTo>
                    <a:pt x="104" y="72"/>
                  </a:lnTo>
                  <a:lnTo>
                    <a:pt x="106" y="59"/>
                  </a:lnTo>
                  <a:lnTo>
                    <a:pt x="109" y="45"/>
                  </a:lnTo>
                  <a:lnTo>
                    <a:pt x="111" y="31"/>
                  </a:lnTo>
                  <a:lnTo>
                    <a:pt x="114" y="18"/>
                  </a:lnTo>
                  <a:lnTo>
                    <a:pt x="117" y="3"/>
                  </a:lnTo>
                  <a:lnTo>
                    <a:pt x="105" y="1"/>
                  </a:lnTo>
                  <a:lnTo>
                    <a:pt x="93" y="0"/>
                  </a:lnTo>
                  <a:lnTo>
                    <a:pt x="85" y="6"/>
                  </a:lnTo>
                  <a:lnTo>
                    <a:pt x="79" y="25"/>
                  </a:lnTo>
                  <a:lnTo>
                    <a:pt x="76" y="34"/>
                  </a:lnTo>
                  <a:lnTo>
                    <a:pt x="62" y="30"/>
                  </a:lnTo>
                  <a:lnTo>
                    <a:pt x="49" y="27"/>
                  </a:lnTo>
                  <a:lnTo>
                    <a:pt x="33" y="27"/>
                  </a:lnTo>
                  <a:lnTo>
                    <a:pt x="32" y="43"/>
                  </a:lnTo>
                  <a:lnTo>
                    <a:pt x="49" y="42"/>
                  </a:lnTo>
                  <a:lnTo>
                    <a:pt x="50" y="54"/>
                  </a:lnTo>
                  <a:lnTo>
                    <a:pt x="43" y="64"/>
                  </a:lnTo>
                  <a:lnTo>
                    <a:pt x="52" y="79"/>
                  </a:lnTo>
                  <a:lnTo>
                    <a:pt x="48" y="105"/>
                  </a:lnTo>
                  <a:lnTo>
                    <a:pt x="43" y="109"/>
                  </a:lnTo>
                  <a:lnTo>
                    <a:pt x="40" y="105"/>
                  </a:lnTo>
                  <a:lnTo>
                    <a:pt x="31" y="108"/>
                  </a:lnTo>
                  <a:lnTo>
                    <a:pt x="21" y="97"/>
                  </a:lnTo>
                  <a:lnTo>
                    <a:pt x="20" y="10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4" name="Freeform 105"/>
            <p:cNvSpPr/>
            <p:nvPr/>
          </p:nvSpPr>
          <p:spPr bwMode="auto">
            <a:xfrm>
              <a:off x="3129" y="2614"/>
              <a:ext cx="140" cy="187"/>
            </a:xfrm>
            <a:custGeom>
              <a:avLst/>
              <a:gdLst/>
              <a:ahLst/>
              <a:cxnLst>
                <a:cxn ang="0">
                  <a:pos x="58" y="137"/>
                </a:cxn>
                <a:cxn ang="0">
                  <a:pos x="44" y="127"/>
                </a:cxn>
                <a:cxn ang="0">
                  <a:pos x="30" y="119"/>
                </a:cxn>
                <a:cxn ang="0">
                  <a:pos x="15" y="109"/>
                </a:cxn>
                <a:cxn ang="0">
                  <a:pos x="0" y="101"/>
                </a:cxn>
                <a:cxn ang="0">
                  <a:pos x="0" y="82"/>
                </a:cxn>
                <a:cxn ang="0">
                  <a:pos x="10" y="64"/>
                </a:cxn>
                <a:cxn ang="0">
                  <a:pos x="18" y="49"/>
                </a:cxn>
                <a:cxn ang="0">
                  <a:pos x="13" y="35"/>
                </a:cxn>
                <a:cxn ang="0">
                  <a:pos x="8" y="22"/>
                </a:cxn>
                <a:cxn ang="0">
                  <a:pos x="1" y="7"/>
                </a:cxn>
                <a:cxn ang="0">
                  <a:pos x="7" y="0"/>
                </a:cxn>
                <a:cxn ang="0">
                  <a:pos x="19" y="0"/>
                </a:cxn>
                <a:cxn ang="0">
                  <a:pos x="32" y="0"/>
                </a:cxn>
                <a:cxn ang="0">
                  <a:pos x="45" y="3"/>
                </a:cxn>
                <a:cxn ang="0">
                  <a:pos x="64" y="16"/>
                </a:cxn>
                <a:cxn ang="0">
                  <a:pos x="86" y="21"/>
                </a:cxn>
                <a:cxn ang="0">
                  <a:pos x="94" y="13"/>
                </a:cxn>
                <a:cxn ang="0">
                  <a:pos x="110" y="9"/>
                </a:cxn>
                <a:cxn ang="0">
                  <a:pos x="127" y="12"/>
                </a:cxn>
                <a:cxn ang="0">
                  <a:pos x="120" y="22"/>
                </a:cxn>
                <a:cxn ang="0">
                  <a:pos x="112" y="33"/>
                </a:cxn>
                <a:cxn ang="0">
                  <a:pos x="112" y="48"/>
                </a:cxn>
                <a:cxn ang="0">
                  <a:pos x="112" y="65"/>
                </a:cxn>
                <a:cxn ang="0">
                  <a:pos x="112" y="82"/>
                </a:cxn>
                <a:cxn ang="0">
                  <a:pos x="112" y="99"/>
                </a:cxn>
                <a:cxn ang="0">
                  <a:pos x="121" y="113"/>
                </a:cxn>
                <a:cxn ang="0">
                  <a:pos x="112" y="118"/>
                </a:cxn>
                <a:cxn ang="0">
                  <a:pos x="106" y="129"/>
                </a:cxn>
                <a:cxn ang="0">
                  <a:pos x="99" y="136"/>
                </a:cxn>
                <a:cxn ang="0">
                  <a:pos x="92" y="150"/>
                </a:cxn>
                <a:cxn ang="0">
                  <a:pos x="85" y="166"/>
                </a:cxn>
                <a:cxn ang="0">
                  <a:pos x="84" y="167"/>
                </a:cxn>
                <a:cxn ang="0">
                  <a:pos x="72" y="155"/>
                </a:cxn>
                <a:cxn ang="0">
                  <a:pos x="60" y="143"/>
                </a:cxn>
                <a:cxn ang="0">
                  <a:pos x="58" y="137"/>
                </a:cxn>
              </a:cxnLst>
              <a:rect l="0" t="0" r="r" b="b"/>
              <a:pathLst>
                <a:path w="127" h="167">
                  <a:moveTo>
                    <a:pt x="58" y="137"/>
                  </a:moveTo>
                  <a:lnTo>
                    <a:pt x="44" y="127"/>
                  </a:lnTo>
                  <a:lnTo>
                    <a:pt x="30" y="119"/>
                  </a:lnTo>
                  <a:lnTo>
                    <a:pt x="15" y="109"/>
                  </a:lnTo>
                  <a:lnTo>
                    <a:pt x="0" y="101"/>
                  </a:lnTo>
                  <a:lnTo>
                    <a:pt x="0" y="82"/>
                  </a:lnTo>
                  <a:lnTo>
                    <a:pt x="10" y="64"/>
                  </a:lnTo>
                  <a:lnTo>
                    <a:pt x="18" y="49"/>
                  </a:lnTo>
                  <a:lnTo>
                    <a:pt x="13" y="35"/>
                  </a:lnTo>
                  <a:lnTo>
                    <a:pt x="8" y="22"/>
                  </a:lnTo>
                  <a:lnTo>
                    <a:pt x="1" y="7"/>
                  </a:lnTo>
                  <a:lnTo>
                    <a:pt x="7" y="0"/>
                  </a:lnTo>
                  <a:lnTo>
                    <a:pt x="19" y="0"/>
                  </a:lnTo>
                  <a:lnTo>
                    <a:pt x="32" y="0"/>
                  </a:lnTo>
                  <a:lnTo>
                    <a:pt x="45" y="3"/>
                  </a:lnTo>
                  <a:lnTo>
                    <a:pt x="64" y="16"/>
                  </a:lnTo>
                  <a:lnTo>
                    <a:pt x="86" y="21"/>
                  </a:lnTo>
                  <a:lnTo>
                    <a:pt x="94" y="13"/>
                  </a:lnTo>
                  <a:lnTo>
                    <a:pt x="110" y="9"/>
                  </a:lnTo>
                  <a:lnTo>
                    <a:pt x="127" y="12"/>
                  </a:lnTo>
                  <a:lnTo>
                    <a:pt x="120" y="22"/>
                  </a:lnTo>
                  <a:lnTo>
                    <a:pt x="112" y="33"/>
                  </a:lnTo>
                  <a:lnTo>
                    <a:pt x="112" y="48"/>
                  </a:lnTo>
                  <a:lnTo>
                    <a:pt x="112" y="65"/>
                  </a:lnTo>
                  <a:lnTo>
                    <a:pt x="112" y="82"/>
                  </a:lnTo>
                  <a:lnTo>
                    <a:pt x="112" y="99"/>
                  </a:lnTo>
                  <a:lnTo>
                    <a:pt x="121" y="113"/>
                  </a:lnTo>
                  <a:lnTo>
                    <a:pt x="112" y="118"/>
                  </a:lnTo>
                  <a:lnTo>
                    <a:pt x="106" y="129"/>
                  </a:lnTo>
                  <a:lnTo>
                    <a:pt x="99" y="136"/>
                  </a:lnTo>
                  <a:lnTo>
                    <a:pt x="92" y="150"/>
                  </a:lnTo>
                  <a:lnTo>
                    <a:pt x="85" y="166"/>
                  </a:lnTo>
                  <a:lnTo>
                    <a:pt x="84" y="167"/>
                  </a:lnTo>
                  <a:lnTo>
                    <a:pt x="72" y="155"/>
                  </a:lnTo>
                  <a:lnTo>
                    <a:pt x="60" y="143"/>
                  </a:lnTo>
                  <a:lnTo>
                    <a:pt x="58" y="13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5" name="Freeform 106"/>
            <p:cNvSpPr/>
            <p:nvPr/>
          </p:nvSpPr>
          <p:spPr bwMode="auto">
            <a:xfrm>
              <a:off x="5573" y="2643"/>
              <a:ext cx="0" cy="1"/>
            </a:xfrm>
            <a:custGeom>
              <a:avLst/>
              <a:gdLst/>
              <a:ahLst/>
              <a:cxnLst>
                <a:cxn ang="0">
                  <a:pos x="3" y="0"/>
                </a:cxn>
                <a:cxn ang="0">
                  <a:pos x="2" y="1"/>
                </a:cxn>
                <a:cxn ang="0">
                  <a:pos x="0" y="1"/>
                </a:cxn>
                <a:cxn ang="0">
                  <a:pos x="2" y="0"/>
                </a:cxn>
                <a:cxn ang="0">
                  <a:pos x="3" y="0"/>
                </a:cxn>
              </a:cxnLst>
              <a:rect l="0" t="0" r="r" b="b"/>
              <a:pathLst>
                <a:path w="3" h="1">
                  <a:moveTo>
                    <a:pt x="3" y="0"/>
                  </a:moveTo>
                  <a:lnTo>
                    <a:pt x="2" y="1"/>
                  </a:lnTo>
                  <a:lnTo>
                    <a:pt x="0" y="1"/>
                  </a:lnTo>
                  <a:lnTo>
                    <a:pt x="2" y="0"/>
                  </a:lnTo>
                  <a:lnTo>
                    <a:pt x="3"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6" name="Freeform 107"/>
            <p:cNvSpPr/>
            <p:nvPr/>
          </p:nvSpPr>
          <p:spPr bwMode="auto">
            <a:xfrm>
              <a:off x="5578" y="2667"/>
              <a:ext cx="4" cy="4"/>
            </a:xfrm>
            <a:custGeom>
              <a:avLst/>
              <a:gdLst/>
              <a:ahLst/>
              <a:cxnLst>
                <a:cxn ang="0">
                  <a:pos x="2" y="4"/>
                </a:cxn>
                <a:cxn ang="0">
                  <a:pos x="1" y="4"/>
                </a:cxn>
                <a:cxn ang="0">
                  <a:pos x="2" y="4"/>
                </a:cxn>
                <a:cxn ang="0">
                  <a:pos x="2" y="3"/>
                </a:cxn>
                <a:cxn ang="0">
                  <a:pos x="0" y="0"/>
                </a:cxn>
                <a:cxn ang="0">
                  <a:pos x="1" y="0"/>
                </a:cxn>
                <a:cxn ang="0">
                  <a:pos x="2" y="3"/>
                </a:cxn>
                <a:cxn ang="0">
                  <a:pos x="2" y="4"/>
                </a:cxn>
              </a:cxnLst>
              <a:rect l="0" t="0" r="r" b="b"/>
              <a:pathLst>
                <a:path w="2" h="4">
                  <a:moveTo>
                    <a:pt x="2" y="4"/>
                  </a:moveTo>
                  <a:lnTo>
                    <a:pt x="1" y="4"/>
                  </a:lnTo>
                  <a:lnTo>
                    <a:pt x="2" y="4"/>
                  </a:lnTo>
                  <a:lnTo>
                    <a:pt x="2" y="3"/>
                  </a:lnTo>
                  <a:lnTo>
                    <a:pt x="0" y="0"/>
                  </a:lnTo>
                  <a:lnTo>
                    <a:pt x="1" y="0"/>
                  </a:lnTo>
                  <a:lnTo>
                    <a:pt x="2" y="3"/>
                  </a:lnTo>
                  <a:lnTo>
                    <a:pt x="2"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7" name="Freeform 108"/>
            <p:cNvSpPr/>
            <p:nvPr/>
          </p:nvSpPr>
          <p:spPr bwMode="auto">
            <a:xfrm>
              <a:off x="5584" y="2667"/>
              <a:ext cx="0" cy="4"/>
            </a:xfrm>
            <a:custGeom>
              <a:avLst/>
              <a:gdLst/>
              <a:ahLst/>
              <a:cxnLst>
                <a:cxn ang="0">
                  <a:pos x="1" y="0"/>
                </a:cxn>
                <a:cxn ang="0">
                  <a:pos x="0" y="0"/>
                </a:cxn>
                <a:cxn ang="0">
                  <a:pos x="1" y="0"/>
                </a:cxn>
              </a:cxnLst>
              <a:rect l="0" t="0" r="r" b="b"/>
              <a:pathLst>
                <a:path w="1">
                  <a:moveTo>
                    <a:pt x="1" y="0"/>
                  </a:moveTo>
                  <a:lnTo>
                    <a:pt x="0" y="0"/>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8" name="Freeform 109"/>
            <p:cNvSpPr/>
            <p:nvPr/>
          </p:nvSpPr>
          <p:spPr bwMode="auto">
            <a:xfrm>
              <a:off x="5580" y="2674"/>
              <a:ext cx="1" cy="1"/>
            </a:xfrm>
            <a:custGeom>
              <a:avLst/>
              <a:gdLst/>
              <a:ahLst/>
              <a:cxnLst>
                <a:cxn ang="0">
                  <a:pos x="0" y="1"/>
                </a:cxn>
                <a:cxn ang="0">
                  <a:pos x="0" y="0"/>
                </a:cxn>
                <a:cxn ang="0">
                  <a:pos x="0" y="1"/>
                </a:cxn>
              </a:cxnLst>
              <a:rect l="0" t="0" r="r" b="b"/>
              <a:pathLst>
                <a:path h="1">
                  <a:moveTo>
                    <a:pt x="0" y="1"/>
                  </a:moveTo>
                  <a:lnTo>
                    <a:pt x="0" y="0"/>
                  </a:lnTo>
                  <a:lnTo>
                    <a:pt x="0"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59" name="Freeform 110"/>
            <p:cNvSpPr/>
            <p:nvPr/>
          </p:nvSpPr>
          <p:spPr bwMode="auto">
            <a:xfrm>
              <a:off x="2579" y="2430"/>
              <a:ext cx="209" cy="188"/>
            </a:xfrm>
            <a:custGeom>
              <a:avLst/>
              <a:gdLst/>
              <a:ahLst/>
              <a:cxnLst>
                <a:cxn ang="0">
                  <a:pos x="124" y="121"/>
                </a:cxn>
                <a:cxn ang="0">
                  <a:pos x="112" y="125"/>
                </a:cxn>
                <a:cxn ang="0">
                  <a:pos x="105" y="135"/>
                </a:cxn>
                <a:cxn ang="0">
                  <a:pos x="99" y="146"/>
                </a:cxn>
                <a:cxn ang="0">
                  <a:pos x="94" y="161"/>
                </a:cxn>
                <a:cxn ang="0">
                  <a:pos x="88" y="159"/>
                </a:cxn>
                <a:cxn ang="0">
                  <a:pos x="89" y="165"/>
                </a:cxn>
                <a:cxn ang="0">
                  <a:pos x="73" y="165"/>
                </a:cxn>
                <a:cxn ang="0">
                  <a:pos x="71" y="164"/>
                </a:cxn>
                <a:cxn ang="0">
                  <a:pos x="69" y="164"/>
                </a:cxn>
                <a:cxn ang="0">
                  <a:pos x="66" y="167"/>
                </a:cxn>
                <a:cxn ang="0">
                  <a:pos x="64" y="162"/>
                </a:cxn>
                <a:cxn ang="0">
                  <a:pos x="64" y="169"/>
                </a:cxn>
                <a:cxn ang="0">
                  <a:pos x="64" y="165"/>
                </a:cxn>
                <a:cxn ang="0">
                  <a:pos x="61" y="167"/>
                </a:cxn>
                <a:cxn ang="0">
                  <a:pos x="57" y="167"/>
                </a:cxn>
                <a:cxn ang="0">
                  <a:pos x="49" y="168"/>
                </a:cxn>
                <a:cxn ang="0">
                  <a:pos x="43" y="151"/>
                </a:cxn>
                <a:cxn ang="0">
                  <a:pos x="45" y="150"/>
                </a:cxn>
                <a:cxn ang="0">
                  <a:pos x="41" y="146"/>
                </a:cxn>
                <a:cxn ang="0">
                  <a:pos x="42" y="146"/>
                </a:cxn>
                <a:cxn ang="0">
                  <a:pos x="39" y="143"/>
                </a:cxn>
                <a:cxn ang="0">
                  <a:pos x="22" y="132"/>
                </a:cxn>
                <a:cxn ang="0">
                  <a:pos x="13" y="131"/>
                </a:cxn>
                <a:cxn ang="0">
                  <a:pos x="16" y="128"/>
                </a:cxn>
                <a:cxn ang="0">
                  <a:pos x="0" y="133"/>
                </a:cxn>
                <a:cxn ang="0">
                  <a:pos x="1" y="108"/>
                </a:cxn>
                <a:cxn ang="0">
                  <a:pos x="3" y="84"/>
                </a:cxn>
                <a:cxn ang="0">
                  <a:pos x="15" y="63"/>
                </a:cxn>
                <a:cxn ang="0">
                  <a:pos x="16" y="48"/>
                </a:cxn>
                <a:cxn ang="0">
                  <a:pos x="13" y="38"/>
                </a:cxn>
                <a:cxn ang="0">
                  <a:pos x="13" y="37"/>
                </a:cxn>
                <a:cxn ang="0">
                  <a:pos x="15" y="30"/>
                </a:cxn>
                <a:cxn ang="0">
                  <a:pos x="19" y="18"/>
                </a:cxn>
                <a:cxn ang="0">
                  <a:pos x="23" y="5"/>
                </a:cxn>
                <a:cxn ang="0">
                  <a:pos x="37" y="0"/>
                </a:cxn>
                <a:cxn ang="0">
                  <a:pos x="53" y="1"/>
                </a:cxn>
                <a:cxn ang="0">
                  <a:pos x="64" y="12"/>
                </a:cxn>
                <a:cxn ang="0">
                  <a:pos x="81" y="7"/>
                </a:cxn>
                <a:cxn ang="0">
                  <a:pos x="93" y="12"/>
                </a:cxn>
                <a:cxn ang="0">
                  <a:pos x="103" y="17"/>
                </a:cxn>
                <a:cxn ang="0">
                  <a:pos x="121" y="8"/>
                </a:cxn>
                <a:cxn ang="0">
                  <a:pos x="138" y="9"/>
                </a:cxn>
                <a:cxn ang="0">
                  <a:pos x="154" y="11"/>
                </a:cxn>
                <a:cxn ang="0">
                  <a:pos x="172" y="1"/>
                </a:cxn>
                <a:cxn ang="0">
                  <a:pos x="179" y="12"/>
                </a:cxn>
                <a:cxn ang="0">
                  <a:pos x="181" y="25"/>
                </a:cxn>
                <a:cxn ang="0">
                  <a:pos x="189" y="32"/>
                </a:cxn>
                <a:cxn ang="0">
                  <a:pos x="184" y="42"/>
                </a:cxn>
                <a:cxn ang="0">
                  <a:pos x="173" y="53"/>
                </a:cxn>
                <a:cxn ang="0">
                  <a:pos x="167" y="65"/>
                </a:cxn>
                <a:cxn ang="0">
                  <a:pos x="162" y="78"/>
                </a:cxn>
                <a:cxn ang="0">
                  <a:pos x="156" y="92"/>
                </a:cxn>
                <a:cxn ang="0">
                  <a:pos x="150" y="102"/>
                </a:cxn>
                <a:cxn ang="0">
                  <a:pos x="144" y="117"/>
                </a:cxn>
                <a:cxn ang="0">
                  <a:pos x="135" y="132"/>
                </a:cxn>
                <a:cxn ang="0">
                  <a:pos x="124" y="121"/>
                </a:cxn>
              </a:cxnLst>
              <a:rect l="0" t="0" r="r" b="b"/>
              <a:pathLst>
                <a:path w="189" h="169">
                  <a:moveTo>
                    <a:pt x="124" y="121"/>
                  </a:moveTo>
                  <a:lnTo>
                    <a:pt x="112" y="125"/>
                  </a:lnTo>
                  <a:lnTo>
                    <a:pt x="105" y="135"/>
                  </a:lnTo>
                  <a:lnTo>
                    <a:pt x="99" y="146"/>
                  </a:lnTo>
                  <a:lnTo>
                    <a:pt x="94" y="161"/>
                  </a:lnTo>
                  <a:lnTo>
                    <a:pt x="88" y="159"/>
                  </a:lnTo>
                  <a:lnTo>
                    <a:pt x="89" y="165"/>
                  </a:lnTo>
                  <a:lnTo>
                    <a:pt x="73" y="165"/>
                  </a:lnTo>
                  <a:lnTo>
                    <a:pt x="71" y="164"/>
                  </a:lnTo>
                  <a:lnTo>
                    <a:pt x="69" y="164"/>
                  </a:lnTo>
                  <a:lnTo>
                    <a:pt x="66" y="167"/>
                  </a:lnTo>
                  <a:lnTo>
                    <a:pt x="64" y="162"/>
                  </a:lnTo>
                  <a:lnTo>
                    <a:pt x="64" y="169"/>
                  </a:lnTo>
                  <a:lnTo>
                    <a:pt x="64" y="165"/>
                  </a:lnTo>
                  <a:lnTo>
                    <a:pt x="61" y="167"/>
                  </a:lnTo>
                  <a:lnTo>
                    <a:pt x="57" y="167"/>
                  </a:lnTo>
                  <a:lnTo>
                    <a:pt x="49" y="168"/>
                  </a:lnTo>
                  <a:lnTo>
                    <a:pt x="43" y="151"/>
                  </a:lnTo>
                  <a:lnTo>
                    <a:pt x="45" y="150"/>
                  </a:lnTo>
                  <a:lnTo>
                    <a:pt x="41" y="146"/>
                  </a:lnTo>
                  <a:lnTo>
                    <a:pt x="42" y="146"/>
                  </a:lnTo>
                  <a:lnTo>
                    <a:pt x="39" y="143"/>
                  </a:lnTo>
                  <a:lnTo>
                    <a:pt x="22" y="132"/>
                  </a:lnTo>
                  <a:lnTo>
                    <a:pt x="13" y="131"/>
                  </a:lnTo>
                  <a:lnTo>
                    <a:pt x="16" y="128"/>
                  </a:lnTo>
                  <a:lnTo>
                    <a:pt x="0" y="133"/>
                  </a:lnTo>
                  <a:lnTo>
                    <a:pt x="1" y="108"/>
                  </a:lnTo>
                  <a:lnTo>
                    <a:pt x="3" y="84"/>
                  </a:lnTo>
                  <a:lnTo>
                    <a:pt x="15" y="63"/>
                  </a:lnTo>
                  <a:lnTo>
                    <a:pt x="16" y="48"/>
                  </a:lnTo>
                  <a:lnTo>
                    <a:pt x="13" y="38"/>
                  </a:lnTo>
                  <a:lnTo>
                    <a:pt x="13" y="37"/>
                  </a:lnTo>
                  <a:lnTo>
                    <a:pt x="15" y="30"/>
                  </a:lnTo>
                  <a:lnTo>
                    <a:pt x="19" y="18"/>
                  </a:lnTo>
                  <a:lnTo>
                    <a:pt x="23" y="5"/>
                  </a:lnTo>
                  <a:lnTo>
                    <a:pt x="37" y="0"/>
                  </a:lnTo>
                  <a:lnTo>
                    <a:pt x="53" y="1"/>
                  </a:lnTo>
                  <a:lnTo>
                    <a:pt x="64" y="12"/>
                  </a:lnTo>
                  <a:lnTo>
                    <a:pt x="81" y="7"/>
                  </a:lnTo>
                  <a:lnTo>
                    <a:pt x="93" y="12"/>
                  </a:lnTo>
                  <a:lnTo>
                    <a:pt x="103" y="17"/>
                  </a:lnTo>
                  <a:lnTo>
                    <a:pt x="121" y="8"/>
                  </a:lnTo>
                  <a:lnTo>
                    <a:pt x="138" y="9"/>
                  </a:lnTo>
                  <a:lnTo>
                    <a:pt x="154" y="11"/>
                  </a:lnTo>
                  <a:lnTo>
                    <a:pt x="172" y="1"/>
                  </a:lnTo>
                  <a:lnTo>
                    <a:pt x="179" y="12"/>
                  </a:lnTo>
                  <a:lnTo>
                    <a:pt x="181" y="25"/>
                  </a:lnTo>
                  <a:lnTo>
                    <a:pt x="189" y="32"/>
                  </a:lnTo>
                  <a:lnTo>
                    <a:pt x="184" y="42"/>
                  </a:lnTo>
                  <a:lnTo>
                    <a:pt x="173" y="53"/>
                  </a:lnTo>
                  <a:lnTo>
                    <a:pt x="167" y="65"/>
                  </a:lnTo>
                  <a:lnTo>
                    <a:pt x="162" y="78"/>
                  </a:lnTo>
                  <a:lnTo>
                    <a:pt x="156" y="92"/>
                  </a:lnTo>
                  <a:lnTo>
                    <a:pt x="150" y="102"/>
                  </a:lnTo>
                  <a:lnTo>
                    <a:pt x="144" y="117"/>
                  </a:lnTo>
                  <a:lnTo>
                    <a:pt x="135" y="132"/>
                  </a:lnTo>
                  <a:lnTo>
                    <a:pt x="124" y="12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0" name="Freeform 111"/>
            <p:cNvSpPr/>
            <p:nvPr/>
          </p:nvSpPr>
          <p:spPr bwMode="auto">
            <a:xfrm>
              <a:off x="2547" y="2459"/>
              <a:ext cx="49" cy="124"/>
            </a:xfrm>
            <a:custGeom>
              <a:avLst/>
              <a:gdLst/>
              <a:ahLst/>
              <a:cxnLst>
                <a:cxn ang="0">
                  <a:pos x="3" y="24"/>
                </a:cxn>
                <a:cxn ang="0">
                  <a:pos x="1" y="24"/>
                </a:cxn>
                <a:cxn ang="0">
                  <a:pos x="0" y="32"/>
                </a:cxn>
                <a:cxn ang="0">
                  <a:pos x="9" y="42"/>
                </a:cxn>
                <a:cxn ang="0">
                  <a:pos x="11" y="56"/>
                </a:cxn>
                <a:cxn ang="0">
                  <a:pos x="11" y="70"/>
                </a:cxn>
                <a:cxn ang="0">
                  <a:pos x="12" y="84"/>
                </a:cxn>
                <a:cxn ang="0">
                  <a:pos x="12" y="97"/>
                </a:cxn>
                <a:cxn ang="0">
                  <a:pos x="13" y="110"/>
                </a:cxn>
                <a:cxn ang="0">
                  <a:pos x="30" y="108"/>
                </a:cxn>
                <a:cxn ang="0">
                  <a:pos x="31" y="83"/>
                </a:cxn>
                <a:cxn ang="0">
                  <a:pos x="33" y="59"/>
                </a:cxn>
                <a:cxn ang="0">
                  <a:pos x="45" y="38"/>
                </a:cxn>
                <a:cxn ang="0">
                  <a:pos x="46" y="23"/>
                </a:cxn>
                <a:cxn ang="0">
                  <a:pos x="43" y="13"/>
                </a:cxn>
                <a:cxn ang="0">
                  <a:pos x="43" y="12"/>
                </a:cxn>
                <a:cxn ang="0">
                  <a:pos x="30" y="0"/>
                </a:cxn>
                <a:cxn ang="0">
                  <a:pos x="25" y="6"/>
                </a:cxn>
                <a:cxn ang="0">
                  <a:pos x="25" y="8"/>
                </a:cxn>
                <a:cxn ang="0">
                  <a:pos x="24" y="11"/>
                </a:cxn>
                <a:cxn ang="0">
                  <a:pos x="12" y="18"/>
                </a:cxn>
                <a:cxn ang="0">
                  <a:pos x="3" y="24"/>
                </a:cxn>
              </a:cxnLst>
              <a:rect l="0" t="0" r="r" b="b"/>
              <a:pathLst>
                <a:path w="46" h="110">
                  <a:moveTo>
                    <a:pt x="3" y="24"/>
                  </a:moveTo>
                  <a:lnTo>
                    <a:pt x="1" y="24"/>
                  </a:lnTo>
                  <a:lnTo>
                    <a:pt x="0" y="32"/>
                  </a:lnTo>
                  <a:lnTo>
                    <a:pt x="9" y="42"/>
                  </a:lnTo>
                  <a:lnTo>
                    <a:pt x="11" y="56"/>
                  </a:lnTo>
                  <a:lnTo>
                    <a:pt x="11" y="70"/>
                  </a:lnTo>
                  <a:lnTo>
                    <a:pt x="12" y="84"/>
                  </a:lnTo>
                  <a:lnTo>
                    <a:pt x="12" y="97"/>
                  </a:lnTo>
                  <a:lnTo>
                    <a:pt x="13" y="110"/>
                  </a:lnTo>
                  <a:lnTo>
                    <a:pt x="30" y="108"/>
                  </a:lnTo>
                  <a:lnTo>
                    <a:pt x="31" y="83"/>
                  </a:lnTo>
                  <a:lnTo>
                    <a:pt x="33" y="59"/>
                  </a:lnTo>
                  <a:lnTo>
                    <a:pt x="45" y="38"/>
                  </a:lnTo>
                  <a:lnTo>
                    <a:pt x="46" y="23"/>
                  </a:lnTo>
                  <a:lnTo>
                    <a:pt x="43" y="13"/>
                  </a:lnTo>
                  <a:lnTo>
                    <a:pt x="43" y="12"/>
                  </a:lnTo>
                  <a:lnTo>
                    <a:pt x="30" y="0"/>
                  </a:lnTo>
                  <a:lnTo>
                    <a:pt x="25" y="6"/>
                  </a:lnTo>
                  <a:lnTo>
                    <a:pt x="25" y="8"/>
                  </a:lnTo>
                  <a:lnTo>
                    <a:pt x="24" y="11"/>
                  </a:lnTo>
                  <a:lnTo>
                    <a:pt x="12" y="18"/>
                  </a:lnTo>
                  <a:lnTo>
                    <a:pt x="3" y="2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1" name="Freeform 112"/>
            <p:cNvSpPr/>
            <p:nvPr/>
          </p:nvSpPr>
          <p:spPr bwMode="auto">
            <a:xfrm>
              <a:off x="2436" y="2403"/>
              <a:ext cx="137" cy="113"/>
            </a:xfrm>
            <a:custGeom>
              <a:avLst/>
              <a:gdLst/>
              <a:ahLst/>
              <a:cxnLst>
                <a:cxn ang="0">
                  <a:pos x="102" y="73"/>
                </a:cxn>
                <a:cxn ang="0">
                  <a:pos x="97" y="73"/>
                </a:cxn>
                <a:cxn ang="0">
                  <a:pos x="84" y="71"/>
                </a:cxn>
                <a:cxn ang="0">
                  <a:pos x="79" y="72"/>
                </a:cxn>
                <a:cxn ang="0">
                  <a:pos x="61" y="73"/>
                </a:cxn>
                <a:cxn ang="0">
                  <a:pos x="42" y="73"/>
                </a:cxn>
                <a:cxn ang="0">
                  <a:pos x="43" y="87"/>
                </a:cxn>
                <a:cxn ang="0">
                  <a:pos x="44" y="101"/>
                </a:cxn>
                <a:cxn ang="0">
                  <a:pos x="30" y="92"/>
                </a:cxn>
                <a:cxn ang="0">
                  <a:pos x="15" y="97"/>
                </a:cxn>
                <a:cxn ang="0">
                  <a:pos x="6" y="86"/>
                </a:cxn>
                <a:cxn ang="0">
                  <a:pos x="0" y="84"/>
                </a:cxn>
                <a:cxn ang="0">
                  <a:pos x="3" y="60"/>
                </a:cxn>
                <a:cxn ang="0">
                  <a:pos x="8" y="56"/>
                </a:cxn>
                <a:cxn ang="0">
                  <a:pos x="16" y="48"/>
                </a:cxn>
                <a:cxn ang="0">
                  <a:pos x="20" y="41"/>
                </a:cxn>
                <a:cxn ang="0">
                  <a:pos x="22" y="30"/>
                </a:cxn>
                <a:cxn ang="0">
                  <a:pos x="32" y="35"/>
                </a:cxn>
                <a:cxn ang="0">
                  <a:pos x="34" y="27"/>
                </a:cxn>
                <a:cxn ang="0">
                  <a:pos x="38" y="26"/>
                </a:cxn>
                <a:cxn ang="0">
                  <a:pos x="44" y="17"/>
                </a:cxn>
                <a:cxn ang="0">
                  <a:pos x="54" y="17"/>
                </a:cxn>
                <a:cxn ang="0">
                  <a:pos x="55" y="9"/>
                </a:cxn>
                <a:cxn ang="0">
                  <a:pos x="75" y="0"/>
                </a:cxn>
                <a:cxn ang="0">
                  <a:pos x="90" y="2"/>
                </a:cxn>
                <a:cxn ang="0">
                  <a:pos x="92" y="17"/>
                </a:cxn>
                <a:cxn ang="0">
                  <a:pos x="104" y="30"/>
                </a:cxn>
                <a:cxn ang="0">
                  <a:pos x="102" y="31"/>
                </a:cxn>
                <a:cxn ang="0">
                  <a:pos x="102" y="37"/>
                </a:cxn>
                <a:cxn ang="0">
                  <a:pos x="111" y="44"/>
                </a:cxn>
                <a:cxn ang="0">
                  <a:pos x="117" y="43"/>
                </a:cxn>
                <a:cxn ang="0">
                  <a:pos x="121" y="48"/>
                </a:cxn>
                <a:cxn ang="0">
                  <a:pos x="124" y="57"/>
                </a:cxn>
                <a:cxn ang="0">
                  <a:pos x="123" y="60"/>
                </a:cxn>
                <a:cxn ang="0">
                  <a:pos x="111" y="67"/>
                </a:cxn>
                <a:cxn ang="0">
                  <a:pos x="102" y="73"/>
                </a:cxn>
              </a:cxnLst>
              <a:rect l="0" t="0" r="r" b="b"/>
              <a:pathLst>
                <a:path w="124" h="101">
                  <a:moveTo>
                    <a:pt x="102" y="73"/>
                  </a:moveTo>
                  <a:lnTo>
                    <a:pt x="97" y="73"/>
                  </a:lnTo>
                  <a:lnTo>
                    <a:pt x="84" y="71"/>
                  </a:lnTo>
                  <a:lnTo>
                    <a:pt x="79" y="72"/>
                  </a:lnTo>
                  <a:lnTo>
                    <a:pt x="61" y="73"/>
                  </a:lnTo>
                  <a:lnTo>
                    <a:pt x="42" y="73"/>
                  </a:lnTo>
                  <a:lnTo>
                    <a:pt x="43" y="87"/>
                  </a:lnTo>
                  <a:lnTo>
                    <a:pt x="44" y="101"/>
                  </a:lnTo>
                  <a:lnTo>
                    <a:pt x="30" y="92"/>
                  </a:lnTo>
                  <a:lnTo>
                    <a:pt x="15" y="97"/>
                  </a:lnTo>
                  <a:lnTo>
                    <a:pt x="6" y="86"/>
                  </a:lnTo>
                  <a:lnTo>
                    <a:pt x="0" y="84"/>
                  </a:lnTo>
                  <a:lnTo>
                    <a:pt x="3" y="60"/>
                  </a:lnTo>
                  <a:lnTo>
                    <a:pt x="8" y="56"/>
                  </a:lnTo>
                  <a:lnTo>
                    <a:pt x="16" y="48"/>
                  </a:lnTo>
                  <a:lnTo>
                    <a:pt x="20" y="41"/>
                  </a:lnTo>
                  <a:lnTo>
                    <a:pt x="22" y="30"/>
                  </a:lnTo>
                  <a:lnTo>
                    <a:pt x="32" y="35"/>
                  </a:lnTo>
                  <a:lnTo>
                    <a:pt x="34" y="27"/>
                  </a:lnTo>
                  <a:lnTo>
                    <a:pt x="38" y="26"/>
                  </a:lnTo>
                  <a:lnTo>
                    <a:pt x="44" y="17"/>
                  </a:lnTo>
                  <a:lnTo>
                    <a:pt x="54" y="17"/>
                  </a:lnTo>
                  <a:lnTo>
                    <a:pt x="55" y="9"/>
                  </a:lnTo>
                  <a:lnTo>
                    <a:pt x="75" y="0"/>
                  </a:lnTo>
                  <a:lnTo>
                    <a:pt x="90" y="2"/>
                  </a:lnTo>
                  <a:lnTo>
                    <a:pt x="92" y="17"/>
                  </a:lnTo>
                  <a:lnTo>
                    <a:pt x="104" y="30"/>
                  </a:lnTo>
                  <a:lnTo>
                    <a:pt x="102" y="31"/>
                  </a:lnTo>
                  <a:lnTo>
                    <a:pt x="102" y="37"/>
                  </a:lnTo>
                  <a:lnTo>
                    <a:pt x="111" y="44"/>
                  </a:lnTo>
                  <a:lnTo>
                    <a:pt x="117" y="43"/>
                  </a:lnTo>
                  <a:lnTo>
                    <a:pt x="121" y="48"/>
                  </a:lnTo>
                  <a:lnTo>
                    <a:pt x="124" y="57"/>
                  </a:lnTo>
                  <a:lnTo>
                    <a:pt x="123" y="60"/>
                  </a:lnTo>
                  <a:lnTo>
                    <a:pt x="111" y="67"/>
                  </a:lnTo>
                  <a:lnTo>
                    <a:pt x="102" y="7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2" name="Freeform 113"/>
            <p:cNvSpPr/>
            <p:nvPr/>
          </p:nvSpPr>
          <p:spPr bwMode="auto">
            <a:xfrm>
              <a:off x="2683" y="2443"/>
              <a:ext cx="134" cy="228"/>
            </a:xfrm>
            <a:custGeom>
              <a:avLst/>
              <a:gdLst/>
              <a:ahLst/>
              <a:cxnLst>
                <a:cxn ang="0">
                  <a:pos x="112" y="56"/>
                </a:cxn>
                <a:cxn ang="0">
                  <a:pos x="93" y="56"/>
                </a:cxn>
                <a:cxn ang="0">
                  <a:pos x="86" y="60"/>
                </a:cxn>
                <a:cxn ang="0">
                  <a:pos x="99" y="77"/>
                </a:cxn>
                <a:cxn ang="0">
                  <a:pos x="109" y="99"/>
                </a:cxn>
                <a:cxn ang="0">
                  <a:pos x="102" y="114"/>
                </a:cxn>
                <a:cxn ang="0">
                  <a:pos x="93" y="128"/>
                </a:cxn>
                <a:cxn ang="0">
                  <a:pos x="99" y="153"/>
                </a:cxn>
                <a:cxn ang="0">
                  <a:pos x="108" y="167"/>
                </a:cxn>
                <a:cxn ang="0">
                  <a:pos x="116" y="179"/>
                </a:cxn>
                <a:cxn ang="0">
                  <a:pos x="121" y="195"/>
                </a:cxn>
                <a:cxn ang="0">
                  <a:pos x="118" y="204"/>
                </a:cxn>
                <a:cxn ang="0">
                  <a:pos x="104" y="200"/>
                </a:cxn>
                <a:cxn ang="0">
                  <a:pos x="91" y="197"/>
                </a:cxn>
                <a:cxn ang="0">
                  <a:pos x="75" y="197"/>
                </a:cxn>
                <a:cxn ang="0">
                  <a:pos x="60" y="197"/>
                </a:cxn>
                <a:cxn ang="0">
                  <a:pos x="44" y="197"/>
                </a:cxn>
                <a:cxn ang="0">
                  <a:pos x="32" y="194"/>
                </a:cxn>
                <a:cxn ang="0">
                  <a:pos x="20" y="193"/>
                </a:cxn>
                <a:cxn ang="0">
                  <a:pos x="20" y="174"/>
                </a:cxn>
                <a:cxn ang="0">
                  <a:pos x="18" y="165"/>
                </a:cxn>
                <a:cxn ang="0">
                  <a:pos x="16" y="163"/>
                </a:cxn>
                <a:cxn ang="0">
                  <a:pos x="7" y="162"/>
                </a:cxn>
                <a:cxn ang="0">
                  <a:pos x="2" y="151"/>
                </a:cxn>
                <a:cxn ang="0">
                  <a:pos x="0" y="152"/>
                </a:cxn>
                <a:cxn ang="0">
                  <a:pos x="1" y="149"/>
                </a:cxn>
                <a:cxn ang="0">
                  <a:pos x="6" y="134"/>
                </a:cxn>
                <a:cxn ang="0">
                  <a:pos x="12" y="123"/>
                </a:cxn>
                <a:cxn ang="0">
                  <a:pos x="19" y="113"/>
                </a:cxn>
                <a:cxn ang="0">
                  <a:pos x="31" y="109"/>
                </a:cxn>
                <a:cxn ang="0">
                  <a:pos x="42" y="120"/>
                </a:cxn>
                <a:cxn ang="0">
                  <a:pos x="51" y="105"/>
                </a:cxn>
                <a:cxn ang="0">
                  <a:pos x="57" y="90"/>
                </a:cxn>
                <a:cxn ang="0">
                  <a:pos x="63" y="80"/>
                </a:cxn>
                <a:cxn ang="0">
                  <a:pos x="69" y="66"/>
                </a:cxn>
                <a:cxn ang="0">
                  <a:pos x="74" y="53"/>
                </a:cxn>
                <a:cxn ang="0">
                  <a:pos x="80" y="41"/>
                </a:cxn>
                <a:cxn ang="0">
                  <a:pos x="91" y="30"/>
                </a:cxn>
                <a:cxn ang="0">
                  <a:pos x="96" y="20"/>
                </a:cxn>
                <a:cxn ang="0">
                  <a:pos x="88" y="13"/>
                </a:cxn>
                <a:cxn ang="0">
                  <a:pos x="86" y="0"/>
                </a:cxn>
                <a:cxn ang="0">
                  <a:pos x="92" y="0"/>
                </a:cxn>
                <a:cxn ang="0">
                  <a:pos x="99" y="18"/>
                </a:cxn>
                <a:cxn ang="0">
                  <a:pos x="102" y="38"/>
                </a:cxn>
                <a:cxn ang="0">
                  <a:pos x="112" y="56"/>
                </a:cxn>
              </a:cxnLst>
              <a:rect l="0" t="0" r="r" b="b"/>
              <a:pathLst>
                <a:path w="121" h="204">
                  <a:moveTo>
                    <a:pt x="112" y="56"/>
                  </a:moveTo>
                  <a:lnTo>
                    <a:pt x="93" y="56"/>
                  </a:lnTo>
                  <a:lnTo>
                    <a:pt x="86" y="60"/>
                  </a:lnTo>
                  <a:lnTo>
                    <a:pt x="99" y="77"/>
                  </a:lnTo>
                  <a:lnTo>
                    <a:pt x="109" y="99"/>
                  </a:lnTo>
                  <a:lnTo>
                    <a:pt x="102" y="114"/>
                  </a:lnTo>
                  <a:lnTo>
                    <a:pt x="93" y="128"/>
                  </a:lnTo>
                  <a:lnTo>
                    <a:pt x="99" y="153"/>
                  </a:lnTo>
                  <a:lnTo>
                    <a:pt x="108" y="167"/>
                  </a:lnTo>
                  <a:lnTo>
                    <a:pt x="116" y="179"/>
                  </a:lnTo>
                  <a:lnTo>
                    <a:pt x="121" y="195"/>
                  </a:lnTo>
                  <a:lnTo>
                    <a:pt x="118" y="204"/>
                  </a:lnTo>
                  <a:lnTo>
                    <a:pt x="104" y="200"/>
                  </a:lnTo>
                  <a:lnTo>
                    <a:pt x="91" y="197"/>
                  </a:lnTo>
                  <a:lnTo>
                    <a:pt x="75" y="197"/>
                  </a:lnTo>
                  <a:lnTo>
                    <a:pt x="60" y="197"/>
                  </a:lnTo>
                  <a:lnTo>
                    <a:pt x="44" y="197"/>
                  </a:lnTo>
                  <a:lnTo>
                    <a:pt x="32" y="194"/>
                  </a:lnTo>
                  <a:lnTo>
                    <a:pt x="20" y="193"/>
                  </a:lnTo>
                  <a:lnTo>
                    <a:pt x="20" y="174"/>
                  </a:lnTo>
                  <a:lnTo>
                    <a:pt x="18" y="165"/>
                  </a:lnTo>
                  <a:lnTo>
                    <a:pt x="16" y="163"/>
                  </a:lnTo>
                  <a:lnTo>
                    <a:pt x="7" y="162"/>
                  </a:lnTo>
                  <a:lnTo>
                    <a:pt x="2" y="151"/>
                  </a:lnTo>
                  <a:lnTo>
                    <a:pt x="0" y="152"/>
                  </a:lnTo>
                  <a:lnTo>
                    <a:pt x="1" y="149"/>
                  </a:lnTo>
                  <a:lnTo>
                    <a:pt x="6" y="134"/>
                  </a:lnTo>
                  <a:lnTo>
                    <a:pt x="12" y="123"/>
                  </a:lnTo>
                  <a:lnTo>
                    <a:pt x="19" y="113"/>
                  </a:lnTo>
                  <a:lnTo>
                    <a:pt x="31" y="109"/>
                  </a:lnTo>
                  <a:lnTo>
                    <a:pt x="42" y="120"/>
                  </a:lnTo>
                  <a:lnTo>
                    <a:pt x="51" y="105"/>
                  </a:lnTo>
                  <a:lnTo>
                    <a:pt x="57" y="90"/>
                  </a:lnTo>
                  <a:lnTo>
                    <a:pt x="63" y="80"/>
                  </a:lnTo>
                  <a:lnTo>
                    <a:pt x="69" y="66"/>
                  </a:lnTo>
                  <a:lnTo>
                    <a:pt x="74" y="53"/>
                  </a:lnTo>
                  <a:lnTo>
                    <a:pt x="80" y="41"/>
                  </a:lnTo>
                  <a:lnTo>
                    <a:pt x="91" y="30"/>
                  </a:lnTo>
                  <a:lnTo>
                    <a:pt x="96" y="20"/>
                  </a:lnTo>
                  <a:lnTo>
                    <a:pt x="88" y="13"/>
                  </a:lnTo>
                  <a:lnTo>
                    <a:pt x="86" y="0"/>
                  </a:lnTo>
                  <a:lnTo>
                    <a:pt x="92" y="0"/>
                  </a:lnTo>
                  <a:lnTo>
                    <a:pt x="99" y="18"/>
                  </a:lnTo>
                  <a:lnTo>
                    <a:pt x="102" y="38"/>
                  </a:lnTo>
                  <a:lnTo>
                    <a:pt x="112" y="5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3" name="Freeform 114"/>
            <p:cNvSpPr/>
            <p:nvPr/>
          </p:nvSpPr>
          <p:spPr bwMode="auto">
            <a:xfrm>
              <a:off x="2787" y="2487"/>
              <a:ext cx="229" cy="172"/>
            </a:xfrm>
            <a:custGeom>
              <a:avLst/>
              <a:gdLst/>
              <a:ahLst/>
              <a:cxnLst>
                <a:cxn ang="0">
                  <a:pos x="72" y="42"/>
                </a:cxn>
                <a:cxn ang="0">
                  <a:pos x="70" y="38"/>
                </a:cxn>
                <a:cxn ang="0">
                  <a:pos x="93" y="33"/>
                </a:cxn>
                <a:cxn ang="0">
                  <a:pos x="105" y="18"/>
                </a:cxn>
                <a:cxn ang="0">
                  <a:pos x="117" y="4"/>
                </a:cxn>
                <a:cxn ang="0">
                  <a:pos x="132" y="0"/>
                </a:cxn>
                <a:cxn ang="0">
                  <a:pos x="138" y="11"/>
                </a:cxn>
                <a:cxn ang="0">
                  <a:pos x="145" y="22"/>
                </a:cxn>
                <a:cxn ang="0">
                  <a:pos x="143" y="40"/>
                </a:cxn>
                <a:cxn ang="0">
                  <a:pos x="154" y="42"/>
                </a:cxn>
                <a:cxn ang="0">
                  <a:pos x="157" y="47"/>
                </a:cxn>
                <a:cxn ang="0">
                  <a:pos x="172" y="58"/>
                </a:cxn>
                <a:cxn ang="0">
                  <a:pos x="174" y="65"/>
                </a:cxn>
                <a:cxn ang="0">
                  <a:pos x="189" y="78"/>
                </a:cxn>
                <a:cxn ang="0">
                  <a:pos x="195" y="88"/>
                </a:cxn>
                <a:cxn ang="0">
                  <a:pos x="204" y="100"/>
                </a:cxn>
                <a:cxn ang="0">
                  <a:pos x="207" y="106"/>
                </a:cxn>
                <a:cxn ang="0">
                  <a:pos x="198" y="104"/>
                </a:cxn>
                <a:cxn ang="0">
                  <a:pos x="185" y="102"/>
                </a:cxn>
                <a:cxn ang="0">
                  <a:pos x="173" y="101"/>
                </a:cxn>
                <a:cxn ang="0">
                  <a:pos x="167" y="106"/>
                </a:cxn>
                <a:cxn ang="0">
                  <a:pos x="155" y="106"/>
                </a:cxn>
                <a:cxn ang="0">
                  <a:pos x="139" y="112"/>
                </a:cxn>
                <a:cxn ang="0">
                  <a:pos x="132" y="111"/>
                </a:cxn>
                <a:cxn ang="0">
                  <a:pos x="125" y="122"/>
                </a:cxn>
                <a:cxn ang="0">
                  <a:pos x="111" y="118"/>
                </a:cxn>
                <a:cxn ang="0">
                  <a:pos x="95" y="113"/>
                </a:cxn>
                <a:cxn ang="0">
                  <a:pos x="78" y="104"/>
                </a:cxn>
                <a:cxn ang="0">
                  <a:pos x="66" y="120"/>
                </a:cxn>
                <a:cxn ang="0">
                  <a:pos x="66" y="134"/>
                </a:cxn>
                <a:cxn ang="0">
                  <a:pos x="54" y="132"/>
                </a:cxn>
                <a:cxn ang="0">
                  <a:pos x="42" y="131"/>
                </a:cxn>
                <a:cxn ang="0">
                  <a:pos x="34" y="137"/>
                </a:cxn>
                <a:cxn ang="0">
                  <a:pos x="28" y="156"/>
                </a:cxn>
                <a:cxn ang="0">
                  <a:pos x="23" y="140"/>
                </a:cxn>
                <a:cxn ang="0">
                  <a:pos x="15" y="128"/>
                </a:cxn>
                <a:cxn ang="0">
                  <a:pos x="6" y="114"/>
                </a:cxn>
                <a:cxn ang="0">
                  <a:pos x="0" y="89"/>
                </a:cxn>
                <a:cxn ang="0">
                  <a:pos x="9" y="75"/>
                </a:cxn>
                <a:cxn ang="0">
                  <a:pos x="16" y="60"/>
                </a:cxn>
                <a:cxn ang="0">
                  <a:pos x="31" y="56"/>
                </a:cxn>
                <a:cxn ang="0">
                  <a:pos x="34" y="58"/>
                </a:cxn>
                <a:cxn ang="0">
                  <a:pos x="43" y="57"/>
                </a:cxn>
                <a:cxn ang="0">
                  <a:pos x="65" y="52"/>
                </a:cxn>
                <a:cxn ang="0">
                  <a:pos x="72" y="42"/>
                </a:cxn>
              </a:cxnLst>
              <a:rect l="0" t="0" r="r" b="b"/>
              <a:pathLst>
                <a:path w="207" h="156">
                  <a:moveTo>
                    <a:pt x="72" y="42"/>
                  </a:moveTo>
                  <a:lnTo>
                    <a:pt x="70" y="38"/>
                  </a:lnTo>
                  <a:lnTo>
                    <a:pt x="93" y="33"/>
                  </a:lnTo>
                  <a:lnTo>
                    <a:pt x="105" y="18"/>
                  </a:lnTo>
                  <a:lnTo>
                    <a:pt x="117" y="4"/>
                  </a:lnTo>
                  <a:lnTo>
                    <a:pt x="132" y="0"/>
                  </a:lnTo>
                  <a:lnTo>
                    <a:pt x="138" y="11"/>
                  </a:lnTo>
                  <a:lnTo>
                    <a:pt x="145" y="22"/>
                  </a:lnTo>
                  <a:lnTo>
                    <a:pt x="143" y="40"/>
                  </a:lnTo>
                  <a:lnTo>
                    <a:pt x="154" y="42"/>
                  </a:lnTo>
                  <a:lnTo>
                    <a:pt x="157" y="47"/>
                  </a:lnTo>
                  <a:lnTo>
                    <a:pt x="172" y="58"/>
                  </a:lnTo>
                  <a:lnTo>
                    <a:pt x="174" y="65"/>
                  </a:lnTo>
                  <a:lnTo>
                    <a:pt x="189" y="78"/>
                  </a:lnTo>
                  <a:lnTo>
                    <a:pt x="195" y="88"/>
                  </a:lnTo>
                  <a:lnTo>
                    <a:pt x="204" y="100"/>
                  </a:lnTo>
                  <a:lnTo>
                    <a:pt x="207" y="106"/>
                  </a:lnTo>
                  <a:lnTo>
                    <a:pt x="198" y="104"/>
                  </a:lnTo>
                  <a:lnTo>
                    <a:pt x="185" y="102"/>
                  </a:lnTo>
                  <a:lnTo>
                    <a:pt x="173" y="101"/>
                  </a:lnTo>
                  <a:lnTo>
                    <a:pt x="167" y="106"/>
                  </a:lnTo>
                  <a:lnTo>
                    <a:pt x="155" y="106"/>
                  </a:lnTo>
                  <a:lnTo>
                    <a:pt x="139" y="112"/>
                  </a:lnTo>
                  <a:lnTo>
                    <a:pt x="132" y="111"/>
                  </a:lnTo>
                  <a:lnTo>
                    <a:pt x="125" y="122"/>
                  </a:lnTo>
                  <a:lnTo>
                    <a:pt x="111" y="118"/>
                  </a:lnTo>
                  <a:lnTo>
                    <a:pt x="95" y="113"/>
                  </a:lnTo>
                  <a:lnTo>
                    <a:pt x="78" y="104"/>
                  </a:lnTo>
                  <a:lnTo>
                    <a:pt x="66" y="120"/>
                  </a:lnTo>
                  <a:lnTo>
                    <a:pt x="66" y="134"/>
                  </a:lnTo>
                  <a:lnTo>
                    <a:pt x="54" y="132"/>
                  </a:lnTo>
                  <a:lnTo>
                    <a:pt x="42" y="131"/>
                  </a:lnTo>
                  <a:lnTo>
                    <a:pt x="34" y="137"/>
                  </a:lnTo>
                  <a:lnTo>
                    <a:pt x="28" y="156"/>
                  </a:lnTo>
                  <a:lnTo>
                    <a:pt x="23" y="140"/>
                  </a:lnTo>
                  <a:lnTo>
                    <a:pt x="15" y="128"/>
                  </a:lnTo>
                  <a:lnTo>
                    <a:pt x="6" y="114"/>
                  </a:lnTo>
                  <a:lnTo>
                    <a:pt x="0" y="89"/>
                  </a:lnTo>
                  <a:lnTo>
                    <a:pt x="9" y="75"/>
                  </a:lnTo>
                  <a:lnTo>
                    <a:pt x="16" y="60"/>
                  </a:lnTo>
                  <a:lnTo>
                    <a:pt x="31" y="56"/>
                  </a:lnTo>
                  <a:lnTo>
                    <a:pt x="34" y="58"/>
                  </a:lnTo>
                  <a:lnTo>
                    <a:pt x="43" y="57"/>
                  </a:lnTo>
                  <a:lnTo>
                    <a:pt x="65" y="52"/>
                  </a:lnTo>
                  <a:lnTo>
                    <a:pt x="72" y="4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4" name="Freeform 115"/>
            <p:cNvSpPr/>
            <p:nvPr/>
          </p:nvSpPr>
          <p:spPr bwMode="auto">
            <a:xfrm>
              <a:off x="2238" y="2430"/>
              <a:ext cx="53" cy="11"/>
            </a:xfrm>
            <a:custGeom>
              <a:avLst/>
              <a:gdLst/>
              <a:ahLst/>
              <a:cxnLst>
                <a:cxn ang="0">
                  <a:pos x="2" y="5"/>
                </a:cxn>
                <a:cxn ang="0">
                  <a:pos x="0" y="12"/>
                </a:cxn>
                <a:cxn ang="0">
                  <a:pos x="13" y="8"/>
                </a:cxn>
                <a:cxn ang="0">
                  <a:pos x="25" y="3"/>
                </a:cxn>
                <a:cxn ang="0">
                  <a:pos x="46" y="8"/>
                </a:cxn>
                <a:cxn ang="0">
                  <a:pos x="42" y="3"/>
                </a:cxn>
                <a:cxn ang="0">
                  <a:pos x="23" y="0"/>
                </a:cxn>
                <a:cxn ang="0">
                  <a:pos x="20" y="3"/>
                </a:cxn>
                <a:cxn ang="0">
                  <a:pos x="4" y="3"/>
                </a:cxn>
                <a:cxn ang="0">
                  <a:pos x="4" y="5"/>
                </a:cxn>
                <a:cxn ang="0">
                  <a:pos x="18" y="5"/>
                </a:cxn>
                <a:cxn ang="0">
                  <a:pos x="10" y="8"/>
                </a:cxn>
                <a:cxn ang="0">
                  <a:pos x="2" y="5"/>
                </a:cxn>
              </a:cxnLst>
              <a:rect l="0" t="0" r="r" b="b"/>
              <a:pathLst>
                <a:path w="46" h="12">
                  <a:moveTo>
                    <a:pt x="2" y="5"/>
                  </a:moveTo>
                  <a:lnTo>
                    <a:pt x="0" y="12"/>
                  </a:lnTo>
                  <a:lnTo>
                    <a:pt x="13" y="8"/>
                  </a:lnTo>
                  <a:lnTo>
                    <a:pt x="25" y="3"/>
                  </a:lnTo>
                  <a:lnTo>
                    <a:pt x="46" y="8"/>
                  </a:lnTo>
                  <a:lnTo>
                    <a:pt x="42" y="3"/>
                  </a:lnTo>
                  <a:lnTo>
                    <a:pt x="23" y="0"/>
                  </a:lnTo>
                  <a:lnTo>
                    <a:pt x="20" y="3"/>
                  </a:lnTo>
                  <a:lnTo>
                    <a:pt x="4" y="3"/>
                  </a:lnTo>
                  <a:lnTo>
                    <a:pt x="4" y="5"/>
                  </a:lnTo>
                  <a:lnTo>
                    <a:pt x="18" y="5"/>
                  </a:lnTo>
                  <a:lnTo>
                    <a:pt x="10" y="8"/>
                  </a:lnTo>
                  <a:lnTo>
                    <a:pt x="2"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5" name="Freeform 116"/>
            <p:cNvSpPr/>
            <p:nvPr/>
          </p:nvSpPr>
          <p:spPr bwMode="auto">
            <a:xfrm>
              <a:off x="2476" y="2484"/>
              <a:ext cx="77" cy="126"/>
            </a:xfrm>
            <a:custGeom>
              <a:avLst/>
              <a:gdLst/>
              <a:ahLst/>
              <a:cxnLst>
                <a:cxn ang="0">
                  <a:pos x="61" y="97"/>
                </a:cxn>
                <a:cxn ang="0">
                  <a:pos x="50" y="100"/>
                </a:cxn>
                <a:cxn ang="0">
                  <a:pos x="38" y="105"/>
                </a:cxn>
                <a:cxn ang="0">
                  <a:pos x="27" y="110"/>
                </a:cxn>
                <a:cxn ang="0">
                  <a:pos x="16" y="114"/>
                </a:cxn>
                <a:cxn ang="0">
                  <a:pos x="1" y="109"/>
                </a:cxn>
                <a:cxn ang="0">
                  <a:pos x="6" y="105"/>
                </a:cxn>
                <a:cxn ang="0">
                  <a:pos x="3" y="91"/>
                </a:cxn>
                <a:cxn ang="0">
                  <a:pos x="0" y="78"/>
                </a:cxn>
                <a:cxn ang="0">
                  <a:pos x="6" y="66"/>
                </a:cxn>
                <a:cxn ang="0">
                  <a:pos x="10" y="52"/>
                </a:cxn>
                <a:cxn ang="0">
                  <a:pos x="8" y="30"/>
                </a:cxn>
                <a:cxn ang="0">
                  <a:pos x="7" y="16"/>
                </a:cxn>
                <a:cxn ang="0">
                  <a:pos x="6" y="2"/>
                </a:cxn>
                <a:cxn ang="0">
                  <a:pos x="25" y="2"/>
                </a:cxn>
                <a:cxn ang="0">
                  <a:pos x="43" y="1"/>
                </a:cxn>
                <a:cxn ang="0">
                  <a:pos x="48" y="0"/>
                </a:cxn>
                <a:cxn ang="0">
                  <a:pos x="50" y="6"/>
                </a:cxn>
                <a:cxn ang="0">
                  <a:pos x="56" y="21"/>
                </a:cxn>
                <a:cxn ang="0">
                  <a:pos x="56" y="30"/>
                </a:cxn>
                <a:cxn ang="0">
                  <a:pos x="57" y="42"/>
                </a:cxn>
                <a:cxn ang="0">
                  <a:pos x="60" y="54"/>
                </a:cxn>
                <a:cxn ang="0">
                  <a:pos x="61" y="68"/>
                </a:cxn>
                <a:cxn ang="0">
                  <a:pos x="61" y="81"/>
                </a:cxn>
                <a:cxn ang="0">
                  <a:pos x="69" y="91"/>
                </a:cxn>
                <a:cxn ang="0">
                  <a:pos x="61" y="97"/>
                </a:cxn>
                <a:cxn ang="0">
                  <a:pos x="55" y="92"/>
                </a:cxn>
                <a:cxn ang="0">
                  <a:pos x="61" y="97"/>
                </a:cxn>
              </a:cxnLst>
              <a:rect l="0" t="0" r="r" b="b"/>
              <a:pathLst>
                <a:path w="69" h="114">
                  <a:moveTo>
                    <a:pt x="61" y="97"/>
                  </a:moveTo>
                  <a:lnTo>
                    <a:pt x="50" y="100"/>
                  </a:lnTo>
                  <a:lnTo>
                    <a:pt x="38" y="105"/>
                  </a:lnTo>
                  <a:lnTo>
                    <a:pt x="27" y="110"/>
                  </a:lnTo>
                  <a:lnTo>
                    <a:pt x="16" y="114"/>
                  </a:lnTo>
                  <a:lnTo>
                    <a:pt x="1" y="109"/>
                  </a:lnTo>
                  <a:lnTo>
                    <a:pt x="6" y="105"/>
                  </a:lnTo>
                  <a:lnTo>
                    <a:pt x="3" y="91"/>
                  </a:lnTo>
                  <a:lnTo>
                    <a:pt x="0" y="78"/>
                  </a:lnTo>
                  <a:lnTo>
                    <a:pt x="6" y="66"/>
                  </a:lnTo>
                  <a:lnTo>
                    <a:pt x="10" y="52"/>
                  </a:lnTo>
                  <a:lnTo>
                    <a:pt x="8" y="30"/>
                  </a:lnTo>
                  <a:lnTo>
                    <a:pt x="7" y="16"/>
                  </a:lnTo>
                  <a:lnTo>
                    <a:pt x="6" y="2"/>
                  </a:lnTo>
                  <a:lnTo>
                    <a:pt x="25" y="2"/>
                  </a:lnTo>
                  <a:lnTo>
                    <a:pt x="43" y="1"/>
                  </a:lnTo>
                  <a:lnTo>
                    <a:pt x="48" y="0"/>
                  </a:lnTo>
                  <a:lnTo>
                    <a:pt x="50" y="6"/>
                  </a:lnTo>
                  <a:lnTo>
                    <a:pt x="56" y="21"/>
                  </a:lnTo>
                  <a:lnTo>
                    <a:pt x="56" y="30"/>
                  </a:lnTo>
                  <a:lnTo>
                    <a:pt x="57" y="42"/>
                  </a:lnTo>
                  <a:lnTo>
                    <a:pt x="60" y="54"/>
                  </a:lnTo>
                  <a:lnTo>
                    <a:pt x="61" y="68"/>
                  </a:lnTo>
                  <a:lnTo>
                    <a:pt x="61" y="81"/>
                  </a:lnTo>
                  <a:lnTo>
                    <a:pt x="69" y="91"/>
                  </a:lnTo>
                  <a:lnTo>
                    <a:pt x="61" y="97"/>
                  </a:lnTo>
                  <a:lnTo>
                    <a:pt x="55" y="92"/>
                  </a:lnTo>
                  <a:lnTo>
                    <a:pt x="61" y="9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6" name="Freeform 117"/>
            <p:cNvSpPr/>
            <p:nvPr/>
          </p:nvSpPr>
          <p:spPr bwMode="auto">
            <a:xfrm>
              <a:off x="2267" y="2453"/>
              <a:ext cx="130" cy="109"/>
            </a:xfrm>
            <a:custGeom>
              <a:avLst/>
              <a:gdLst/>
              <a:ahLst/>
              <a:cxnLst>
                <a:cxn ang="0">
                  <a:pos x="105" y="23"/>
                </a:cxn>
                <a:cxn ang="0">
                  <a:pos x="102" y="29"/>
                </a:cxn>
                <a:cxn ang="0">
                  <a:pos x="105" y="29"/>
                </a:cxn>
                <a:cxn ang="0">
                  <a:pos x="112" y="46"/>
                </a:cxn>
                <a:cxn ang="0">
                  <a:pos x="111" y="59"/>
                </a:cxn>
                <a:cxn ang="0">
                  <a:pos x="113" y="62"/>
                </a:cxn>
                <a:cxn ang="0">
                  <a:pos x="114" y="66"/>
                </a:cxn>
                <a:cxn ang="0">
                  <a:pos x="116" y="72"/>
                </a:cxn>
                <a:cxn ang="0">
                  <a:pos x="116" y="77"/>
                </a:cxn>
                <a:cxn ang="0">
                  <a:pos x="108" y="78"/>
                </a:cxn>
                <a:cxn ang="0">
                  <a:pos x="111" y="85"/>
                </a:cxn>
                <a:cxn ang="0">
                  <a:pos x="106" y="91"/>
                </a:cxn>
                <a:cxn ang="0">
                  <a:pos x="105" y="92"/>
                </a:cxn>
                <a:cxn ang="0">
                  <a:pos x="100" y="92"/>
                </a:cxn>
                <a:cxn ang="0">
                  <a:pos x="93" y="97"/>
                </a:cxn>
                <a:cxn ang="0">
                  <a:pos x="89" y="94"/>
                </a:cxn>
                <a:cxn ang="0">
                  <a:pos x="84" y="76"/>
                </a:cxn>
                <a:cxn ang="0">
                  <a:pos x="76" y="76"/>
                </a:cxn>
                <a:cxn ang="0">
                  <a:pos x="70" y="77"/>
                </a:cxn>
                <a:cxn ang="0">
                  <a:pos x="71" y="65"/>
                </a:cxn>
                <a:cxn ang="0">
                  <a:pos x="62" y="48"/>
                </a:cxn>
                <a:cxn ang="0">
                  <a:pos x="40" y="54"/>
                </a:cxn>
                <a:cxn ang="0">
                  <a:pos x="28" y="66"/>
                </a:cxn>
                <a:cxn ang="0">
                  <a:pos x="27" y="60"/>
                </a:cxn>
                <a:cxn ang="0">
                  <a:pos x="23" y="55"/>
                </a:cxn>
                <a:cxn ang="0">
                  <a:pos x="21" y="52"/>
                </a:cxn>
                <a:cxn ang="0">
                  <a:pos x="16" y="47"/>
                </a:cxn>
                <a:cxn ang="0">
                  <a:pos x="8" y="37"/>
                </a:cxn>
                <a:cxn ang="0">
                  <a:pos x="8" y="34"/>
                </a:cxn>
                <a:cxn ang="0">
                  <a:pos x="6" y="35"/>
                </a:cxn>
                <a:cxn ang="0">
                  <a:pos x="5" y="30"/>
                </a:cxn>
                <a:cxn ang="0">
                  <a:pos x="0" y="32"/>
                </a:cxn>
                <a:cxn ang="0">
                  <a:pos x="2" y="31"/>
                </a:cxn>
                <a:cxn ang="0">
                  <a:pos x="5" y="24"/>
                </a:cxn>
                <a:cxn ang="0">
                  <a:pos x="20" y="18"/>
                </a:cxn>
                <a:cxn ang="0">
                  <a:pos x="20" y="8"/>
                </a:cxn>
                <a:cxn ang="0">
                  <a:pos x="22" y="0"/>
                </a:cxn>
                <a:cxn ang="0">
                  <a:pos x="36" y="4"/>
                </a:cxn>
                <a:cxn ang="0">
                  <a:pos x="59" y="5"/>
                </a:cxn>
                <a:cxn ang="0">
                  <a:pos x="57" y="10"/>
                </a:cxn>
                <a:cxn ang="0">
                  <a:pos x="66" y="10"/>
                </a:cxn>
                <a:cxn ang="0">
                  <a:pos x="71" y="12"/>
                </a:cxn>
                <a:cxn ang="0">
                  <a:pos x="81" y="11"/>
                </a:cxn>
                <a:cxn ang="0">
                  <a:pos x="92" y="7"/>
                </a:cxn>
                <a:cxn ang="0">
                  <a:pos x="94" y="4"/>
                </a:cxn>
                <a:cxn ang="0">
                  <a:pos x="99" y="18"/>
                </a:cxn>
                <a:cxn ang="0">
                  <a:pos x="105" y="23"/>
                </a:cxn>
              </a:cxnLst>
              <a:rect l="0" t="0" r="r" b="b"/>
              <a:pathLst>
                <a:path w="116" h="97">
                  <a:moveTo>
                    <a:pt x="105" y="23"/>
                  </a:moveTo>
                  <a:lnTo>
                    <a:pt x="102" y="29"/>
                  </a:lnTo>
                  <a:lnTo>
                    <a:pt x="105" y="29"/>
                  </a:lnTo>
                  <a:lnTo>
                    <a:pt x="112" y="46"/>
                  </a:lnTo>
                  <a:lnTo>
                    <a:pt x="111" y="59"/>
                  </a:lnTo>
                  <a:lnTo>
                    <a:pt x="113" y="62"/>
                  </a:lnTo>
                  <a:lnTo>
                    <a:pt x="114" y="66"/>
                  </a:lnTo>
                  <a:lnTo>
                    <a:pt x="116" y="72"/>
                  </a:lnTo>
                  <a:lnTo>
                    <a:pt x="116" y="77"/>
                  </a:lnTo>
                  <a:lnTo>
                    <a:pt x="108" y="78"/>
                  </a:lnTo>
                  <a:lnTo>
                    <a:pt x="111" y="85"/>
                  </a:lnTo>
                  <a:lnTo>
                    <a:pt x="106" y="91"/>
                  </a:lnTo>
                  <a:lnTo>
                    <a:pt x="105" y="92"/>
                  </a:lnTo>
                  <a:lnTo>
                    <a:pt x="100" y="92"/>
                  </a:lnTo>
                  <a:lnTo>
                    <a:pt x="93" y="97"/>
                  </a:lnTo>
                  <a:lnTo>
                    <a:pt x="89" y="94"/>
                  </a:lnTo>
                  <a:lnTo>
                    <a:pt x="84" y="76"/>
                  </a:lnTo>
                  <a:lnTo>
                    <a:pt x="76" y="76"/>
                  </a:lnTo>
                  <a:lnTo>
                    <a:pt x="70" y="77"/>
                  </a:lnTo>
                  <a:lnTo>
                    <a:pt x="71" y="65"/>
                  </a:lnTo>
                  <a:lnTo>
                    <a:pt x="62" y="48"/>
                  </a:lnTo>
                  <a:lnTo>
                    <a:pt x="40" y="54"/>
                  </a:lnTo>
                  <a:lnTo>
                    <a:pt x="28" y="66"/>
                  </a:lnTo>
                  <a:lnTo>
                    <a:pt x="27" y="60"/>
                  </a:lnTo>
                  <a:lnTo>
                    <a:pt x="23" y="55"/>
                  </a:lnTo>
                  <a:lnTo>
                    <a:pt x="21" y="52"/>
                  </a:lnTo>
                  <a:lnTo>
                    <a:pt x="16" y="47"/>
                  </a:lnTo>
                  <a:lnTo>
                    <a:pt x="8" y="37"/>
                  </a:lnTo>
                  <a:lnTo>
                    <a:pt x="8" y="34"/>
                  </a:lnTo>
                  <a:lnTo>
                    <a:pt x="6" y="35"/>
                  </a:lnTo>
                  <a:lnTo>
                    <a:pt x="5" y="30"/>
                  </a:lnTo>
                  <a:lnTo>
                    <a:pt x="0" y="32"/>
                  </a:lnTo>
                  <a:lnTo>
                    <a:pt x="2" y="31"/>
                  </a:lnTo>
                  <a:lnTo>
                    <a:pt x="5" y="24"/>
                  </a:lnTo>
                  <a:lnTo>
                    <a:pt x="20" y="18"/>
                  </a:lnTo>
                  <a:lnTo>
                    <a:pt x="20" y="8"/>
                  </a:lnTo>
                  <a:lnTo>
                    <a:pt x="22" y="0"/>
                  </a:lnTo>
                  <a:lnTo>
                    <a:pt x="36" y="4"/>
                  </a:lnTo>
                  <a:lnTo>
                    <a:pt x="59" y="5"/>
                  </a:lnTo>
                  <a:lnTo>
                    <a:pt x="57" y="10"/>
                  </a:lnTo>
                  <a:lnTo>
                    <a:pt x="66" y="10"/>
                  </a:lnTo>
                  <a:lnTo>
                    <a:pt x="71" y="12"/>
                  </a:lnTo>
                  <a:lnTo>
                    <a:pt x="81" y="11"/>
                  </a:lnTo>
                  <a:lnTo>
                    <a:pt x="92" y="7"/>
                  </a:lnTo>
                  <a:lnTo>
                    <a:pt x="94" y="4"/>
                  </a:lnTo>
                  <a:lnTo>
                    <a:pt x="99" y="18"/>
                  </a:lnTo>
                  <a:lnTo>
                    <a:pt x="105" y="2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7" name="Freeform 118"/>
            <p:cNvSpPr/>
            <p:nvPr/>
          </p:nvSpPr>
          <p:spPr bwMode="auto">
            <a:xfrm>
              <a:off x="2240" y="2453"/>
              <a:ext cx="50" cy="36"/>
            </a:xfrm>
            <a:custGeom>
              <a:avLst/>
              <a:gdLst/>
              <a:ahLst/>
              <a:cxnLst>
                <a:cxn ang="0">
                  <a:pos x="24" y="19"/>
                </a:cxn>
                <a:cxn ang="0">
                  <a:pos x="22" y="24"/>
                </a:cxn>
                <a:cxn ang="0">
                  <a:pos x="24" y="29"/>
                </a:cxn>
                <a:cxn ang="0">
                  <a:pos x="27" y="31"/>
                </a:cxn>
                <a:cxn ang="0">
                  <a:pos x="30" y="24"/>
                </a:cxn>
                <a:cxn ang="0">
                  <a:pos x="45" y="18"/>
                </a:cxn>
                <a:cxn ang="0">
                  <a:pos x="45" y="8"/>
                </a:cxn>
                <a:cxn ang="0">
                  <a:pos x="47" y="0"/>
                </a:cxn>
                <a:cxn ang="0">
                  <a:pos x="34" y="1"/>
                </a:cxn>
                <a:cxn ang="0">
                  <a:pos x="21" y="2"/>
                </a:cxn>
                <a:cxn ang="0">
                  <a:pos x="0" y="7"/>
                </a:cxn>
                <a:cxn ang="0">
                  <a:pos x="7" y="7"/>
                </a:cxn>
                <a:cxn ang="0">
                  <a:pos x="5" y="11"/>
                </a:cxn>
                <a:cxn ang="0">
                  <a:pos x="13" y="12"/>
                </a:cxn>
                <a:cxn ang="0">
                  <a:pos x="12" y="14"/>
                </a:cxn>
                <a:cxn ang="0">
                  <a:pos x="23" y="14"/>
                </a:cxn>
                <a:cxn ang="0">
                  <a:pos x="27" y="17"/>
                </a:cxn>
                <a:cxn ang="0">
                  <a:pos x="18" y="18"/>
                </a:cxn>
                <a:cxn ang="0">
                  <a:pos x="24" y="19"/>
                </a:cxn>
              </a:cxnLst>
              <a:rect l="0" t="0" r="r" b="b"/>
              <a:pathLst>
                <a:path w="47" h="31">
                  <a:moveTo>
                    <a:pt x="24" y="19"/>
                  </a:moveTo>
                  <a:lnTo>
                    <a:pt x="22" y="24"/>
                  </a:lnTo>
                  <a:lnTo>
                    <a:pt x="24" y="29"/>
                  </a:lnTo>
                  <a:lnTo>
                    <a:pt x="27" y="31"/>
                  </a:lnTo>
                  <a:lnTo>
                    <a:pt x="30" y="24"/>
                  </a:lnTo>
                  <a:lnTo>
                    <a:pt x="45" y="18"/>
                  </a:lnTo>
                  <a:lnTo>
                    <a:pt x="45" y="8"/>
                  </a:lnTo>
                  <a:lnTo>
                    <a:pt x="47" y="0"/>
                  </a:lnTo>
                  <a:lnTo>
                    <a:pt x="34" y="1"/>
                  </a:lnTo>
                  <a:lnTo>
                    <a:pt x="21" y="2"/>
                  </a:lnTo>
                  <a:lnTo>
                    <a:pt x="0" y="7"/>
                  </a:lnTo>
                  <a:lnTo>
                    <a:pt x="7" y="7"/>
                  </a:lnTo>
                  <a:lnTo>
                    <a:pt x="5" y="11"/>
                  </a:lnTo>
                  <a:lnTo>
                    <a:pt x="13" y="12"/>
                  </a:lnTo>
                  <a:lnTo>
                    <a:pt x="12" y="14"/>
                  </a:lnTo>
                  <a:lnTo>
                    <a:pt x="23" y="14"/>
                  </a:lnTo>
                  <a:lnTo>
                    <a:pt x="27" y="17"/>
                  </a:lnTo>
                  <a:lnTo>
                    <a:pt x="18" y="18"/>
                  </a:lnTo>
                  <a:lnTo>
                    <a:pt x="24" y="1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8" name="Freeform 119"/>
            <p:cNvSpPr/>
            <p:nvPr/>
          </p:nvSpPr>
          <p:spPr bwMode="auto">
            <a:xfrm>
              <a:off x="2383" y="2492"/>
              <a:ext cx="106" cy="126"/>
            </a:xfrm>
            <a:custGeom>
              <a:avLst/>
              <a:gdLst/>
              <a:ahLst/>
              <a:cxnLst>
                <a:cxn ang="0">
                  <a:pos x="53" y="7"/>
                </a:cxn>
                <a:cxn ang="0">
                  <a:pos x="47" y="5"/>
                </a:cxn>
                <a:cxn ang="0">
                  <a:pos x="36" y="7"/>
                </a:cxn>
                <a:cxn ang="0">
                  <a:pos x="33" y="0"/>
                </a:cxn>
                <a:cxn ang="0">
                  <a:pos x="27" y="4"/>
                </a:cxn>
                <a:cxn ang="0">
                  <a:pos x="20" y="8"/>
                </a:cxn>
                <a:cxn ang="0">
                  <a:pos x="11" y="6"/>
                </a:cxn>
                <a:cxn ang="0">
                  <a:pos x="7" y="10"/>
                </a:cxn>
                <a:cxn ang="0">
                  <a:pos x="6" y="23"/>
                </a:cxn>
                <a:cxn ang="0">
                  <a:pos x="8" y="26"/>
                </a:cxn>
                <a:cxn ang="0">
                  <a:pos x="9" y="30"/>
                </a:cxn>
                <a:cxn ang="0">
                  <a:pos x="11" y="36"/>
                </a:cxn>
                <a:cxn ang="0">
                  <a:pos x="11" y="41"/>
                </a:cxn>
                <a:cxn ang="0">
                  <a:pos x="3" y="42"/>
                </a:cxn>
                <a:cxn ang="0">
                  <a:pos x="6" y="49"/>
                </a:cxn>
                <a:cxn ang="0">
                  <a:pos x="1" y="55"/>
                </a:cxn>
                <a:cxn ang="0">
                  <a:pos x="0" y="56"/>
                </a:cxn>
                <a:cxn ang="0">
                  <a:pos x="0" y="72"/>
                </a:cxn>
                <a:cxn ang="0">
                  <a:pos x="0" y="76"/>
                </a:cxn>
                <a:cxn ang="0">
                  <a:pos x="9" y="84"/>
                </a:cxn>
                <a:cxn ang="0">
                  <a:pos x="17" y="92"/>
                </a:cxn>
                <a:cxn ang="0">
                  <a:pos x="14" y="114"/>
                </a:cxn>
                <a:cxn ang="0">
                  <a:pos x="35" y="107"/>
                </a:cxn>
                <a:cxn ang="0">
                  <a:pos x="54" y="100"/>
                </a:cxn>
                <a:cxn ang="0">
                  <a:pos x="49" y="100"/>
                </a:cxn>
                <a:cxn ang="0">
                  <a:pos x="69" y="98"/>
                </a:cxn>
                <a:cxn ang="0">
                  <a:pos x="60" y="98"/>
                </a:cxn>
                <a:cxn ang="0">
                  <a:pos x="72" y="97"/>
                </a:cxn>
                <a:cxn ang="0">
                  <a:pos x="81" y="98"/>
                </a:cxn>
                <a:cxn ang="0">
                  <a:pos x="84" y="101"/>
                </a:cxn>
                <a:cxn ang="0">
                  <a:pos x="89" y="97"/>
                </a:cxn>
                <a:cxn ang="0">
                  <a:pos x="86" y="83"/>
                </a:cxn>
                <a:cxn ang="0">
                  <a:pos x="83" y="70"/>
                </a:cxn>
                <a:cxn ang="0">
                  <a:pos x="89" y="58"/>
                </a:cxn>
                <a:cxn ang="0">
                  <a:pos x="93" y="44"/>
                </a:cxn>
                <a:cxn ang="0">
                  <a:pos x="91" y="22"/>
                </a:cxn>
                <a:cxn ang="0">
                  <a:pos x="77" y="13"/>
                </a:cxn>
                <a:cxn ang="0">
                  <a:pos x="62" y="18"/>
                </a:cxn>
                <a:cxn ang="0">
                  <a:pos x="53" y="7"/>
                </a:cxn>
              </a:cxnLst>
              <a:rect l="0" t="0" r="r" b="b"/>
              <a:pathLst>
                <a:path w="93" h="114">
                  <a:moveTo>
                    <a:pt x="53" y="7"/>
                  </a:moveTo>
                  <a:lnTo>
                    <a:pt x="47" y="5"/>
                  </a:lnTo>
                  <a:lnTo>
                    <a:pt x="36" y="7"/>
                  </a:lnTo>
                  <a:lnTo>
                    <a:pt x="33" y="0"/>
                  </a:lnTo>
                  <a:lnTo>
                    <a:pt x="27" y="4"/>
                  </a:lnTo>
                  <a:lnTo>
                    <a:pt x="20" y="8"/>
                  </a:lnTo>
                  <a:lnTo>
                    <a:pt x="11" y="6"/>
                  </a:lnTo>
                  <a:lnTo>
                    <a:pt x="7" y="10"/>
                  </a:lnTo>
                  <a:lnTo>
                    <a:pt x="6" y="23"/>
                  </a:lnTo>
                  <a:lnTo>
                    <a:pt x="8" y="26"/>
                  </a:lnTo>
                  <a:lnTo>
                    <a:pt x="9" y="30"/>
                  </a:lnTo>
                  <a:lnTo>
                    <a:pt x="11" y="36"/>
                  </a:lnTo>
                  <a:lnTo>
                    <a:pt x="11" y="41"/>
                  </a:lnTo>
                  <a:lnTo>
                    <a:pt x="3" y="42"/>
                  </a:lnTo>
                  <a:lnTo>
                    <a:pt x="6" y="49"/>
                  </a:lnTo>
                  <a:lnTo>
                    <a:pt x="1" y="55"/>
                  </a:lnTo>
                  <a:lnTo>
                    <a:pt x="0" y="56"/>
                  </a:lnTo>
                  <a:lnTo>
                    <a:pt x="0" y="72"/>
                  </a:lnTo>
                  <a:lnTo>
                    <a:pt x="0" y="76"/>
                  </a:lnTo>
                  <a:lnTo>
                    <a:pt x="9" y="84"/>
                  </a:lnTo>
                  <a:lnTo>
                    <a:pt x="17" y="92"/>
                  </a:lnTo>
                  <a:lnTo>
                    <a:pt x="14" y="114"/>
                  </a:lnTo>
                  <a:lnTo>
                    <a:pt x="35" y="107"/>
                  </a:lnTo>
                  <a:lnTo>
                    <a:pt x="54" y="100"/>
                  </a:lnTo>
                  <a:lnTo>
                    <a:pt x="49" y="100"/>
                  </a:lnTo>
                  <a:lnTo>
                    <a:pt x="69" y="98"/>
                  </a:lnTo>
                  <a:lnTo>
                    <a:pt x="60" y="98"/>
                  </a:lnTo>
                  <a:lnTo>
                    <a:pt x="72" y="97"/>
                  </a:lnTo>
                  <a:lnTo>
                    <a:pt x="81" y="98"/>
                  </a:lnTo>
                  <a:lnTo>
                    <a:pt x="84" y="101"/>
                  </a:lnTo>
                  <a:lnTo>
                    <a:pt x="89" y="97"/>
                  </a:lnTo>
                  <a:lnTo>
                    <a:pt x="86" y="83"/>
                  </a:lnTo>
                  <a:lnTo>
                    <a:pt x="83" y="70"/>
                  </a:lnTo>
                  <a:lnTo>
                    <a:pt x="89" y="58"/>
                  </a:lnTo>
                  <a:lnTo>
                    <a:pt x="93" y="44"/>
                  </a:lnTo>
                  <a:lnTo>
                    <a:pt x="91" y="22"/>
                  </a:lnTo>
                  <a:lnTo>
                    <a:pt x="77" y="13"/>
                  </a:lnTo>
                  <a:lnTo>
                    <a:pt x="62" y="18"/>
                  </a:lnTo>
                  <a:lnTo>
                    <a:pt x="53" y="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69" name="Freeform 120"/>
            <p:cNvSpPr/>
            <p:nvPr/>
          </p:nvSpPr>
          <p:spPr bwMode="auto">
            <a:xfrm>
              <a:off x="2298" y="2505"/>
              <a:ext cx="53" cy="62"/>
            </a:xfrm>
            <a:custGeom>
              <a:avLst/>
              <a:gdLst/>
              <a:ahLst/>
              <a:cxnLst>
                <a:cxn ang="0">
                  <a:pos x="48" y="28"/>
                </a:cxn>
                <a:cxn ang="0">
                  <a:pos x="41" y="38"/>
                </a:cxn>
                <a:cxn ang="0">
                  <a:pos x="34" y="49"/>
                </a:cxn>
                <a:cxn ang="0">
                  <a:pos x="29" y="55"/>
                </a:cxn>
                <a:cxn ang="0">
                  <a:pos x="12" y="47"/>
                </a:cxn>
                <a:cxn ang="0">
                  <a:pos x="16" y="44"/>
                </a:cxn>
                <a:cxn ang="0">
                  <a:pos x="12" y="42"/>
                </a:cxn>
                <a:cxn ang="0">
                  <a:pos x="1" y="30"/>
                </a:cxn>
                <a:cxn ang="0">
                  <a:pos x="6" y="26"/>
                </a:cxn>
                <a:cxn ang="0">
                  <a:pos x="1" y="24"/>
                </a:cxn>
                <a:cxn ang="0">
                  <a:pos x="5" y="22"/>
                </a:cxn>
                <a:cxn ang="0">
                  <a:pos x="0" y="18"/>
                </a:cxn>
                <a:cxn ang="0">
                  <a:pos x="12" y="6"/>
                </a:cxn>
                <a:cxn ang="0">
                  <a:pos x="34" y="0"/>
                </a:cxn>
                <a:cxn ang="0">
                  <a:pos x="43" y="17"/>
                </a:cxn>
                <a:cxn ang="0">
                  <a:pos x="42" y="29"/>
                </a:cxn>
                <a:cxn ang="0">
                  <a:pos x="48" y="28"/>
                </a:cxn>
              </a:cxnLst>
              <a:rect l="0" t="0" r="r" b="b"/>
              <a:pathLst>
                <a:path w="48" h="55">
                  <a:moveTo>
                    <a:pt x="48" y="28"/>
                  </a:moveTo>
                  <a:lnTo>
                    <a:pt x="41" y="38"/>
                  </a:lnTo>
                  <a:lnTo>
                    <a:pt x="34" y="49"/>
                  </a:lnTo>
                  <a:lnTo>
                    <a:pt x="29" y="55"/>
                  </a:lnTo>
                  <a:lnTo>
                    <a:pt x="12" y="47"/>
                  </a:lnTo>
                  <a:lnTo>
                    <a:pt x="16" y="44"/>
                  </a:lnTo>
                  <a:lnTo>
                    <a:pt x="12" y="42"/>
                  </a:lnTo>
                  <a:lnTo>
                    <a:pt x="1" y="30"/>
                  </a:lnTo>
                  <a:lnTo>
                    <a:pt x="6" y="26"/>
                  </a:lnTo>
                  <a:lnTo>
                    <a:pt x="1" y="24"/>
                  </a:lnTo>
                  <a:lnTo>
                    <a:pt x="5" y="22"/>
                  </a:lnTo>
                  <a:lnTo>
                    <a:pt x="0" y="18"/>
                  </a:lnTo>
                  <a:lnTo>
                    <a:pt x="12" y="6"/>
                  </a:lnTo>
                  <a:lnTo>
                    <a:pt x="34" y="0"/>
                  </a:lnTo>
                  <a:lnTo>
                    <a:pt x="43" y="17"/>
                  </a:lnTo>
                  <a:lnTo>
                    <a:pt x="42" y="29"/>
                  </a:lnTo>
                  <a:lnTo>
                    <a:pt x="48" y="2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0" name="Freeform 121"/>
            <p:cNvSpPr/>
            <p:nvPr/>
          </p:nvSpPr>
          <p:spPr bwMode="auto">
            <a:xfrm>
              <a:off x="2529" y="2484"/>
              <a:ext cx="31" cy="99"/>
            </a:xfrm>
            <a:custGeom>
              <a:avLst/>
              <a:gdLst/>
              <a:ahLst/>
              <a:cxnLst>
                <a:cxn ang="0">
                  <a:pos x="13" y="2"/>
                </a:cxn>
                <a:cxn ang="0">
                  <a:pos x="0" y="0"/>
                </a:cxn>
                <a:cxn ang="0">
                  <a:pos x="2" y="6"/>
                </a:cxn>
                <a:cxn ang="0">
                  <a:pos x="8" y="21"/>
                </a:cxn>
                <a:cxn ang="0">
                  <a:pos x="8" y="30"/>
                </a:cxn>
                <a:cxn ang="0">
                  <a:pos x="9" y="42"/>
                </a:cxn>
                <a:cxn ang="0">
                  <a:pos x="12" y="54"/>
                </a:cxn>
                <a:cxn ang="0">
                  <a:pos x="13" y="68"/>
                </a:cxn>
                <a:cxn ang="0">
                  <a:pos x="13" y="81"/>
                </a:cxn>
                <a:cxn ang="0">
                  <a:pos x="21" y="91"/>
                </a:cxn>
                <a:cxn ang="0">
                  <a:pos x="28" y="88"/>
                </a:cxn>
                <a:cxn ang="0">
                  <a:pos x="27" y="75"/>
                </a:cxn>
                <a:cxn ang="0">
                  <a:pos x="27" y="62"/>
                </a:cxn>
                <a:cxn ang="0">
                  <a:pos x="26" y="48"/>
                </a:cxn>
                <a:cxn ang="0">
                  <a:pos x="26" y="34"/>
                </a:cxn>
                <a:cxn ang="0">
                  <a:pos x="24" y="20"/>
                </a:cxn>
                <a:cxn ang="0">
                  <a:pos x="15" y="10"/>
                </a:cxn>
                <a:cxn ang="0">
                  <a:pos x="16" y="2"/>
                </a:cxn>
                <a:cxn ang="0">
                  <a:pos x="13" y="2"/>
                </a:cxn>
              </a:cxnLst>
              <a:rect l="0" t="0" r="r" b="b"/>
              <a:pathLst>
                <a:path w="28" h="91">
                  <a:moveTo>
                    <a:pt x="13" y="2"/>
                  </a:moveTo>
                  <a:lnTo>
                    <a:pt x="0" y="0"/>
                  </a:lnTo>
                  <a:lnTo>
                    <a:pt x="2" y="6"/>
                  </a:lnTo>
                  <a:lnTo>
                    <a:pt x="8" y="21"/>
                  </a:lnTo>
                  <a:lnTo>
                    <a:pt x="8" y="30"/>
                  </a:lnTo>
                  <a:lnTo>
                    <a:pt x="9" y="42"/>
                  </a:lnTo>
                  <a:lnTo>
                    <a:pt x="12" y="54"/>
                  </a:lnTo>
                  <a:lnTo>
                    <a:pt x="13" y="68"/>
                  </a:lnTo>
                  <a:lnTo>
                    <a:pt x="13" y="81"/>
                  </a:lnTo>
                  <a:lnTo>
                    <a:pt x="21" y="91"/>
                  </a:lnTo>
                  <a:lnTo>
                    <a:pt x="28" y="88"/>
                  </a:lnTo>
                  <a:lnTo>
                    <a:pt x="27" y="75"/>
                  </a:lnTo>
                  <a:lnTo>
                    <a:pt x="27" y="62"/>
                  </a:lnTo>
                  <a:lnTo>
                    <a:pt x="26" y="48"/>
                  </a:lnTo>
                  <a:lnTo>
                    <a:pt x="26" y="34"/>
                  </a:lnTo>
                  <a:lnTo>
                    <a:pt x="24" y="20"/>
                  </a:lnTo>
                  <a:lnTo>
                    <a:pt x="15" y="10"/>
                  </a:lnTo>
                  <a:lnTo>
                    <a:pt x="16" y="2"/>
                  </a:lnTo>
                  <a:lnTo>
                    <a:pt x="13"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1" name="Freeform 122"/>
            <p:cNvSpPr/>
            <p:nvPr/>
          </p:nvSpPr>
          <p:spPr bwMode="auto">
            <a:xfrm>
              <a:off x="2383" y="1969"/>
              <a:ext cx="356" cy="353"/>
            </a:xfrm>
            <a:custGeom>
              <a:avLst/>
              <a:gdLst/>
              <a:ahLst/>
              <a:cxnLst>
                <a:cxn ang="0">
                  <a:pos x="0" y="165"/>
                </a:cxn>
                <a:cxn ang="0">
                  <a:pos x="15" y="182"/>
                </a:cxn>
                <a:cxn ang="0">
                  <a:pos x="44" y="202"/>
                </a:cxn>
                <a:cxn ang="0">
                  <a:pos x="71" y="222"/>
                </a:cxn>
                <a:cxn ang="0">
                  <a:pos x="93" y="240"/>
                </a:cxn>
                <a:cxn ang="0">
                  <a:pos x="116" y="256"/>
                </a:cxn>
                <a:cxn ang="0">
                  <a:pos x="140" y="274"/>
                </a:cxn>
                <a:cxn ang="0">
                  <a:pos x="151" y="289"/>
                </a:cxn>
                <a:cxn ang="0">
                  <a:pos x="181" y="304"/>
                </a:cxn>
                <a:cxn ang="0">
                  <a:pos x="199" y="318"/>
                </a:cxn>
                <a:cxn ang="0">
                  <a:pos x="224" y="313"/>
                </a:cxn>
                <a:cxn ang="0">
                  <a:pos x="249" y="288"/>
                </a:cxn>
                <a:cxn ang="0">
                  <a:pos x="284" y="264"/>
                </a:cxn>
                <a:cxn ang="0">
                  <a:pos x="319" y="240"/>
                </a:cxn>
                <a:cxn ang="0">
                  <a:pos x="294" y="223"/>
                </a:cxn>
                <a:cxn ang="0">
                  <a:pos x="278" y="193"/>
                </a:cxn>
                <a:cxn ang="0">
                  <a:pos x="284" y="165"/>
                </a:cxn>
                <a:cxn ang="0">
                  <a:pos x="277" y="123"/>
                </a:cxn>
                <a:cxn ang="0">
                  <a:pos x="275" y="103"/>
                </a:cxn>
                <a:cxn ang="0">
                  <a:pos x="258" y="73"/>
                </a:cxn>
                <a:cxn ang="0">
                  <a:pos x="253" y="42"/>
                </a:cxn>
                <a:cxn ang="0">
                  <a:pos x="258" y="4"/>
                </a:cxn>
                <a:cxn ang="0">
                  <a:pos x="237" y="0"/>
                </a:cxn>
                <a:cxn ang="0">
                  <a:pos x="209" y="2"/>
                </a:cxn>
                <a:cxn ang="0">
                  <a:pos x="175" y="2"/>
                </a:cxn>
                <a:cxn ang="0">
                  <a:pos x="137" y="14"/>
                </a:cxn>
                <a:cxn ang="0">
                  <a:pos x="114" y="25"/>
                </a:cxn>
                <a:cxn ang="0">
                  <a:pos x="104" y="36"/>
                </a:cxn>
                <a:cxn ang="0">
                  <a:pos x="108" y="62"/>
                </a:cxn>
                <a:cxn ang="0">
                  <a:pos x="114" y="84"/>
                </a:cxn>
                <a:cxn ang="0">
                  <a:pos x="78" y="92"/>
                </a:cxn>
                <a:cxn ang="0">
                  <a:pos x="67" y="111"/>
                </a:cxn>
                <a:cxn ang="0">
                  <a:pos x="42" y="124"/>
                </a:cxn>
                <a:cxn ang="0">
                  <a:pos x="17" y="138"/>
                </a:cxn>
              </a:cxnLst>
              <a:rect l="0" t="0" r="r" b="b"/>
              <a:pathLst>
                <a:path w="319" h="318">
                  <a:moveTo>
                    <a:pt x="3" y="144"/>
                  </a:moveTo>
                  <a:lnTo>
                    <a:pt x="0" y="165"/>
                  </a:lnTo>
                  <a:lnTo>
                    <a:pt x="0" y="172"/>
                  </a:lnTo>
                  <a:lnTo>
                    <a:pt x="15" y="182"/>
                  </a:lnTo>
                  <a:lnTo>
                    <a:pt x="30" y="193"/>
                  </a:lnTo>
                  <a:lnTo>
                    <a:pt x="44" y="202"/>
                  </a:lnTo>
                  <a:lnTo>
                    <a:pt x="59" y="213"/>
                  </a:lnTo>
                  <a:lnTo>
                    <a:pt x="71" y="222"/>
                  </a:lnTo>
                  <a:lnTo>
                    <a:pt x="81" y="230"/>
                  </a:lnTo>
                  <a:lnTo>
                    <a:pt x="93" y="240"/>
                  </a:lnTo>
                  <a:lnTo>
                    <a:pt x="105" y="248"/>
                  </a:lnTo>
                  <a:lnTo>
                    <a:pt x="116" y="256"/>
                  </a:lnTo>
                  <a:lnTo>
                    <a:pt x="128" y="266"/>
                  </a:lnTo>
                  <a:lnTo>
                    <a:pt x="140" y="274"/>
                  </a:lnTo>
                  <a:lnTo>
                    <a:pt x="151" y="283"/>
                  </a:lnTo>
                  <a:lnTo>
                    <a:pt x="151" y="289"/>
                  </a:lnTo>
                  <a:lnTo>
                    <a:pt x="159" y="295"/>
                  </a:lnTo>
                  <a:lnTo>
                    <a:pt x="181" y="304"/>
                  </a:lnTo>
                  <a:lnTo>
                    <a:pt x="182" y="318"/>
                  </a:lnTo>
                  <a:lnTo>
                    <a:pt x="199" y="318"/>
                  </a:lnTo>
                  <a:lnTo>
                    <a:pt x="212" y="315"/>
                  </a:lnTo>
                  <a:lnTo>
                    <a:pt x="224" y="313"/>
                  </a:lnTo>
                  <a:lnTo>
                    <a:pt x="236" y="300"/>
                  </a:lnTo>
                  <a:lnTo>
                    <a:pt x="249" y="288"/>
                  </a:lnTo>
                  <a:lnTo>
                    <a:pt x="266" y="276"/>
                  </a:lnTo>
                  <a:lnTo>
                    <a:pt x="284" y="264"/>
                  </a:lnTo>
                  <a:lnTo>
                    <a:pt x="301" y="252"/>
                  </a:lnTo>
                  <a:lnTo>
                    <a:pt x="319" y="240"/>
                  </a:lnTo>
                  <a:lnTo>
                    <a:pt x="312" y="225"/>
                  </a:lnTo>
                  <a:lnTo>
                    <a:pt x="294" y="223"/>
                  </a:lnTo>
                  <a:lnTo>
                    <a:pt x="288" y="207"/>
                  </a:lnTo>
                  <a:lnTo>
                    <a:pt x="278" y="193"/>
                  </a:lnTo>
                  <a:lnTo>
                    <a:pt x="285" y="186"/>
                  </a:lnTo>
                  <a:lnTo>
                    <a:pt x="284" y="165"/>
                  </a:lnTo>
                  <a:lnTo>
                    <a:pt x="284" y="145"/>
                  </a:lnTo>
                  <a:lnTo>
                    <a:pt x="277" y="123"/>
                  </a:lnTo>
                  <a:lnTo>
                    <a:pt x="278" y="120"/>
                  </a:lnTo>
                  <a:lnTo>
                    <a:pt x="275" y="103"/>
                  </a:lnTo>
                  <a:lnTo>
                    <a:pt x="270" y="86"/>
                  </a:lnTo>
                  <a:lnTo>
                    <a:pt x="258" y="73"/>
                  </a:lnTo>
                  <a:lnTo>
                    <a:pt x="246" y="55"/>
                  </a:lnTo>
                  <a:lnTo>
                    <a:pt x="253" y="42"/>
                  </a:lnTo>
                  <a:lnTo>
                    <a:pt x="259" y="28"/>
                  </a:lnTo>
                  <a:lnTo>
                    <a:pt x="258" y="4"/>
                  </a:lnTo>
                  <a:lnTo>
                    <a:pt x="261" y="0"/>
                  </a:lnTo>
                  <a:lnTo>
                    <a:pt x="237" y="0"/>
                  </a:lnTo>
                  <a:lnTo>
                    <a:pt x="225" y="0"/>
                  </a:lnTo>
                  <a:lnTo>
                    <a:pt x="209" y="2"/>
                  </a:lnTo>
                  <a:lnTo>
                    <a:pt x="192" y="2"/>
                  </a:lnTo>
                  <a:lnTo>
                    <a:pt x="175" y="2"/>
                  </a:lnTo>
                  <a:lnTo>
                    <a:pt x="156" y="8"/>
                  </a:lnTo>
                  <a:lnTo>
                    <a:pt x="137" y="14"/>
                  </a:lnTo>
                  <a:lnTo>
                    <a:pt x="128" y="18"/>
                  </a:lnTo>
                  <a:lnTo>
                    <a:pt x="114" y="25"/>
                  </a:lnTo>
                  <a:lnTo>
                    <a:pt x="101" y="32"/>
                  </a:lnTo>
                  <a:lnTo>
                    <a:pt x="104" y="36"/>
                  </a:lnTo>
                  <a:lnTo>
                    <a:pt x="105" y="49"/>
                  </a:lnTo>
                  <a:lnTo>
                    <a:pt x="108" y="62"/>
                  </a:lnTo>
                  <a:lnTo>
                    <a:pt x="117" y="79"/>
                  </a:lnTo>
                  <a:lnTo>
                    <a:pt x="114" y="84"/>
                  </a:lnTo>
                  <a:lnTo>
                    <a:pt x="98" y="85"/>
                  </a:lnTo>
                  <a:lnTo>
                    <a:pt x="78" y="92"/>
                  </a:lnTo>
                  <a:lnTo>
                    <a:pt x="78" y="103"/>
                  </a:lnTo>
                  <a:lnTo>
                    <a:pt x="67" y="111"/>
                  </a:lnTo>
                  <a:lnTo>
                    <a:pt x="56" y="118"/>
                  </a:lnTo>
                  <a:lnTo>
                    <a:pt x="42" y="124"/>
                  </a:lnTo>
                  <a:lnTo>
                    <a:pt x="29" y="130"/>
                  </a:lnTo>
                  <a:lnTo>
                    <a:pt x="17" y="138"/>
                  </a:lnTo>
                  <a:lnTo>
                    <a:pt x="3" y="14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2" name="Freeform 123"/>
            <p:cNvSpPr/>
            <p:nvPr/>
          </p:nvSpPr>
          <p:spPr bwMode="auto">
            <a:xfrm>
              <a:off x="2289" y="2131"/>
              <a:ext cx="11" cy="10"/>
            </a:xfrm>
            <a:custGeom>
              <a:avLst/>
              <a:gdLst/>
              <a:ahLst/>
              <a:cxnLst>
                <a:cxn ang="0">
                  <a:pos x="9" y="0"/>
                </a:cxn>
                <a:cxn ang="0">
                  <a:pos x="8" y="7"/>
                </a:cxn>
                <a:cxn ang="0">
                  <a:pos x="0" y="9"/>
                </a:cxn>
                <a:cxn ang="0">
                  <a:pos x="9" y="0"/>
                </a:cxn>
              </a:cxnLst>
              <a:rect l="0" t="0" r="r" b="b"/>
              <a:pathLst>
                <a:path w="9" h="9">
                  <a:moveTo>
                    <a:pt x="9" y="0"/>
                  </a:moveTo>
                  <a:lnTo>
                    <a:pt x="8" y="7"/>
                  </a:lnTo>
                  <a:lnTo>
                    <a:pt x="0" y="9"/>
                  </a:lnTo>
                  <a:lnTo>
                    <a:pt x="9"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3" name="Freeform 124"/>
            <p:cNvSpPr/>
            <p:nvPr/>
          </p:nvSpPr>
          <p:spPr bwMode="auto">
            <a:xfrm>
              <a:off x="2247" y="2135"/>
              <a:ext cx="8" cy="10"/>
            </a:xfrm>
            <a:custGeom>
              <a:avLst/>
              <a:gdLst/>
              <a:ahLst/>
              <a:cxnLst>
                <a:cxn ang="0">
                  <a:pos x="8" y="0"/>
                </a:cxn>
                <a:cxn ang="0">
                  <a:pos x="0" y="7"/>
                </a:cxn>
                <a:cxn ang="0">
                  <a:pos x="0" y="1"/>
                </a:cxn>
                <a:cxn ang="0">
                  <a:pos x="8" y="0"/>
                </a:cxn>
              </a:cxnLst>
              <a:rect l="0" t="0" r="r" b="b"/>
              <a:pathLst>
                <a:path w="8" h="7">
                  <a:moveTo>
                    <a:pt x="8" y="0"/>
                  </a:moveTo>
                  <a:lnTo>
                    <a:pt x="0" y="7"/>
                  </a:lnTo>
                  <a:lnTo>
                    <a:pt x="0" y="1"/>
                  </a:lnTo>
                  <a:lnTo>
                    <a:pt x="8"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4" name="Freeform 125"/>
            <p:cNvSpPr/>
            <p:nvPr/>
          </p:nvSpPr>
          <p:spPr bwMode="auto">
            <a:xfrm>
              <a:off x="2263" y="2147"/>
              <a:ext cx="7" cy="5"/>
            </a:xfrm>
            <a:custGeom>
              <a:avLst/>
              <a:gdLst/>
              <a:ahLst/>
              <a:cxnLst>
                <a:cxn ang="0">
                  <a:pos x="6" y="0"/>
                </a:cxn>
                <a:cxn ang="0">
                  <a:pos x="5" y="4"/>
                </a:cxn>
                <a:cxn ang="0">
                  <a:pos x="0" y="0"/>
                </a:cxn>
                <a:cxn ang="0">
                  <a:pos x="6" y="0"/>
                </a:cxn>
              </a:cxnLst>
              <a:rect l="0" t="0" r="r" b="b"/>
              <a:pathLst>
                <a:path w="6" h="4">
                  <a:moveTo>
                    <a:pt x="6" y="0"/>
                  </a:moveTo>
                  <a:lnTo>
                    <a:pt x="5" y="4"/>
                  </a:lnTo>
                  <a:lnTo>
                    <a:pt x="0" y="0"/>
                  </a:lnTo>
                  <a:lnTo>
                    <a:pt x="6"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5" name="Freeform 126"/>
            <p:cNvSpPr/>
            <p:nvPr/>
          </p:nvSpPr>
          <p:spPr bwMode="auto">
            <a:xfrm>
              <a:off x="2300" y="2121"/>
              <a:ext cx="7" cy="2"/>
            </a:xfrm>
            <a:custGeom>
              <a:avLst/>
              <a:gdLst/>
              <a:ahLst/>
              <a:cxnLst>
                <a:cxn ang="0">
                  <a:pos x="4" y="3"/>
                </a:cxn>
                <a:cxn ang="0">
                  <a:pos x="6" y="0"/>
                </a:cxn>
                <a:cxn ang="0">
                  <a:pos x="0" y="3"/>
                </a:cxn>
                <a:cxn ang="0">
                  <a:pos x="4" y="3"/>
                </a:cxn>
              </a:cxnLst>
              <a:rect l="0" t="0" r="r" b="b"/>
              <a:pathLst>
                <a:path w="6" h="3">
                  <a:moveTo>
                    <a:pt x="4" y="3"/>
                  </a:moveTo>
                  <a:lnTo>
                    <a:pt x="6" y="0"/>
                  </a:lnTo>
                  <a:lnTo>
                    <a:pt x="0" y="3"/>
                  </a:lnTo>
                  <a:lnTo>
                    <a:pt x="4"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72" name="Freeform 127"/>
            <p:cNvSpPr/>
            <p:nvPr/>
          </p:nvSpPr>
          <p:spPr bwMode="auto">
            <a:xfrm>
              <a:off x="2109" y="2375"/>
              <a:ext cx="4" cy="1"/>
            </a:xfrm>
            <a:custGeom>
              <a:avLst/>
              <a:gdLst/>
              <a:ahLst/>
              <a:cxnLst>
                <a:cxn ang="0">
                  <a:pos x="3" y="1"/>
                </a:cxn>
                <a:cxn ang="0">
                  <a:pos x="1" y="1"/>
                </a:cxn>
                <a:cxn ang="0">
                  <a:pos x="0" y="0"/>
                </a:cxn>
                <a:cxn ang="0">
                  <a:pos x="3" y="1"/>
                </a:cxn>
              </a:cxnLst>
              <a:rect l="0" t="0" r="r" b="b"/>
              <a:pathLst>
                <a:path w="3" h="1">
                  <a:moveTo>
                    <a:pt x="3" y="1"/>
                  </a:moveTo>
                  <a:lnTo>
                    <a:pt x="1" y="1"/>
                  </a:lnTo>
                  <a:lnTo>
                    <a:pt x="0" y="0"/>
                  </a:lnTo>
                  <a:lnTo>
                    <a:pt x="3"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73" name="Rectangle 128"/>
            <p:cNvSpPr>
              <a:spLocks noChangeArrowheads="1"/>
            </p:cNvSpPr>
            <p:nvPr/>
          </p:nvSpPr>
          <p:spPr bwMode="auto">
            <a:xfrm>
              <a:off x="2443" y="1983"/>
              <a:ext cx="0" cy="2"/>
            </a:xfrm>
            <a:prstGeom prst="rect">
              <a:avLst/>
            </a:prstGeom>
          </p:spPr>
          <p:style>
            <a:lnRef idx="1">
              <a:schemeClr val="accent3"/>
            </a:lnRef>
            <a:fillRef idx="3">
              <a:schemeClr val="accent3"/>
            </a:fillRef>
            <a:effectRef idx="2">
              <a:schemeClr val="accent3"/>
            </a:effectRef>
            <a:fontRef idx="minor">
              <a:schemeClr val="lt1"/>
            </a:fontRef>
          </p:style>
          <p:txBody>
            <a:bodyPr/>
            <a:lstStyle/>
            <a:p>
              <a:pPr>
                <a:lnSpc>
                  <a:spcPct val="90000"/>
                </a:lnSpc>
                <a:defRPr/>
              </a:pPr>
              <a:endParaRPr lang="en-US" sz="1400"/>
            </a:p>
          </p:txBody>
        </p:sp>
        <p:sp>
          <p:nvSpPr>
            <p:cNvPr id="3075" name="Freeform 129"/>
            <p:cNvSpPr/>
            <p:nvPr/>
          </p:nvSpPr>
          <p:spPr bwMode="auto">
            <a:xfrm>
              <a:off x="2691" y="2043"/>
              <a:ext cx="273" cy="275"/>
            </a:xfrm>
            <a:custGeom>
              <a:avLst/>
              <a:gdLst/>
              <a:ahLst/>
              <a:cxnLst>
                <a:cxn ang="0">
                  <a:pos x="230" y="245"/>
                </a:cxn>
                <a:cxn ang="0">
                  <a:pos x="230" y="236"/>
                </a:cxn>
                <a:cxn ang="0">
                  <a:pos x="246" y="236"/>
                </a:cxn>
                <a:cxn ang="0">
                  <a:pos x="245" y="218"/>
                </a:cxn>
                <a:cxn ang="0">
                  <a:pos x="245" y="200"/>
                </a:cxn>
                <a:cxn ang="0">
                  <a:pos x="244" y="183"/>
                </a:cxn>
                <a:cxn ang="0">
                  <a:pos x="242" y="167"/>
                </a:cxn>
                <a:cxn ang="0">
                  <a:pos x="241" y="150"/>
                </a:cxn>
                <a:cxn ang="0">
                  <a:pos x="240" y="133"/>
                </a:cxn>
                <a:cxn ang="0">
                  <a:pos x="239" y="116"/>
                </a:cxn>
                <a:cxn ang="0">
                  <a:pos x="238" y="99"/>
                </a:cxn>
                <a:cxn ang="0">
                  <a:pos x="236" y="83"/>
                </a:cxn>
                <a:cxn ang="0">
                  <a:pos x="235" y="65"/>
                </a:cxn>
                <a:cxn ang="0">
                  <a:pos x="235" y="51"/>
                </a:cxn>
                <a:cxn ang="0">
                  <a:pos x="234" y="38"/>
                </a:cxn>
                <a:cxn ang="0">
                  <a:pos x="236" y="26"/>
                </a:cxn>
                <a:cxn ang="0">
                  <a:pos x="228" y="20"/>
                </a:cxn>
                <a:cxn ang="0">
                  <a:pos x="205" y="14"/>
                </a:cxn>
                <a:cxn ang="0">
                  <a:pos x="202" y="8"/>
                </a:cxn>
                <a:cxn ang="0">
                  <a:pos x="182" y="3"/>
                </a:cxn>
                <a:cxn ang="0">
                  <a:pos x="170" y="11"/>
                </a:cxn>
                <a:cxn ang="0">
                  <a:pos x="160" y="18"/>
                </a:cxn>
                <a:cxn ang="0">
                  <a:pos x="161" y="42"/>
                </a:cxn>
                <a:cxn ang="0">
                  <a:pos x="145" y="51"/>
                </a:cxn>
                <a:cxn ang="0">
                  <a:pos x="127" y="43"/>
                </a:cxn>
                <a:cxn ang="0">
                  <a:pos x="110" y="35"/>
                </a:cxn>
                <a:cxn ang="0">
                  <a:pos x="92" y="30"/>
                </a:cxn>
                <a:cxn ang="0">
                  <a:pos x="85" y="13"/>
                </a:cxn>
                <a:cxn ang="0">
                  <a:pos x="68" y="9"/>
                </a:cxn>
                <a:cxn ang="0">
                  <a:pos x="52" y="5"/>
                </a:cxn>
                <a:cxn ang="0">
                  <a:pos x="30" y="0"/>
                </a:cxn>
                <a:cxn ang="0">
                  <a:pos x="29" y="14"/>
                </a:cxn>
                <a:cxn ang="0">
                  <a:pos x="19" y="23"/>
                </a:cxn>
                <a:cxn ang="0">
                  <a:pos x="10" y="31"/>
                </a:cxn>
                <a:cxn ang="0">
                  <a:pos x="10" y="45"/>
                </a:cxn>
                <a:cxn ang="0">
                  <a:pos x="1" y="53"/>
                </a:cxn>
                <a:cxn ang="0">
                  <a:pos x="0" y="56"/>
                </a:cxn>
                <a:cxn ang="0">
                  <a:pos x="7" y="78"/>
                </a:cxn>
                <a:cxn ang="0">
                  <a:pos x="7" y="98"/>
                </a:cxn>
                <a:cxn ang="0">
                  <a:pos x="8" y="119"/>
                </a:cxn>
                <a:cxn ang="0">
                  <a:pos x="1" y="126"/>
                </a:cxn>
                <a:cxn ang="0">
                  <a:pos x="11" y="140"/>
                </a:cxn>
                <a:cxn ang="0">
                  <a:pos x="17" y="156"/>
                </a:cxn>
                <a:cxn ang="0">
                  <a:pos x="35" y="158"/>
                </a:cxn>
                <a:cxn ang="0">
                  <a:pos x="42" y="173"/>
                </a:cxn>
                <a:cxn ang="0">
                  <a:pos x="64" y="179"/>
                </a:cxn>
                <a:cxn ang="0">
                  <a:pos x="77" y="189"/>
                </a:cxn>
                <a:cxn ang="0">
                  <a:pos x="88" y="182"/>
                </a:cxn>
                <a:cxn ang="0">
                  <a:pos x="104" y="173"/>
                </a:cxn>
                <a:cxn ang="0">
                  <a:pos x="120" y="182"/>
                </a:cxn>
                <a:cxn ang="0">
                  <a:pos x="136" y="191"/>
                </a:cxn>
                <a:cxn ang="0">
                  <a:pos x="151" y="200"/>
                </a:cxn>
                <a:cxn ang="0">
                  <a:pos x="167" y="209"/>
                </a:cxn>
                <a:cxn ang="0">
                  <a:pos x="182" y="218"/>
                </a:cxn>
                <a:cxn ang="0">
                  <a:pos x="199" y="227"/>
                </a:cxn>
                <a:cxn ang="0">
                  <a:pos x="215" y="236"/>
                </a:cxn>
                <a:cxn ang="0">
                  <a:pos x="230" y="245"/>
                </a:cxn>
              </a:cxnLst>
              <a:rect l="0" t="0" r="r" b="b"/>
              <a:pathLst>
                <a:path w="246" h="245">
                  <a:moveTo>
                    <a:pt x="230" y="245"/>
                  </a:moveTo>
                  <a:lnTo>
                    <a:pt x="230" y="236"/>
                  </a:lnTo>
                  <a:lnTo>
                    <a:pt x="246" y="236"/>
                  </a:lnTo>
                  <a:lnTo>
                    <a:pt x="245" y="218"/>
                  </a:lnTo>
                  <a:lnTo>
                    <a:pt x="245" y="200"/>
                  </a:lnTo>
                  <a:lnTo>
                    <a:pt x="244" y="183"/>
                  </a:lnTo>
                  <a:lnTo>
                    <a:pt x="242" y="167"/>
                  </a:lnTo>
                  <a:lnTo>
                    <a:pt x="241" y="150"/>
                  </a:lnTo>
                  <a:lnTo>
                    <a:pt x="240" y="133"/>
                  </a:lnTo>
                  <a:lnTo>
                    <a:pt x="239" y="116"/>
                  </a:lnTo>
                  <a:lnTo>
                    <a:pt x="238" y="99"/>
                  </a:lnTo>
                  <a:lnTo>
                    <a:pt x="236" y="83"/>
                  </a:lnTo>
                  <a:lnTo>
                    <a:pt x="235" y="65"/>
                  </a:lnTo>
                  <a:lnTo>
                    <a:pt x="235" y="51"/>
                  </a:lnTo>
                  <a:lnTo>
                    <a:pt x="234" y="38"/>
                  </a:lnTo>
                  <a:lnTo>
                    <a:pt x="236" y="26"/>
                  </a:lnTo>
                  <a:lnTo>
                    <a:pt x="228" y="20"/>
                  </a:lnTo>
                  <a:lnTo>
                    <a:pt x="205" y="14"/>
                  </a:lnTo>
                  <a:lnTo>
                    <a:pt x="202" y="8"/>
                  </a:lnTo>
                  <a:lnTo>
                    <a:pt x="182" y="3"/>
                  </a:lnTo>
                  <a:lnTo>
                    <a:pt x="170" y="11"/>
                  </a:lnTo>
                  <a:lnTo>
                    <a:pt x="160" y="18"/>
                  </a:lnTo>
                  <a:lnTo>
                    <a:pt x="161" y="42"/>
                  </a:lnTo>
                  <a:lnTo>
                    <a:pt x="145" y="51"/>
                  </a:lnTo>
                  <a:lnTo>
                    <a:pt x="127" y="43"/>
                  </a:lnTo>
                  <a:lnTo>
                    <a:pt x="110" y="35"/>
                  </a:lnTo>
                  <a:lnTo>
                    <a:pt x="92" y="30"/>
                  </a:lnTo>
                  <a:lnTo>
                    <a:pt x="85" y="13"/>
                  </a:lnTo>
                  <a:lnTo>
                    <a:pt x="68" y="9"/>
                  </a:lnTo>
                  <a:lnTo>
                    <a:pt x="52" y="5"/>
                  </a:lnTo>
                  <a:lnTo>
                    <a:pt x="30" y="0"/>
                  </a:lnTo>
                  <a:lnTo>
                    <a:pt x="29" y="14"/>
                  </a:lnTo>
                  <a:lnTo>
                    <a:pt x="19" y="23"/>
                  </a:lnTo>
                  <a:lnTo>
                    <a:pt x="10" y="31"/>
                  </a:lnTo>
                  <a:lnTo>
                    <a:pt x="10" y="45"/>
                  </a:lnTo>
                  <a:lnTo>
                    <a:pt x="1" y="53"/>
                  </a:lnTo>
                  <a:lnTo>
                    <a:pt x="0" y="56"/>
                  </a:lnTo>
                  <a:lnTo>
                    <a:pt x="7" y="78"/>
                  </a:lnTo>
                  <a:lnTo>
                    <a:pt x="7" y="98"/>
                  </a:lnTo>
                  <a:lnTo>
                    <a:pt x="8" y="119"/>
                  </a:lnTo>
                  <a:lnTo>
                    <a:pt x="1" y="126"/>
                  </a:lnTo>
                  <a:lnTo>
                    <a:pt x="11" y="140"/>
                  </a:lnTo>
                  <a:lnTo>
                    <a:pt x="17" y="156"/>
                  </a:lnTo>
                  <a:lnTo>
                    <a:pt x="35" y="158"/>
                  </a:lnTo>
                  <a:lnTo>
                    <a:pt x="42" y="173"/>
                  </a:lnTo>
                  <a:lnTo>
                    <a:pt x="64" y="179"/>
                  </a:lnTo>
                  <a:lnTo>
                    <a:pt x="77" y="189"/>
                  </a:lnTo>
                  <a:lnTo>
                    <a:pt x="88" y="182"/>
                  </a:lnTo>
                  <a:lnTo>
                    <a:pt x="104" y="173"/>
                  </a:lnTo>
                  <a:lnTo>
                    <a:pt x="120" y="182"/>
                  </a:lnTo>
                  <a:lnTo>
                    <a:pt x="136" y="191"/>
                  </a:lnTo>
                  <a:lnTo>
                    <a:pt x="151" y="200"/>
                  </a:lnTo>
                  <a:lnTo>
                    <a:pt x="167" y="209"/>
                  </a:lnTo>
                  <a:lnTo>
                    <a:pt x="182" y="218"/>
                  </a:lnTo>
                  <a:lnTo>
                    <a:pt x="199" y="227"/>
                  </a:lnTo>
                  <a:lnTo>
                    <a:pt x="215" y="236"/>
                  </a:lnTo>
                  <a:lnTo>
                    <a:pt x="230" y="24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76" name="Freeform 130"/>
            <p:cNvSpPr/>
            <p:nvPr/>
          </p:nvSpPr>
          <p:spPr bwMode="auto">
            <a:xfrm>
              <a:off x="2318" y="2207"/>
              <a:ext cx="286" cy="296"/>
            </a:xfrm>
            <a:custGeom>
              <a:avLst/>
              <a:gdLst/>
              <a:ahLst/>
              <a:cxnLst>
                <a:cxn ang="0">
                  <a:pos x="56" y="250"/>
                </a:cxn>
                <a:cxn ang="0">
                  <a:pos x="66" y="267"/>
                </a:cxn>
                <a:cxn ang="0">
                  <a:pos x="79" y="265"/>
                </a:cxn>
                <a:cxn ang="0">
                  <a:pos x="92" y="257"/>
                </a:cxn>
                <a:cxn ang="0">
                  <a:pos x="106" y="262"/>
                </a:cxn>
                <a:cxn ang="0">
                  <a:pos x="114" y="234"/>
                </a:cxn>
                <a:cxn ang="0">
                  <a:pos x="126" y="219"/>
                </a:cxn>
                <a:cxn ang="0">
                  <a:pos x="138" y="213"/>
                </a:cxn>
                <a:cxn ang="0">
                  <a:pos x="144" y="204"/>
                </a:cxn>
                <a:cxn ang="0">
                  <a:pos x="160" y="195"/>
                </a:cxn>
                <a:cxn ang="0">
                  <a:pos x="181" y="178"/>
                </a:cxn>
                <a:cxn ang="0">
                  <a:pos x="198" y="180"/>
                </a:cxn>
                <a:cxn ang="0">
                  <a:pos x="230" y="174"/>
                </a:cxn>
                <a:cxn ang="0">
                  <a:pos x="256" y="157"/>
                </a:cxn>
                <a:cxn ang="0">
                  <a:pos x="257" y="131"/>
                </a:cxn>
                <a:cxn ang="0">
                  <a:pos x="258" y="105"/>
                </a:cxn>
                <a:cxn ang="0">
                  <a:pos x="240" y="91"/>
                </a:cxn>
                <a:cxn ang="0">
                  <a:pos x="210" y="76"/>
                </a:cxn>
                <a:cxn ang="0">
                  <a:pos x="199" y="61"/>
                </a:cxn>
                <a:cxn ang="0">
                  <a:pos x="175" y="43"/>
                </a:cxn>
                <a:cxn ang="0">
                  <a:pos x="152" y="27"/>
                </a:cxn>
                <a:cxn ang="0">
                  <a:pos x="130" y="9"/>
                </a:cxn>
                <a:cxn ang="0">
                  <a:pos x="104" y="0"/>
                </a:cxn>
                <a:cxn ang="0">
                  <a:pos x="92" y="19"/>
                </a:cxn>
                <a:cxn ang="0">
                  <a:pos x="96" y="58"/>
                </a:cxn>
                <a:cxn ang="0">
                  <a:pos x="100" y="95"/>
                </a:cxn>
                <a:cxn ang="0">
                  <a:pos x="102" y="133"/>
                </a:cxn>
                <a:cxn ang="0">
                  <a:pos x="108" y="156"/>
                </a:cxn>
                <a:cxn ang="0">
                  <a:pos x="91" y="171"/>
                </a:cxn>
                <a:cxn ang="0">
                  <a:pos x="61" y="171"/>
                </a:cxn>
                <a:cxn ang="0">
                  <a:pos x="44" y="169"/>
                </a:cxn>
                <a:cxn ang="0">
                  <a:pos x="19" y="175"/>
                </a:cxn>
                <a:cxn ang="0">
                  <a:pos x="2" y="185"/>
                </a:cxn>
                <a:cxn ang="0">
                  <a:pos x="4" y="202"/>
                </a:cxn>
                <a:cxn ang="0">
                  <a:pos x="13" y="226"/>
                </a:cxn>
                <a:cxn ang="0">
                  <a:pos x="20" y="231"/>
                </a:cxn>
                <a:cxn ang="0">
                  <a:pos x="35" y="232"/>
                </a:cxn>
                <a:cxn ang="0">
                  <a:pos x="48" y="225"/>
                </a:cxn>
                <a:cxn ang="0">
                  <a:pos x="59" y="244"/>
                </a:cxn>
              </a:cxnLst>
              <a:rect l="0" t="0" r="r" b="b"/>
              <a:pathLst>
                <a:path w="258" h="267">
                  <a:moveTo>
                    <a:pt x="59" y="244"/>
                  </a:moveTo>
                  <a:lnTo>
                    <a:pt x="56" y="250"/>
                  </a:lnTo>
                  <a:lnTo>
                    <a:pt x="59" y="250"/>
                  </a:lnTo>
                  <a:lnTo>
                    <a:pt x="66" y="267"/>
                  </a:lnTo>
                  <a:lnTo>
                    <a:pt x="70" y="263"/>
                  </a:lnTo>
                  <a:lnTo>
                    <a:pt x="79" y="265"/>
                  </a:lnTo>
                  <a:lnTo>
                    <a:pt x="86" y="261"/>
                  </a:lnTo>
                  <a:lnTo>
                    <a:pt x="92" y="257"/>
                  </a:lnTo>
                  <a:lnTo>
                    <a:pt x="95" y="264"/>
                  </a:lnTo>
                  <a:lnTo>
                    <a:pt x="106" y="262"/>
                  </a:lnTo>
                  <a:lnTo>
                    <a:pt x="109" y="238"/>
                  </a:lnTo>
                  <a:lnTo>
                    <a:pt x="114" y="234"/>
                  </a:lnTo>
                  <a:lnTo>
                    <a:pt x="122" y="226"/>
                  </a:lnTo>
                  <a:lnTo>
                    <a:pt x="126" y="219"/>
                  </a:lnTo>
                  <a:lnTo>
                    <a:pt x="128" y="208"/>
                  </a:lnTo>
                  <a:lnTo>
                    <a:pt x="138" y="213"/>
                  </a:lnTo>
                  <a:lnTo>
                    <a:pt x="140" y="205"/>
                  </a:lnTo>
                  <a:lnTo>
                    <a:pt x="144" y="204"/>
                  </a:lnTo>
                  <a:lnTo>
                    <a:pt x="150" y="195"/>
                  </a:lnTo>
                  <a:lnTo>
                    <a:pt x="160" y="195"/>
                  </a:lnTo>
                  <a:lnTo>
                    <a:pt x="161" y="187"/>
                  </a:lnTo>
                  <a:lnTo>
                    <a:pt x="181" y="178"/>
                  </a:lnTo>
                  <a:lnTo>
                    <a:pt x="196" y="180"/>
                  </a:lnTo>
                  <a:lnTo>
                    <a:pt x="198" y="180"/>
                  </a:lnTo>
                  <a:lnTo>
                    <a:pt x="212" y="174"/>
                  </a:lnTo>
                  <a:lnTo>
                    <a:pt x="230" y="174"/>
                  </a:lnTo>
                  <a:lnTo>
                    <a:pt x="247" y="173"/>
                  </a:lnTo>
                  <a:lnTo>
                    <a:pt x="256" y="157"/>
                  </a:lnTo>
                  <a:lnTo>
                    <a:pt x="257" y="144"/>
                  </a:lnTo>
                  <a:lnTo>
                    <a:pt x="257" y="131"/>
                  </a:lnTo>
                  <a:lnTo>
                    <a:pt x="258" y="118"/>
                  </a:lnTo>
                  <a:lnTo>
                    <a:pt x="258" y="105"/>
                  </a:lnTo>
                  <a:lnTo>
                    <a:pt x="241" y="105"/>
                  </a:lnTo>
                  <a:lnTo>
                    <a:pt x="240" y="91"/>
                  </a:lnTo>
                  <a:lnTo>
                    <a:pt x="218" y="82"/>
                  </a:lnTo>
                  <a:lnTo>
                    <a:pt x="210" y="76"/>
                  </a:lnTo>
                  <a:lnTo>
                    <a:pt x="210" y="70"/>
                  </a:lnTo>
                  <a:lnTo>
                    <a:pt x="199" y="61"/>
                  </a:lnTo>
                  <a:lnTo>
                    <a:pt x="187" y="53"/>
                  </a:lnTo>
                  <a:lnTo>
                    <a:pt x="175" y="43"/>
                  </a:lnTo>
                  <a:lnTo>
                    <a:pt x="164" y="35"/>
                  </a:lnTo>
                  <a:lnTo>
                    <a:pt x="152" y="27"/>
                  </a:lnTo>
                  <a:lnTo>
                    <a:pt x="140" y="17"/>
                  </a:lnTo>
                  <a:lnTo>
                    <a:pt x="130" y="9"/>
                  </a:lnTo>
                  <a:lnTo>
                    <a:pt x="118" y="0"/>
                  </a:lnTo>
                  <a:lnTo>
                    <a:pt x="104" y="0"/>
                  </a:lnTo>
                  <a:lnTo>
                    <a:pt x="90" y="0"/>
                  </a:lnTo>
                  <a:lnTo>
                    <a:pt x="92" y="19"/>
                  </a:lnTo>
                  <a:lnTo>
                    <a:pt x="94" y="39"/>
                  </a:lnTo>
                  <a:lnTo>
                    <a:pt x="96" y="58"/>
                  </a:lnTo>
                  <a:lnTo>
                    <a:pt x="97" y="76"/>
                  </a:lnTo>
                  <a:lnTo>
                    <a:pt x="100" y="95"/>
                  </a:lnTo>
                  <a:lnTo>
                    <a:pt x="101" y="114"/>
                  </a:lnTo>
                  <a:lnTo>
                    <a:pt x="102" y="133"/>
                  </a:lnTo>
                  <a:lnTo>
                    <a:pt x="104" y="153"/>
                  </a:lnTo>
                  <a:lnTo>
                    <a:pt x="108" y="156"/>
                  </a:lnTo>
                  <a:lnTo>
                    <a:pt x="106" y="171"/>
                  </a:lnTo>
                  <a:lnTo>
                    <a:pt x="91" y="171"/>
                  </a:lnTo>
                  <a:lnTo>
                    <a:pt x="76" y="171"/>
                  </a:lnTo>
                  <a:lnTo>
                    <a:pt x="61" y="171"/>
                  </a:lnTo>
                  <a:lnTo>
                    <a:pt x="46" y="171"/>
                  </a:lnTo>
                  <a:lnTo>
                    <a:pt x="44" y="169"/>
                  </a:lnTo>
                  <a:lnTo>
                    <a:pt x="22" y="174"/>
                  </a:lnTo>
                  <a:lnTo>
                    <a:pt x="19" y="175"/>
                  </a:lnTo>
                  <a:lnTo>
                    <a:pt x="10" y="169"/>
                  </a:lnTo>
                  <a:lnTo>
                    <a:pt x="2" y="185"/>
                  </a:lnTo>
                  <a:lnTo>
                    <a:pt x="0" y="184"/>
                  </a:lnTo>
                  <a:lnTo>
                    <a:pt x="4" y="202"/>
                  </a:lnTo>
                  <a:lnTo>
                    <a:pt x="8" y="209"/>
                  </a:lnTo>
                  <a:lnTo>
                    <a:pt x="13" y="226"/>
                  </a:lnTo>
                  <a:lnTo>
                    <a:pt x="11" y="231"/>
                  </a:lnTo>
                  <a:lnTo>
                    <a:pt x="20" y="231"/>
                  </a:lnTo>
                  <a:lnTo>
                    <a:pt x="25" y="233"/>
                  </a:lnTo>
                  <a:lnTo>
                    <a:pt x="35" y="232"/>
                  </a:lnTo>
                  <a:lnTo>
                    <a:pt x="46" y="228"/>
                  </a:lnTo>
                  <a:lnTo>
                    <a:pt x="48" y="225"/>
                  </a:lnTo>
                  <a:lnTo>
                    <a:pt x="53" y="239"/>
                  </a:lnTo>
                  <a:lnTo>
                    <a:pt x="59" y="24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77" name="Freeform 131"/>
            <p:cNvSpPr/>
            <p:nvPr/>
          </p:nvSpPr>
          <p:spPr bwMode="auto">
            <a:xfrm>
              <a:off x="2769" y="1987"/>
              <a:ext cx="4" cy="4"/>
            </a:xfrm>
            <a:custGeom>
              <a:avLst/>
              <a:gdLst/>
              <a:ahLst/>
              <a:cxnLst>
                <a:cxn ang="0">
                  <a:pos x="3" y="2"/>
                </a:cxn>
                <a:cxn ang="0">
                  <a:pos x="2" y="3"/>
                </a:cxn>
                <a:cxn ang="0">
                  <a:pos x="0" y="0"/>
                </a:cxn>
                <a:cxn ang="0">
                  <a:pos x="3" y="2"/>
                </a:cxn>
              </a:cxnLst>
              <a:rect l="0" t="0" r="r" b="b"/>
              <a:pathLst>
                <a:path w="3" h="3">
                  <a:moveTo>
                    <a:pt x="3" y="2"/>
                  </a:moveTo>
                  <a:lnTo>
                    <a:pt x="2" y="3"/>
                  </a:lnTo>
                  <a:lnTo>
                    <a:pt x="0" y="0"/>
                  </a:lnTo>
                  <a:lnTo>
                    <a:pt x="3"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78" name="Freeform 132"/>
            <p:cNvSpPr/>
            <p:nvPr/>
          </p:nvSpPr>
          <p:spPr bwMode="auto">
            <a:xfrm>
              <a:off x="2236" y="2161"/>
              <a:ext cx="213" cy="249"/>
            </a:xfrm>
            <a:custGeom>
              <a:avLst/>
              <a:gdLst/>
              <a:ahLst/>
              <a:cxnLst>
                <a:cxn ang="0">
                  <a:pos x="9" y="195"/>
                </a:cxn>
                <a:cxn ang="0">
                  <a:pos x="6" y="202"/>
                </a:cxn>
                <a:cxn ang="0">
                  <a:pos x="11" y="180"/>
                </a:cxn>
                <a:cxn ang="0">
                  <a:pos x="14" y="159"/>
                </a:cxn>
                <a:cxn ang="0">
                  <a:pos x="9" y="142"/>
                </a:cxn>
                <a:cxn ang="0">
                  <a:pos x="11" y="123"/>
                </a:cxn>
                <a:cxn ang="0">
                  <a:pos x="1" y="112"/>
                </a:cxn>
                <a:cxn ang="0">
                  <a:pos x="0" y="117"/>
                </a:cxn>
                <a:cxn ang="0">
                  <a:pos x="2" y="107"/>
                </a:cxn>
                <a:cxn ang="0">
                  <a:pos x="17" y="107"/>
                </a:cxn>
                <a:cxn ang="0">
                  <a:pos x="32" y="107"/>
                </a:cxn>
                <a:cxn ang="0">
                  <a:pos x="48" y="107"/>
                </a:cxn>
                <a:cxn ang="0">
                  <a:pos x="63" y="107"/>
                </a:cxn>
                <a:cxn ang="0">
                  <a:pos x="63" y="92"/>
                </a:cxn>
                <a:cxn ang="0">
                  <a:pos x="63" y="77"/>
                </a:cxn>
                <a:cxn ang="0">
                  <a:pos x="79" y="69"/>
                </a:cxn>
                <a:cxn ang="0">
                  <a:pos x="80" y="46"/>
                </a:cxn>
                <a:cxn ang="0">
                  <a:pos x="80" y="23"/>
                </a:cxn>
                <a:cxn ang="0">
                  <a:pos x="93" y="23"/>
                </a:cxn>
                <a:cxn ang="0">
                  <a:pos x="107" y="23"/>
                </a:cxn>
                <a:cxn ang="0">
                  <a:pos x="119" y="23"/>
                </a:cxn>
                <a:cxn ang="0">
                  <a:pos x="132" y="23"/>
                </a:cxn>
                <a:cxn ang="0">
                  <a:pos x="132" y="0"/>
                </a:cxn>
                <a:cxn ang="0">
                  <a:pos x="147" y="10"/>
                </a:cxn>
                <a:cxn ang="0">
                  <a:pos x="162" y="21"/>
                </a:cxn>
                <a:cxn ang="0">
                  <a:pos x="176" y="30"/>
                </a:cxn>
                <a:cxn ang="0">
                  <a:pos x="191" y="41"/>
                </a:cxn>
                <a:cxn ang="0">
                  <a:pos x="177" y="41"/>
                </a:cxn>
                <a:cxn ang="0">
                  <a:pos x="163" y="41"/>
                </a:cxn>
                <a:cxn ang="0">
                  <a:pos x="165" y="60"/>
                </a:cxn>
                <a:cxn ang="0">
                  <a:pos x="167" y="80"/>
                </a:cxn>
                <a:cxn ang="0">
                  <a:pos x="169" y="99"/>
                </a:cxn>
                <a:cxn ang="0">
                  <a:pos x="170" y="117"/>
                </a:cxn>
                <a:cxn ang="0">
                  <a:pos x="173" y="136"/>
                </a:cxn>
                <a:cxn ang="0">
                  <a:pos x="174" y="155"/>
                </a:cxn>
                <a:cxn ang="0">
                  <a:pos x="175" y="174"/>
                </a:cxn>
                <a:cxn ang="0">
                  <a:pos x="177" y="194"/>
                </a:cxn>
                <a:cxn ang="0">
                  <a:pos x="181" y="197"/>
                </a:cxn>
                <a:cxn ang="0">
                  <a:pos x="179" y="212"/>
                </a:cxn>
                <a:cxn ang="0">
                  <a:pos x="164" y="212"/>
                </a:cxn>
                <a:cxn ang="0">
                  <a:pos x="149" y="212"/>
                </a:cxn>
                <a:cxn ang="0">
                  <a:pos x="134" y="212"/>
                </a:cxn>
                <a:cxn ang="0">
                  <a:pos x="119" y="212"/>
                </a:cxn>
                <a:cxn ang="0">
                  <a:pos x="117" y="210"/>
                </a:cxn>
                <a:cxn ang="0">
                  <a:pos x="95" y="215"/>
                </a:cxn>
                <a:cxn ang="0">
                  <a:pos x="92" y="216"/>
                </a:cxn>
                <a:cxn ang="0">
                  <a:pos x="83" y="210"/>
                </a:cxn>
                <a:cxn ang="0">
                  <a:pos x="75" y="226"/>
                </a:cxn>
                <a:cxn ang="0">
                  <a:pos x="73" y="225"/>
                </a:cxn>
                <a:cxn ang="0">
                  <a:pos x="61" y="213"/>
                </a:cxn>
                <a:cxn ang="0">
                  <a:pos x="49" y="200"/>
                </a:cxn>
                <a:cxn ang="0">
                  <a:pos x="35" y="191"/>
                </a:cxn>
                <a:cxn ang="0">
                  <a:pos x="23" y="192"/>
                </a:cxn>
                <a:cxn ang="0">
                  <a:pos x="9" y="195"/>
                </a:cxn>
              </a:cxnLst>
              <a:rect l="0" t="0" r="r" b="b"/>
              <a:pathLst>
                <a:path w="191" h="226">
                  <a:moveTo>
                    <a:pt x="9" y="195"/>
                  </a:moveTo>
                  <a:lnTo>
                    <a:pt x="6" y="202"/>
                  </a:lnTo>
                  <a:lnTo>
                    <a:pt x="11" y="180"/>
                  </a:lnTo>
                  <a:lnTo>
                    <a:pt x="14" y="159"/>
                  </a:lnTo>
                  <a:lnTo>
                    <a:pt x="9" y="142"/>
                  </a:lnTo>
                  <a:lnTo>
                    <a:pt x="11" y="123"/>
                  </a:lnTo>
                  <a:lnTo>
                    <a:pt x="1" y="112"/>
                  </a:lnTo>
                  <a:lnTo>
                    <a:pt x="0" y="117"/>
                  </a:lnTo>
                  <a:lnTo>
                    <a:pt x="2" y="107"/>
                  </a:lnTo>
                  <a:lnTo>
                    <a:pt x="17" y="107"/>
                  </a:lnTo>
                  <a:lnTo>
                    <a:pt x="32" y="107"/>
                  </a:lnTo>
                  <a:lnTo>
                    <a:pt x="48" y="107"/>
                  </a:lnTo>
                  <a:lnTo>
                    <a:pt x="63" y="107"/>
                  </a:lnTo>
                  <a:lnTo>
                    <a:pt x="63" y="92"/>
                  </a:lnTo>
                  <a:lnTo>
                    <a:pt x="63" y="77"/>
                  </a:lnTo>
                  <a:lnTo>
                    <a:pt x="79" y="69"/>
                  </a:lnTo>
                  <a:lnTo>
                    <a:pt x="80" y="46"/>
                  </a:lnTo>
                  <a:lnTo>
                    <a:pt x="80" y="23"/>
                  </a:lnTo>
                  <a:lnTo>
                    <a:pt x="93" y="23"/>
                  </a:lnTo>
                  <a:lnTo>
                    <a:pt x="107" y="23"/>
                  </a:lnTo>
                  <a:lnTo>
                    <a:pt x="119" y="23"/>
                  </a:lnTo>
                  <a:lnTo>
                    <a:pt x="132" y="23"/>
                  </a:lnTo>
                  <a:lnTo>
                    <a:pt x="132" y="0"/>
                  </a:lnTo>
                  <a:lnTo>
                    <a:pt x="147" y="10"/>
                  </a:lnTo>
                  <a:lnTo>
                    <a:pt x="162" y="21"/>
                  </a:lnTo>
                  <a:lnTo>
                    <a:pt x="176" y="30"/>
                  </a:lnTo>
                  <a:lnTo>
                    <a:pt x="191" y="41"/>
                  </a:lnTo>
                  <a:lnTo>
                    <a:pt x="177" y="41"/>
                  </a:lnTo>
                  <a:lnTo>
                    <a:pt x="163" y="41"/>
                  </a:lnTo>
                  <a:lnTo>
                    <a:pt x="165" y="60"/>
                  </a:lnTo>
                  <a:lnTo>
                    <a:pt x="167" y="80"/>
                  </a:lnTo>
                  <a:lnTo>
                    <a:pt x="169" y="99"/>
                  </a:lnTo>
                  <a:lnTo>
                    <a:pt x="170" y="117"/>
                  </a:lnTo>
                  <a:lnTo>
                    <a:pt x="173" y="136"/>
                  </a:lnTo>
                  <a:lnTo>
                    <a:pt x="174" y="155"/>
                  </a:lnTo>
                  <a:lnTo>
                    <a:pt x="175" y="174"/>
                  </a:lnTo>
                  <a:lnTo>
                    <a:pt x="177" y="194"/>
                  </a:lnTo>
                  <a:lnTo>
                    <a:pt x="181" y="197"/>
                  </a:lnTo>
                  <a:lnTo>
                    <a:pt x="179" y="212"/>
                  </a:lnTo>
                  <a:lnTo>
                    <a:pt x="164" y="212"/>
                  </a:lnTo>
                  <a:lnTo>
                    <a:pt x="149" y="212"/>
                  </a:lnTo>
                  <a:lnTo>
                    <a:pt x="134" y="212"/>
                  </a:lnTo>
                  <a:lnTo>
                    <a:pt x="119" y="212"/>
                  </a:lnTo>
                  <a:lnTo>
                    <a:pt x="117" y="210"/>
                  </a:lnTo>
                  <a:lnTo>
                    <a:pt x="95" y="215"/>
                  </a:lnTo>
                  <a:lnTo>
                    <a:pt x="92" y="216"/>
                  </a:lnTo>
                  <a:lnTo>
                    <a:pt x="83" y="210"/>
                  </a:lnTo>
                  <a:lnTo>
                    <a:pt x="75" y="226"/>
                  </a:lnTo>
                  <a:lnTo>
                    <a:pt x="73" y="225"/>
                  </a:lnTo>
                  <a:lnTo>
                    <a:pt x="61" y="213"/>
                  </a:lnTo>
                  <a:lnTo>
                    <a:pt x="49" y="200"/>
                  </a:lnTo>
                  <a:lnTo>
                    <a:pt x="35" y="191"/>
                  </a:lnTo>
                  <a:lnTo>
                    <a:pt x="23" y="192"/>
                  </a:lnTo>
                  <a:lnTo>
                    <a:pt x="9" y="19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79" name="Freeform 133"/>
            <p:cNvSpPr/>
            <p:nvPr/>
          </p:nvSpPr>
          <p:spPr bwMode="auto">
            <a:xfrm>
              <a:off x="2307" y="1991"/>
              <a:ext cx="205" cy="163"/>
            </a:xfrm>
            <a:custGeom>
              <a:avLst/>
              <a:gdLst/>
              <a:ahLst/>
              <a:cxnLst>
                <a:cxn ang="0">
                  <a:pos x="96" y="36"/>
                </a:cxn>
                <a:cxn ang="0">
                  <a:pos x="82" y="45"/>
                </a:cxn>
                <a:cxn ang="0">
                  <a:pos x="69" y="54"/>
                </a:cxn>
                <a:cxn ang="0">
                  <a:pos x="60" y="68"/>
                </a:cxn>
                <a:cxn ang="0">
                  <a:pos x="53" y="81"/>
                </a:cxn>
                <a:cxn ang="0">
                  <a:pos x="56" y="98"/>
                </a:cxn>
                <a:cxn ang="0">
                  <a:pos x="48" y="110"/>
                </a:cxn>
                <a:cxn ang="0">
                  <a:pos x="41" y="123"/>
                </a:cxn>
                <a:cxn ang="0">
                  <a:pos x="29" y="132"/>
                </a:cxn>
                <a:cxn ang="0">
                  <a:pos x="17" y="140"/>
                </a:cxn>
                <a:cxn ang="0">
                  <a:pos x="0" y="147"/>
                </a:cxn>
                <a:cxn ang="0">
                  <a:pos x="17" y="147"/>
                </a:cxn>
                <a:cxn ang="0">
                  <a:pos x="35" y="147"/>
                </a:cxn>
                <a:cxn ang="0">
                  <a:pos x="52" y="147"/>
                </a:cxn>
                <a:cxn ang="0">
                  <a:pos x="69" y="147"/>
                </a:cxn>
                <a:cxn ang="0">
                  <a:pos x="72" y="126"/>
                </a:cxn>
                <a:cxn ang="0">
                  <a:pos x="86" y="120"/>
                </a:cxn>
                <a:cxn ang="0">
                  <a:pos x="98" y="112"/>
                </a:cxn>
                <a:cxn ang="0">
                  <a:pos x="111" y="106"/>
                </a:cxn>
                <a:cxn ang="0">
                  <a:pos x="125" y="100"/>
                </a:cxn>
                <a:cxn ang="0">
                  <a:pos x="136" y="93"/>
                </a:cxn>
                <a:cxn ang="0">
                  <a:pos x="147" y="85"/>
                </a:cxn>
                <a:cxn ang="0">
                  <a:pos x="147" y="74"/>
                </a:cxn>
                <a:cxn ang="0">
                  <a:pos x="167" y="67"/>
                </a:cxn>
                <a:cxn ang="0">
                  <a:pos x="183" y="66"/>
                </a:cxn>
                <a:cxn ang="0">
                  <a:pos x="186" y="61"/>
                </a:cxn>
                <a:cxn ang="0">
                  <a:pos x="177" y="44"/>
                </a:cxn>
                <a:cxn ang="0">
                  <a:pos x="174" y="31"/>
                </a:cxn>
                <a:cxn ang="0">
                  <a:pos x="173" y="18"/>
                </a:cxn>
                <a:cxn ang="0">
                  <a:pos x="170" y="14"/>
                </a:cxn>
                <a:cxn ang="0">
                  <a:pos x="159" y="10"/>
                </a:cxn>
                <a:cxn ang="0">
                  <a:pos x="154" y="12"/>
                </a:cxn>
                <a:cxn ang="0">
                  <a:pos x="129" y="9"/>
                </a:cxn>
                <a:cxn ang="0">
                  <a:pos x="120" y="0"/>
                </a:cxn>
                <a:cxn ang="0">
                  <a:pos x="112" y="7"/>
                </a:cxn>
                <a:cxn ang="0">
                  <a:pos x="105" y="21"/>
                </a:cxn>
                <a:cxn ang="0">
                  <a:pos x="96" y="36"/>
                </a:cxn>
              </a:cxnLst>
              <a:rect l="0" t="0" r="r" b="b"/>
              <a:pathLst>
                <a:path w="186" h="147">
                  <a:moveTo>
                    <a:pt x="96" y="36"/>
                  </a:moveTo>
                  <a:lnTo>
                    <a:pt x="82" y="45"/>
                  </a:lnTo>
                  <a:lnTo>
                    <a:pt x="69" y="54"/>
                  </a:lnTo>
                  <a:lnTo>
                    <a:pt x="60" y="68"/>
                  </a:lnTo>
                  <a:lnTo>
                    <a:pt x="53" y="81"/>
                  </a:lnTo>
                  <a:lnTo>
                    <a:pt x="56" y="98"/>
                  </a:lnTo>
                  <a:lnTo>
                    <a:pt x="48" y="110"/>
                  </a:lnTo>
                  <a:lnTo>
                    <a:pt x="41" y="123"/>
                  </a:lnTo>
                  <a:lnTo>
                    <a:pt x="29" y="132"/>
                  </a:lnTo>
                  <a:lnTo>
                    <a:pt x="17" y="140"/>
                  </a:lnTo>
                  <a:lnTo>
                    <a:pt x="0" y="147"/>
                  </a:lnTo>
                  <a:lnTo>
                    <a:pt x="17" y="147"/>
                  </a:lnTo>
                  <a:lnTo>
                    <a:pt x="35" y="147"/>
                  </a:lnTo>
                  <a:lnTo>
                    <a:pt x="52" y="147"/>
                  </a:lnTo>
                  <a:lnTo>
                    <a:pt x="69" y="147"/>
                  </a:lnTo>
                  <a:lnTo>
                    <a:pt x="72" y="126"/>
                  </a:lnTo>
                  <a:lnTo>
                    <a:pt x="86" y="120"/>
                  </a:lnTo>
                  <a:lnTo>
                    <a:pt x="98" y="112"/>
                  </a:lnTo>
                  <a:lnTo>
                    <a:pt x="111" y="106"/>
                  </a:lnTo>
                  <a:lnTo>
                    <a:pt x="125" y="100"/>
                  </a:lnTo>
                  <a:lnTo>
                    <a:pt x="136" y="93"/>
                  </a:lnTo>
                  <a:lnTo>
                    <a:pt x="147" y="85"/>
                  </a:lnTo>
                  <a:lnTo>
                    <a:pt x="147" y="74"/>
                  </a:lnTo>
                  <a:lnTo>
                    <a:pt x="167" y="67"/>
                  </a:lnTo>
                  <a:lnTo>
                    <a:pt x="183" y="66"/>
                  </a:lnTo>
                  <a:lnTo>
                    <a:pt x="186" y="61"/>
                  </a:lnTo>
                  <a:lnTo>
                    <a:pt x="177" y="44"/>
                  </a:lnTo>
                  <a:lnTo>
                    <a:pt x="174" y="31"/>
                  </a:lnTo>
                  <a:lnTo>
                    <a:pt x="173" y="18"/>
                  </a:lnTo>
                  <a:lnTo>
                    <a:pt x="170" y="14"/>
                  </a:lnTo>
                  <a:lnTo>
                    <a:pt x="159" y="10"/>
                  </a:lnTo>
                  <a:lnTo>
                    <a:pt x="154" y="12"/>
                  </a:lnTo>
                  <a:lnTo>
                    <a:pt x="129" y="9"/>
                  </a:lnTo>
                  <a:lnTo>
                    <a:pt x="120" y="0"/>
                  </a:lnTo>
                  <a:lnTo>
                    <a:pt x="112" y="7"/>
                  </a:lnTo>
                  <a:lnTo>
                    <a:pt x="105" y="21"/>
                  </a:lnTo>
                  <a:lnTo>
                    <a:pt x="96" y="3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0" name="Freeform 134"/>
            <p:cNvSpPr/>
            <p:nvPr/>
          </p:nvSpPr>
          <p:spPr bwMode="auto">
            <a:xfrm>
              <a:off x="2536" y="2236"/>
              <a:ext cx="273" cy="238"/>
            </a:xfrm>
            <a:custGeom>
              <a:avLst/>
              <a:gdLst/>
              <a:ahLst/>
              <a:cxnLst>
                <a:cxn ang="0">
                  <a:pos x="27" y="194"/>
                </a:cxn>
                <a:cxn ang="0">
                  <a:pos x="21" y="195"/>
                </a:cxn>
                <a:cxn ang="0">
                  <a:pos x="12" y="188"/>
                </a:cxn>
                <a:cxn ang="0">
                  <a:pos x="12" y="182"/>
                </a:cxn>
                <a:cxn ang="0">
                  <a:pos x="14" y="181"/>
                </a:cxn>
                <a:cxn ang="0">
                  <a:pos x="2" y="168"/>
                </a:cxn>
                <a:cxn ang="0">
                  <a:pos x="0" y="153"/>
                </a:cxn>
                <a:cxn ang="0">
                  <a:pos x="2" y="153"/>
                </a:cxn>
                <a:cxn ang="0">
                  <a:pos x="16" y="147"/>
                </a:cxn>
                <a:cxn ang="0">
                  <a:pos x="34" y="147"/>
                </a:cxn>
                <a:cxn ang="0">
                  <a:pos x="51" y="146"/>
                </a:cxn>
                <a:cxn ang="0">
                  <a:pos x="60" y="130"/>
                </a:cxn>
                <a:cxn ang="0">
                  <a:pos x="61" y="117"/>
                </a:cxn>
                <a:cxn ang="0">
                  <a:pos x="61" y="104"/>
                </a:cxn>
                <a:cxn ang="0">
                  <a:pos x="62" y="91"/>
                </a:cxn>
                <a:cxn ang="0">
                  <a:pos x="62" y="78"/>
                </a:cxn>
                <a:cxn ang="0">
                  <a:pos x="75" y="75"/>
                </a:cxn>
                <a:cxn ang="0">
                  <a:pos x="87" y="73"/>
                </a:cxn>
                <a:cxn ang="0">
                  <a:pos x="99" y="60"/>
                </a:cxn>
                <a:cxn ang="0">
                  <a:pos x="112" y="48"/>
                </a:cxn>
                <a:cxn ang="0">
                  <a:pos x="129" y="36"/>
                </a:cxn>
                <a:cxn ang="0">
                  <a:pos x="147" y="24"/>
                </a:cxn>
                <a:cxn ang="0">
                  <a:pos x="164" y="12"/>
                </a:cxn>
                <a:cxn ang="0">
                  <a:pos x="182" y="0"/>
                </a:cxn>
                <a:cxn ang="0">
                  <a:pos x="204" y="6"/>
                </a:cxn>
                <a:cxn ang="0">
                  <a:pos x="217" y="16"/>
                </a:cxn>
                <a:cxn ang="0">
                  <a:pos x="228" y="9"/>
                </a:cxn>
                <a:cxn ang="0">
                  <a:pos x="229" y="9"/>
                </a:cxn>
                <a:cxn ang="0">
                  <a:pos x="230" y="22"/>
                </a:cxn>
                <a:cxn ang="0">
                  <a:pos x="232" y="36"/>
                </a:cxn>
                <a:cxn ang="0">
                  <a:pos x="246" y="56"/>
                </a:cxn>
                <a:cxn ang="0">
                  <a:pos x="242" y="64"/>
                </a:cxn>
                <a:cxn ang="0">
                  <a:pos x="241" y="78"/>
                </a:cxn>
                <a:cxn ang="0">
                  <a:pos x="240" y="91"/>
                </a:cxn>
                <a:cxn ang="0">
                  <a:pos x="240" y="105"/>
                </a:cxn>
                <a:cxn ang="0">
                  <a:pos x="238" y="118"/>
                </a:cxn>
                <a:cxn ang="0">
                  <a:pos x="231" y="129"/>
                </a:cxn>
                <a:cxn ang="0">
                  <a:pos x="224" y="140"/>
                </a:cxn>
                <a:cxn ang="0">
                  <a:pos x="217" y="151"/>
                </a:cxn>
                <a:cxn ang="0">
                  <a:pos x="210" y="162"/>
                </a:cxn>
                <a:cxn ang="0">
                  <a:pos x="211" y="176"/>
                </a:cxn>
                <a:cxn ang="0">
                  <a:pos x="193" y="186"/>
                </a:cxn>
                <a:cxn ang="0">
                  <a:pos x="177" y="184"/>
                </a:cxn>
                <a:cxn ang="0">
                  <a:pos x="160" y="183"/>
                </a:cxn>
                <a:cxn ang="0">
                  <a:pos x="142" y="192"/>
                </a:cxn>
                <a:cxn ang="0">
                  <a:pos x="132" y="187"/>
                </a:cxn>
                <a:cxn ang="0">
                  <a:pos x="120" y="182"/>
                </a:cxn>
                <a:cxn ang="0">
                  <a:pos x="103" y="187"/>
                </a:cxn>
                <a:cxn ang="0">
                  <a:pos x="92" y="176"/>
                </a:cxn>
                <a:cxn ang="0">
                  <a:pos x="76" y="175"/>
                </a:cxn>
                <a:cxn ang="0">
                  <a:pos x="62" y="180"/>
                </a:cxn>
                <a:cxn ang="0">
                  <a:pos x="58" y="193"/>
                </a:cxn>
                <a:cxn ang="0">
                  <a:pos x="54" y="205"/>
                </a:cxn>
                <a:cxn ang="0">
                  <a:pos x="52" y="212"/>
                </a:cxn>
                <a:cxn ang="0">
                  <a:pos x="39" y="200"/>
                </a:cxn>
                <a:cxn ang="0">
                  <a:pos x="34" y="206"/>
                </a:cxn>
                <a:cxn ang="0">
                  <a:pos x="34" y="208"/>
                </a:cxn>
                <a:cxn ang="0">
                  <a:pos x="31" y="199"/>
                </a:cxn>
                <a:cxn ang="0">
                  <a:pos x="27" y="194"/>
                </a:cxn>
              </a:cxnLst>
              <a:rect l="0" t="0" r="r" b="b"/>
              <a:pathLst>
                <a:path w="246" h="212">
                  <a:moveTo>
                    <a:pt x="27" y="194"/>
                  </a:moveTo>
                  <a:lnTo>
                    <a:pt x="21" y="195"/>
                  </a:lnTo>
                  <a:lnTo>
                    <a:pt x="12" y="188"/>
                  </a:lnTo>
                  <a:lnTo>
                    <a:pt x="12" y="182"/>
                  </a:lnTo>
                  <a:lnTo>
                    <a:pt x="14" y="181"/>
                  </a:lnTo>
                  <a:lnTo>
                    <a:pt x="2" y="168"/>
                  </a:lnTo>
                  <a:lnTo>
                    <a:pt x="0" y="153"/>
                  </a:lnTo>
                  <a:lnTo>
                    <a:pt x="2" y="153"/>
                  </a:lnTo>
                  <a:lnTo>
                    <a:pt x="16" y="147"/>
                  </a:lnTo>
                  <a:lnTo>
                    <a:pt x="34" y="147"/>
                  </a:lnTo>
                  <a:lnTo>
                    <a:pt x="51" y="146"/>
                  </a:lnTo>
                  <a:lnTo>
                    <a:pt x="60" y="130"/>
                  </a:lnTo>
                  <a:lnTo>
                    <a:pt x="61" y="117"/>
                  </a:lnTo>
                  <a:lnTo>
                    <a:pt x="61" y="104"/>
                  </a:lnTo>
                  <a:lnTo>
                    <a:pt x="62" y="91"/>
                  </a:lnTo>
                  <a:lnTo>
                    <a:pt x="62" y="78"/>
                  </a:lnTo>
                  <a:lnTo>
                    <a:pt x="75" y="75"/>
                  </a:lnTo>
                  <a:lnTo>
                    <a:pt x="87" y="73"/>
                  </a:lnTo>
                  <a:lnTo>
                    <a:pt x="99" y="60"/>
                  </a:lnTo>
                  <a:lnTo>
                    <a:pt x="112" y="48"/>
                  </a:lnTo>
                  <a:lnTo>
                    <a:pt x="129" y="36"/>
                  </a:lnTo>
                  <a:lnTo>
                    <a:pt x="147" y="24"/>
                  </a:lnTo>
                  <a:lnTo>
                    <a:pt x="164" y="12"/>
                  </a:lnTo>
                  <a:lnTo>
                    <a:pt x="182" y="0"/>
                  </a:lnTo>
                  <a:lnTo>
                    <a:pt x="204" y="6"/>
                  </a:lnTo>
                  <a:lnTo>
                    <a:pt x="217" y="16"/>
                  </a:lnTo>
                  <a:lnTo>
                    <a:pt x="228" y="9"/>
                  </a:lnTo>
                  <a:lnTo>
                    <a:pt x="229" y="9"/>
                  </a:lnTo>
                  <a:lnTo>
                    <a:pt x="230" y="22"/>
                  </a:lnTo>
                  <a:lnTo>
                    <a:pt x="232" y="36"/>
                  </a:lnTo>
                  <a:lnTo>
                    <a:pt x="246" y="56"/>
                  </a:lnTo>
                  <a:lnTo>
                    <a:pt x="242" y="64"/>
                  </a:lnTo>
                  <a:lnTo>
                    <a:pt x="241" y="78"/>
                  </a:lnTo>
                  <a:lnTo>
                    <a:pt x="240" y="91"/>
                  </a:lnTo>
                  <a:lnTo>
                    <a:pt x="240" y="105"/>
                  </a:lnTo>
                  <a:lnTo>
                    <a:pt x="238" y="118"/>
                  </a:lnTo>
                  <a:lnTo>
                    <a:pt x="231" y="129"/>
                  </a:lnTo>
                  <a:lnTo>
                    <a:pt x="224" y="140"/>
                  </a:lnTo>
                  <a:lnTo>
                    <a:pt x="217" y="151"/>
                  </a:lnTo>
                  <a:lnTo>
                    <a:pt x="210" y="162"/>
                  </a:lnTo>
                  <a:lnTo>
                    <a:pt x="211" y="176"/>
                  </a:lnTo>
                  <a:lnTo>
                    <a:pt x="193" y="186"/>
                  </a:lnTo>
                  <a:lnTo>
                    <a:pt x="177" y="184"/>
                  </a:lnTo>
                  <a:lnTo>
                    <a:pt x="160" y="183"/>
                  </a:lnTo>
                  <a:lnTo>
                    <a:pt x="142" y="192"/>
                  </a:lnTo>
                  <a:lnTo>
                    <a:pt x="132" y="187"/>
                  </a:lnTo>
                  <a:lnTo>
                    <a:pt x="120" y="182"/>
                  </a:lnTo>
                  <a:lnTo>
                    <a:pt x="103" y="187"/>
                  </a:lnTo>
                  <a:lnTo>
                    <a:pt x="92" y="176"/>
                  </a:lnTo>
                  <a:lnTo>
                    <a:pt x="76" y="175"/>
                  </a:lnTo>
                  <a:lnTo>
                    <a:pt x="62" y="180"/>
                  </a:lnTo>
                  <a:lnTo>
                    <a:pt x="58" y="193"/>
                  </a:lnTo>
                  <a:lnTo>
                    <a:pt x="54" y="205"/>
                  </a:lnTo>
                  <a:lnTo>
                    <a:pt x="52" y="212"/>
                  </a:lnTo>
                  <a:lnTo>
                    <a:pt x="39" y="200"/>
                  </a:lnTo>
                  <a:lnTo>
                    <a:pt x="34" y="206"/>
                  </a:lnTo>
                  <a:lnTo>
                    <a:pt x="34" y="208"/>
                  </a:lnTo>
                  <a:lnTo>
                    <a:pt x="31" y="199"/>
                  </a:lnTo>
                  <a:lnTo>
                    <a:pt x="27" y="19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1" name="Freeform 135"/>
            <p:cNvSpPr/>
            <p:nvPr/>
          </p:nvSpPr>
          <p:spPr bwMode="auto">
            <a:xfrm>
              <a:off x="2226" y="2375"/>
              <a:ext cx="106" cy="88"/>
            </a:xfrm>
            <a:custGeom>
              <a:avLst/>
              <a:gdLst/>
              <a:ahLst/>
              <a:cxnLst>
                <a:cxn ang="0">
                  <a:pos x="18" y="4"/>
                </a:cxn>
                <a:cxn ang="0">
                  <a:pos x="15" y="11"/>
                </a:cxn>
                <a:cxn ang="0">
                  <a:pos x="8" y="23"/>
                </a:cxn>
                <a:cxn ang="0">
                  <a:pos x="0" y="35"/>
                </a:cxn>
                <a:cxn ang="0">
                  <a:pos x="10" y="48"/>
                </a:cxn>
                <a:cxn ang="0">
                  <a:pos x="15" y="45"/>
                </a:cxn>
                <a:cxn ang="0">
                  <a:pos x="11" y="48"/>
                </a:cxn>
                <a:cxn ang="0">
                  <a:pos x="14" y="49"/>
                </a:cxn>
                <a:cxn ang="0">
                  <a:pos x="14" y="55"/>
                </a:cxn>
                <a:cxn ang="0">
                  <a:pos x="30" y="55"/>
                </a:cxn>
                <a:cxn ang="0">
                  <a:pos x="33" y="52"/>
                </a:cxn>
                <a:cxn ang="0">
                  <a:pos x="52" y="55"/>
                </a:cxn>
                <a:cxn ang="0">
                  <a:pos x="56" y="60"/>
                </a:cxn>
                <a:cxn ang="0">
                  <a:pos x="35" y="55"/>
                </a:cxn>
                <a:cxn ang="0">
                  <a:pos x="23" y="60"/>
                </a:cxn>
                <a:cxn ang="0">
                  <a:pos x="10" y="64"/>
                </a:cxn>
                <a:cxn ang="0">
                  <a:pos x="12" y="72"/>
                </a:cxn>
                <a:cxn ang="0">
                  <a:pos x="23" y="71"/>
                </a:cxn>
                <a:cxn ang="0">
                  <a:pos x="29" y="69"/>
                </a:cxn>
                <a:cxn ang="0">
                  <a:pos x="29" y="71"/>
                </a:cxn>
                <a:cxn ang="0">
                  <a:pos x="15" y="72"/>
                </a:cxn>
                <a:cxn ang="0">
                  <a:pos x="11" y="78"/>
                </a:cxn>
                <a:cxn ang="0">
                  <a:pos x="32" y="73"/>
                </a:cxn>
                <a:cxn ang="0">
                  <a:pos x="45" y="72"/>
                </a:cxn>
                <a:cxn ang="0">
                  <a:pos x="58" y="71"/>
                </a:cxn>
                <a:cxn ang="0">
                  <a:pos x="72" y="75"/>
                </a:cxn>
                <a:cxn ang="0">
                  <a:pos x="95" y="76"/>
                </a:cxn>
                <a:cxn ang="0">
                  <a:pos x="90" y="59"/>
                </a:cxn>
                <a:cxn ang="0">
                  <a:pos x="86" y="52"/>
                </a:cxn>
                <a:cxn ang="0">
                  <a:pos x="82" y="34"/>
                </a:cxn>
                <a:cxn ang="0">
                  <a:pos x="70" y="22"/>
                </a:cxn>
                <a:cxn ang="0">
                  <a:pos x="58" y="9"/>
                </a:cxn>
                <a:cxn ang="0">
                  <a:pos x="44" y="0"/>
                </a:cxn>
                <a:cxn ang="0">
                  <a:pos x="32" y="1"/>
                </a:cxn>
                <a:cxn ang="0">
                  <a:pos x="18" y="4"/>
                </a:cxn>
              </a:cxnLst>
              <a:rect l="0" t="0" r="r" b="b"/>
              <a:pathLst>
                <a:path w="95" h="78">
                  <a:moveTo>
                    <a:pt x="18" y="4"/>
                  </a:moveTo>
                  <a:lnTo>
                    <a:pt x="15" y="11"/>
                  </a:lnTo>
                  <a:lnTo>
                    <a:pt x="8" y="23"/>
                  </a:lnTo>
                  <a:lnTo>
                    <a:pt x="0" y="35"/>
                  </a:lnTo>
                  <a:lnTo>
                    <a:pt x="10" y="48"/>
                  </a:lnTo>
                  <a:lnTo>
                    <a:pt x="15" y="45"/>
                  </a:lnTo>
                  <a:lnTo>
                    <a:pt x="11" y="48"/>
                  </a:lnTo>
                  <a:lnTo>
                    <a:pt x="14" y="49"/>
                  </a:lnTo>
                  <a:lnTo>
                    <a:pt x="14" y="55"/>
                  </a:lnTo>
                  <a:lnTo>
                    <a:pt x="30" y="55"/>
                  </a:lnTo>
                  <a:lnTo>
                    <a:pt x="33" y="52"/>
                  </a:lnTo>
                  <a:lnTo>
                    <a:pt x="52" y="55"/>
                  </a:lnTo>
                  <a:lnTo>
                    <a:pt x="56" y="60"/>
                  </a:lnTo>
                  <a:lnTo>
                    <a:pt x="35" y="55"/>
                  </a:lnTo>
                  <a:lnTo>
                    <a:pt x="23" y="60"/>
                  </a:lnTo>
                  <a:lnTo>
                    <a:pt x="10" y="64"/>
                  </a:lnTo>
                  <a:lnTo>
                    <a:pt x="12" y="72"/>
                  </a:lnTo>
                  <a:lnTo>
                    <a:pt x="23" y="71"/>
                  </a:lnTo>
                  <a:lnTo>
                    <a:pt x="29" y="69"/>
                  </a:lnTo>
                  <a:lnTo>
                    <a:pt x="29" y="71"/>
                  </a:lnTo>
                  <a:lnTo>
                    <a:pt x="15" y="72"/>
                  </a:lnTo>
                  <a:lnTo>
                    <a:pt x="11" y="78"/>
                  </a:lnTo>
                  <a:lnTo>
                    <a:pt x="32" y="73"/>
                  </a:lnTo>
                  <a:lnTo>
                    <a:pt x="45" y="72"/>
                  </a:lnTo>
                  <a:lnTo>
                    <a:pt x="58" y="71"/>
                  </a:lnTo>
                  <a:lnTo>
                    <a:pt x="72" y="75"/>
                  </a:lnTo>
                  <a:lnTo>
                    <a:pt x="95" y="76"/>
                  </a:lnTo>
                  <a:lnTo>
                    <a:pt x="90" y="59"/>
                  </a:lnTo>
                  <a:lnTo>
                    <a:pt x="86" y="52"/>
                  </a:lnTo>
                  <a:lnTo>
                    <a:pt x="82" y="34"/>
                  </a:lnTo>
                  <a:lnTo>
                    <a:pt x="70" y="22"/>
                  </a:lnTo>
                  <a:lnTo>
                    <a:pt x="58" y="9"/>
                  </a:lnTo>
                  <a:lnTo>
                    <a:pt x="44" y="0"/>
                  </a:lnTo>
                  <a:lnTo>
                    <a:pt x="32" y="1"/>
                  </a:lnTo>
                  <a:lnTo>
                    <a:pt x="18"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2" name="Freeform 136"/>
            <p:cNvSpPr/>
            <p:nvPr/>
          </p:nvSpPr>
          <p:spPr bwMode="auto">
            <a:xfrm>
              <a:off x="2656" y="1963"/>
              <a:ext cx="68" cy="140"/>
            </a:xfrm>
            <a:custGeom>
              <a:avLst/>
              <a:gdLst/>
              <a:ahLst/>
              <a:cxnLst>
                <a:cxn ang="0">
                  <a:pos x="41" y="118"/>
                </a:cxn>
                <a:cxn ang="0">
                  <a:pos x="32" y="126"/>
                </a:cxn>
                <a:cxn ang="0">
                  <a:pos x="29" y="109"/>
                </a:cxn>
                <a:cxn ang="0">
                  <a:pos x="24" y="92"/>
                </a:cxn>
                <a:cxn ang="0">
                  <a:pos x="12" y="79"/>
                </a:cxn>
                <a:cxn ang="0">
                  <a:pos x="0" y="61"/>
                </a:cxn>
                <a:cxn ang="0">
                  <a:pos x="7" y="48"/>
                </a:cxn>
                <a:cxn ang="0">
                  <a:pos x="13" y="34"/>
                </a:cxn>
                <a:cxn ang="0">
                  <a:pos x="12" y="10"/>
                </a:cxn>
                <a:cxn ang="0">
                  <a:pos x="15" y="6"/>
                </a:cxn>
                <a:cxn ang="0">
                  <a:pos x="32" y="0"/>
                </a:cxn>
                <a:cxn ang="0">
                  <a:pos x="38" y="3"/>
                </a:cxn>
                <a:cxn ang="0">
                  <a:pos x="42" y="9"/>
                </a:cxn>
                <a:cxn ang="0">
                  <a:pos x="51" y="3"/>
                </a:cxn>
                <a:cxn ang="0">
                  <a:pos x="44" y="22"/>
                </a:cxn>
                <a:cxn ang="0">
                  <a:pos x="54" y="36"/>
                </a:cxn>
                <a:cxn ang="0">
                  <a:pos x="45" y="46"/>
                </a:cxn>
                <a:cxn ang="0">
                  <a:pos x="38" y="57"/>
                </a:cxn>
                <a:cxn ang="0">
                  <a:pos x="51" y="66"/>
                </a:cxn>
                <a:cxn ang="0">
                  <a:pos x="61" y="73"/>
                </a:cxn>
                <a:cxn ang="0">
                  <a:pos x="60" y="87"/>
                </a:cxn>
                <a:cxn ang="0">
                  <a:pos x="50" y="96"/>
                </a:cxn>
                <a:cxn ang="0">
                  <a:pos x="41" y="104"/>
                </a:cxn>
                <a:cxn ang="0">
                  <a:pos x="41" y="118"/>
                </a:cxn>
              </a:cxnLst>
              <a:rect l="0" t="0" r="r" b="b"/>
              <a:pathLst>
                <a:path w="61" h="126">
                  <a:moveTo>
                    <a:pt x="41" y="118"/>
                  </a:moveTo>
                  <a:lnTo>
                    <a:pt x="32" y="126"/>
                  </a:lnTo>
                  <a:lnTo>
                    <a:pt x="29" y="109"/>
                  </a:lnTo>
                  <a:lnTo>
                    <a:pt x="24" y="92"/>
                  </a:lnTo>
                  <a:lnTo>
                    <a:pt x="12" y="79"/>
                  </a:lnTo>
                  <a:lnTo>
                    <a:pt x="0" y="61"/>
                  </a:lnTo>
                  <a:lnTo>
                    <a:pt x="7" y="48"/>
                  </a:lnTo>
                  <a:lnTo>
                    <a:pt x="13" y="34"/>
                  </a:lnTo>
                  <a:lnTo>
                    <a:pt x="12" y="10"/>
                  </a:lnTo>
                  <a:lnTo>
                    <a:pt x="15" y="6"/>
                  </a:lnTo>
                  <a:lnTo>
                    <a:pt x="32" y="0"/>
                  </a:lnTo>
                  <a:lnTo>
                    <a:pt x="38" y="3"/>
                  </a:lnTo>
                  <a:lnTo>
                    <a:pt x="42" y="9"/>
                  </a:lnTo>
                  <a:lnTo>
                    <a:pt x="51" y="3"/>
                  </a:lnTo>
                  <a:lnTo>
                    <a:pt x="44" y="22"/>
                  </a:lnTo>
                  <a:lnTo>
                    <a:pt x="54" y="36"/>
                  </a:lnTo>
                  <a:lnTo>
                    <a:pt x="45" y="46"/>
                  </a:lnTo>
                  <a:lnTo>
                    <a:pt x="38" y="57"/>
                  </a:lnTo>
                  <a:lnTo>
                    <a:pt x="51" y="66"/>
                  </a:lnTo>
                  <a:lnTo>
                    <a:pt x="61" y="73"/>
                  </a:lnTo>
                  <a:lnTo>
                    <a:pt x="60" y="87"/>
                  </a:lnTo>
                  <a:lnTo>
                    <a:pt x="50" y="96"/>
                  </a:lnTo>
                  <a:lnTo>
                    <a:pt x="41" y="104"/>
                  </a:lnTo>
                  <a:lnTo>
                    <a:pt x="41" y="11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3" name="Freeform 137"/>
            <p:cNvSpPr/>
            <p:nvPr/>
          </p:nvSpPr>
          <p:spPr bwMode="auto">
            <a:xfrm>
              <a:off x="2330" y="2536"/>
              <a:ext cx="74" cy="83"/>
            </a:xfrm>
            <a:custGeom>
              <a:avLst/>
              <a:gdLst/>
              <a:ahLst/>
              <a:cxnLst>
                <a:cxn ang="0">
                  <a:pos x="62" y="74"/>
                </a:cxn>
                <a:cxn ang="0">
                  <a:pos x="45" y="63"/>
                </a:cxn>
                <a:cxn ang="0">
                  <a:pos x="29" y="54"/>
                </a:cxn>
                <a:cxn ang="0">
                  <a:pos x="14" y="40"/>
                </a:cxn>
                <a:cxn ang="0">
                  <a:pos x="0" y="27"/>
                </a:cxn>
                <a:cxn ang="0">
                  <a:pos x="5" y="21"/>
                </a:cxn>
                <a:cxn ang="0">
                  <a:pos x="12" y="10"/>
                </a:cxn>
                <a:cxn ang="0">
                  <a:pos x="19" y="0"/>
                </a:cxn>
                <a:cxn ang="0">
                  <a:pos x="27" y="0"/>
                </a:cxn>
                <a:cxn ang="0">
                  <a:pos x="32" y="18"/>
                </a:cxn>
                <a:cxn ang="0">
                  <a:pos x="36" y="21"/>
                </a:cxn>
                <a:cxn ang="0">
                  <a:pos x="43" y="16"/>
                </a:cxn>
                <a:cxn ang="0">
                  <a:pos x="48" y="16"/>
                </a:cxn>
                <a:cxn ang="0">
                  <a:pos x="48" y="32"/>
                </a:cxn>
                <a:cxn ang="0">
                  <a:pos x="48" y="36"/>
                </a:cxn>
                <a:cxn ang="0">
                  <a:pos x="57" y="44"/>
                </a:cxn>
                <a:cxn ang="0">
                  <a:pos x="65" y="52"/>
                </a:cxn>
                <a:cxn ang="0">
                  <a:pos x="62" y="74"/>
                </a:cxn>
              </a:cxnLst>
              <a:rect l="0" t="0" r="r" b="b"/>
              <a:pathLst>
                <a:path w="65" h="74">
                  <a:moveTo>
                    <a:pt x="62" y="74"/>
                  </a:moveTo>
                  <a:lnTo>
                    <a:pt x="45" y="63"/>
                  </a:lnTo>
                  <a:lnTo>
                    <a:pt x="29" y="54"/>
                  </a:lnTo>
                  <a:lnTo>
                    <a:pt x="14" y="40"/>
                  </a:lnTo>
                  <a:lnTo>
                    <a:pt x="0" y="27"/>
                  </a:lnTo>
                  <a:lnTo>
                    <a:pt x="5" y="21"/>
                  </a:lnTo>
                  <a:lnTo>
                    <a:pt x="12" y="10"/>
                  </a:lnTo>
                  <a:lnTo>
                    <a:pt x="19" y="0"/>
                  </a:lnTo>
                  <a:lnTo>
                    <a:pt x="27" y="0"/>
                  </a:lnTo>
                  <a:lnTo>
                    <a:pt x="32" y="18"/>
                  </a:lnTo>
                  <a:lnTo>
                    <a:pt x="36" y="21"/>
                  </a:lnTo>
                  <a:lnTo>
                    <a:pt x="43" y="16"/>
                  </a:lnTo>
                  <a:lnTo>
                    <a:pt x="48" y="16"/>
                  </a:lnTo>
                  <a:lnTo>
                    <a:pt x="48" y="32"/>
                  </a:lnTo>
                  <a:lnTo>
                    <a:pt x="48" y="36"/>
                  </a:lnTo>
                  <a:lnTo>
                    <a:pt x="57" y="44"/>
                  </a:lnTo>
                  <a:lnTo>
                    <a:pt x="65" y="52"/>
                  </a:lnTo>
                  <a:lnTo>
                    <a:pt x="62" y="7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4" name="Freeform 138"/>
            <p:cNvSpPr/>
            <p:nvPr/>
          </p:nvSpPr>
          <p:spPr bwMode="auto">
            <a:xfrm>
              <a:off x="1075" y="2514"/>
              <a:ext cx="56" cy="47"/>
            </a:xfrm>
            <a:custGeom>
              <a:avLst/>
              <a:gdLst/>
              <a:ahLst/>
              <a:cxnLst>
                <a:cxn ang="0">
                  <a:pos x="0" y="28"/>
                </a:cxn>
                <a:cxn ang="0">
                  <a:pos x="1" y="14"/>
                </a:cxn>
                <a:cxn ang="0">
                  <a:pos x="0" y="2"/>
                </a:cxn>
                <a:cxn ang="0">
                  <a:pos x="6" y="0"/>
                </a:cxn>
                <a:cxn ang="0">
                  <a:pos x="10" y="8"/>
                </a:cxn>
                <a:cxn ang="0">
                  <a:pos x="18" y="10"/>
                </a:cxn>
                <a:cxn ang="0">
                  <a:pos x="22" y="15"/>
                </a:cxn>
                <a:cxn ang="0">
                  <a:pos x="44" y="6"/>
                </a:cxn>
                <a:cxn ang="0">
                  <a:pos x="46" y="9"/>
                </a:cxn>
                <a:cxn ang="0">
                  <a:pos x="50" y="14"/>
                </a:cxn>
                <a:cxn ang="0">
                  <a:pos x="38" y="24"/>
                </a:cxn>
                <a:cxn ang="0">
                  <a:pos x="45" y="36"/>
                </a:cxn>
                <a:cxn ang="0">
                  <a:pos x="31" y="42"/>
                </a:cxn>
                <a:cxn ang="0">
                  <a:pos x="28" y="32"/>
                </a:cxn>
                <a:cxn ang="0">
                  <a:pos x="26" y="35"/>
                </a:cxn>
                <a:cxn ang="0">
                  <a:pos x="19" y="28"/>
                </a:cxn>
                <a:cxn ang="0">
                  <a:pos x="3" y="23"/>
                </a:cxn>
                <a:cxn ang="0">
                  <a:pos x="0" y="28"/>
                </a:cxn>
              </a:cxnLst>
              <a:rect l="0" t="0" r="r" b="b"/>
              <a:pathLst>
                <a:path w="50" h="42">
                  <a:moveTo>
                    <a:pt x="0" y="28"/>
                  </a:moveTo>
                  <a:lnTo>
                    <a:pt x="1" y="14"/>
                  </a:lnTo>
                  <a:lnTo>
                    <a:pt x="0" y="2"/>
                  </a:lnTo>
                  <a:lnTo>
                    <a:pt x="6" y="0"/>
                  </a:lnTo>
                  <a:lnTo>
                    <a:pt x="10" y="8"/>
                  </a:lnTo>
                  <a:lnTo>
                    <a:pt x="18" y="10"/>
                  </a:lnTo>
                  <a:lnTo>
                    <a:pt x="22" y="15"/>
                  </a:lnTo>
                  <a:lnTo>
                    <a:pt x="44" y="6"/>
                  </a:lnTo>
                  <a:lnTo>
                    <a:pt x="46" y="9"/>
                  </a:lnTo>
                  <a:lnTo>
                    <a:pt x="50" y="14"/>
                  </a:lnTo>
                  <a:lnTo>
                    <a:pt x="38" y="24"/>
                  </a:lnTo>
                  <a:lnTo>
                    <a:pt x="45" y="36"/>
                  </a:lnTo>
                  <a:lnTo>
                    <a:pt x="31" y="42"/>
                  </a:lnTo>
                  <a:lnTo>
                    <a:pt x="28" y="32"/>
                  </a:lnTo>
                  <a:lnTo>
                    <a:pt x="26" y="35"/>
                  </a:lnTo>
                  <a:lnTo>
                    <a:pt x="19" y="28"/>
                  </a:lnTo>
                  <a:lnTo>
                    <a:pt x="3" y="23"/>
                  </a:lnTo>
                  <a:lnTo>
                    <a:pt x="0" y="2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5" name="Freeform 139"/>
            <p:cNvSpPr/>
            <p:nvPr/>
          </p:nvSpPr>
          <p:spPr bwMode="auto">
            <a:xfrm>
              <a:off x="1067" y="2243"/>
              <a:ext cx="181" cy="63"/>
            </a:xfrm>
            <a:custGeom>
              <a:avLst/>
              <a:gdLst/>
              <a:ahLst/>
              <a:cxnLst>
                <a:cxn ang="0">
                  <a:pos x="116" y="23"/>
                </a:cxn>
                <a:cxn ang="0">
                  <a:pos x="116" y="24"/>
                </a:cxn>
                <a:cxn ang="0">
                  <a:pos x="100" y="17"/>
                </a:cxn>
                <a:cxn ang="0">
                  <a:pos x="83" y="8"/>
                </a:cxn>
                <a:cxn ang="0">
                  <a:pos x="71" y="3"/>
                </a:cxn>
                <a:cxn ang="0">
                  <a:pos x="60" y="0"/>
                </a:cxn>
                <a:cxn ang="0">
                  <a:pos x="54" y="0"/>
                </a:cxn>
                <a:cxn ang="0">
                  <a:pos x="35" y="3"/>
                </a:cxn>
                <a:cxn ang="0">
                  <a:pos x="17" y="7"/>
                </a:cxn>
                <a:cxn ang="0">
                  <a:pos x="9" y="18"/>
                </a:cxn>
                <a:cxn ang="0">
                  <a:pos x="0" y="23"/>
                </a:cxn>
                <a:cxn ang="0">
                  <a:pos x="6" y="21"/>
                </a:cxn>
                <a:cxn ang="0">
                  <a:pos x="20" y="15"/>
                </a:cxn>
                <a:cxn ang="0">
                  <a:pos x="32" y="9"/>
                </a:cxn>
                <a:cxn ang="0">
                  <a:pos x="52" y="9"/>
                </a:cxn>
                <a:cxn ang="0">
                  <a:pos x="45" y="12"/>
                </a:cxn>
                <a:cxn ang="0">
                  <a:pos x="58" y="17"/>
                </a:cxn>
                <a:cxn ang="0">
                  <a:pos x="66" y="19"/>
                </a:cxn>
                <a:cxn ang="0">
                  <a:pos x="71" y="21"/>
                </a:cxn>
                <a:cxn ang="0">
                  <a:pos x="93" y="26"/>
                </a:cxn>
                <a:cxn ang="0">
                  <a:pos x="98" y="37"/>
                </a:cxn>
                <a:cxn ang="0">
                  <a:pos x="117" y="47"/>
                </a:cxn>
                <a:cxn ang="0">
                  <a:pos x="107" y="57"/>
                </a:cxn>
                <a:cxn ang="0">
                  <a:pos x="123" y="57"/>
                </a:cxn>
                <a:cxn ang="0">
                  <a:pos x="138" y="56"/>
                </a:cxn>
                <a:cxn ang="0">
                  <a:pos x="150" y="55"/>
                </a:cxn>
                <a:cxn ang="0">
                  <a:pos x="164" y="53"/>
                </a:cxn>
                <a:cxn ang="0">
                  <a:pos x="152" y="47"/>
                </a:cxn>
                <a:cxn ang="0">
                  <a:pos x="141" y="41"/>
                </a:cxn>
                <a:cxn ang="0">
                  <a:pos x="140" y="36"/>
                </a:cxn>
                <a:cxn ang="0">
                  <a:pos x="129" y="31"/>
                </a:cxn>
                <a:cxn ang="0">
                  <a:pos x="117" y="27"/>
                </a:cxn>
                <a:cxn ang="0">
                  <a:pos x="116" y="23"/>
                </a:cxn>
              </a:cxnLst>
              <a:rect l="0" t="0" r="r" b="b"/>
              <a:pathLst>
                <a:path w="164" h="57">
                  <a:moveTo>
                    <a:pt x="116" y="23"/>
                  </a:moveTo>
                  <a:lnTo>
                    <a:pt x="116" y="24"/>
                  </a:lnTo>
                  <a:lnTo>
                    <a:pt x="100" y="17"/>
                  </a:lnTo>
                  <a:lnTo>
                    <a:pt x="83" y="8"/>
                  </a:lnTo>
                  <a:lnTo>
                    <a:pt x="71" y="3"/>
                  </a:lnTo>
                  <a:lnTo>
                    <a:pt x="60" y="0"/>
                  </a:lnTo>
                  <a:lnTo>
                    <a:pt x="54" y="0"/>
                  </a:lnTo>
                  <a:lnTo>
                    <a:pt x="35" y="3"/>
                  </a:lnTo>
                  <a:lnTo>
                    <a:pt x="17" y="7"/>
                  </a:lnTo>
                  <a:lnTo>
                    <a:pt x="9" y="18"/>
                  </a:lnTo>
                  <a:lnTo>
                    <a:pt x="0" y="23"/>
                  </a:lnTo>
                  <a:lnTo>
                    <a:pt x="6" y="21"/>
                  </a:lnTo>
                  <a:lnTo>
                    <a:pt x="20" y="15"/>
                  </a:lnTo>
                  <a:lnTo>
                    <a:pt x="32" y="9"/>
                  </a:lnTo>
                  <a:lnTo>
                    <a:pt x="52" y="9"/>
                  </a:lnTo>
                  <a:lnTo>
                    <a:pt x="45" y="12"/>
                  </a:lnTo>
                  <a:lnTo>
                    <a:pt x="58" y="17"/>
                  </a:lnTo>
                  <a:lnTo>
                    <a:pt x="66" y="19"/>
                  </a:lnTo>
                  <a:lnTo>
                    <a:pt x="71" y="21"/>
                  </a:lnTo>
                  <a:lnTo>
                    <a:pt x="93" y="26"/>
                  </a:lnTo>
                  <a:lnTo>
                    <a:pt x="98" y="37"/>
                  </a:lnTo>
                  <a:lnTo>
                    <a:pt x="117" y="47"/>
                  </a:lnTo>
                  <a:lnTo>
                    <a:pt x="107" y="57"/>
                  </a:lnTo>
                  <a:lnTo>
                    <a:pt x="123" y="57"/>
                  </a:lnTo>
                  <a:lnTo>
                    <a:pt x="138" y="56"/>
                  </a:lnTo>
                  <a:lnTo>
                    <a:pt x="150" y="55"/>
                  </a:lnTo>
                  <a:lnTo>
                    <a:pt x="164" y="53"/>
                  </a:lnTo>
                  <a:lnTo>
                    <a:pt x="152" y="47"/>
                  </a:lnTo>
                  <a:lnTo>
                    <a:pt x="141" y="41"/>
                  </a:lnTo>
                  <a:lnTo>
                    <a:pt x="140" y="36"/>
                  </a:lnTo>
                  <a:lnTo>
                    <a:pt x="129" y="31"/>
                  </a:lnTo>
                  <a:lnTo>
                    <a:pt x="117" y="27"/>
                  </a:lnTo>
                  <a:lnTo>
                    <a:pt x="116" y="2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6" name="Freeform 140"/>
            <p:cNvSpPr/>
            <p:nvPr/>
          </p:nvSpPr>
          <p:spPr bwMode="auto">
            <a:xfrm>
              <a:off x="1096" y="2267"/>
              <a:ext cx="11" cy="9"/>
            </a:xfrm>
            <a:custGeom>
              <a:avLst/>
              <a:gdLst/>
              <a:ahLst/>
              <a:cxnLst>
                <a:cxn ang="0">
                  <a:pos x="0" y="9"/>
                </a:cxn>
                <a:cxn ang="0">
                  <a:pos x="8" y="7"/>
                </a:cxn>
                <a:cxn ang="0">
                  <a:pos x="2" y="0"/>
                </a:cxn>
                <a:cxn ang="0">
                  <a:pos x="0" y="9"/>
                </a:cxn>
              </a:cxnLst>
              <a:rect l="0" t="0" r="r" b="b"/>
              <a:pathLst>
                <a:path w="8" h="9">
                  <a:moveTo>
                    <a:pt x="0" y="9"/>
                  </a:moveTo>
                  <a:lnTo>
                    <a:pt x="8" y="7"/>
                  </a:lnTo>
                  <a:lnTo>
                    <a:pt x="2" y="0"/>
                  </a:lnTo>
                  <a:lnTo>
                    <a:pt x="0" y="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7" name="Freeform 141"/>
            <p:cNvSpPr/>
            <p:nvPr/>
          </p:nvSpPr>
          <p:spPr bwMode="auto">
            <a:xfrm>
              <a:off x="1120" y="2319"/>
              <a:ext cx="7" cy="2"/>
            </a:xfrm>
            <a:custGeom>
              <a:avLst/>
              <a:gdLst/>
              <a:ahLst/>
              <a:cxnLst>
                <a:cxn ang="0">
                  <a:pos x="5" y="1"/>
                </a:cxn>
                <a:cxn ang="0">
                  <a:pos x="5" y="0"/>
                </a:cxn>
                <a:cxn ang="0">
                  <a:pos x="4" y="0"/>
                </a:cxn>
                <a:cxn ang="0">
                  <a:pos x="3" y="0"/>
                </a:cxn>
                <a:cxn ang="0">
                  <a:pos x="2" y="0"/>
                </a:cxn>
                <a:cxn ang="0">
                  <a:pos x="3" y="0"/>
                </a:cxn>
                <a:cxn ang="0">
                  <a:pos x="3" y="1"/>
                </a:cxn>
                <a:cxn ang="0">
                  <a:pos x="2" y="1"/>
                </a:cxn>
                <a:cxn ang="0">
                  <a:pos x="0" y="1"/>
                </a:cxn>
                <a:cxn ang="0">
                  <a:pos x="0" y="0"/>
                </a:cxn>
                <a:cxn ang="0">
                  <a:pos x="0" y="1"/>
                </a:cxn>
                <a:cxn ang="0">
                  <a:pos x="0" y="2"/>
                </a:cxn>
                <a:cxn ang="0">
                  <a:pos x="0" y="1"/>
                </a:cxn>
                <a:cxn ang="0">
                  <a:pos x="2" y="1"/>
                </a:cxn>
                <a:cxn ang="0">
                  <a:pos x="2" y="2"/>
                </a:cxn>
                <a:cxn ang="0">
                  <a:pos x="3" y="2"/>
                </a:cxn>
                <a:cxn ang="0">
                  <a:pos x="3" y="1"/>
                </a:cxn>
                <a:cxn ang="0">
                  <a:pos x="4" y="1"/>
                </a:cxn>
                <a:cxn ang="0">
                  <a:pos x="5" y="1"/>
                </a:cxn>
              </a:cxnLst>
              <a:rect l="0" t="0" r="r" b="b"/>
              <a:pathLst>
                <a:path w="5" h="2">
                  <a:moveTo>
                    <a:pt x="5" y="1"/>
                  </a:moveTo>
                  <a:lnTo>
                    <a:pt x="5" y="0"/>
                  </a:lnTo>
                  <a:lnTo>
                    <a:pt x="4" y="0"/>
                  </a:lnTo>
                  <a:lnTo>
                    <a:pt x="3" y="0"/>
                  </a:lnTo>
                  <a:lnTo>
                    <a:pt x="2" y="0"/>
                  </a:lnTo>
                  <a:lnTo>
                    <a:pt x="3" y="0"/>
                  </a:lnTo>
                  <a:lnTo>
                    <a:pt x="3" y="1"/>
                  </a:lnTo>
                  <a:lnTo>
                    <a:pt x="2" y="1"/>
                  </a:lnTo>
                  <a:lnTo>
                    <a:pt x="0" y="1"/>
                  </a:lnTo>
                  <a:lnTo>
                    <a:pt x="0" y="0"/>
                  </a:lnTo>
                  <a:lnTo>
                    <a:pt x="0" y="1"/>
                  </a:lnTo>
                  <a:lnTo>
                    <a:pt x="0" y="2"/>
                  </a:lnTo>
                  <a:lnTo>
                    <a:pt x="0" y="1"/>
                  </a:lnTo>
                  <a:lnTo>
                    <a:pt x="2" y="1"/>
                  </a:lnTo>
                  <a:lnTo>
                    <a:pt x="2" y="2"/>
                  </a:lnTo>
                  <a:lnTo>
                    <a:pt x="3" y="2"/>
                  </a:lnTo>
                  <a:lnTo>
                    <a:pt x="3" y="1"/>
                  </a:lnTo>
                  <a:lnTo>
                    <a:pt x="4" y="1"/>
                  </a:lnTo>
                  <a:lnTo>
                    <a:pt x="5"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8" name="Freeform 142"/>
            <p:cNvSpPr/>
            <p:nvPr/>
          </p:nvSpPr>
          <p:spPr bwMode="auto">
            <a:xfrm>
              <a:off x="1147" y="2310"/>
              <a:ext cx="3" cy="2"/>
            </a:xfrm>
            <a:custGeom>
              <a:avLst/>
              <a:gdLst/>
              <a:ahLst/>
              <a:cxnLst>
                <a:cxn ang="0">
                  <a:pos x="3" y="0"/>
                </a:cxn>
                <a:cxn ang="0">
                  <a:pos x="2" y="1"/>
                </a:cxn>
                <a:cxn ang="0">
                  <a:pos x="0" y="1"/>
                </a:cxn>
                <a:cxn ang="0">
                  <a:pos x="2" y="1"/>
                </a:cxn>
                <a:cxn ang="0">
                  <a:pos x="3" y="1"/>
                </a:cxn>
                <a:cxn ang="0">
                  <a:pos x="3" y="0"/>
                </a:cxn>
              </a:cxnLst>
              <a:rect l="0" t="0" r="r" b="b"/>
              <a:pathLst>
                <a:path w="3" h="1">
                  <a:moveTo>
                    <a:pt x="3" y="0"/>
                  </a:moveTo>
                  <a:lnTo>
                    <a:pt x="2" y="1"/>
                  </a:lnTo>
                  <a:lnTo>
                    <a:pt x="0" y="1"/>
                  </a:lnTo>
                  <a:lnTo>
                    <a:pt x="2" y="1"/>
                  </a:lnTo>
                  <a:lnTo>
                    <a:pt x="3" y="1"/>
                  </a:lnTo>
                  <a:lnTo>
                    <a:pt x="3"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89" name="Freeform 143"/>
            <p:cNvSpPr/>
            <p:nvPr/>
          </p:nvSpPr>
          <p:spPr bwMode="auto">
            <a:xfrm>
              <a:off x="1142" y="2313"/>
              <a:ext cx="4" cy="1"/>
            </a:xfrm>
            <a:custGeom>
              <a:avLst/>
              <a:gdLst/>
              <a:ahLst/>
              <a:cxnLst>
                <a:cxn ang="0">
                  <a:pos x="2" y="0"/>
                </a:cxn>
                <a:cxn ang="0">
                  <a:pos x="1" y="0"/>
                </a:cxn>
                <a:cxn ang="0">
                  <a:pos x="0" y="0"/>
                </a:cxn>
                <a:cxn ang="0">
                  <a:pos x="0" y="1"/>
                </a:cxn>
                <a:cxn ang="0">
                  <a:pos x="1" y="1"/>
                </a:cxn>
                <a:cxn ang="0">
                  <a:pos x="1" y="0"/>
                </a:cxn>
                <a:cxn ang="0">
                  <a:pos x="2" y="0"/>
                </a:cxn>
              </a:cxnLst>
              <a:rect l="0" t="0" r="r" b="b"/>
              <a:pathLst>
                <a:path w="2" h="1">
                  <a:moveTo>
                    <a:pt x="2" y="0"/>
                  </a:moveTo>
                  <a:lnTo>
                    <a:pt x="1" y="0"/>
                  </a:lnTo>
                  <a:lnTo>
                    <a:pt x="0" y="0"/>
                  </a:lnTo>
                  <a:lnTo>
                    <a:pt x="0" y="1"/>
                  </a:lnTo>
                  <a:lnTo>
                    <a:pt x="1" y="1"/>
                  </a:lnTo>
                  <a:lnTo>
                    <a:pt x="1" y="0"/>
                  </a:lnTo>
                  <a:lnTo>
                    <a:pt x="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0" name="Freeform 144"/>
            <p:cNvSpPr/>
            <p:nvPr/>
          </p:nvSpPr>
          <p:spPr bwMode="auto">
            <a:xfrm>
              <a:off x="1409" y="2336"/>
              <a:ext cx="3" cy="2"/>
            </a:xfrm>
            <a:custGeom>
              <a:avLst/>
              <a:gdLst/>
              <a:ahLst/>
              <a:cxnLst>
                <a:cxn ang="0">
                  <a:pos x="2" y="0"/>
                </a:cxn>
                <a:cxn ang="0">
                  <a:pos x="1" y="0"/>
                </a:cxn>
                <a:cxn ang="0">
                  <a:pos x="0" y="0"/>
                </a:cxn>
                <a:cxn ang="0">
                  <a:pos x="0" y="1"/>
                </a:cxn>
                <a:cxn ang="0">
                  <a:pos x="1" y="1"/>
                </a:cxn>
                <a:cxn ang="0">
                  <a:pos x="1" y="0"/>
                </a:cxn>
                <a:cxn ang="0">
                  <a:pos x="2" y="0"/>
                </a:cxn>
              </a:cxnLst>
              <a:rect l="0" t="0" r="r" b="b"/>
              <a:pathLst>
                <a:path w="2" h="1">
                  <a:moveTo>
                    <a:pt x="2" y="0"/>
                  </a:moveTo>
                  <a:lnTo>
                    <a:pt x="1" y="0"/>
                  </a:lnTo>
                  <a:lnTo>
                    <a:pt x="0" y="0"/>
                  </a:lnTo>
                  <a:lnTo>
                    <a:pt x="0" y="1"/>
                  </a:lnTo>
                  <a:lnTo>
                    <a:pt x="1" y="1"/>
                  </a:lnTo>
                  <a:lnTo>
                    <a:pt x="1" y="0"/>
                  </a:lnTo>
                  <a:lnTo>
                    <a:pt x="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1" name="Freeform 145"/>
            <p:cNvSpPr/>
            <p:nvPr/>
          </p:nvSpPr>
          <p:spPr bwMode="auto">
            <a:xfrm>
              <a:off x="1414" y="2330"/>
              <a:ext cx="0" cy="2"/>
            </a:xfrm>
            <a:custGeom>
              <a:avLst/>
              <a:gdLst/>
              <a:ahLst/>
              <a:cxnLst>
                <a:cxn ang="0">
                  <a:pos x="3" y="1"/>
                </a:cxn>
                <a:cxn ang="0">
                  <a:pos x="2" y="1"/>
                </a:cxn>
                <a:cxn ang="0">
                  <a:pos x="2" y="0"/>
                </a:cxn>
                <a:cxn ang="0">
                  <a:pos x="0" y="0"/>
                </a:cxn>
                <a:cxn ang="0">
                  <a:pos x="0" y="1"/>
                </a:cxn>
                <a:cxn ang="0">
                  <a:pos x="0" y="0"/>
                </a:cxn>
                <a:cxn ang="0">
                  <a:pos x="0" y="1"/>
                </a:cxn>
                <a:cxn ang="0">
                  <a:pos x="2" y="1"/>
                </a:cxn>
                <a:cxn ang="0">
                  <a:pos x="3" y="1"/>
                </a:cxn>
              </a:cxnLst>
              <a:rect l="0" t="0" r="r" b="b"/>
              <a:pathLst>
                <a:path w="3" h="1">
                  <a:moveTo>
                    <a:pt x="3" y="1"/>
                  </a:moveTo>
                  <a:lnTo>
                    <a:pt x="2" y="1"/>
                  </a:lnTo>
                  <a:lnTo>
                    <a:pt x="2" y="0"/>
                  </a:lnTo>
                  <a:lnTo>
                    <a:pt x="0" y="0"/>
                  </a:lnTo>
                  <a:lnTo>
                    <a:pt x="0" y="1"/>
                  </a:lnTo>
                  <a:lnTo>
                    <a:pt x="0" y="0"/>
                  </a:lnTo>
                  <a:lnTo>
                    <a:pt x="0" y="1"/>
                  </a:lnTo>
                  <a:lnTo>
                    <a:pt x="2" y="1"/>
                  </a:lnTo>
                  <a:lnTo>
                    <a:pt x="3"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2" name="Freeform 146"/>
            <p:cNvSpPr/>
            <p:nvPr/>
          </p:nvSpPr>
          <p:spPr bwMode="auto">
            <a:xfrm>
              <a:off x="1414" y="2336"/>
              <a:ext cx="0" cy="2"/>
            </a:xfrm>
            <a:custGeom>
              <a:avLst/>
              <a:gdLst/>
              <a:ahLst/>
              <a:cxnLst>
                <a:cxn ang="0">
                  <a:pos x="3" y="0"/>
                </a:cxn>
                <a:cxn ang="0">
                  <a:pos x="1" y="0"/>
                </a:cxn>
                <a:cxn ang="0">
                  <a:pos x="1" y="1"/>
                </a:cxn>
                <a:cxn ang="0">
                  <a:pos x="0" y="1"/>
                </a:cxn>
                <a:cxn ang="0">
                  <a:pos x="1" y="1"/>
                </a:cxn>
                <a:cxn ang="0">
                  <a:pos x="1" y="0"/>
                </a:cxn>
                <a:cxn ang="0">
                  <a:pos x="3" y="0"/>
                </a:cxn>
              </a:cxnLst>
              <a:rect l="0" t="0" r="r" b="b"/>
              <a:pathLst>
                <a:path w="3" h="1">
                  <a:moveTo>
                    <a:pt x="3" y="0"/>
                  </a:moveTo>
                  <a:lnTo>
                    <a:pt x="1" y="0"/>
                  </a:lnTo>
                  <a:lnTo>
                    <a:pt x="1" y="1"/>
                  </a:lnTo>
                  <a:lnTo>
                    <a:pt x="0" y="1"/>
                  </a:lnTo>
                  <a:lnTo>
                    <a:pt x="1" y="1"/>
                  </a:lnTo>
                  <a:lnTo>
                    <a:pt x="1" y="0"/>
                  </a:lnTo>
                  <a:lnTo>
                    <a:pt x="3"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3" name="Freeform 147"/>
            <p:cNvSpPr/>
            <p:nvPr/>
          </p:nvSpPr>
          <p:spPr bwMode="auto">
            <a:xfrm>
              <a:off x="1409" y="2339"/>
              <a:ext cx="3" cy="2"/>
            </a:xfrm>
            <a:custGeom>
              <a:avLst/>
              <a:gdLst/>
              <a:ahLst/>
              <a:cxnLst>
                <a:cxn ang="0">
                  <a:pos x="1" y="0"/>
                </a:cxn>
                <a:cxn ang="0">
                  <a:pos x="0" y="0"/>
                </a:cxn>
                <a:cxn ang="0">
                  <a:pos x="0" y="1"/>
                </a:cxn>
                <a:cxn ang="0">
                  <a:pos x="0" y="0"/>
                </a:cxn>
                <a:cxn ang="0">
                  <a:pos x="1" y="0"/>
                </a:cxn>
              </a:cxnLst>
              <a:rect l="0" t="0" r="r" b="b"/>
              <a:pathLst>
                <a:path w="1" h="1">
                  <a:moveTo>
                    <a:pt x="1" y="0"/>
                  </a:moveTo>
                  <a:lnTo>
                    <a:pt x="0" y="0"/>
                  </a:lnTo>
                  <a:lnTo>
                    <a:pt x="0" y="1"/>
                  </a:lnTo>
                  <a:lnTo>
                    <a:pt x="0" y="0"/>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4" name="Freeform 148"/>
            <p:cNvSpPr/>
            <p:nvPr/>
          </p:nvSpPr>
          <p:spPr bwMode="auto">
            <a:xfrm>
              <a:off x="1282" y="2310"/>
              <a:ext cx="66" cy="43"/>
            </a:xfrm>
            <a:custGeom>
              <a:avLst/>
              <a:gdLst/>
              <a:ahLst/>
              <a:cxnLst>
                <a:cxn ang="0">
                  <a:pos x="5" y="2"/>
                </a:cxn>
                <a:cxn ang="0">
                  <a:pos x="2" y="15"/>
                </a:cxn>
                <a:cxn ang="0">
                  <a:pos x="0" y="21"/>
                </a:cxn>
                <a:cxn ang="0">
                  <a:pos x="1" y="32"/>
                </a:cxn>
                <a:cxn ang="0">
                  <a:pos x="6" y="40"/>
                </a:cxn>
                <a:cxn ang="0">
                  <a:pos x="13" y="30"/>
                </a:cxn>
                <a:cxn ang="0">
                  <a:pos x="20" y="26"/>
                </a:cxn>
                <a:cxn ang="0">
                  <a:pos x="29" y="27"/>
                </a:cxn>
                <a:cxn ang="0">
                  <a:pos x="49" y="28"/>
                </a:cxn>
                <a:cxn ang="0">
                  <a:pos x="56" y="21"/>
                </a:cxn>
                <a:cxn ang="0">
                  <a:pos x="38" y="13"/>
                </a:cxn>
                <a:cxn ang="0">
                  <a:pos x="42" y="9"/>
                </a:cxn>
                <a:cxn ang="0">
                  <a:pos x="33" y="6"/>
                </a:cxn>
                <a:cxn ang="0">
                  <a:pos x="12" y="0"/>
                </a:cxn>
                <a:cxn ang="0">
                  <a:pos x="5" y="2"/>
                </a:cxn>
              </a:cxnLst>
              <a:rect l="0" t="0" r="r" b="b"/>
              <a:pathLst>
                <a:path w="56" h="40">
                  <a:moveTo>
                    <a:pt x="5" y="2"/>
                  </a:moveTo>
                  <a:lnTo>
                    <a:pt x="2" y="15"/>
                  </a:lnTo>
                  <a:lnTo>
                    <a:pt x="0" y="21"/>
                  </a:lnTo>
                  <a:lnTo>
                    <a:pt x="1" y="32"/>
                  </a:lnTo>
                  <a:lnTo>
                    <a:pt x="6" y="40"/>
                  </a:lnTo>
                  <a:lnTo>
                    <a:pt x="13" y="30"/>
                  </a:lnTo>
                  <a:lnTo>
                    <a:pt x="20" y="26"/>
                  </a:lnTo>
                  <a:lnTo>
                    <a:pt x="29" y="27"/>
                  </a:lnTo>
                  <a:lnTo>
                    <a:pt x="49" y="28"/>
                  </a:lnTo>
                  <a:lnTo>
                    <a:pt x="56" y="21"/>
                  </a:lnTo>
                  <a:lnTo>
                    <a:pt x="38" y="13"/>
                  </a:lnTo>
                  <a:lnTo>
                    <a:pt x="42" y="9"/>
                  </a:lnTo>
                  <a:lnTo>
                    <a:pt x="33" y="6"/>
                  </a:lnTo>
                  <a:lnTo>
                    <a:pt x="12" y="0"/>
                  </a:lnTo>
                  <a:lnTo>
                    <a:pt x="5"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5" name="Freeform 149"/>
            <p:cNvSpPr/>
            <p:nvPr/>
          </p:nvSpPr>
          <p:spPr bwMode="auto">
            <a:xfrm>
              <a:off x="1239" y="2310"/>
              <a:ext cx="50" cy="35"/>
            </a:xfrm>
            <a:custGeom>
              <a:avLst/>
              <a:gdLst/>
              <a:ahLst/>
              <a:cxnLst>
                <a:cxn ang="0">
                  <a:pos x="46" y="2"/>
                </a:cxn>
                <a:cxn ang="0">
                  <a:pos x="43" y="15"/>
                </a:cxn>
                <a:cxn ang="0">
                  <a:pos x="41" y="21"/>
                </a:cxn>
                <a:cxn ang="0">
                  <a:pos x="42" y="32"/>
                </a:cxn>
                <a:cxn ang="0">
                  <a:pos x="26" y="31"/>
                </a:cxn>
                <a:cxn ang="0">
                  <a:pos x="10" y="31"/>
                </a:cxn>
                <a:cxn ang="0">
                  <a:pos x="0" y="25"/>
                </a:cxn>
                <a:cxn ang="0">
                  <a:pos x="8" y="22"/>
                </a:cxn>
                <a:cxn ang="0">
                  <a:pos x="22" y="22"/>
                </a:cxn>
                <a:cxn ang="0">
                  <a:pos x="34" y="24"/>
                </a:cxn>
                <a:cxn ang="0">
                  <a:pos x="29" y="9"/>
                </a:cxn>
                <a:cxn ang="0">
                  <a:pos x="23" y="3"/>
                </a:cxn>
                <a:cxn ang="0">
                  <a:pos x="20" y="0"/>
                </a:cxn>
                <a:cxn ang="0">
                  <a:pos x="36" y="1"/>
                </a:cxn>
                <a:cxn ang="0">
                  <a:pos x="46" y="2"/>
                </a:cxn>
              </a:cxnLst>
              <a:rect l="0" t="0" r="r" b="b"/>
              <a:pathLst>
                <a:path w="46" h="32">
                  <a:moveTo>
                    <a:pt x="46" y="2"/>
                  </a:moveTo>
                  <a:lnTo>
                    <a:pt x="43" y="15"/>
                  </a:lnTo>
                  <a:lnTo>
                    <a:pt x="41" y="21"/>
                  </a:lnTo>
                  <a:lnTo>
                    <a:pt x="42" y="32"/>
                  </a:lnTo>
                  <a:lnTo>
                    <a:pt x="26" y="31"/>
                  </a:lnTo>
                  <a:lnTo>
                    <a:pt x="10" y="31"/>
                  </a:lnTo>
                  <a:lnTo>
                    <a:pt x="0" y="25"/>
                  </a:lnTo>
                  <a:lnTo>
                    <a:pt x="8" y="22"/>
                  </a:lnTo>
                  <a:lnTo>
                    <a:pt x="22" y="22"/>
                  </a:lnTo>
                  <a:lnTo>
                    <a:pt x="34" y="24"/>
                  </a:lnTo>
                  <a:lnTo>
                    <a:pt x="29" y="9"/>
                  </a:lnTo>
                  <a:lnTo>
                    <a:pt x="23" y="3"/>
                  </a:lnTo>
                  <a:lnTo>
                    <a:pt x="20" y="0"/>
                  </a:lnTo>
                  <a:lnTo>
                    <a:pt x="36" y="1"/>
                  </a:lnTo>
                  <a:lnTo>
                    <a:pt x="46"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6" name="Freeform 150"/>
            <p:cNvSpPr/>
            <p:nvPr/>
          </p:nvSpPr>
          <p:spPr bwMode="auto">
            <a:xfrm>
              <a:off x="1282" y="2270"/>
              <a:ext cx="6" cy="0"/>
            </a:xfrm>
            <a:custGeom>
              <a:avLst/>
              <a:gdLst/>
              <a:ahLst/>
              <a:cxnLst>
                <a:cxn ang="0">
                  <a:pos x="2" y="1"/>
                </a:cxn>
                <a:cxn ang="0">
                  <a:pos x="0" y="1"/>
                </a:cxn>
                <a:cxn ang="0">
                  <a:pos x="0" y="0"/>
                </a:cxn>
                <a:cxn ang="0">
                  <a:pos x="3" y="1"/>
                </a:cxn>
                <a:cxn ang="0">
                  <a:pos x="2" y="1"/>
                </a:cxn>
              </a:cxnLst>
              <a:rect l="0" t="0" r="r" b="b"/>
              <a:pathLst>
                <a:path w="3" h="1">
                  <a:moveTo>
                    <a:pt x="2" y="1"/>
                  </a:moveTo>
                  <a:lnTo>
                    <a:pt x="0" y="1"/>
                  </a:lnTo>
                  <a:lnTo>
                    <a:pt x="0" y="0"/>
                  </a:lnTo>
                  <a:lnTo>
                    <a:pt x="3" y="1"/>
                  </a:lnTo>
                  <a:lnTo>
                    <a:pt x="2"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7" name="Freeform 151"/>
            <p:cNvSpPr/>
            <p:nvPr/>
          </p:nvSpPr>
          <p:spPr bwMode="auto">
            <a:xfrm>
              <a:off x="1292" y="2270"/>
              <a:ext cx="4" cy="0"/>
            </a:xfrm>
            <a:custGeom>
              <a:avLst/>
              <a:gdLst/>
              <a:ahLst/>
              <a:cxnLst>
                <a:cxn ang="0">
                  <a:pos x="4" y="1"/>
                </a:cxn>
                <a:cxn ang="0">
                  <a:pos x="0" y="0"/>
                </a:cxn>
                <a:cxn ang="0">
                  <a:pos x="4" y="1"/>
                </a:cxn>
              </a:cxnLst>
              <a:rect l="0" t="0" r="r" b="b"/>
              <a:pathLst>
                <a:path w="4" h="1">
                  <a:moveTo>
                    <a:pt x="4" y="1"/>
                  </a:moveTo>
                  <a:lnTo>
                    <a:pt x="0" y="0"/>
                  </a:lnTo>
                  <a:lnTo>
                    <a:pt x="4"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8" name="Freeform 152"/>
            <p:cNvSpPr/>
            <p:nvPr/>
          </p:nvSpPr>
          <p:spPr bwMode="auto">
            <a:xfrm>
              <a:off x="1465" y="2425"/>
              <a:ext cx="3" cy="6"/>
            </a:xfrm>
            <a:custGeom>
              <a:avLst/>
              <a:gdLst/>
              <a:ahLst/>
              <a:cxnLst>
                <a:cxn ang="0">
                  <a:pos x="1" y="6"/>
                </a:cxn>
                <a:cxn ang="0">
                  <a:pos x="0" y="2"/>
                </a:cxn>
                <a:cxn ang="0">
                  <a:pos x="2" y="0"/>
                </a:cxn>
                <a:cxn ang="0">
                  <a:pos x="1" y="6"/>
                </a:cxn>
              </a:cxnLst>
              <a:rect l="0" t="0" r="r" b="b"/>
              <a:pathLst>
                <a:path w="2" h="6">
                  <a:moveTo>
                    <a:pt x="1" y="6"/>
                  </a:moveTo>
                  <a:lnTo>
                    <a:pt x="0" y="2"/>
                  </a:lnTo>
                  <a:lnTo>
                    <a:pt x="2" y="0"/>
                  </a:lnTo>
                  <a:lnTo>
                    <a:pt x="1"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099" name="Freeform 153"/>
            <p:cNvSpPr/>
            <p:nvPr/>
          </p:nvSpPr>
          <p:spPr bwMode="auto">
            <a:xfrm>
              <a:off x="1025" y="2484"/>
              <a:ext cx="57" cy="62"/>
            </a:xfrm>
            <a:custGeom>
              <a:avLst/>
              <a:gdLst/>
              <a:ahLst/>
              <a:cxnLst>
                <a:cxn ang="0">
                  <a:pos x="12" y="27"/>
                </a:cxn>
                <a:cxn ang="0">
                  <a:pos x="0" y="13"/>
                </a:cxn>
                <a:cxn ang="0">
                  <a:pos x="2" y="5"/>
                </a:cxn>
                <a:cxn ang="0">
                  <a:pos x="2" y="2"/>
                </a:cxn>
                <a:cxn ang="0">
                  <a:pos x="5" y="0"/>
                </a:cxn>
                <a:cxn ang="0">
                  <a:pos x="26" y="5"/>
                </a:cxn>
                <a:cxn ang="0">
                  <a:pos x="36" y="3"/>
                </a:cxn>
                <a:cxn ang="0">
                  <a:pos x="44" y="15"/>
                </a:cxn>
                <a:cxn ang="0">
                  <a:pos x="52" y="27"/>
                </a:cxn>
                <a:cxn ang="0">
                  <a:pos x="46" y="29"/>
                </a:cxn>
                <a:cxn ang="0">
                  <a:pos x="47" y="41"/>
                </a:cxn>
                <a:cxn ang="0">
                  <a:pos x="46" y="55"/>
                </a:cxn>
                <a:cxn ang="0">
                  <a:pos x="37" y="43"/>
                </a:cxn>
                <a:cxn ang="0">
                  <a:pos x="37" y="48"/>
                </a:cxn>
                <a:cxn ang="0">
                  <a:pos x="35" y="42"/>
                </a:cxn>
                <a:cxn ang="0">
                  <a:pos x="30" y="32"/>
                </a:cxn>
                <a:cxn ang="0">
                  <a:pos x="19" y="24"/>
                </a:cxn>
                <a:cxn ang="0">
                  <a:pos x="10" y="15"/>
                </a:cxn>
                <a:cxn ang="0">
                  <a:pos x="13" y="24"/>
                </a:cxn>
                <a:cxn ang="0">
                  <a:pos x="12" y="27"/>
                </a:cxn>
              </a:cxnLst>
              <a:rect l="0" t="0" r="r" b="b"/>
              <a:pathLst>
                <a:path w="52" h="55">
                  <a:moveTo>
                    <a:pt x="12" y="27"/>
                  </a:moveTo>
                  <a:lnTo>
                    <a:pt x="0" y="13"/>
                  </a:lnTo>
                  <a:lnTo>
                    <a:pt x="2" y="5"/>
                  </a:lnTo>
                  <a:lnTo>
                    <a:pt x="2" y="2"/>
                  </a:lnTo>
                  <a:lnTo>
                    <a:pt x="5" y="0"/>
                  </a:lnTo>
                  <a:lnTo>
                    <a:pt x="26" y="5"/>
                  </a:lnTo>
                  <a:lnTo>
                    <a:pt x="36" y="3"/>
                  </a:lnTo>
                  <a:lnTo>
                    <a:pt x="44" y="15"/>
                  </a:lnTo>
                  <a:lnTo>
                    <a:pt x="52" y="27"/>
                  </a:lnTo>
                  <a:lnTo>
                    <a:pt x="46" y="29"/>
                  </a:lnTo>
                  <a:lnTo>
                    <a:pt x="47" y="41"/>
                  </a:lnTo>
                  <a:lnTo>
                    <a:pt x="46" y="55"/>
                  </a:lnTo>
                  <a:lnTo>
                    <a:pt x="37" y="43"/>
                  </a:lnTo>
                  <a:lnTo>
                    <a:pt x="37" y="48"/>
                  </a:lnTo>
                  <a:lnTo>
                    <a:pt x="35" y="42"/>
                  </a:lnTo>
                  <a:lnTo>
                    <a:pt x="30" y="32"/>
                  </a:lnTo>
                  <a:lnTo>
                    <a:pt x="19" y="24"/>
                  </a:lnTo>
                  <a:lnTo>
                    <a:pt x="10" y="15"/>
                  </a:lnTo>
                  <a:lnTo>
                    <a:pt x="13" y="24"/>
                  </a:lnTo>
                  <a:lnTo>
                    <a:pt x="12" y="2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0" name="Freeform 154"/>
            <p:cNvSpPr/>
            <p:nvPr/>
          </p:nvSpPr>
          <p:spPr bwMode="auto">
            <a:xfrm>
              <a:off x="1488" y="2441"/>
              <a:ext cx="6" cy="0"/>
            </a:xfrm>
            <a:custGeom>
              <a:avLst/>
              <a:gdLst/>
              <a:ahLst/>
              <a:cxnLst>
                <a:cxn ang="0">
                  <a:pos x="3" y="4"/>
                </a:cxn>
                <a:cxn ang="0">
                  <a:pos x="1" y="4"/>
                </a:cxn>
                <a:cxn ang="0">
                  <a:pos x="0" y="0"/>
                </a:cxn>
                <a:cxn ang="0">
                  <a:pos x="3" y="3"/>
                </a:cxn>
                <a:cxn ang="0">
                  <a:pos x="3" y="4"/>
                </a:cxn>
              </a:cxnLst>
              <a:rect l="0" t="0" r="r" b="b"/>
              <a:pathLst>
                <a:path w="3" h="4">
                  <a:moveTo>
                    <a:pt x="3" y="4"/>
                  </a:moveTo>
                  <a:lnTo>
                    <a:pt x="1" y="4"/>
                  </a:lnTo>
                  <a:lnTo>
                    <a:pt x="0" y="0"/>
                  </a:lnTo>
                  <a:lnTo>
                    <a:pt x="3" y="3"/>
                  </a:lnTo>
                  <a:lnTo>
                    <a:pt x="3"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1" name="Freeform 155"/>
            <p:cNvSpPr/>
            <p:nvPr/>
          </p:nvSpPr>
          <p:spPr bwMode="auto">
            <a:xfrm>
              <a:off x="1460" y="2394"/>
              <a:ext cx="0" cy="9"/>
            </a:xfrm>
            <a:custGeom>
              <a:avLst/>
              <a:gdLst/>
              <a:ahLst/>
              <a:cxnLst>
                <a:cxn ang="0">
                  <a:pos x="4" y="5"/>
                </a:cxn>
                <a:cxn ang="0">
                  <a:pos x="1" y="8"/>
                </a:cxn>
                <a:cxn ang="0">
                  <a:pos x="0" y="0"/>
                </a:cxn>
                <a:cxn ang="0">
                  <a:pos x="3" y="0"/>
                </a:cxn>
                <a:cxn ang="0">
                  <a:pos x="4" y="5"/>
                </a:cxn>
              </a:cxnLst>
              <a:rect l="0" t="0" r="r" b="b"/>
              <a:pathLst>
                <a:path w="4" h="8">
                  <a:moveTo>
                    <a:pt x="4" y="5"/>
                  </a:moveTo>
                  <a:lnTo>
                    <a:pt x="1" y="8"/>
                  </a:lnTo>
                  <a:lnTo>
                    <a:pt x="0" y="0"/>
                  </a:lnTo>
                  <a:lnTo>
                    <a:pt x="3" y="0"/>
                  </a:lnTo>
                  <a:lnTo>
                    <a:pt x="4"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2" name="Freeform 156"/>
            <p:cNvSpPr/>
            <p:nvPr/>
          </p:nvSpPr>
          <p:spPr bwMode="auto">
            <a:xfrm>
              <a:off x="955" y="2415"/>
              <a:ext cx="39" cy="26"/>
            </a:xfrm>
            <a:custGeom>
              <a:avLst/>
              <a:gdLst/>
              <a:ahLst/>
              <a:cxnLst>
                <a:cxn ang="0">
                  <a:pos x="35" y="18"/>
                </a:cxn>
                <a:cxn ang="0">
                  <a:pos x="31" y="23"/>
                </a:cxn>
                <a:cxn ang="0">
                  <a:pos x="23" y="20"/>
                </a:cxn>
                <a:cxn ang="0">
                  <a:pos x="12" y="17"/>
                </a:cxn>
                <a:cxn ang="0">
                  <a:pos x="0" y="12"/>
                </a:cxn>
                <a:cxn ang="0">
                  <a:pos x="13" y="0"/>
                </a:cxn>
                <a:cxn ang="0">
                  <a:pos x="23" y="7"/>
                </a:cxn>
                <a:cxn ang="0">
                  <a:pos x="36" y="9"/>
                </a:cxn>
                <a:cxn ang="0">
                  <a:pos x="35" y="18"/>
                </a:cxn>
              </a:cxnLst>
              <a:rect l="0" t="0" r="r" b="b"/>
              <a:pathLst>
                <a:path w="36" h="23">
                  <a:moveTo>
                    <a:pt x="35" y="18"/>
                  </a:moveTo>
                  <a:lnTo>
                    <a:pt x="31" y="23"/>
                  </a:lnTo>
                  <a:lnTo>
                    <a:pt x="23" y="20"/>
                  </a:lnTo>
                  <a:lnTo>
                    <a:pt x="12" y="17"/>
                  </a:lnTo>
                  <a:lnTo>
                    <a:pt x="0" y="12"/>
                  </a:lnTo>
                  <a:lnTo>
                    <a:pt x="13" y="0"/>
                  </a:lnTo>
                  <a:lnTo>
                    <a:pt x="23" y="7"/>
                  </a:lnTo>
                  <a:lnTo>
                    <a:pt x="36" y="9"/>
                  </a:lnTo>
                  <a:lnTo>
                    <a:pt x="35" y="1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3" name="Freeform 157"/>
            <p:cNvSpPr/>
            <p:nvPr/>
          </p:nvSpPr>
          <p:spPr bwMode="auto">
            <a:xfrm>
              <a:off x="971" y="2387"/>
              <a:ext cx="109" cy="61"/>
            </a:xfrm>
            <a:custGeom>
              <a:avLst/>
              <a:gdLst/>
              <a:ahLst/>
              <a:cxnLst>
                <a:cxn ang="0">
                  <a:pos x="53" y="36"/>
                </a:cxn>
                <a:cxn ang="0">
                  <a:pos x="47" y="38"/>
                </a:cxn>
                <a:cxn ang="0">
                  <a:pos x="40" y="42"/>
                </a:cxn>
                <a:cxn ang="0">
                  <a:pos x="34" y="53"/>
                </a:cxn>
                <a:cxn ang="0">
                  <a:pos x="30" y="53"/>
                </a:cxn>
                <a:cxn ang="0">
                  <a:pos x="28" y="46"/>
                </a:cxn>
                <a:cxn ang="0">
                  <a:pos x="22" y="45"/>
                </a:cxn>
                <a:cxn ang="0">
                  <a:pos x="23" y="36"/>
                </a:cxn>
                <a:cxn ang="0">
                  <a:pos x="10" y="34"/>
                </a:cxn>
                <a:cxn ang="0">
                  <a:pos x="0" y="27"/>
                </a:cxn>
                <a:cxn ang="0">
                  <a:pos x="10" y="12"/>
                </a:cxn>
                <a:cxn ang="0">
                  <a:pos x="20" y="4"/>
                </a:cxn>
                <a:cxn ang="0">
                  <a:pos x="22" y="4"/>
                </a:cxn>
                <a:cxn ang="0">
                  <a:pos x="37" y="2"/>
                </a:cxn>
                <a:cxn ang="0">
                  <a:pos x="53" y="0"/>
                </a:cxn>
                <a:cxn ang="0">
                  <a:pos x="65" y="2"/>
                </a:cxn>
                <a:cxn ang="0">
                  <a:pos x="78" y="2"/>
                </a:cxn>
                <a:cxn ang="0">
                  <a:pos x="88" y="9"/>
                </a:cxn>
                <a:cxn ang="0">
                  <a:pos x="85" y="8"/>
                </a:cxn>
                <a:cxn ang="0">
                  <a:pos x="86" y="11"/>
                </a:cxn>
                <a:cxn ang="0">
                  <a:pos x="92" y="11"/>
                </a:cxn>
                <a:cxn ang="0">
                  <a:pos x="98" y="17"/>
                </a:cxn>
                <a:cxn ang="0">
                  <a:pos x="85" y="18"/>
                </a:cxn>
                <a:cxn ang="0">
                  <a:pos x="72" y="21"/>
                </a:cxn>
                <a:cxn ang="0">
                  <a:pos x="53" y="36"/>
                </a:cxn>
              </a:cxnLst>
              <a:rect l="0" t="0" r="r" b="b"/>
              <a:pathLst>
                <a:path w="98" h="53">
                  <a:moveTo>
                    <a:pt x="53" y="36"/>
                  </a:moveTo>
                  <a:lnTo>
                    <a:pt x="47" y="38"/>
                  </a:lnTo>
                  <a:lnTo>
                    <a:pt x="40" y="42"/>
                  </a:lnTo>
                  <a:lnTo>
                    <a:pt x="34" y="53"/>
                  </a:lnTo>
                  <a:lnTo>
                    <a:pt x="30" y="53"/>
                  </a:lnTo>
                  <a:lnTo>
                    <a:pt x="28" y="46"/>
                  </a:lnTo>
                  <a:lnTo>
                    <a:pt x="22" y="45"/>
                  </a:lnTo>
                  <a:lnTo>
                    <a:pt x="23" y="36"/>
                  </a:lnTo>
                  <a:lnTo>
                    <a:pt x="10" y="34"/>
                  </a:lnTo>
                  <a:lnTo>
                    <a:pt x="0" y="27"/>
                  </a:lnTo>
                  <a:lnTo>
                    <a:pt x="10" y="12"/>
                  </a:lnTo>
                  <a:lnTo>
                    <a:pt x="20" y="4"/>
                  </a:lnTo>
                  <a:lnTo>
                    <a:pt x="22" y="4"/>
                  </a:lnTo>
                  <a:lnTo>
                    <a:pt x="37" y="2"/>
                  </a:lnTo>
                  <a:lnTo>
                    <a:pt x="53" y="0"/>
                  </a:lnTo>
                  <a:lnTo>
                    <a:pt x="65" y="2"/>
                  </a:lnTo>
                  <a:lnTo>
                    <a:pt x="78" y="2"/>
                  </a:lnTo>
                  <a:lnTo>
                    <a:pt x="88" y="9"/>
                  </a:lnTo>
                  <a:lnTo>
                    <a:pt x="85" y="8"/>
                  </a:lnTo>
                  <a:lnTo>
                    <a:pt x="86" y="11"/>
                  </a:lnTo>
                  <a:lnTo>
                    <a:pt x="92" y="11"/>
                  </a:lnTo>
                  <a:lnTo>
                    <a:pt x="98" y="17"/>
                  </a:lnTo>
                  <a:lnTo>
                    <a:pt x="85" y="18"/>
                  </a:lnTo>
                  <a:lnTo>
                    <a:pt x="72" y="21"/>
                  </a:lnTo>
                  <a:lnTo>
                    <a:pt x="53" y="3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4" name="Freeform 158"/>
            <p:cNvSpPr/>
            <p:nvPr/>
          </p:nvSpPr>
          <p:spPr bwMode="auto">
            <a:xfrm>
              <a:off x="1462" y="2410"/>
              <a:ext cx="7" cy="5"/>
            </a:xfrm>
            <a:custGeom>
              <a:avLst/>
              <a:gdLst/>
              <a:ahLst/>
              <a:cxnLst>
                <a:cxn ang="0">
                  <a:pos x="6" y="6"/>
                </a:cxn>
                <a:cxn ang="0">
                  <a:pos x="0" y="0"/>
                </a:cxn>
                <a:cxn ang="0">
                  <a:pos x="7" y="6"/>
                </a:cxn>
                <a:cxn ang="0">
                  <a:pos x="6" y="6"/>
                </a:cxn>
              </a:cxnLst>
              <a:rect l="0" t="0" r="r" b="b"/>
              <a:pathLst>
                <a:path w="7" h="6">
                  <a:moveTo>
                    <a:pt x="6" y="6"/>
                  </a:moveTo>
                  <a:lnTo>
                    <a:pt x="0" y="0"/>
                  </a:lnTo>
                  <a:lnTo>
                    <a:pt x="7" y="6"/>
                  </a:lnTo>
                  <a:lnTo>
                    <a:pt x="6"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5" name="Freeform 159"/>
            <p:cNvSpPr/>
            <p:nvPr/>
          </p:nvSpPr>
          <p:spPr bwMode="auto">
            <a:xfrm>
              <a:off x="999" y="2407"/>
              <a:ext cx="81" cy="83"/>
            </a:xfrm>
            <a:custGeom>
              <a:avLst/>
              <a:gdLst/>
              <a:ahLst/>
              <a:cxnLst>
                <a:cxn ang="0">
                  <a:pos x="29" y="19"/>
                </a:cxn>
                <a:cxn ang="0">
                  <a:pos x="23" y="21"/>
                </a:cxn>
                <a:cxn ang="0">
                  <a:pos x="16" y="25"/>
                </a:cxn>
                <a:cxn ang="0">
                  <a:pos x="10" y="36"/>
                </a:cxn>
                <a:cxn ang="0">
                  <a:pos x="6" y="36"/>
                </a:cxn>
                <a:cxn ang="0">
                  <a:pos x="0" y="37"/>
                </a:cxn>
                <a:cxn ang="0">
                  <a:pos x="14" y="54"/>
                </a:cxn>
                <a:cxn ang="0">
                  <a:pos x="29" y="70"/>
                </a:cxn>
                <a:cxn ang="0">
                  <a:pos x="50" y="75"/>
                </a:cxn>
                <a:cxn ang="0">
                  <a:pos x="60" y="73"/>
                </a:cxn>
                <a:cxn ang="0">
                  <a:pos x="60" y="61"/>
                </a:cxn>
                <a:cxn ang="0">
                  <a:pos x="61" y="52"/>
                </a:cxn>
                <a:cxn ang="0">
                  <a:pos x="64" y="41"/>
                </a:cxn>
                <a:cxn ang="0">
                  <a:pos x="65" y="45"/>
                </a:cxn>
                <a:cxn ang="0">
                  <a:pos x="67" y="31"/>
                </a:cxn>
                <a:cxn ang="0">
                  <a:pos x="70" y="17"/>
                </a:cxn>
                <a:cxn ang="0">
                  <a:pos x="70" y="3"/>
                </a:cxn>
                <a:cxn ang="0">
                  <a:pos x="74" y="0"/>
                </a:cxn>
                <a:cxn ang="0">
                  <a:pos x="61" y="1"/>
                </a:cxn>
                <a:cxn ang="0">
                  <a:pos x="48" y="4"/>
                </a:cxn>
                <a:cxn ang="0">
                  <a:pos x="29" y="19"/>
                </a:cxn>
              </a:cxnLst>
              <a:rect l="0" t="0" r="r" b="b"/>
              <a:pathLst>
                <a:path w="74" h="75">
                  <a:moveTo>
                    <a:pt x="29" y="19"/>
                  </a:moveTo>
                  <a:lnTo>
                    <a:pt x="23" y="21"/>
                  </a:lnTo>
                  <a:lnTo>
                    <a:pt x="16" y="25"/>
                  </a:lnTo>
                  <a:lnTo>
                    <a:pt x="10" y="36"/>
                  </a:lnTo>
                  <a:lnTo>
                    <a:pt x="6" y="36"/>
                  </a:lnTo>
                  <a:lnTo>
                    <a:pt x="0" y="37"/>
                  </a:lnTo>
                  <a:lnTo>
                    <a:pt x="14" y="54"/>
                  </a:lnTo>
                  <a:lnTo>
                    <a:pt x="29" y="70"/>
                  </a:lnTo>
                  <a:lnTo>
                    <a:pt x="50" y="75"/>
                  </a:lnTo>
                  <a:lnTo>
                    <a:pt x="60" y="73"/>
                  </a:lnTo>
                  <a:lnTo>
                    <a:pt x="60" y="61"/>
                  </a:lnTo>
                  <a:lnTo>
                    <a:pt x="61" y="52"/>
                  </a:lnTo>
                  <a:lnTo>
                    <a:pt x="64" y="41"/>
                  </a:lnTo>
                  <a:lnTo>
                    <a:pt x="65" y="45"/>
                  </a:lnTo>
                  <a:lnTo>
                    <a:pt x="67" y="31"/>
                  </a:lnTo>
                  <a:lnTo>
                    <a:pt x="70" y="17"/>
                  </a:lnTo>
                  <a:lnTo>
                    <a:pt x="70" y="3"/>
                  </a:lnTo>
                  <a:lnTo>
                    <a:pt x="74" y="0"/>
                  </a:lnTo>
                  <a:lnTo>
                    <a:pt x="61" y="1"/>
                  </a:lnTo>
                  <a:lnTo>
                    <a:pt x="48" y="4"/>
                  </a:lnTo>
                  <a:lnTo>
                    <a:pt x="29" y="1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6" name="Freeform 160"/>
            <p:cNvSpPr/>
            <p:nvPr/>
          </p:nvSpPr>
          <p:spPr bwMode="auto">
            <a:xfrm>
              <a:off x="1460" y="2439"/>
              <a:ext cx="0" cy="4"/>
            </a:xfrm>
            <a:custGeom>
              <a:avLst/>
              <a:gdLst/>
              <a:ahLst/>
              <a:cxnLst>
                <a:cxn ang="0">
                  <a:pos x="2" y="4"/>
                </a:cxn>
                <a:cxn ang="0">
                  <a:pos x="2" y="0"/>
                </a:cxn>
                <a:cxn ang="0">
                  <a:pos x="0" y="2"/>
                </a:cxn>
                <a:cxn ang="0">
                  <a:pos x="2" y="4"/>
                </a:cxn>
              </a:cxnLst>
              <a:rect l="0" t="0" r="r" b="b"/>
              <a:pathLst>
                <a:path w="2" h="4">
                  <a:moveTo>
                    <a:pt x="2" y="4"/>
                  </a:moveTo>
                  <a:lnTo>
                    <a:pt x="2" y="0"/>
                  </a:lnTo>
                  <a:lnTo>
                    <a:pt x="0" y="2"/>
                  </a:lnTo>
                  <a:lnTo>
                    <a:pt x="2"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7" name="Freeform 161"/>
            <p:cNvSpPr/>
            <p:nvPr/>
          </p:nvSpPr>
          <p:spPr bwMode="auto">
            <a:xfrm>
              <a:off x="1442" y="2363"/>
              <a:ext cx="3" cy="0"/>
            </a:xfrm>
            <a:custGeom>
              <a:avLst/>
              <a:gdLst/>
              <a:ahLst/>
              <a:cxnLst>
                <a:cxn ang="0">
                  <a:pos x="1" y="1"/>
                </a:cxn>
                <a:cxn ang="0">
                  <a:pos x="0" y="0"/>
                </a:cxn>
                <a:cxn ang="0">
                  <a:pos x="1" y="1"/>
                </a:cxn>
              </a:cxnLst>
              <a:rect l="0" t="0" r="r" b="b"/>
              <a:pathLst>
                <a:path w="1" h="1">
                  <a:moveTo>
                    <a:pt x="1" y="1"/>
                  </a:moveTo>
                  <a:lnTo>
                    <a:pt x="0" y="0"/>
                  </a:lnTo>
                  <a:lnTo>
                    <a:pt x="1"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8" name="Freeform 162"/>
            <p:cNvSpPr/>
            <p:nvPr/>
          </p:nvSpPr>
          <p:spPr bwMode="auto">
            <a:xfrm>
              <a:off x="1438" y="2358"/>
              <a:ext cx="4" cy="0"/>
            </a:xfrm>
            <a:custGeom>
              <a:avLst/>
              <a:gdLst/>
              <a:ahLst/>
              <a:cxnLst>
                <a:cxn ang="0">
                  <a:pos x="4" y="2"/>
                </a:cxn>
                <a:cxn ang="0">
                  <a:pos x="0" y="0"/>
                </a:cxn>
                <a:cxn ang="0">
                  <a:pos x="4" y="2"/>
                </a:cxn>
              </a:cxnLst>
              <a:rect l="0" t="0" r="r" b="b"/>
              <a:pathLst>
                <a:path w="4" h="2">
                  <a:moveTo>
                    <a:pt x="4" y="2"/>
                  </a:moveTo>
                  <a:lnTo>
                    <a:pt x="0" y="0"/>
                  </a:lnTo>
                  <a:lnTo>
                    <a:pt x="4"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09" name="Freeform 163"/>
            <p:cNvSpPr/>
            <p:nvPr/>
          </p:nvSpPr>
          <p:spPr bwMode="auto">
            <a:xfrm>
              <a:off x="1456" y="2381"/>
              <a:ext cx="4" cy="4"/>
            </a:xfrm>
            <a:custGeom>
              <a:avLst/>
              <a:gdLst/>
              <a:ahLst/>
              <a:cxnLst>
                <a:cxn ang="0">
                  <a:pos x="2" y="0"/>
                </a:cxn>
                <a:cxn ang="0">
                  <a:pos x="3" y="1"/>
                </a:cxn>
                <a:cxn ang="0">
                  <a:pos x="0" y="5"/>
                </a:cxn>
                <a:cxn ang="0">
                  <a:pos x="2" y="0"/>
                </a:cxn>
              </a:cxnLst>
              <a:rect l="0" t="0" r="r" b="b"/>
              <a:pathLst>
                <a:path w="3" h="5">
                  <a:moveTo>
                    <a:pt x="2" y="0"/>
                  </a:moveTo>
                  <a:lnTo>
                    <a:pt x="3" y="1"/>
                  </a:lnTo>
                  <a:lnTo>
                    <a:pt x="0" y="5"/>
                  </a:lnTo>
                  <a:lnTo>
                    <a:pt x="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0" name="Freeform 164"/>
            <p:cNvSpPr/>
            <p:nvPr/>
          </p:nvSpPr>
          <p:spPr bwMode="auto">
            <a:xfrm>
              <a:off x="1434" y="2341"/>
              <a:ext cx="4" cy="2"/>
            </a:xfrm>
            <a:custGeom>
              <a:avLst/>
              <a:gdLst/>
              <a:ahLst/>
              <a:cxnLst>
                <a:cxn ang="0">
                  <a:pos x="4" y="1"/>
                </a:cxn>
                <a:cxn ang="0">
                  <a:pos x="4" y="0"/>
                </a:cxn>
                <a:cxn ang="0">
                  <a:pos x="4" y="1"/>
                </a:cxn>
                <a:cxn ang="0">
                  <a:pos x="3" y="1"/>
                </a:cxn>
                <a:cxn ang="0">
                  <a:pos x="2" y="1"/>
                </a:cxn>
                <a:cxn ang="0">
                  <a:pos x="2" y="3"/>
                </a:cxn>
                <a:cxn ang="0">
                  <a:pos x="0" y="3"/>
                </a:cxn>
                <a:cxn ang="0">
                  <a:pos x="2" y="3"/>
                </a:cxn>
                <a:cxn ang="0">
                  <a:pos x="3" y="3"/>
                </a:cxn>
                <a:cxn ang="0">
                  <a:pos x="3" y="1"/>
                </a:cxn>
                <a:cxn ang="0">
                  <a:pos x="4" y="1"/>
                </a:cxn>
              </a:cxnLst>
              <a:rect l="0" t="0" r="r" b="b"/>
              <a:pathLst>
                <a:path w="4" h="3">
                  <a:moveTo>
                    <a:pt x="4" y="1"/>
                  </a:moveTo>
                  <a:lnTo>
                    <a:pt x="4" y="0"/>
                  </a:lnTo>
                  <a:lnTo>
                    <a:pt x="4" y="1"/>
                  </a:lnTo>
                  <a:lnTo>
                    <a:pt x="3" y="1"/>
                  </a:lnTo>
                  <a:lnTo>
                    <a:pt x="2" y="1"/>
                  </a:lnTo>
                  <a:lnTo>
                    <a:pt x="2" y="3"/>
                  </a:lnTo>
                  <a:lnTo>
                    <a:pt x="0" y="3"/>
                  </a:lnTo>
                  <a:lnTo>
                    <a:pt x="2" y="3"/>
                  </a:lnTo>
                  <a:lnTo>
                    <a:pt x="3" y="3"/>
                  </a:lnTo>
                  <a:lnTo>
                    <a:pt x="3" y="1"/>
                  </a:lnTo>
                  <a:lnTo>
                    <a:pt x="4"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1" name="Freeform 165"/>
            <p:cNvSpPr/>
            <p:nvPr/>
          </p:nvSpPr>
          <p:spPr bwMode="auto">
            <a:xfrm>
              <a:off x="1456" y="2363"/>
              <a:ext cx="4" cy="0"/>
            </a:xfrm>
            <a:custGeom>
              <a:avLst/>
              <a:gdLst/>
              <a:ahLst/>
              <a:cxnLst>
                <a:cxn ang="0">
                  <a:pos x="1" y="0"/>
                </a:cxn>
                <a:cxn ang="0">
                  <a:pos x="0" y="1"/>
                </a:cxn>
                <a:cxn ang="0">
                  <a:pos x="0" y="2"/>
                </a:cxn>
                <a:cxn ang="0">
                  <a:pos x="3" y="2"/>
                </a:cxn>
                <a:cxn ang="0">
                  <a:pos x="1" y="0"/>
                </a:cxn>
              </a:cxnLst>
              <a:rect l="0" t="0" r="r" b="b"/>
              <a:pathLst>
                <a:path w="3" h="2">
                  <a:moveTo>
                    <a:pt x="1" y="0"/>
                  </a:moveTo>
                  <a:lnTo>
                    <a:pt x="0" y="1"/>
                  </a:lnTo>
                  <a:lnTo>
                    <a:pt x="0" y="2"/>
                  </a:lnTo>
                  <a:lnTo>
                    <a:pt x="3" y="2"/>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2" name="Freeform 166"/>
            <p:cNvSpPr/>
            <p:nvPr/>
          </p:nvSpPr>
          <p:spPr bwMode="auto">
            <a:xfrm>
              <a:off x="1456" y="2352"/>
              <a:ext cx="1" cy="1"/>
            </a:xfrm>
            <a:custGeom>
              <a:avLst/>
              <a:gdLst/>
              <a:ahLst/>
              <a:cxnLst>
                <a:cxn ang="0">
                  <a:pos x="1" y="2"/>
                </a:cxn>
                <a:cxn ang="0">
                  <a:pos x="0" y="1"/>
                </a:cxn>
                <a:cxn ang="0">
                  <a:pos x="0" y="0"/>
                </a:cxn>
                <a:cxn ang="0">
                  <a:pos x="1" y="1"/>
                </a:cxn>
                <a:cxn ang="0">
                  <a:pos x="1" y="2"/>
                </a:cxn>
              </a:cxnLst>
              <a:rect l="0" t="0" r="r" b="b"/>
              <a:pathLst>
                <a:path w="1" h="2">
                  <a:moveTo>
                    <a:pt x="1" y="2"/>
                  </a:moveTo>
                  <a:lnTo>
                    <a:pt x="0" y="1"/>
                  </a:lnTo>
                  <a:lnTo>
                    <a:pt x="0" y="0"/>
                  </a:lnTo>
                  <a:lnTo>
                    <a:pt x="1" y="1"/>
                  </a:lnTo>
                  <a:lnTo>
                    <a:pt x="1"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3" name="Freeform 167"/>
            <p:cNvSpPr/>
            <p:nvPr/>
          </p:nvSpPr>
          <p:spPr bwMode="auto">
            <a:xfrm>
              <a:off x="976" y="2336"/>
              <a:ext cx="24" cy="51"/>
            </a:xfrm>
            <a:custGeom>
              <a:avLst/>
              <a:gdLst/>
              <a:ahLst/>
              <a:cxnLst>
                <a:cxn ang="0">
                  <a:pos x="13" y="38"/>
                </a:cxn>
                <a:cxn ang="0">
                  <a:pos x="5" y="46"/>
                </a:cxn>
                <a:cxn ang="0">
                  <a:pos x="0" y="46"/>
                </a:cxn>
                <a:cxn ang="0">
                  <a:pos x="2" y="30"/>
                </a:cxn>
                <a:cxn ang="0">
                  <a:pos x="6" y="12"/>
                </a:cxn>
                <a:cxn ang="0">
                  <a:pos x="20" y="0"/>
                </a:cxn>
                <a:cxn ang="0">
                  <a:pos x="21" y="3"/>
                </a:cxn>
                <a:cxn ang="0">
                  <a:pos x="17" y="20"/>
                </a:cxn>
                <a:cxn ang="0">
                  <a:pos x="13" y="38"/>
                </a:cxn>
              </a:cxnLst>
              <a:rect l="0" t="0" r="r" b="b"/>
              <a:pathLst>
                <a:path w="21" h="46">
                  <a:moveTo>
                    <a:pt x="13" y="38"/>
                  </a:moveTo>
                  <a:lnTo>
                    <a:pt x="5" y="46"/>
                  </a:lnTo>
                  <a:lnTo>
                    <a:pt x="0" y="46"/>
                  </a:lnTo>
                  <a:lnTo>
                    <a:pt x="2" y="30"/>
                  </a:lnTo>
                  <a:lnTo>
                    <a:pt x="6" y="12"/>
                  </a:lnTo>
                  <a:lnTo>
                    <a:pt x="20" y="0"/>
                  </a:lnTo>
                  <a:lnTo>
                    <a:pt x="21" y="3"/>
                  </a:lnTo>
                  <a:lnTo>
                    <a:pt x="17" y="20"/>
                  </a:lnTo>
                  <a:lnTo>
                    <a:pt x="13" y="3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4" name="Freeform 168"/>
            <p:cNvSpPr/>
            <p:nvPr/>
          </p:nvSpPr>
          <p:spPr bwMode="auto">
            <a:xfrm>
              <a:off x="921" y="2350"/>
              <a:ext cx="74" cy="82"/>
            </a:xfrm>
            <a:custGeom>
              <a:avLst/>
              <a:gdLst/>
              <a:ahLst/>
              <a:cxnLst>
                <a:cxn ang="0">
                  <a:pos x="6" y="64"/>
                </a:cxn>
                <a:cxn ang="0">
                  <a:pos x="0" y="58"/>
                </a:cxn>
                <a:cxn ang="0">
                  <a:pos x="3" y="46"/>
                </a:cxn>
                <a:cxn ang="0">
                  <a:pos x="11" y="32"/>
                </a:cxn>
                <a:cxn ang="0">
                  <a:pos x="33" y="28"/>
                </a:cxn>
                <a:cxn ang="0">
                  <a:pos x="21" y="12"/>
                </a:cxn>
                <a:cxn ang="0">
                  <a:pos x="26" y="10"/>
                </a:cxn>
                <a:cxn ang="0">
                  <a:pos x="27" y="0"/>
                </a:cxn>
                <a:cxn ang="0">
                  <a:pos x="42" y="0"/>
                </a:cxn>
                <a:cxn ang="0">
                  <a:pos x="57" y="0"/>
                </a:cxn>
                <a:cxn ang="0">
                  <a:pos x="53" y="18"/>
                </a:cxn>
                <a:cxn ang="0">
                  <a:pos x="51" y="34"/>
                </a:cxn>
                <a:cxn ang="0">
                  <a:pos x="56" y="34"/>
                </a:cxn>
                <a:cxn ang="0">
                  <a:pos x="62" y="36"/>
                </a:cxn>
                <a:cxn ang="0">
                  <a:pos x="66" y="38"/>
                </a:cxn>
                <a:cxn ang="0">
                  <a:pos x="56" y="46"/>
                </a:cxn>
                <a:cxn ang="0">
                  <a:pos x="46" y="61"/>
                </a:cxn>
                <a:cxn ang="0">
                  <a:pos x="33" y="73"/>
                </a:cxn>
                <a:cxn ang="0">
                  <a:pos x="20" y="69"/>
                </a:cxn>
                <a:cxn ang="0">
                  <a:pos x="6" y="64"/>
                </a:cxn>
              </a:cxnLst>
              <a:rect l="0" t="0" r="r" b="b"/>
              <a:pathLst>
                <a:path w="66" h="73">
                  <a:moveTo>
                    <a:pt x="6" y="64"/>
                  </a:moveTo>
                  <a:lnTo>
                    <a:pt x="0" y="58"/>
                  </a:lnTo>
                  <a:lnTo>
                    <a:pt x="3" y="46"/>
                  </a:lnTo>
                  <a:lnTo>
                    <a:pt x="11" y="32"/>
                  </a:lnTo>
                  <a:lnTo>
                    <a:pt x="33" y="28"/>
                  </a:lnTo>
                  <a:lnTo>
                    <a:pt x="21" y="12"/>
                  </a:lnTo>
                  <a:lnTo>
                    <a:pt x="26" y="10"/>
                  </a:lnTo>
                  <a:lnTo>
                    <a:pt x="27" y="0"/>
                  </a:lnTo>
                  <a:lnTo>
                    <a:pt x="42" y="0"/>
                  </a:lnTo>
                  <a:lnTo>
                    <a:pt x="57" y="0"/>
                  </a:lnTo>
                  <a:lnTo>
                    <a:pt x="53" y="18"/>
                  </a:lnTo>
                  <a:lnTo>
                    <a:pt x="51" y="34"/>
                  </a:lnTo>
                  <a:lnTo>
                    <a:pt x="56" y="34"/>
                  </a:lnTo>
                  <a:lnTo>
                    <a:pt x="62" y="36"/>
                  </a:lnTo>
                  <a:lnTo>
                    <a:pt x="66" y="38"/>
                  </a:lnTo>
                  <a:lnTo>
                    <a:pt x="56" y="46"/>
                  </a:lnTo>
                  <a:lnTo>
                    <a:pt x="46" y="61"/>
                  </a:lnTo>
                  <a:lnTo>
                    <a:pt x="33" y="73"/>
                  </a:lnTo>
                  <a:lnTo>
                    <a:pt x="20" y="69"/>
                  </a:lnTo>
                  <a:lnTo>
                    <a:pt x="6" y="6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5" name="Freeform 169"/>
            <p:cNvSpPr/>
            <p:nvPr/>
          </p:nvSpPr>
          <p:spPr bwMode="auto">
            <a:xfrm>
              <a:off x="1172" y="2336"/>
              <a:ext cx="35" cy="14"/>
            </a:xfrm>
            <a:custGeom>
              <a:avLst/>
              <a:gdLst/>
              <a:ahLst/>
              <a:cxnLst>
                <a:cxn ang="0">
                  <a:pos x="12" y="0"/>
                </a:cxn>
                <a:cxn ang="0">
                  <a:pos x="0" y="4"/>
                </a:cxn>
                <a:cxn ang="0">
                  <a:pos x="18" y="13"/>
                </a:cxn>
                <a:cxn ang="0">
                  <a:pos x="32" y="10"/>
                </a:cxn>
                <a:cxn ang="0">
                  <a:pos x="12" y="0"/>
                </a:cxn>
              </a:cxnLst>
              <a:rect l="0" t="0" r="r" b="b"/>
              <a:pathLst>
                <a:path w="32" h="13">
                  <a:moveTo>
                    <a:pt x="12" y="0"/>
                  </a:moveTo>
                  <a:lnTo>
                    <a:pt x="0" y="4"/>
                  </a:lnTo>
                  <a:lnTo>
                    <a:pt x="18" y="13"/>
                  </a:lnTo>
                  <a:lnTo>
                    <a:pt x="32" y="10"/>
                  </a:lnTo>
                  <a:lnTo>
                    <a:pt x="1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6" name="Freeform 170"/>
            <p:cNvSpPr/>
            <p:nvPr/>
          </p:nvSpPr>
          <p:spPr bwMode="auto">
            <a:xfrm>
              <a:off x="1366" y="2336"/>
              <a:ext cx="28" cy="11"/>
            </a:xfrm>
            <a:custGeom>
              <a:avLst/>
              <a:gdLst/>
              <a:ahLst/>
              <a:cxnLst>
                <a:cxn ang="0">
                  <a:pos x="25" y="4"/>
                </a:cxn>
                <a:cxn ang="0">
                  <a:pos x="23" y="6"/>
                </a:cxn>
                <a:cxn ang="0">
                  <a:pos x="7" y="9"/>
                </a:cxn>
                <a:cxn ang="0">
                  <a:pos x="0" y="7"/>
                </a:cxn>
                <a:cxn ang="0">
                  <a:pos x="2" y="0"/>
                </a:cxn>
                <a:cxn ang="0">
                  <a:pos x="25" y="4"/>
                </a:cxn>
              </a:cxnLst>
              <a:rect l="0" t="0" r="r" b="b"/>
              <a:pathLst>
                <a:path w="25" h="9">
                  <a:moveTo>
                    <a:pt x="25" y="4"/>
                  </a:moveTo>
                  <a:lnTo>
                    <a:pt x="23" y="6"/>
                  </a:lnTo>
                  <a:lnTo>
                    <a:pt x="7" y="9"/>
                  </a:lnTo>
                  <a:lnTo>
                    <a:pt x="0" y="7"/>
                  </a:lnTo>
                  <a:lnTo>
                    <a:pt x="2" y="0"/>
                  </a:lnTo>
                  <a:lnTo>
                    <a:pt x="25"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7" name="Freeform 171"/>
            <p:cNvSpPr/>
            <p:nvPr/>
          </p:nvSpPr>
          <p:spPr bwMode="auto">
            <a:xfrm>
              <a:off x="1402" y="2350"/>
              <a:ext cx="7" cy="2"/>
            </a:xfrm>
            <a:custGeom>
              <a:avLst/>
              <a:gdLst/>
              <a:ahLst/>
              <a:cxnLst>
                <a:cxn ang="0">
                  <a:pos x="6" y="0"/>
                </a:cxn>
                <a:cxn ang="0">
                  <a:pos x="2" y="0"/>
                </a:cxn>
                <a:cxn ang="0">
                  <a:pos x="0" y="1"/>
                </a:cxn>
                <a:cxn ang="0">
                  <a:pos x="6" y="0"/>
                </a:cxn>
              </a:cxnLst>
              <a:rect l="0" t="0" r="r" b="b"/>
              <a:pathLst>
                <a:path w="6" h="1">
                  <a:moveTo>
                    <a:pt x="6" y="0"/>
                  </a:moveTo>
                  <a:lnTo>
                    <a:pt x="2" y="0"/>
                  </a:lnTo>
                  <a:lnTo>
                    <a:pt x="0" y="1"/>
                  </a:lnTo>
                  <a:lnTo>
                    <a:pt x="6"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8" name="Freeform 172"/>
            <p:cNvSpPr/>
            <p:nvPr/>
          </p:nvSpPr>
          <p:spPr bwMode="auto">
            <a:xfrm>
              <a:off x="568" y="2054"/>
              <a:ext cx="466" cy="360"/>
            </a:xfrm>
            <a:custGeom>
              <a:avLst/>
              <a:gdLst/>
              <a:ahLst/>
              <a:cxnLst>
                <a:cxn ang="0">
                  <a:pos x="53" y="157"/>
                </a:cxn>
                <a:cxn ang="0">
                  <a:pos x="35" y="114"/>
                </a:cxn>
                <a:cxn ang="0">
                  <a:pos x="14" y="95"/>
                </a:cxn>
                <a:cxn ang="0">
                  <a:pos x="22" y="71"/>
                </a:cxn>
                <a:cxn ang="0">
                  <a:pos x="3" y="25"/>
                </a:cxn>
                <a:cxn ang="0">
                  <a:pos x="38" y="0"/>
                </a:cxn>
                <a:cxn ang="0">
                  <a:pos x="72" y="18"/>
                </a:cxn>
                <a:cxn ang="0">
                  <a:pos x="128" y="24"/>
                </a:cxn>
                <a:cxn ang="0">
                  <a:pos x="170" y="34"/>
                </a:cxn>
                <a:cxn ang="0">
                  <a:pos x="192" y="66"/>
                </a:cxn>
                <a:cxn ang="0">
                  <a:pos x="232" y="71"/>
                </a:cxn>
                <a:cxn ang="0">
                  <a:pos x="254" y="118"/>
                </a:cxn>
                <a:cxn ang="0">
                  <a:pos x="254" y="168"/>
                </a:cxn>
                <a:cxn ang="0">
                  <a:pos x="262" y="226"/>
                </a:cxn>
                <a:cxn ang="0">
                  <a:pos x="273" y="250"/>
                </a:cxn>
                <a:cxn ang="0">
                  <a:pos x="321" y="253"/>
                </a:cxn>
                <a:cxn ang="0">
                  <a:pos x="344" y="251"/>
                </a:cxn>
                <a:cxn ang="0">
                  <a:pos x="362" y="213"/>
                </a:cxn>
                <a:cxn ang="0">
                  <a:pos x="408" y="201"/>
                </a:cxn>
                <a:cxn ang="0">
                  <a:pos x="419" y="207"/>
                </a:cxn>
                <a:cxn ang="0">
                  <a:pos x="402" y="238"/>
                </a:cxn>
                <a:cxn ang="0">
                  <a:pos x="392" y="251"/>
                </a:cxn>
                <a:cxn ang="0">
                  <a:pos x="360" y="267"/>
                </a:cxn>
                <a:cxn ang="0">
                  <a:pos x="339" y="279"/>
                </a:cxn>
                <a:cxn ang="0">
                  <a:pos x="321" y="313"/>
                </a:cxn>
                <a:cxn ang="0">
                  <a:pos x="288" y="294"/>
                </a:cxn>
                <a:cxn ang="0">
                  <a:pos x="278" y="295"/>
                </a:cxn>
                <a:cxn ang="0">
                  <a:pos x="250" y="305"/>
                </a:cxn>
                <a:cxn ang="0">
                  <a:pos x="198" y="280"/>
                </a:cxn>
                <a:cxn ang="0">
                  <a:pos x="160" y="259"/>
                </a:cxn>
                <a:cxn ang="0">
                  <a:pos x="126" y="232"/>
                </a:cxn>
                <a:cxn ang="0">
                  <a:pos x="128" y="211"/>
                </a:cxn>
                <a:cxn ang="0">
                  <a:pos x="122" y="173"/>
                </a:cxn>
                <a:cxn ang="0">
                  <a:pos x="107" y="149"/>
                </a:cxn>
                <a:cxn ang="0">
                  <a:pos x="99" y="136"/>
                </a:cxn>
                <a:cxn ang="0">
                  <a:pos x="84" y="125"/>
                </a:cxn>
                <a:cxn ang="0">
                  <a:pos x="72" y="90"/>
                </a:cxn>
                <a:cxn ang="0">
                  <a:pos x="57" y="63"/>
                </a:cxn>
                <a:cxn ang="0">
                  <a:pos x="41" y="22"/>
                </a:cxn>
                <a:cxn ang="0">
                  <a:pos x="26" y="52"/>
                </a:cxn>
                <a:cxn ang="0">
                  <a:pos x="46" y="95"/>
                </a:cxn>
                <a:cxn ang="0">
                  <a:pos x="54" y="126"/>
                </a:cxn>
                <a:cxn ang="0">
                  <a:pos x="70" y="161"/>
                </a:cxn>
              </a:cxnLst>
              <a:rect l="0" t="0" r="r" b="b"/>
              <a:pathLst>
                <a:path w="419" h="325">
                  <a:moveTo>
                    <a:pt x="74" y="169"/>
                  </a:moveTo>
                  <a:lnTo>
                    <a:pt x="63" y="174"/>
                  </a:lnTo>
                  <a:lnTo>
                    <a:pt x="53" y="157"/>
                  </a:lnTo>
                  <a:lnTo>
                    <a:pt x="39" y="142"/>
                  </a:lnTo>
                  <a:lnTo>
                    <a:pt x="40" y="127"/>
                  </a:lnTo>
                  <a:lnTo>
                    <a:pt x="35" y="114"/>
                  </a:lnTo>
                  <a:lnTo>
                    <a:pt x="30" y="105"/>
                  </a:lnTo>
                  <a:lnTo>
                    <a:pt x="21" y="103"/>
                  </a:lnTo>
                  <a:lnTo>
                    <a:pt x="14" y="95"/>
                  </a:lnTo>
                  <a:lnTo>
                    <a:pt x="6" y="87"/>
                  </a:lnTo>
                  <a:lnTo>
                    <a:pt x="18" y="89"/>
                  </a:lnTo>
                  <a:lnTo>
                    <a:pt x="22" y="71"/>
                  </a:lnTo>
                  <a:lnTo>
                    <a:pt x="14" y="59"/>
                  </a:lnTo>
                  <a:lnTo>
                    <a:pt x="5" y="47"/>
                  </a:lnTo>
                  <a:lnTo>
                    <a:pt x="3" y="25"/>
                  </a:lnTo>
                  <a:lnTo>
                    <a:pt x="0" y="3"/>
                  </a:lnTo>
                  <a:lnTo>
                    <a:pt x="18" y="1"/>
                  </a:lnTo>
                  <a:lnTo>
                    <a:pt x="38" y="0"/>
                  </a:lnTo>
                  <a:lnTo>
                    <a:pt x="48" y="6"/>
                  </a:lnTo>
                  <a:lnTo>
                    <a:pt x="60" y="12"/>
                  </a:lnTo>
                  <a:lnTo>
                    <a:pt x="72" y="18"/>
                  </a:lnTo>
                  <a:lnTo>
                    <a:pt x="84" y="24"/>
                  </a:lnTo>
                  <a:lnTo>
                    <a:pt x="106" y="24"/>
                  </a:lnTo>
                  <a:lnTo>
                    <a:pt x="128" y="24"/>
                  </a:lnTo>
                  <a:lnTo>
                    <a:pt x="131" y="16"/>
                  </a:lnTo>
                  <a:lnTo>
                    <a:pt x="156" y="16"/>
                  </a:lnTo>
                  <a:lnTo>
                    <a:pt x="170" y="34"/>
                  </a:lnTo>
                  <a:lnTo>
                    <a:pt x="174" y="52"/>
                  </a:lnTo>
                  <a:lnTo>
                    <a:pt x="183" y="59"/>
                  </a:lnTo>
                  <a:lnTo>
                    <a:pt x="192" y="66"/>
                  </a:lnTo>
                  <a:lnTo>
                    <a:pt x="203" y="53"/>
                  </a:lnTo>
                  <a:lnTo>
                    <a:pt x="225" y="55"/>
                  </a:lnTo>
                  <a:lnTo>
                    <a:pt x="232" y="71"/>
                  </a:lnTo>
                  <a:lnTo>
                    <a:pt x="238" y="88"/>
                  </a:lnTo>
                  <a:lnTo>
                    <a:pt x="244" y="109"/>
                  </a:lnTo>
                  <a:lnTo>
                    <a:pt x="254" y="118"/>
                  </a:lnTo>
                  <a:lnTo>
                    <a:pt x="273" y="120"/>
                  </a:lnTo>
                  <a:lnTo>
                    <a:pt x="263" y="144"/>
                  </a:lnTo>
                  <a:lnTo>
                    <a:pt x="254" y="168"/>
                  </a:lnTo>
                  <a:lnTo>
                    <a:pt x="251" y="192"/>
                  </a:lnTo>
                  <a:lnTo>
                    <a:pt x="256" y="210"/>
                  </a:lnTo>
                  <a:lnTo>
                    <a:pt x="262" y="226"/>
                  </a:lnTo>
                  <a:lnTo>
                    <a:pt x="267" y="238"/>
                  </a:lnTo>
                  <a:lnTo>
                    <a:pt x="272" y="249"/>
                  </a:lnTo>
                  <a:lnTo>
                    <a:pt x="273" y="250"/>
                  </a:lnTo>
                  <a:lnTo>
                    <a:pt x="290" y="258"/>
                  </a:lnTo>
                  <a:lnTo>
                    <a:pt x="304" y="257"/>
                  </a:lnTo>
                  <a:lnTo>
                    <a:pt x="321" y="253"/>
                  </a:lnTo>
                  <a:lnTo>
                    <a:pt x="332" y="253"/>
                  </a:lnTo>
                  <a:lnTo>
                    <a:pt x="339" y="255"/>
                  </a:lnTo>
                  <a:lnTo>
                    <a:pt x="344" y="251"/>
                  </a:lnTo>
                  <a:lnTo>
                    <a:pt x="341" y="247"/>
                  </a:lnTo>
                  <a:lnTo>
                    <a:pt x="354" y="234"/>
                  </a:lnTo>
                  <a:lnTo>
                    <a:pt x="362" y="213"/>
                  </a:lnTo>
                  <a:lnTo>
                    <a:pt x="378" y="204"/>
                  </a:lnTo>
                  <a:lnTo>
                    <a:pt x="393" y="202"/>
                  </a:lnTo>
                  <a:lnTo>
                    <a:pt x="408" y="201"/>
                  </a:lnTo>
                  <a:lnTo>
                    <a:pt x="412" y="201"/>
                  </a:lnTo>
                  <a:lnTo>
                    <a:pt x="418" y="204"/>
                  </a:lnTo>
                  <a:lnTo>
                    <a:pt x="419" y="207"/>
                  </a:lnTo>
                  <a:lnTo>
                    <a:pt x="405" y="229"/>
                  </a:lnTo>
                  <a:lnTo>
                    <a:pt x="402" y="235"/>
                  </a:lnTo>
                  <a:lnTo>
                    <a:pt x="402" y="238"/>
                  </a:lnTo>
                  <a:lnTo>
                    <a:pt x="402" y="240"/>
                  </a:lnTo>
                  <a:lnTo>
                    <a:pt x="395" y="257"/>
                  </a:lnTo>
                  <a:lnTo>
                    <a:pt x="392" y="251"/>
                  </a:lnTo>
                  <a:lnTo>
                    <a:pt x="389" y="255"/>
                  </a:lnTo>
                  <a:lnTo>
                    <a:pt x="375" y="267"/>
                  </a:lnTo>
                  <a:lnTo>
                    <a:pt x="360" y="267"/>
                  </a:lnTo>
                  <a:lnTo>
                    <a:pt x="345" y="267"/>
                  </a:lnTo>
                  <a:lnTo>
                    <a:pt x="344" y="277"/>
                  </a:lnTo>
                  <a:lnTo>
                    <a:pt x="339" y="279"/>
                  </a:lnTo>
                  <a:lnTo>
                    <a:pt x="351" y="295"/>
                  </a:lnTo>
                  <a:lnTo>
                    <a:pt x="329" y="299"/>
                  </a:lnTo>
                  <a:lnTo>
                    <a:pt x="321" y="313"/>
                  </a:lnTo>
                  <a:lnTo>
                    <a:pt x="318" y="325"/>
                  </a:lnTo>
                  <a:lnTo>
                    <a:pt x="303" y="310"/>
                  </a:lnTo>
                  <a:lnTo>
                    <a:pt x="288" y="294"/>
                  </a:lnTo>
                  <a:lnTo>
                    <a:pt x="294" y="300"/>
                  </a:lnTo>
                  <a:lnTo>
                    <a:pt x="286" y="294"/>
                  </a:lnTo>
                  <a:lnTo>
                    <a:pt x="278" y="295"/>
                  </a:lnTo>
                  <a:lnTo>
                    <a:pt x="281" y="295"/>
                  </a:lnTo>
                  <a:lnTo>
                    <a:pt x="266" y="300"/>
                  </a:lnTo>
                  <a:lnTo>
                    <a:pt x="250" y="305"/>
                  </a:lnTo>
                  <a:lnTo>
                    <a:pt x="233" y="297"/>
                  </a:lnTo>
                  <a:lnTo>
                    <a:pt x="215" y="288"/>
                  </a:lnTo>
                  <a:lnTo>
                    <a:pt x="198" y="280"/>
                  </a:lnTo>
                  <a:lnTo>
                    <a:pt x="180" y="273"/>
                  </a:lnTo>
                  <a:lnTo>
                    <a:pt x="171" y="265"/>
                  </a:lnTo>
                  <a:lnTo>
                    <a:pt x="160" y="259"/>
                  </a:lnTo>
                  <a:lnTo>
                    <a:pt x="148" y="253"/>
                  </a:lnTo>
                  <a:lnTo>
                    <a:pt x="137" y="243"/>
                  </a:lnTo>
                  <a:lnTo>
                    <a:pt x="126" y="232"/>
                  </a:lnTo>
                  <a:lnTo>
                    <a:pt x="124" y="219"/>
                  </a:lnTo>
                  <a:lnTo>
                    <a:pt x="130" y="216"/>
                  </a:lnTo>
                  <a:lnTo>
                    <a:pt x="128" y="211"/>
                  </a:lnTo>
                  <a:lnTo>
                    <a:pt x="132" y="201"/>
                  </a:lnTo>
                  <a:lnTo>
                    <a:pt x="126" y="186"/>
                  </a:lnTo>
                  <a:lnTo>
                    <a:pt x="122" y="173"/>
                  </a:lnTo>
                  <a:lnTo>
                    <a:pt x="112" y="160"/>
                  </a:lnTo>
                  <a:lnTo>
                    <a:pt x="102" y="148"/>
                  </a:lnTo>
                  <a:lnTo>
                    <a:pt x="107" y="149"/>
                  </a:lnTo>
                  <a:lnTo>
                    <a:pt x="100" y="139"/>
                  </a:lnTo>
                  <a:lnTo>
                    <a:pt x="98" y="137"/>
                  </a:lnTo>
                  <a:lnTo>
                    <a:pt x="99" y="136"/>
                  </a:lnTo>
                  <a:lnTo>
                    <a:pt x="88" y="130"/>
                  </a:lnTo>
                  <a:lnTo>
                    <a:pt x="90" y="125"/>
                  </a:lnTo>
                  <a:lnTo>
                    <a:pt x="84" y="125"/>
                  </a:lnTo>
                  <a:lnTo>
                    <a:pt x="89" y="114"/>
                  </a:lnTo>
                  <a:lnTo>
                    <a:pt x="83" y="108"/>
                  </a:lnTo>
                  <a:lnTo>
                    <a:pt x="72" y="90"/>
                  </a:lnTo>
                  <a:lnTo>
                    <a:pt x="72" y="85"/>
                  </a:lnTo>
                  <a:lnTo>
                    <a:pt x="63" y="78"/>
                  </a:lnTo>
                  <a:lnTo>
                    <a:pt x="57" y="63"/>
                  </a:lnTo>
                  <a:lnTo>
                    <a:pt x="51" y="47"/>
                  </a:lnTo>
                  <a:lnTo>
                    <a:pt x="51" y="27"/>
                  </a:lnTo>
                  <a:lnTo>
                    <a:pt x="41" y="22"/>
                  </a:lnTo>
                  <a:lnTo>
                    <a:pt x="29" y="15"/>
                  </a:lnTo>
                  <a:lnTo>
                    <a:pt x="27" y="33"/>
                  </a:lnTo>
                  <a:lnTo>
                    <a:pt x="26" y="52"/>
                  </a:lnTo>
                  <a:lnTo>
                    <a:pt x="33" y="66"/>
                  </a:lnTo>
                  <a:lnTo>
                    <a:pt x="41" y="82"/>
                  </a:lnTo>
                  <a:lnTo>
                    <a:pt x="46" y="95"/>
                  </a:lnTo>
                  <a:lnTo>
                    <a:pt x="50" y="107"/>
                  </a:lnTo>
                  <a:lnTo>
                    <a:pt x="52" y="106"/>
                  </a:lnTo>
                  <a:lnTo>
                    <a:pt x="54" y="126"/>
                  </a:lnTo>
                  <a:lnTo>
                    <a:pt x="58" y="148"/>
                  </a:lnTo>
                  <a:lnTo>
                    <a:pt x="63" y="151"/>
                  </a:lnTo>
                  <a:lnTo>
                    <a:pt x="70" y="161"/>
                  </a:lnTo>
                  <a:lnTo>
                    <a:pt x="74" y="16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19" name="Freeform 173"/>
            <p:cNvSpPr/>
            <p:nvPr/>
          </p:nvSpPr>
          <p:spPr bwMode="auto">
            <a:xfrm>
              <a:off x="1187" y="2204"/>
              <a:ext cx="8" cy="15"/>
            </a:xfrm>
            <a:custGeom>
              <a:avLst/>
              <a:gdLst/>
              <a:ahLst/>
              <a:cxnLst>
                <a:cxn ang="0">
                  <a:pos x="9" y="13"/>
                </a:cxn>
                <a:cxn ang="0">
                  <a:pos x="6" y="0"/>
                </a:cxn>
                <a:cxn ang="0">
                  <a:pos x="0" y="10"/>
                </a:cxn>
                <a:cxn ang="0">
                  <a:pos x="3" y="14"/>
                </a:cxn>
                <a:cxn ang="0">
                  <a:pos x="9" y="13"/>
                </a:cxn>
              </a:cxnLst>
              <a:rect l="0" t="0" r="r" b="b"/>
              <a:pathLst>
                <a:path w="9" h="14">
                  <a:moveTo>
                    <a:pt x="9" y="13"/>
                  </a:moveTo>
                  <a:lnTo>
                    <a:pt x="6" y="0"/>
                  </a:lnTo>
                  <a:lnTo>
                    <a:pt x="0" y="10"/>
                  </a:lnTo>
                  <a:lnTo>
                    <a:pt x="3" y="14"/>
                  </a:lnTo>
                  <a:lnTo>
                    <a:pt x="9" y="1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0" name="Freeform 174"/>
            <p:cNvSpPr/>
            <p:nvPr/>
          </p:nvSpPr>
          <p:spPr bwMode="auto">
            <a:xfrm>
              <a:off x="1202" y="2166"/>
              <a:ext cx="14" cy="21"/>
            </a:xfrm>
            <a:custGeom>
              <a:avLst/>
              <a:gdLst/>
              <a:ahLst/>
              <a:cxnLst>
                <a:cxn ang="0">
                  <a:pos x="5" y="17"/>
                </a:cxn>
                <a:cxn ang="0">
                  <a:pos x="7" y="10"/>
                </a:cxn>
                <a:cxn ang="0">
                  <a:pos x="0" y="0"/>
                </a:cxn>
                <a:cxn ang="0">
                  <a:pos x="11" y="11"/>
                </a:cxn>
                <a:cxn ang="0">
                  <a:pos x="5" y="17"/>
                </a:cxn>
              </a:cxnLst>
              <a:rect l="0" t="0" r="r" b="b"/>
              <a:pathLst>
                <a:path w="11" h="17">
                  <a:moveTo>
                    <a:pt x="5" y="17"/>
                  </a:moveTo>
                  <a:lnTo>
                    <a:pt x="7" y="10"/>
                  </a:lnTo>
                  <a:lnTo>
                    <a:pt x="0" y="0"/>
                  </a:lnTo>
                  <a:lnTo>
                    <a:pt x="11" y="11"/>
                  </a:lnTo>
                  <a:lnTo>
                    <a:pt x="5" y="1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1" name="Freeform 175"/>
            <p:cNvSpPr/>
            <p:nvPr/>
          </p:nvSpPr>
          <p:spPr bwMode="auto">
            <a:xfrm>
              <a:off x="1218" y="2196"/>
              <a:ext cx="10" cy="16"/>
            </a:xfrm>
            <a:custGeom>
              <a:avLst/>
              <a:gdLst/>
              <a:ahLst/>
              <a:cxnLst>
                <a:cxn ang="0">
                  <a:pos x="5" y="13"/>
                </a:cxn>
                <a:cxn ang="0">
                  <a:pos x="7" y="7"/>
                </a:cxn>
                <a:cxn ang="0">
                  <a:pos x="0" y="0"/>
                </a:cxn>
                <a:cxn ang="0">
                  <a:pos x="4" y="5"/>
                </a:cxn>
                <a:cxn ang="0">
                  <a:pos x="6" y="7"/>
                </a:cxn>
                <a:cxn ang="0">
                  <a:pos x="4" y="12"/>
                </a:cxn>
                <a:cxn ang="0">
                  <a:pos x="5" y="13"/>
                </a:cxn>
              </a:cxnLst>
              <a:rect l="0" t="0" r="r" b="b"/>
              <a:pathLst>
                <a:path w="7" h="13">
                  <a:moveTo>
                    <a:pt x="5" y="13"/>
                  </a:moveTo>
                  <a:lnTo>
                    <a:pt x="7" y="7"/>
                  </a:lnTo>
                  <a:lnTo>
                    <a:pt x="0" y="0"/>
                  </a:lnTo>
                  <a:lnTo>
                    <a:pt x="4" y="5"/>
                  </a:lnTo>
                  <a:lnTo>
                    <a:pt x="6" y="7"/>
                  </a:lnTo>
                  <a:lnTo>
                    <a:pt x="4" y="12"/>
                  </a:lnTo>
                  <a:lnTo>
                    <a:pt x="5" y="1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2" name="Freeform 176"/>
            <p:cNvSpPr/>
            <p:nvPr/>
          </p:nvSpPr>
          <p:spPr bwMode="auto">
            <a:xfrm>
              <a:off x="1260" y="2280"/>
              <a:ext cx="10" cy="6"/>
            </a:xfrm>
            <a:custGeom>
              <a:avLst/>
              <a:gdLst/>
              <a:ahLst/>
              <a:cxnLst>
                <a:cxn ang="0">
                  <a:pos x="10" y="0"/>
                </a:cxn>
                <a:cxn ang="0">
                  <a:pos x="10" y="3"/>
                </a:cxn>
                <a:cxn ang="0">
                  <a:pos x="0" y="6"/>
                </a:cxn>
                <a:cxn ang="0">
                  <a:pos x="10" y="0"/>
                </a:cxn>
              </a:cxnLst>
              <a:rect l="0" t="0" r="r" b="b"/>
              <a:pathLst>
                <a:path w="10" h="6">
                  <a:moveTo>
                    <a:pt x="10" y="0"/>
                  </a:moveTo>
                  <a:lnTo>
                    <a:pt x="10" y="3"/>
                  </a:lnTo>
                  <a:lnTo>
                    <a:pt x="0" y="6"/>
                  </a:lnTo>
                  <a:lnTo>
                    <a:pt x="1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3" name="Freeform 177"/>
            <p:cNvSpPr/>
            <p:nvPr/>
          </p:nvSpPr>
          <p:spPr bwMode="auto">
            <a:xfrm>
              <a:off x="1254" y="2254"/>
              <a:ext cx="6" cy="6"/>
            </a:xfrm>
            <a:custGeom>
              <a:avLst/>
              <a:gdLst/>
              <a:ahLst/>
              <a:cxnLst>
                <a:cxn ang="0">
                  <a:pos x="6" y="2"/>
                </a:cxn>
                <a:cxn ang="0">
                  <a:pos x="4" y="0"/>
                </a:cxn>
                <a:cxn ang="0">
                  <a:pos x="0" y="5"/>
                </a:cxn>
                <a:cxn ang="0">
                  <a:pos x="6" y="2"/>
                </a:cxn>
              </a:cxnLst>
              <a:rect l="0" t="0" r="r" b="b"/>
              <a:pathLst>
                <a:path w="6" h="5">
                  <a:moveTo>
                    <a:pt x="6" y="2"/>
                  </a:moveTo>
                  <a:lnTo>
                    <a:pt x="4" y="0"/>
                  </a:lnTo>
                  <a:lnTo>
                    <a:pt x="0" y="5"/>
                  </a:lnTo>
                  <a:lnTo>
                    <a:pt x="6"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4" name="Freeform 178"/>
            <p:cNvSpPr/>
            <p:nvPr/>
          </p:nvSpPr>
          <p:spPr bwMode="auto">
            <a:xfrm>
              <a:off x="1181" y="2174"/>
              <a:ext cx="18" cy="2"/>
            </a:xfrm>
            <a:custGeom>
              <a:avLst/>
              <a:gdLst/>
              <a:ahLst/>
              <a:cxnLst>
                <a:cxn ang="0">
                  <a:pos x="5" y="0"/>
                </a:cxn>
                <a:cxn ang="0">
                  <a:pos x="15" y="0"/>
                </a:cxn>
                <a:cxn ang="0">
                  <a:pos x="9" y="1"/>
                </a:cxn>
                <a:cxn ang="0">
                  <a:pos x="0" y="0"/>
                </a:cxn>
                <a:cxn ang="0">
                  <a:pos x="5" y="0"/>
                </a:cxn>
              </a:cxnLst>
              <a:rect l="0" t="0" r="r" b="b"/>
              <a:pathLst>
                <a:path w="15" h="1">
                  <a:moveTo>
                    <a:pt x="5" y="0"/>
                  </a:moveTo>
                  <a:lnTo>
                    <a:pt x="15" y="0"/>
                  </a:lnTo>
                  <a:lnTo>
                    <a:pt x="9" y="1"/>
                  </a:lnTo>
                  <a:lnTo>
                    <a:pt x="0" y="0"/>
                  </a:lnTo>
                  <a:lnTo>
                    <a:pt x="5"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5" name="Freeform 179"/>
            <p:cNvSpPr/>
            <p:nvPr/>
          </p:nvSpPr>
          <p:spPr bwMode="auto">
            <a:xfrm>
              <a:off x="1194" y="2223"/>
              <a:ext cx="6" cy="6"/>
            </a:xfrm>
            <a:custGeom>
              <a:avLst/>
              <a:gdLst/>
              <a:ahLst/>
              <a:cxnLst>
                <a:cxn ang="0">
                  <a:pos x="5" y="4"/>
                </a:cxn>
                <a:cxn ang="0">
                  <a:pos x="3" y="1"/>
                </a:cxn>
                <a:cxn ang="0">
                  <a:pos x="0" y="0"/>
                </a:cxn>
                <a:cxn ang="0">
                  <a:pos x="3" y="6"/>
                </a:cxn>
                <a:cxn ang="0">
                  <a:pos x="5" y="4"/>
                </a:cxn>
              </a:cxnLst>
              <a:rect l="0" t="0" r="r" b="b"/>
              <a:pathLst>
                <a:path w="5" h="6">
                  <a:moveTo>
                    <a:pt x="5" y="4"/>
                  </a:moveTo>
                  <a:lnTo>
                    <a:pt x="3" y="1"/>
                  </a:lnTo>
                  <a:lnTo>
                    <a:pt x="0" y="0"/>
                  </a:lnTo>
                  <a:lnTo>
                    <a:pt x="3" y="6"/>
                  </a:lnTo>
                  <a:lnTo>
                    <a:pt x="5"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6" name="Freeform 180"/>
            <p:cNvSpPr/>
            <p:nvPr/>
          </p:nvSpPr>
          <p:spPr bwMode="auto">
            <a:xfrm>
              <a:off x="4449" y="2921"/>
              <a:ext cx="700" cy="562"/>
            </a:xfrm>
            <a:custGeom>
              <a:avLst/>
              <a:gdLst/>
              <a:ahLst/>
              <a:cxnLst>
                <a:cxn ang="0">
                  <a:pos x="356" y="12"/>
                </a:cxn>
                <a:cxn ang="0">
                  <a:pos x="361" y="25"/>
                </a:cxn>
                <a:cxn ang="0">
                  <a:pos x="333" y="34"/>
                </a:cxn>
                <a:cxn ang="0">
                  <a:pos x="320" y="48"/>
                </a:cxn>
                <a:cxn ang="0">
                  <a:pos x="314" y="72"/>
                </a:cxn>
                <a:cxn ang="0">
                  <a:pos x="301" y="78"/>
                </a:cxn>
                <a:cxn ang="0">
                  <a:pos x="282" y="85"/>
                </a:cxn>
                <a:cxn ang="0">
                  <a:pos x="269" y="58"/>
                </a:cxn>
                <a:cxn ang="0">
                  <a:pos x="254" y="60"/>
                </a:cxn>
                <a:cxn ang="0">
                  <a:pos x="241" y="79"/>
                </a:cxn>
                <a:cxn ang="0">
                  <a:pos x="225" y="90"/>
                </a:cxn>
                <a:cxn ang="0">
                  <a:pos x="224" y="100"/>
                </a:cxn>
                <a:cxn ang="0">
                  <a:pos x="212" y="100"/>
                </a:cxn>
                <a:cxn ang="0">
                  <a:pos x="209" y="129"/>
                </a:cxn>
                <a:cxn ang="0">
                  <a:pos x="183" y="121"/>
                </a:cxn>
                <a:cxn ang="0">
                  <a:pos x="144" y="165"/>
                </a:cxn>
                <a:cxn ang="0">
                  <a:pos x="92" y="175"/>
                </a:cxn>
                <a:cxn ang="0">
                  <a:pos x="44" y="199"/>
                </a:cxn>
                <a:cxn ang="0">
                  <a:pos x="29" y="264"/>
                </a:cxn>
                <a:cxn ang="0">
                  <a:pos x="21" y="267"/>
                </a:cxn>
                <a:cxn ang="0">
                  <a:pos x="19" y="293"/>
                </a:cxn>
                <a:cxn ang="0">
                  <a:pos x="24" y="354"/>
                </a:cxn>
                <a:cxn ang="0">
                  <a:pos x="8" y="411"/>
                </a:cxn>
                <a:cxn ang="0">
                  <a:pos x="21" y="437"/>
                </a:cxn>
                <a:cxn ang="0">
                  <a:pos x="72" y="418"/>
                </a:cxn>
                <a:cxn ang="0">
                  <a:pos x="141" y="402"/>
                </a:cxn>
                <a:cxn ang="0">
                  <a:pos x="219" y="379"/>
                </a:cxn>
                <a:cxn ang="0">
                  <a:pos x="290" y="385"/>
                </a:cxn>
                <a:cxn ang="0">
                  <a:pos x="300" y="414"/>
                </a:cxn>
                <a:cxn ang="0">
                  <a:pos x="308" y="431"/>
                </a:cxn>
                <a:cxn ang="0">
                  <a:pos x="348" y="406"/>
                </a:cxn>
                <a:cxn ang="0">
                  <a:pos x="330" y="439"/>
                </a:cxn>
                <a:cxn ang="0">
                  <a:pos x="343" y="445"/>
                </a:cxn>
                <a:cxn ang="0">
                  <a:pos x="345" y="489"/>
                </a:cxn>
                <a:cxn ang="0">
                  <a:pos x="403" y="495"/>
                </a:cxn>
                <a:cxn ang="0">
                  <a:pos x="410" y="497"/>
                </a:cxn>
                <a:cxn ang="0">
                  <a:pos x="426" y="502"/>
                </a:cxn>
                <a:cxn ang="0">
                  <a:pos x="495" y="471"/>
                </a:cxn>
                <a:cxn ang="0">
                  <a:pos x="549" y="409"/>
                </a:cxn>
                <a:cxn ang="0">
                  <a:pos x="599" y="358"/>
                </a:cxn>
                <a:cxn ang="0">
                  <a:pos x="621" y="299"/>
                </a:cxn>
                <a:cxn ang="0">
                  <a:pos x="623" y="250"/>
                </a:cxn>
                <a:cxn ang="0">
                  <a:pos x="608" y="213"/>
                </a:cxn>
                <a:cxn ang="0">
                  <a:pos x="594" y="193"/>
                </a:cxn>
                <a:cxn ang="0">
                  <a:pos x="575" y="157"/>
                </a:cxn>
                <a:cxn ang="0">
                  <a:pos x="553" y="97"/>
                </a:cxn>
                <a:cxn ang="0">
                  <a:pos x="533" y="65"/>
                </a:cxn>
                <a:cxn ang="0">
                  <a:pos x="525" y="13"/>
                </a:cxn>
                <a:cxn ang="0">
                  <a:pos x="509" y="23"/>
                </a:cxn>
                <a:cxn ang="0">
                  <a:pos x="503" y="43"/>
                </a:cxn>
                <a:cxn ang="0">
                  <a:pos x="497" y="81"/>
                </a:cxn>
                <a:cxn ang="0">
                  <a:pos x="451" y="114"/>
                </a:cxn>
                <a:cxn ang="0">
                  <a:pos x="401" y="72"/>
                </a:cxn>
                <a:cxn ang="0">
                  <a:pos x="422" y="40"/>
                </a:cxn>
                <a:cxn ang="0">
                  <a:pos x="415" y="27"/>
                </a:cxn>
                <a:cxn ang="0">
                  <a:pos x="387" y="24"/>
                </a:cxn>
              </a:cxnLst>
              <a:rect l="0" t="0" r="r" b="b"/>
              <a:pathLst>
                <a:path w="630" h="508">
                  <a:moveTo>
                    <a:pt x="369" y="12"/>
                  </a:moveTo>
                  <a:lnTo>
                    <a:pt x="362" y="11"/>
                  </a:lnTo>
                  <a:lnTo>
                    <a:pt x="357" y="10"/>
                  </a:lnTo>
                  <a:lnTo>
                    <a:pt x="356" y="12"/>
                  </a:lnTo>
                  <a:lnTo>
                    <a:pt x="351" y="10"/>
                  </a:lnTo>
                  <a:lnTo>
                    <a:pt x="357" y="13"/>
                  </a:lnTo>
                  <a:lnTo>
                    <a:pt x="365" y="18"/>
                  </a:lnTo>
                  <a:lnTo>
                    <a:pt x="361" y="25"/>
                  </a:lnTo>
                  <a:lnTo>
                    <a:pt x="356" y="28"/>
                  </a:lnTo>
                  <a:lnTo>
                    <a:pt x="343" y="25"/>
                  </a:lnTo>
                  <a:lnTo>
                    <a:pt x="337" y="28"/>
                  </a:lnTo>
                  <a:lnTo>
                    <a:pt x="333" y="34"/>
                  </a:lnTo>
                  <a:lnTo>
                    <a:pt x="330" y="31"/>
                  </a:lnTo>
                  <a:lnTo>
                    <a:pt x="327" y="35"/>
                  </a:lnTo>
                  <a:lnTo>
                    <a:pt x="321" y="45"/>
                  </a:lnTo>
                  <a:lnTo>
                    <a:pt x="320" y="48"/>
                  </a:lnTo>
                  <a:lnTo>
                    <a:pt x="314" y="54"/>
                  </a:lnTo>
                  <a:lnTo>
                    <a:pt x="307" y="67"/>
                  </a:lnTo>
                  <a:lnTo>
                    <a:pt x="312" y="70"/>
                  </a:lnTo>
                  <a:lnTo>
                    <a:pt x="314" y="72"/>
                  </a:lnTo>
                  <a:lnTo>
                    <a:pt x="309" y="78"/>
                  </a:lnTo>
                  <a:lnTo>
                    <a:pt x="315" y="84"/>
                  </a:lnTo>
                  <a:lnTo>
                    <a:pt x="303" y="75"/>
                  </a:lnTo>
                  <a:lnTo>
                    <a:pt x="301" y="78"/>
                  </a:lnTo>
                  <a:lnTo>
                    <a:pt x="290" y="73"/>
                  </a:lnTo>
                  <a:lnTo>
                    <a:pt x="288" y="82"/>
                  </a:lnTo>
                  <a:lnTo>
                    <a:pt x="284" y="82"/>
                  </a:lnTo>
                  <a:lnTo>
                    <a:pt x="282" y="85"/>
                  </a:lnTo>
                  <a:lnTo>
                    <a:pt x="282" y="81"/>
                  </a:lnTo>
                  <a:lnTo>
                    <a:pt x="285" y="70"/>
                  </a:lnTo>
                  <a:lnTo>
                    <a:pt x="270" y="54"/>
                  </a:lnTo>
                  <a:lnTo>
                    <a:pt x="269" y="58"/>
                  </a:lnTo>
                  <a:lnTo>
                    <a:pt x="261" y="60"/>
                  </a:lnTo>
                  <a:lnTo>
                    <a:pt x="260" y="58"/>
                  </a:lnTo>
                  <a:lnTo>
                    <a:pt x="258" y="60"/>
                  </a:lnTo>
                  <a:lnTo>
                    <a:pt x="254" y="60"/>
                  </a:lnTo>
                  <a:lnTo>
                    <a:pt x="251" y="70"/>
                  </a:lnTo>
                  <a:lnTo>
                    <a:pt x="248" y="65"/>
                  </a:lnTo>
                  <a:lnTo>
                    <a:pt x="240" y="73"/>
                  </a:lnTo>
                  <a:lnTo>
                    <a:pt x="241" y="79"/>
                  </a:lnTo>
                  <a:lnTo>
                    <a:pt x="235" y="78"/>
                  </a:lnTo>
                  <a:lnTo>
                    <a:pt x="237" y="87"/>
                  </a:lnTo>
                  <a:lnTo>
                    <a:pt x="230" y="83"/>
                  </a:lnTo>
                  <a:lnTo>
                    <a:pt x="225" y="90"/>
                  </a:lnTo>
                  <a:lnTo>
                    <a:pt x="227" y="91"/>
                  </a:lnTo>
                  <a:lnTo>
                    <a:pt x="229" y="91"/>
                  </a:lnTo>
                  <a:lnTo>
                    <a:pt x="224" y="95"/>
                  </a:lnTo>
                  <a:lnTo>
                    <a:pt x="224" y="100"/>
                  </a:lnTo>
                  <a:lnTo>
                    <a:pt x="228" y="101"/>
                  </a:lnTo>
                  <a:lnTo>
                    <a:pt x="219" y="101"/>
                  </a:lnTo>
                  <a:lnTo>
                    <a:pt x="216" y="101"/>
                  </a:lnTo>
                  <a:lnTo>
                    <a:pt x="212" y="100"/>
                  </a:lnTo>
                  <a:lnTo>
                    <a:pt x="210" y="103"/>
                  </a:lnTo>
                  <a:lnTo>
                    <a:pt x="212" y="112"/>
                  </a:lnTo>
                  <a:lnTo>
                    <a:pt x="209" y="114"/>
                  </a:lnTo>
                  <a:lnTo>
                    <a:pt x="209" y="129"/>
                  </a:lnTo>
                  <a:lnTo>
                    <a:pt x="204" y="115"/>
                  </a:lnTo>
                  <a:lnTo>
                    <a:pt x="199" y="102"/>
                  </a:lnTo>
                  <a:lnTo>
                    <a:pt x="194" y="107"/>
                  </a:lnTo>
                  <a:lnTo>
                    <a:pt x="183" y="121"/>
                  </a:lnTo>
                  <a:lnTo>
                    <a:pt x="183" y="133"/>
                  </a:lnTo>
                  <a:lnTo>
                    <a:pt x="168" y="150"/>
                  </a:lnTo>
                  <a:lnTo>
                    <a:pt x="156" y="157"/>
                  </a:lnTo>
                  <a:lnTo>
                    <a:pt x="144" y="165"/>
                  </a:lnTo>
                  <a:lnTo>
                    <a:pt x="126" y="168"/>
                  </a:lnTo>
                  <a:lnTo>
                    <a:pt x="111" y="173"/>
                  </a:lnTo>
                  <a:lnTo>
                    <a:pt x="97" y="178"/>
                  </a:lnTo>
                  <a:lnTo>
                    <a:pt x="92" y="175"/>
                  </a:lnTo>
                  <a:lnTo>
                    <a:pt x="71" y="190"/>
                  </a:lnTo>
                  <a:lnTo>
                    <a:pt x="50" y="204"/>
                  </a:lnTo>
                  <a:lnTo>
                    <a:pt x="43" y="210"/>
                  </a:lnTo>
                  <a:lnTo>
                    <a:pt x="44" y="199"/>
                  </a:lnTo>
                  <a:lnTo>
                    <a:pt x="37" y="216"/>
                  </a:lnTo>
                  <a:lnTo>
                    <a:pt x="29" y="235"/>
                  </a:lnTo>
                  <a:lnTo>
                    <a:pt x="27" y="251"/>
                  </a:lnTo>
                  <a:lnTo>
                    <a:pt x="29" y="264"/>
                  </a:lnTo>
                  <a:lnTo>
                    <a:pt x="30" y="276"/>
                  </a:lnTo>
                  <a:lnTo>
                    <a:pt x="26" y="280"/>
                  </a:lnTo>
                  <a:lnTo>
                    <a:pt x="26" y="275"/>
                  </a:lnTo>
                  <a:lnTo>
                    <a:pt x="21" y="267"/>
                  </a:lnTo>
                  <a:lnTo>
                    <a:pt x="21" y="285"/>
                  </a:lnTo>
                  <a:lnTo>
                    <a:pt x="18" y="277"/>
                  </a:lnTo>
                  <a:lnTo>
                    <a:pt x="17" y="276"/>
                  </a:lnTo>
                  <a:lnTo>
                    <a:pt x="19" y="293"/>
                  </a:lnTo>
                  <a:lnTo>
                    <a:pt x="21" y="310"/>
                  </a:lnTo>
                  <a:lnTo>
                    <a:pt x="23" y="325"/>
                  </a:lnTo>
                  <a:lnTo>
                    <a:pt x="25" y="341"/>
                  </a:lnTo>
                  <a:lnTo>
                    <a:pt x="24" y="354"/>
                  </a:lnTo>
                  <a:lnTo>
                    <a:pt x="23" y="367"/>
                  </a:lnTo>
                  <a:lnTo>
                    <a:pt x="20" y="381"/>
                  </a:lnTo>
                  <a:lnTo>
                    <a:pt x="19" y="393"/>
                  </a:lnTo>
                  <a:lnTo>
                    <a:pt x="8" y="411"/>
                  </a:lnTo>
                  <a:lnTo>
                    <a:pt x="1" y="413"/>
                  </a:lnTo>
                  <a:lnTo>
                    <a:pt x="0" y="424"/>
                  </a:lnTo>
                  <a:lnTo>
                    <a:pt x="11" y="430"/>
                  </a:lnTo>
                  <a:lnTo>
                    <a:pt x="21" y="437"/>
                  </a:lnTo>
                  <a:lnTo>
                    <a:pt x="41" y="435"/>
                  </a:lnTo>
                  <a:lnTo>
                    <a:pt x="60" y="427"/>
                  </a:lnTo>
                  <a:lnTo>
                    <a:pt x="62" y="425"/>
                  </a:lnTo>
                  <a:lnTo>
                    <a:pt x="72" y="418"/>
                  </a:lnTo>
                  <a:lnTo>
                    <a:pt x="89" y="418"/>
                  </a:lnTo>
                  <a:lnTo>
                    <a:pt x="105" y="418"/>
                  </a:lnTo>
                  <a:lnTo>
                    <a:pt x="127" y="417"/>
                  </a:lnTo>
                  <a:lnTo>
                    <a:pt x="141" y="402"/>
                  </a:lnTo>
                  <a:lnTo>
                    <a:pt x="162" y="395"/>
                  </a:lnTo>
                  <a:lnTo>
                    <a:pt x="181" y="387"/>
                  </a:lnTo>
                  <a:lnTo>
                    <a:pt x="200" y="383"/>
                  </a:lnTo>
                  <a:lnTo>
                    <a:pt x="219" y="379"/>
                  </a:lnTo>
                  <a:lnTo>
                    <a:pt x="239" y="377"/>
                  </a:lnTo>
                  <a:lnTo>
                    <a:pt x="258" y="373"/>
                  </a:lnTo>
                  <a:lnTo>
                    <a:pt x="269" y="377"/>
                  </a:lnTo>
                  <a:lnTo>
                    <a:pt x="290" y="385"/>
                  </a:lnTo>
                  <a:lnTo>
                    <a:pt x="294" y="390"/>
                  </a:lnTo>
                  <a:lnTo>
                    <a:pt x="296" y="395"/>
                  </a:lnTo>
                  <a:lnTo>
                    <a:pt x="299" y="402"/>
                  </a:lnTo>
                  <a:lnTo>
                    <a:pt x="300" y="414"/>
                  </a:lnTo>
                  <a:lnTo>
                    <a:pt x="301" y="426"/>
                  </a:lnTo>
                  <a:lnTo>
                    <a:pt x="299" y="426"/>
                  </a:lnTo>
                  <a:lnTo>
                    <a:pt x="306" y="433"/>
                  </a:lnTo>
                  <a:lnTo>
                    <a:pt x="308" y="431"/>
                  </a:lnTo>
                  <a:lnTo>
                    <a:pt x="326" y="415"/>
                  </a:lnTo>
                  <a:lnTo>
                    <a:pt x="344" y="401"/>
                  </a:lnTo>
                  <a:lnTo>
                    <a:pt x="351" y="393"/>
                  </a:lnTo>
                  <a:lnTo>
                    <a:pt x="348" y="406"/>
                  </a:lnTo>
                  <a:lnTo>
                    <a:pt x="337" y="420"/>
                  </a:lnTo>
                  <a:lnTo>
                    <a:pt x="326" y="435"/>
                  </a:lnTo>
                  <a:lnTo>
                    <a:pt x="319" y="439"/>
                  </a:lnTo>
                  <a:lnTo>
                    <a:pt x="330" y="439"/>
                  </a:lnTo>
                  <a:lnTo>
                    <a:pt x="343" y="423"/>
                  </a:lnTo>
                  <a:lnTo>
                    <a:pt x="347" y="431"/>
                  </a:lnTo>
                  <a:lnTo>
                    <a:pt x="335" y="445"/>
                  </a:lnTo>
                  <a:lnTo>
                    <a:pt x="343" y="445"/>
                  </a:lnTo>
                  <a:lnTo>
                    <a:pt x="347" y="447"/>
                  </a:lnTo>
                  <a:lnTo>
                    <a:pt x="350" y="454"/>
                  </a:lnTo>
                  <a:lnTo>
                    <a:pt x="344" y="471"/>
                  </a:lnTo>
                  <a:lnTo>
                    <a:pt x="345" y="489"/>
                  </a:lnTo>
                  <a:lnTo>
                    <a:pt x="360" y="495"/>
                  </a:lnTo>
                  <a:lnTo>
                    <a:pt x="371" y="499"/>
                  </a:lnTo>
                  <a:lnTo>
                    <a:pt x="381" y="503"/>
                  </a:lnTo>
                  <a:lnTo>
                    <a:pt x="403" y="495"/>
                  </a:lnTo>
                  <a:lnTo>
                    <a:pt x="403" y="492"/>
                  </a:lnTo>
                  <a:lnTo>
                    <a:pt x="413" y="489"/>
                  </a:lnTo>
                  <a:lnTo>
                    <a:pt x="407" y="496"/>
                  </a:lnTo>
                  <a:lnTo>
                    <a:pt x="410" y="497"/>
                  </a:lnTo>
                  <a:lnTo>
                    <a:pt x="416" y="497"/>
                  </a:lnTo>
                  <a:lnTo>
                    <a:pt x="419" y="505"/>
                  </a:lnTo>
                  <a:lnTo>
                    <a:pt x="422" y="508"/>
                  </a:lnTo>
                  <a:lnTo>
                    <a:pt x="426" y="502"/>
                  </a:lnTo>
                  <a:lnTo>
                    <a:pt x="455" y="487"/>
                  </a:lnTo>
                  <a:lnTo>
                    <a:pt x="469" y="486"/>
                  </a:lnTo>
                  <a:lnTo>
                    <a:pt x="488" y="480"/>
                  </a:lnTo>
                  <a:lnTo>
                    <a:pt x="495" y="471"/>
                  </a:lnTo>
                  <a:lnTo>
                    <a:pt x="512" y="453"/>
                  </a:lnTo>
                  <a:lnTo>
                    <a:pt x="529" y="435"/>
                  </a:lnTo>
                  <a:lnTo>
                    <a:pt x="543" y="415"/>
                  </a:lnTo>
                  <a:lnTo>
                    <a:pt x="549" y="409"/>
                  </a:lnTo>
                  <a:lnTo>
                    <a:pt x="567" y="395"/>
                  </a:lnTo>
                  <a:lnTo>
                    <a:pt x="573" y="390"/>
                  </a:lnTo>
                  <a:lnTo>
                    <a:pt x="587" y="375"/>
                  </a:lnTo>
                  <a:lnTo>
                    <a:pt x="599" y="358"/>
                  </a:lnTo>
                  <a:lnTo>
                    <a:pt x="611" y="341"/>
                  </a:lnTo>
                  <a:lnTo>
                    <a:pt x="620" y="324"/>
                  </a:lnTo>
                  <a:lnTo>
                    <a:pt x="621" y="311"/>
                  </a:lnTo>
                  <a:lnTo>
                    <a:pt x="621" y="299"/>
                  </a:lnTo>
                  <a:lnTo>
                    <a:pt x="626" y="285"/>
                  </a:lnTo>
                  <a:lnTo>
                    <a:pt x="630" y="270"/>
                  </a:lnTo>
                  <a:lnTo>
                    <a:pt x="629" y="259"/>
                  </a:lnTo>
                  <a:lnTo>
                    <a:pt x="623" y="250"/>
                  </a:lnTo>
                  <a:lnTo>
                    <a:pt x="617" y="240"/>
                  </a:lnTo>
                  <a:lnTo>
                    <a:pt x="607" y="229"/>
                  </a:lnTo>
                  <a:lnTo>
                    <a:pt x="611" y="208"/>
                  </a:lnTo>
                  <a:lnTo>
                    <a:pt x="608" y="213"/>
                  </a:lnTo>
                  <a:lnTo>
                    <a:pt x="601" y="205"/>
                  </a:lnTo>
                  <a:lnTo>
                    <a:pt x="599" y="213"/>
                  </a:lnTo>
                  <a:lnTo>
                    <a:pt x="594" y="208"/>
                  </a:lnTo>
                  <a:lnTo>
                    <a:pt x="594" y="193"/>
                  </a:lnTo>
                  <a:lnTo>
                    <a:pt x="588" y="179"/>
                  </a:lnTo>
                  <a:lnTo>
                    <a:pt x="590" y="174"/>
                  </a:lnTo>
                  <a:lnTo>
                    <a:pt x="585" y="169"/>
                  </a:lnTo>
                  <a:lnTo>
                    <a:pt x="575" y="157"/>
                  </a:lnTo>
                  <a:lnTo>
                    <a:pt x="557" y="144"/>
                  </a:lnTo>
                  <a:lnTo>
                    <a:pt x="557" y="127"/>
                  </a:lnTo>
                  <a:lnTo>
                    <a:pt x="557" y="111"/>
                  </a:lnTo>
                  <a:lnTo>
                    <a:pt x="553" y="97"/>
                  </a:lnTo>
                  <a:lnTo>
                    <a:pt x="555" y="81"/>
                  </a:lnTo>
                  <a:lnTo>
                    <a:pt x="552" y="73"/>
                  </a:lnTo>
                  <a:lnTo>
                    <a:pt x="543" y="64"/>
                  </a:lnTo>
                  <a:lnTo>
                    <a:pt x="533" y="65"/>
                  </a:lnTo>
                  <a:lnTo>
                    <a:pt x="531" y="53"/>
                  </a:lnTo>
                  <a:lnTo>
                    <a:pt x="530" y="40"/>
                  </a:lnTo>
                  <a:lnTo>
                    <a:pt x="529" y="24"/>
                  </a:lnTo>
                  <a:lnTo>
                    <a:pt x="525" y="13"/>
                  </a:lnTo>
                  <a:lnTo>
                    <a:pt x="522" y="5"/>
                  </a:lnTo>
                  <a:lnTo>
                    <a:pt x="521" y="0"/>
                  </a:lnTo>
                  <a:lnTo>
                    <a:pt x="512" y="16"/>
                  </a:lnTo>
                  <a:lnTo>
                    <a:pt x="509" y="23"/>
                  </a:lnTo>
                  <a:lnTo>
                    <a:pt x="505" y="33"/>
                  </a:lnTo>
                  <a:lnTo>
                    <a:pt x="507" y="34"/>
                  </a:lnTo>
                  <a:lnTo>
                    <a:pt x="507" y="36"/>
                  </a:lnTo>
                  <a:lnTo>
                    <a:pt x="503" y="43"/>
                  </a:lnTo>
                  <a:lnTo>
                    <a:pt x="501" y="51"/>
                  </a:lnTo>
                  <a:lnTo>
                    <a:pt x="499" y="51"/>
                  </a:lnTo>
                  <a:lnTo>
                    <a:pt x="498" y="66"/>
                  </a:lnTo>
                  <a:lnTo>
                    <a:pt x="497" y="81"/>
                  </a:lnTo>
                  <a:lnTo>
                    <a:pt x="485" y="101"/>
                  </a:lnTo>
                  <a:lnTo>
                    <a:pt x="474" y="121"/>
                  </a:lnTo>
                  <a:lnTo>
                    <a:pt x="462" y="124"/>
                  </a:lnTo>
                  <a:lnTo>
                    <a:pt x="451" y="114"/>
                  </a:lnTo>
                  <a:lnTo>
                    <a:pt x="435" y="103"/>
                  </a:lnTo>
                  <a:lnTo>
                    <a:pt x="419" y="93"/>
                  </a:lnTo>
                  <a:lnTo>
                    <a:pt x="410" y="82"/>
                  </a:lnTo>
                  <a:lnTo>
                    <a:pt x="401" y="72"/>
                  </a:lnTo>
                  <a:lnTo>
                    <a:pt x="411" y="54"/>
                  </a:lnTo>
                  <a:lnTo>
                    <a:pt x="416" y="43"/>
                  </a:lnTo>
                  <a:lnTo>
                    <a:pt x="419" y="46"/>
                  </a:lnTo>
                  <a:lnTo>
                    <a:pt x="422" y="40"/>
                  </a:lnTo>
                  <a:lnTo>
                    <a:pt x="429" y="29"/>
                  </a:lnTo>
                  <a:lnTo>
                    <a:pt x="422" y="23"/>
                  </a:lnTo>
                  <a:lnTo>
                    <a:pt x="416" y="31"/>
                  </a:lnTo>
                  <a:lnTo>
                    <a:pt x="415" y="27"/>
                  </a:lnTo>
                  <a:lnTo>
                    <a:pt x="410" y="27"/>
                  </a:lnTo>
                  <a:lnTo>
                    <a:pt x="413" y="23"/>
                  </a:lnTo>
                  <a:lnTo>
                    <a:pt x="398" y="27"/>
                  </a:lnTo>
                  <a:lnTo>
                    <a:pt x="387" y="24"/>
                  </a:lnTo>
                  <a:lnTo>
                    <a:pt x="380" y="19"/>
                  </a:lnTo>
                  <a:lnTo>
                    <a:pt x="369"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7" name="Freeform 181"/>
            <p:cNvSpPr/>
            <p:nvPr/>
          </p:nvSpPr>
          <p:spPr bwMode="auto">
            <a:xfrm>
              <a:off x="4860" y="3518"/>
              <a:ext cx="67" cy="56"/>
            </a:xfrm>
            <a:custGeom>
              <a:avLst/>
              <a:gdLst/>
              <a:ahLst/>
              <a:cxnLst>
                <a:cxn ang="0">
                  <a:pos x="25" y="38"/>
                </a:cxn>
                <a:cxn ang="0">
                  <a:pos x="7" y="50"/>
                </a:cxn>
                <a:cxn ang="0">
                  <a:pos x="0" y="46"/>
                </a:cxn>
                <a:cxn ang="0">
                  <a:pos x="1" y="44"/>
                </a:cxn>
                <a:cxn ang="0">
                  <a:pos x="1" y="29"/>
                </a:cxn>
                <a:cxn ang="0">
                  <a:pos x="4" y="26"/>
                </a:cxn>
                <a:cxn ang="0">
                  <a:pos x="5" y="28"/>
                </a:cxn>
                <a:cxn ang="0">
                  <a:pos x="7" y="16"/>
                </a:cxn>
                <a:cxn ang="0">
                  <a:pos x="9" y="2"/>
                </a:cxn>
                <a:cxn ang="0">
                  <a:pos x="13" y="0"/>
                </a:cxn>
                <a:cxn ang="0">
                  <a:pos x="27" y="5"/>
                </a:cxn>
                <a:cxn ang="0">
                  <a:pos x="40" y="11"/>
                </a:cxn>
                <a:cxn ang="0">
                  <a:pos x="43" y="4"/>
                </a:cxn>
                <a:cxn ang="0">
                  <a:pos x="63" y="2"/>
                </a:cxn>
                <a:cxn ang="0">
                  <a:pos x="48" y="25"/>
                </a:cxn>
                <a:cxn ang="0">
                  <a:pos x="46" y="24"/>
                </a:cxn>
                <a:cxn ang="0">
                  <a:pos x="28" y="43"/>
                </a:cxn>
                <a:cxn ang="0">
                  <a:pos x="30" y="40"/>
                </a:cxn>
                <a:cxn ang="0">
                  <a:pos x="27" y="40"/>
                </a:cxn>
                <a:cxn ang="0">
                  <a:pos x="25" y="38"/>
                </a:cxn>
              </a:cxnLst>
              <a:rect l="0" t="0" r="r" b="b"/>
              <a:pathLst>
                <a:path w="63" h="50">
                  <a:moveTo>
                    <a:pt x="25" y="38"/>
                  </a:moveTo>
                  <a:lnTo>
                    <a:pt x="7" y="50"/>
                  </a:lnTo>
                  <a:lnTo>
                    <a:pt x="0" y="46"/>
                  </a:lnTo>
                  <a:lnTo>
                    <a:pt x="1" y="44"/>
                  </a:lnTo>
                  <a:lnTo>
                    <a:pt x="1" y="29"/>
                  </a:lnTo>
                  <a:lnTo>
                    <a:pt x="4" y="26"/>
                  </a:lnTo>
                  <a:lnTo>
                    <a:pt x="5" y="28"/>
                  </a:lnTo>
                  <a:lnTo>
                    <a:pt x="7" y="16"/>
                  </a:lnTo>
                  <a:lnTo>
                    <a:pt x="9" y="2"/>
                  </a:lnTo>
                  <a:lnTo>
                    <a:pt x="13" y="0"/>
                  </a:lnTo>
                  <a:lnTo>
                    <a:pt x="27" y="5"/>
                  </a:lnTo>
                  <a:lnTo>
                    <a:pt x="40" y="11"/>
                  </a:lnTo>
                  <a:lnTo>
                    <a:pt x="43" y="4"/>
                  </a:lnTo>
                  <a:lnTo>
                    <a:pt x="63" y="2"/>
                  </a:lnTo>
                  <a:lnTo>
                    <a:pt x="48" y="25"/>
                  </a:lnTo>
                  <a:lnTo>
                    <a:pt x="46" y="24"/>
                  </a:lnTo>
                  <a:lnTo>
                    <a:pt x="28" y="43"/>
                  </a:lnTo>
                  <a:lnTo>
                    <a:pt x="30" y="40"/>
                  </a:lnTo>
                  <a:lnTo>
                    <a:pt x="27" y="40"/>
                  </a:lnTo>
                  <a:lnTo>
                    <a:pt x="25" y="3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8" name="Freeform 182"/>
            <p:cNvSpPr/>
            <p:nvPr/>
          </p:nvSpPr>
          <p:spPr bwMode="auto">
            <a:xfrm>
              <a:off x="5612" y="3052"/>
              <a:ext cx="21" cy="15"/>
            </a:xfrm>
            <a:custGeom>
              <a:avLst/>
              <a:gdLst/>
              <a:ahLst/>
              <a:cxnLst>
                <a:cxn ang="0">
                  <a:pos x="21" y="13"/>
                </a:cxn>
                <a:cxn ang="0">
                  <a:pos x="0" y="14"/>
                </a:cxn>
                <a:cxn ang="0">
                  <a:pos x="1" y="7"/>
                </a:cxn>
                <a:cxn ang="0">
                  <a:pos x="16" y="0"/>
                </a:cxn>
                <a:cxn ang="0">
                  <a:pos x="21" y="12"/>
                </a:cxn>
                <a:cxn ang="0">
                  <a:pos x="21" y="13"/>
                </a:cxn>
              </a:cxnLst>
              <a:rect l="0" t="0" r="r" b="b"/>
              <a:pathLst>
                <a:path w="21" h="14">
                  <a:moveTo>
                    <a:pt x="21" y="13"/>
                  </a:moveTo>
                  <a:lnTo>
                    <a:pt x="0" y="14"/>
                  </a:lnTo>
                  <a:lnTo>
                    <a:pt x="1" y="7"/>
                  </a:lnTo>
                  <a:lnTo>
                    <a:pt x="16" y="0"/>
                  </a:lnTo>
                  <a:lnTo>
                    <a:pt x="21" y="12"/>
                  </a:lnTo>
                  <a:lnTo>
                    <a:pt x="21" y="1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29" name="Freeform 183"/>
            <p:cNvSpPr/>
            <p:nvPr/>
          </p:nvSpPr>
          <p:spPr bwMode="auto">
            <a:xfrm>
              <a:off x="5640" y="3030"/>
              <a:ext cx="24" cy="14"/>
            </a:xfrm>
            <a:custGeom>
              <a:avLst/>
              <a:gdLst/>
              <a:ahLst/>
              <a:cxnLst>
                <a:cxn ang="0">
                  <a:pos x="16" y="8"/>
                </a:cxn>
                <a:cxn ang="0">
                  <a:pos x="22" y="0"/>
                </a:cxn>
                <a:cxn ang="0">
                  <a:pos x="0" y="7"/>
                </a:cxn>
                <a:cxn ang="0">
                  <a:pos x="0" y="12"/>
                </a:cxn>
                <a:cxn ang="0">
                  <a:pos x="16" y="8"/>
                </a:cxn>
              </a:cxnLst>
              <a:rect l="0" t="0" r="r" b="b"/>
              <a:pathLst>
                <a:path w="22" h="12">
                  <a:moveTo>
                    <a:pt x="16" y="8"/>
                  </a:moveTo>
                  <a:lnTo>
                    <a:pt x="22" y="0"/>
                  </a:lnTo>
                  <a:lnTo>
                    <a:pt x="0" y="7"/>
                  </a:lnTo>
                  <a:lnTo>
                    <a:pt x="0" y="12"/>
                  </a:lnTo>
                  <a:lnTo>
                    <a:pt x="16" y="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30" name="Freeform 184"/>
            <p:cNvSpPr/>
            <p:nvPr/>
          </p:nvSpPr>
          <p:spPr bwMode="auto">
            <a:xfrm>
              <a:off x="5372" y="3107"/>
              <a:ext cx="39" cy="43"/>
            </a:xfrm>
            <a:custGeom>
              <a:avLst/>
              <a:gdLst/>
              <a:ahLst/>
              <a:cxnLst>
                <a:cxn ang="0">
                  <a:pos x="35" y="38"/>
                </a:cxn>
                <a:cxn ang="0">
                  <a:pos x="27" y="36"/>
                </a:cxn>
                <a:cxn ang="0">
                  <a:pos x="13" y="24"/>
                </a:cxn>
                <a:cxn ang="0">
                  <a:pos x="1" y="11"/>
                </a:cxn>
                <a:cxn ang="0">
                  <a:pos x="0" y="0"/>
                </a:cxn>
                <a:cxn ang="0">
                  <a:pos x="9" y="10"/>
                </a:cxn>
                <a:cxn ang="0">
                  <a:pos x="18" y="18"/>
                </a:cxn>
                <a:cxn ang="0">
                  <a:pos x="27" y="28"/>
                </a:cxn>
                <a:cxn ang="0">
                  <a:pos x="35" y="38"/>
                </a:cxn>
              </a:cxnLst>
              <a:rect l="0" t="0" r="r" b="b"/>
              <a:pathLst>
                <a:path w="35" h="38">
                  <a:moveTo>
                    <a:pt x="35" y="38"/>
                  </a:moveTo>
                  <a:lnTo>
                    <a:pt x="27" y="36"/>
                  </a:lnTo>
                  <a:lnTo>
                    <a:pt x="13" y="24"/>
                  </a:lnTo>
                  <a:lnTo>
                    <a:pt x="1" y="11"/>
                  </a:lnTo>
                  <a:lnTo>
                    <a:pt x="0" y="0"/>
                  </a:lnTo>
                  <a:lnTo>
                    <a:pt x="9" y="10"/>
                  </a:lnTo>
                  <a:lnTo>
                    <a:pt x="18" y="18"/>
                  </a:lnTo>
                  <a:lnTo>
                    <a:pt x="27" y="28"/>
                  </a:lnTo>
                  <a:lnTo>
                    <a:pt x="35" y="3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31" name="Freeform 185"/>
            <p:cNvSpPr/>
            <p:nvPr/>
          </p:nvSpPr>
          <p:spPr bwMode="auto">
            <a:xfrm>
              <a:off x="5146" y="3514"/>
              <a:ext cx="198" cy="120"/>
            </a:xfrm>
            <a:custGeom>
              <a:avLst/>
              <a:gdLst/>
              <a:ahLst/>
              <a:cxnLst>
                <a:cxn ang="0">
                  <a:pos x="117" y="59"/>
                </a:cxn>
                <a:cxn ang="0">
                  <a:pos x="111" y="48"/>
                </a:cxn>
                <a:cxn ang="0">
                  <a:pos x="109" y="48"/>
                </a:cxn>
                <a:cxn ang="0">
                  <a:pos x="105" y="51"/>
                </a:cxn>
                <a:cxn ang="0">
                  <a:pos x="111" y="60"/>
                </a:cxn>
                <a:cxn ang="0">
                  <a:pos x="99" y="64"/>
                </a:cxn>
                <a:cxn ang="0">
                  <a:pos x="90" y="65"/>
                </a:cxn>
                <a:cxn ang="0">
                  <a:pos x="88" y="72"/>
                </a:cxn>
                <a:cxn ang="0">
                  <a:pos x="82" y="78"/>
                </a:cxn>
                <a:cxn ang="0">
                  <a:pos x="82" y="79"/>
                </a:cxn>
                <a:cxn ang="0">
                  <a:pos x="61" y="95"/>
                </a:cxn>
                <a:cxn ang="0">
                  <a:pos x="27" y="109"/>
                </a:cxn>
                <a:cxn ang="0">
                  <a:pos x="19" y="106"/>
                </a:cxn>
                <a:cxn ang="0">
                  <a:pos x="6" y="102"/>
                </a:cxn>
                <a:cxn ang="0">
                  <a:pos x="1" y="100"/>
                </a:cxn>
                <a:cxn ang="0">
                  <a:pos x="3" y="99"/>
                </a:cxn>
                <a:cxn ang="0">
                  <a:pos x="0" y="97"/>
                </a:cxn>
                <a:cxn ang="0">
                  <a:pos x="9" y="91"/>
                </a:cxn>
                <a:cxn ang="0">
                  <a:pos x="12" y="89"/>
                </a:cxn>
                <a:cxn ang="0">
                  <a:pos x="17" y="85"/>
                </a:cxn>
                <a:cxn ang="0">
                  <a:pos x="18" y="87"/>
                </a:cxn>
                <a:cxn ang="0">
                  <a:pos x="24" y="79"/>
                </a:cxn>
                <a:cxn ang="0">
                  <a:pos x="30" y="77"/>
                </a:cxn>
                <a:cxn ang="0">
                  <a:pos x="40" y="73"/>
                </a:cxn>
                <a:cxn ang="0">
                  <a:pos x="59" y="63"/>
                </a:cxn>
                <a:cxn ang="0">
                  <a:pos x="67" y="60"/>
                </a:cxn>
                <a:cxn ang="0">
                  <a:pos x="95" y="47"/>
                </a:cxn>
                <a:cxn ang="0">
                  <a:pos x="108" y="41"/>
                </a:cxn>
                <a:cxn ang="0">
                  <a:pos x="125" y="31"/>
                </a:cxn>
                <a:cxn ang="0">
                  <a:pos x="120" y="31"/>
                </a:cxn>
                <a:cxn ang="0">
                  <a:pos x="132" y="23"/>
                </a:cxn>
                <a:cxn ang="0">
                  <a:pos x="162" y="3"/>
                </a:cxn>
                <a:cxn ang="0">
                  <a:pos x="169" y="0"/>
                </a:cxn>
                <a:cxn ang="0">
                  <a:pos x="162" y="4"/>
                </a:cxn>
                <a:cxn ang="0">
                  <a:pos x="161" y="12"/>
                </a:cxn>
                <a:cxn ang="0">
                  <a:pos x="175" y="7"/>
                </a:cxn>
                <a:cxn ang="0">
                  <a:pos x="173" y="11"/>
                </a:cxn>
                <a:cxn ang="0">
                  <a:pos x="175" y="12"/>
                </a:cxn>
                <a:cxn ang="0">
                  <a:pos x="174" y="13"/>
                </a:cxn>
                <a:cxn ang="0">
                  <a:pos x="179" y="12"/>
                </a:cxn>
                <a:cxn ang="0">
                  <a:pos x="171" y="21"/>
                </a:cxn>
                <a:cxn ang="0">
                  <a:pos x="151" y="34"/>
                </a:cxn>
                <a:cxn ang="0">
                  <a:pos x="132" y="46"/>
                </a:cxn>
                <a:cxn ang="0">
                  <a:pos x="124" y="49"/>
                </a:cxn>
                <a:cxn ang="0">
                  <a:pos x="123" y="52"/>
                </a:cxn>
                <a:cxn ang="0">
                  <a:pos x="117" y="52"/>
                </a:cxn>
                <a:cxn ang="0">
                  <a:pos x="123" y="55"/>
                </a:cxn>
                <a:cxn ang="0">
                  <a:pos x="124" y="60"/>
                </a:cxn>
                <a:cxn ang="0">
                  <a:pos x="117" y="59"/>
                </a:cxn>
              </a:cxnLst>
              <a:rect l="0" t="0" r="r" b="b"/>
              <a:pathLst>
                <a:path w="179" h="109">
                  <a:moveTo>
                    <a:pt x="117" y="59"/>
                  </a:moveTo>
                  <a:lnTo>
                    <a:pt x="111" y="48"/>
                  </a:lnTo>
                  <a:lnTo>
                    <a:pt x="109" y="48"/>
                  </a:lnTo>
                  <a:lnTo>
                    <a:pt x="105" y="51"/>
                  </a:lnTo>
                  <a:lnTo>
                    <a:pt x="111" y="60"/>
                  </a:lnTo>
                  <a:lnTo>
                    <a:pt x="99" y="64"/>
                  </a:lnTo>
                  <a:lnTo>
                    <a:pt x="90" y="65"/>
                  </a:lnTo>
                  <a:lnTo>
                    <a:pt x="88" y="72"/>
                  </a:lnTo>
                  <a:lnTo>
                    <a:pt x="82" y="78"/>
                  </a:lnTo>
                  <a:lnTo>
                    <a:pt x="82" y="79"/>
                  </a:lnTo>
                  <a:lnTo>
                    <a:pt x="61" y="95"/>
                  </a:lnTo>
                  <a:lnTo>
                    <a:pt x="27" y="109"/>
                  </a:lnTo>
                  <a:lnTo>
                    <a:pt x="19" y="106"/>
                  </a:lnTo>
                  <a:lnTo>
                    <a:pt x="6" y="102"/>
                  </a:lnTo>
                  <a:lnTo>
                    <a:pt x="1" y="100"/>
                  </a:lnTo>
                  <a:lnTo>
                    <a:pt x="3" y="99"/>
                  </a:lnTo>
                  <a:lnTo>
                    <a:pt x="0" y="97"/>
                  </a:lnTo>
                  <a:lnTo>
                    <a:pt x="9" y="91"/>
                  </a:lnTo>
                  <a:lnTo>
                    <a:pt x="12" y="89"/>
                  </a:lnTo>
                  <a:lnTo>
                    <a:pt x="17" y="85"/>
                  </a:lnTo>
                  <a:lnTo>
                    <a:pt x="18" y="87"/>
                  </a:lnTo>
                  <a:lnTo>
                    <a:pt x="24" y="79"/>
                  </a:lnTo>
                  <a:lnTo>
                    <a:pt x="30" y="77"/>
                  </a:lnTo>
                  <a:lnTo>
                    <a:pt x="40" y="73"/>
                  </a:lnTo>
                  <a:lnTo>
                    <a:pt x="59" y="63"/>
                  </a:lnTo>
                  <a:lnTo>
                    <a:pt x="67" y="60"/>
                  </a:lnTo>
                  <a:lnTo>
                    <a:pt x="95" y="47"/>
                  </a:lnTo>
                  <a:lnTo>
                    <a:pt x="108" y="41"/>
                  </a:lnTo>
                  <a:lnTo>
                    <a:pt x="125" y="31"/>
                  </a:lnTo>
                  <a:lnTo>
                    <a:pt x="120" y="31"/>
                  </a:lnTo>
                  <a:lnTo>
                    <a:pt x="132" y="23"/>
                  </a:lnTo>
                  <a:lnTo>
                    <a:pt x="162" y="3"/>
                  </a:lnTo>
                  <a:lnTo>
                    <a:pt x="169" y="0"/>
                  </a:lnTo>
                  <a:lnTo>
                    <a:pt x="162" y="4"/>
                  </a:lnTo>
                  <a:lnTo>
                    <a:pt x="161" y="12"/>
                  </a:lnTo>
                  <a:lnTo>
                    <a:pt x="175" y="7"/>
                  </a:lnTo>
                  <a:lnTo>
                    <a:pt x="173" y="11"/>
                  </a:lnTo>
                  <a:lnTo>
                    <a:pt x="175" y="12"/>
                  </a:lnTo>
                  <a:lnTo>
                    <a:pt x="174" y="13"/>
                  </a:lnTo>
                  <a:lnTo>
                    <a:pt x="179" y="12"/>
                  </a:lnTo>
                  <a:lnTo>
                    <a:pt x="171" y="21"/>
                  </a:lnTo>
                  <a:lnTo>
                    <a:pt x="151" y="34"/>
                  </a:lnTo>
                  <a:lnTo>
                    <a:pt x="132" y="46"/>
                  </a:lnTo>
                  <a:lnTo>
                    <a:pt x="124" y="49"/>
                  </a:lnTo>
                  <a:lnTo>
                    <a:pt x="123" y="52"/>
                  </a:lnTo>
                  <a:lnTo>
                    <a:pt x="117" y="52"/>
                  </a:lnTo>
                  <a:lnTo>
                    <a:pt x="123" y="55"/>
                  </a:lnTo>
                  <a:lnTo>
                    <a:pt x="124" y="60"/>
                  </a:lnTo>
                  <a:lnTo>
                    <a:pt x="117" y="5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32" name="Freeform 186"/>
            <p:cNvSpPr/>
            <p:nvPr/>
          </p:nvSpPr>
          <p:spPr bwMode="auto">
            <a:xfrm>
              <a:off x="5347" y="3394"/>
              <a:ext cx="113" cy="140"/>
            </a:xfrm>
            <a:custGeom>
              <a:avLst/>
              <a:gdLst/>
              <a:ahLst/>
              <a:cxnLst>
                <a:cxn ang="0">
                  <a:pos x="12" y="85"/>
                </a:cxn>
                <a:cxn ang="0">
                  <a:pos x="18" y="94"/>
                </a:cxn>
                <a:cxn ang="0">
                  <a:pos x="23" y="102"/>
                </a:cxn>
                <a:cxn ang="0">
                  <a:pos x="0" y="123"/>
                </a:cxn>
                <a:cxn ang="0">
                  <a:pos x="3" y="127"/>
                </a:cxn>
                <a:cxn ang="0">
                  <a:pos x="25" y="114"/>
                </a:cxn>
                <a:cxn ang="0">
                  <a:pos x="48" y="101"/>
                </a:cxn>
                <a:cxn ang="0">
                  <a:pos x="59" y="88"/>
                </a:cxn>
                <a:cxn ang="0">
                  <a:pos x="74" y="83"/>
                </a:cxn>
                <a:cxn ang="0">
                  <a:pos x="81" y="76"/>
                </a:cxn>
                <a:cxn ang="0">
                  <a:pos x="102" y="58"/>
                </a:cxn>
                <a:cxn ang="0">
                  <a:pos x="99" y="57"/>
                </a:cxn>
                <a:cxn ang="0">
                  <a:pos x="83" y="63"/>
                </a:cxn>
                <a:cxn ang="0">
                  <a:pos x="66" y="54"/>
                </a:cxn>
                <a:cxn ang="0">
                  <a:pos x="71" y="36"/>
                </a:cxn>
                <a:cxn ang="0">
                  <a:pos x="65" y="47"/>
                </a:cxn>
                <a:cxn ang="0">
                  <a:pos x="56" y="42"/>
                </a:cxn>
                <a:cxn ang="0">
                  <a:pos x="59" y="36"/>
                </a:cxn>
                <a:cxn ang="0">
                  <a:pos x="63" y="23"/>
                </a:cxn>
                <a:cxn ang="0">
                  <a:pos x="67" y="16"/>
                </a:cxn>
                <a:cxn ang="0">
                  <a:pos x="65" y="16"/>
                </a:cxn>
                <a:cxn ang="0">
                  <a:pos x="57" y="7"/>
                </a:cxn>
                <a:cxn ang="0">
                  <a:pos x="54" y="1"/>
                </a:cxn>
                <a:cxn ang="0">
                  <a:pos x="54" y="0"/>
                </a:cxn>
                <a:cxn ang="0">
                  <a:pos x="51" y="12"/>
                </a:cxn>
                <a:cxn ang="0">
                  <a:pos x="54" y="17"/>
                </a:cxn>
                <a:cxn ang="0">
                  <a:pos x="50" y="34"/>
                </a:cxn>
                <a:cxn ang="0">
                  <a:pos x="53" y="27"/>
                </a:cxn>
                <a:cxn ang="0">
                  <a:pos x="55" y="30"/>
                </a:cxn>
                <a:cxn ang="0">
                  <a:pos x="55" y="33"/>
                </a:cxn>
                <a:cxn ang="0">
                  <a:pos x="53" y="37"/>
                </a:cxn>
                <a:cxn ang="0">
                  <a:pos x="49" y="46"/>
                </a:cxn>
                <a:cxn ang="0">
                  <a:pos x="55" y="45"/>
                </a:cxn>
                <a:cxn ang="0">
                  <a:pos x="51" y="48"/>
                </a:cxn>
                <a:cxn ang="0">
                  <a:pos x="47" y="57"/>
                </a:cxn>
                <a:cxn ang="0">
                  <a:pos x="32" y="76"/>
                </a:cxn>
                <a:cxn ang="0">
                  <a:pos x="12" y="85"/>
                </a:cxn>
              </a:cxnLst>
              <a:rect l="0" t="0" r="r" b="b"/>
              <a:pathLst>
                <a:path w="102" h="127">
                  <a:moveTo>
                    <a:pt x="12" y="85"/>
                  </a:moveTo>
                  <a:lnTo>
                    <a:pt x="18" y="94"/>
                  </a:lnTo>
                  <a:lnTo>
                    <a:pt x="23" y="102"/>
                  </a:lnTo>
                  <a:lnTo>
                    <a:pt x="0" y="123"/>
                  </a:lnTo>
                  <a:lnTo>
                    <a:pt x="3" y="127"/>
                  </a:lnTo>
                  <a:lnTo>
                    <a:pt x="25" y="114"/>
                  </a:lnTo>
                  <a:lnTo>
                    <a:pt x="48" y="101"/>
                  </a:lnTo>
                  <a:lnTo>
                    <a:pt x="59" y="88"/>
                  </a:lnTo>
                  <a:lnTo>
                    <a:pt x="74" y="83"/>
                  </a:lnTo>
                  <a:lnTo>
                    <a:pt x="81" y="76"/>
                  </a:lnTo>
                  <a:lnTo>
                    <a:pt x="102" y="58"/>
                  </a:lnTo>
                  <a:lnTo>
                    <a:pt x="99" y="57"/>
                  </a:lnTo>
                  <a:lnTo>
                    <a:pt x="83" y="63"/>
                  </a:lnTo>
                  <a:lnTo>
                    <a:pt x="66" y="54"/>
                  </a:lnTo>
                  <a:lnTo>
                    <a:pt x="71" y="36"/>
                  </a:lnTo>
                  <a:lnTo>
                    <a:pt x="65" y="47"/>
                  </a:lnTo>
                  <a:lnTo>
                    <a:pt x="56" y="42"/>
                  </a:lnTo>
                  <a:lnTo>
                    <a:pt x="59" y="36"/>
                  </a:lnTo>
                  <a:lnTo>
                    <a:pt x="63" y="23"/>
                  </a:lnTo>
                  <a:lnTo>
                    <a:pt x="67" y="16"/>
                  </a:lnTo>
                  <a:lnTo>
                    <a:pt x="65" y="16"/>
                  </a:lnTo>
                  <a:lnTo>
                    <a:pt x="57" y="7"/>
                  </a:lnTo>
                  <a:lnTo>
                    <a:pt x="54" y="1"/>
                  </a:lnTo>
                  <a:lnTo>
                    <a:pt x="54" y="0"/>
                  </a:lnTo>
                  <a:lnTo>
                    <a:pt x="51" y="12"/>
                  </a:lnTo>
                  <a:lnTo>
                    <a:pt x="54" y="17"/>
                  </a:lnTo>
                  <a:lnTo>
                    <a:pt x="50" y="34"/>
                  </a:lnTo>
                  <a:lnTo>
                    <a:pt x="53" y="27"/>
                  </a:lnTo>
                  <a:lnTo>
                    <a:pt x="55" y="30"/>
                  </a:lnTo>
                  <a:lnTo>
                    <a:pt x="55" y="33"/>
                  </a:lnTo>
                  <a:lnTo>
                    <a:pt x="53" y="37"/>
                  </a:lnTo>
                  <a:lnTo>
                    <a:pt x="49" y="46"/>
                  </a:lnTo>
                  <a:lnTo>
                    <a:pt x="55" y="45"/>
                  </a:lnTo>
                  <a:lnTo>
                    <a:pt x="51" y="48"/>
                  </a:lnTo>
                  <a:lnTo>
                    <a:pt x="47" y="57"/>
                  </a:lnTo>
                  <a:lnTo>
                    <a:pt x="32" y="76"/>
                  </a:lnTo>
                  <a:lnTo>
                    <a:pt x="12" y="8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33" name="Freeform 187"/>
            <p:cNvSpPr/>
            <p:nvPr/>
          </p:nvSpPr>
          <p:spPr bwMode="auto">
            <a:xfrm>
              <a:off x="5144" y="3635"/>
              <a:ext cx="11" cy="5"/>
            </a:xfrm>
            <a:custGeom>
              <a:avLst/>
              <a:gdLst/>
              <a:ahLst/>
              <a:cxnLst>
                <a:cxn ang="0">
                  <a:pos x="11" y="3"/>
                </a:cxn>
                <a:cxn ang="0">
                  <a:pos x="11" y="1"/>
                </a:cxn>
                <a:cxn ang="0">
                  <a:pos x="6" y="0"/>
                </a:cxn>
                <a:cxn ang="0">
                  <a:pos x="0" y="6"/>
                </a:cxn>
                <a:cxn ang="0">
                  <a:pos x="11" y="3"/>
                </a:cxn>
              </a:cxnLst>
              <a:rect l="0" t="0" r="r" b="b"/>
              <a:pathLst>
                <a:path w="11" h="6">
                  <a:moveTo>
                    <a:pt x="11" y="3"/>
                  </a:moveTo>
                  <a:lnTo>
                    <a:pt x="11" y="1"/>
                  </a:lnTo>
                  <a:lnTo>
                    <a:pt x="6" y="0"/>
                  </a:lnTo>
                  <a:lnTo>
                    <a:pt x="0" y="6"/>
                  </a:lnTo>
                  <a:lnTo>
                    <a:pt x="11"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34" name="Freeform 188"/>
            <p:cNvSpPr/>
            <p:nvPr/>
          </p:nvSpPr>
          <p:spPr bwMode="auto">
            <a:xfrm>
              <a:off x="5333" y="2890"/>
              <a:ext cx="20" cy="14"/>
            </a:xfrm>
            <a:custGeom>
              <a:avLst/>
              <a:gdLst/>
              <a:ahLst/>
              <a:cxnLst>
                <a:cxn ang="0">
                  <a:pos x="17" y="11"/>
                </a:cxn>
                <a:cxn ang="0">
                  <a:pos x="18" y="9"/>
                </a:cxn>
                <a:cxn ang="0">
                  <a:pos x="3" y="0"/>
                </a:cxn>
                <a:cxn ang="0">
                  <a:pos x="0" y="5"/>
                </a:cxn>
                <a:cxn ang="0">
                  <a:pos x="17" y="11"/>
                </a:cxn>
              </a:cxnLst>
              <a:rect l="0" t="0" r="r" b="b"/>
              <a:pathLst>
                <a:path w="18" h="11">
                  <a:moveTo>
                    <a:pt x="17" y="11"/>
                  </a:moveTo>
                  <a:lnTo>
                    <a:pt x="18" y="9"/>
                  </a:lnTo>
                  <a:lnTo>
                    <a:pt x="3" y="0"/>
                  </a:lnTo>
                  <a:lnTo>
                    <a:pt x="0" y="5"/>
                  </a:lnTo>
                  <a:lnTo>
                    <a:pt x="17" y="1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3135" name="Freeform 189"/>
            <p:cNvSpPr/>
            <p:nvPr/>
          </p:nvSpPr>
          <p:spPr bwMode="auto">
            <a:xfrm>
              <a:off x="5285" y="2839"/>
              <a:ext cx="15" cy="15"/>
            </a:xfrm>
            <a:custGeom>
              <a:avLst/>
              <a:gdLst/>
              <a:ahLst/>
              <a:cxnLst>
                <a:cxn ang="0">
                  <a:pos x="0" y="0"/>
                </a:cxn>
                <a:cxn ang="0">
                  <a:pos x="14" y="13"/>
                </a:cxn>
                <a:cxn ang="0">
                  <a:pos x="5" y="10"/>
                </a:cxn>
                <a:cxn ang="0">
                  <a:pos x="0" y="0"/>
                </a:cxn>
              </a:cxnLst>
              <a:rect l="0" t="0" r="r" b="b"/>
              <a:pathLst>
                <a:path w="14" h="13">
                  <a:moveTo>
                    <a:pt x="0" y="0"/>
                  </a:moveTo>
                  <a:lnTo>
                    <a:pt x="14" y="13"/>
                  </a:lnTo>
                  <a:lnTo>
                    <a:pt x="5" y="10"/>
                  </a:lnTo>
                  <a:lnTo>
                    <a:pt x="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6" name="Freeform 190"/>
            <p:cNvSpPr/>
            <p:nvPr/>
          </p:nvSpPr>
          <p:spPr bwMode="auto">
            <a:xfrm>
              <a:off x="5363" y="2910"/>
              <a:ext cx="14" cy="11"/>
            </a:xfrm>
            <a:custGeom>
              <a:avLst/>
              <a:gdLst/>
              <a:ahLst/>
              <a:cxnLst>
                <a:cxn ang="0">
                  <a:pos x="13" y="10"/>
                </a:cxn>
                <a:cxn ang="0">
                  <a:pos x="1" y="3"/>
                </a:cxn>
                <a:cxn ang="0">
                  <a:pos x="0" y="0"/>
                </a:cxn>
                <a:cxn ang="0">
                  <a:pos x="13" y="8"/>
                </a:cxn>
                <a:cxn ang="0">
                  <a:pos x="13" y="10"/>
                </a:cxn>
              </a:cxnLst>
              <a:rect l="0" t="0" r="r" b="b"/>
              <a:pathLst>
                <a:path w="13" h="10">
                  <a:moveTo>
                    <a:pt x="13" y="10"/>
                  </a:moveTo>
                  <a:lnTo>
                    <a:pt x="1" y="3"/>
                  </a:lnTo>
                  <a:lnTo>
                    <a:pt x="0" y="0"/>
                  </a:lnTo>
                  <a:lnTo>
                    <a:pt x="13" y="8"/>
                  </a:lnTo>
                  <a:lnTo>
                    <a:pt x="13" y="1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7" name="Freeform 191"/>
            <p:cNvSpPr/>
            <p:nvPr/>
          </p:nvSpPr>
          <p:spPr bwMode="auto">
            <a:xfrm>
              <a:off x="5296" y="2865"/>
              <a:ext cx="8" cy="11"/>
            </a:xfrm>
            <a:custGeom>
              <a:avLst/>
              <a:gdLst/>
              <a:ahLst/>
              <a:cxnLst>
                <a:cxn ang="0">
                  <a:pos x="8" y="10"/>
                </a:cxn>
                <a:cxn ang="0">
                  <a:pos x="4" y="0"/>
                </a:cxn>
                <a:cxn ang="0">
                  <a:pos x="0" y="4"/>
                </a:cxn>
                <a:cxn ang="0">
                  <a:pos x="3" y="4"/>
                </a:cxn>
                <a:cxn ang="0">
                  <a:pos x="8" y="10"/>
                </a:cxn>
              </a:cxnLst>
              <a:rect l="0" t="0" r="r" b="b"/>
              <a:pathLst>
                <a:path w="8" h="10">
                  <a:moveTo>
                    <a:pt x="8" y="10"/>
                  </a:moveTo>
                  <a:lnTo>
                    <a:pt x="4" y="0"/>
                  </a:lnTo>
                  <a:lnTo>
                    <a:pt x="0" y="4"/>
                  </a:lnTo>
                  <a:lnTo>
                    <a:pt x="3" y="4"/>
                  </a:lnTo>
                  <a:lnTo>
                    <a:pt x="8" y="1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8" name="Freeform 192"/>
            <p:cNvSpPr/>
            <p:nvPr/>
          </p:nvSpPr>
          <p:spPr bwMode="auto">
            <a:xfrm>
              <a:off x="5353" y="2870"/>
              <a:ext cx="10" cy="26"/>
            </a:xfrm>
            <a:custGeom>
              <a:avLst/>
              <a:gdLst/>
              <a:ahLst/>
              <a:cxnLst>
                <a:cxn ang="0">
                  <a:pos x="2" y="0"/>
                </a:cxn>
                <a:cxn ang="0">
                  <a:pos x="9" y="23"/>
                </a:cxn>
                <a:cxn ang="0">
                  <a:pos x="0" y="5"/>
                </a:cxn>
                <a:cxn ang="0">
                  <a:pos x="2" y="0"/>
                </a:cxn>
              </a:cxnLst>
              <a:rect l="0" t="0" r="r" b="b"/>
              <a:pathLst>
                <a:path w="9" h="23">
                  <a:moveTo>
                    <a:pt x="2" y="0"/>
                  </a:moveTo>
                  <a:lnTo>
                    <a:pt x="9" y="23"/>
                  </a:lnTo>
                  <a:lnTo>
                    <a:pt x="0" y="5"/>
                  </a:lnTo>
                  <a:lnTo>
                    <a:pt x="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79" name="Freeform 193"/>
            <p:cNvSpPr/>
            <p:nvPr/>
          </p:nvSpPr>
          <p:spPr bwMode="auto">
            <a:xfrm>
              <a:off x="5319" y="2856"/>
              <a:ext cx="21" cy="20"/>
            </a:xfrm>
            <a:custGeom>
              <a:avLst/>
              <a:gdLst/>
              <a:ahLst/>
              <a:cxnLst>
                <a:cxn ang="0">
                  <a:pos x="17" y="18"/>
                </a:cxn>
                <a:cxn ang="0">
                  <a:pos x="19" y="18"/>
                </a:cxn>
                <a:cxn ang="0">
                  <a:pos x="10" y="9"/>
                </a:cxn>
                <a:cxn ang="0">
                  <a:pos x="0" y="0"/>
                </a:cxn>
                <a:cxn ang="0">
                  <a:pos x="9" y="9"/>
                </a:cxn>
                <a:cxn ang="0">
                  <a:pos x="17" y="18"/>
                </a:cxn>
              </a:cxnLst>
              <a:rect l="0" t="0" r="r" b="b"/>
              <a:pathLst>
                <a:path w="19" h="18">
                  <a:moveTo>
                    <a:pt x="17" y="18"/>
                  </a:moveTo>
                  <a:lnTo>
                    <a:pt x="19" y="18"/>
                  </a:lnTo>
                  <a:lnTo>
                    <a:pt x="10" y="9"/>
                  </a:lnTo>
                  <a:lnTo>
                    <a:pt x="0" y="0"/>
                  </a:lnTo>
                  <a:lnTo>
                    <a:pt x="9" y="9"/>
                  </a:lnTo>
                  <a:lnTo>
                    <a:pt x="17" y="1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0" name="Freeform 194"/>
            <p:cNvSpPr/>
            <p:nvPr/>
          </p:nvSpPr>
          <p:spPr bwMode="auto">
            <a:xfrm>
              <a:off x="5628" y="2954"/>
              <a:ext cx="3" cy="1"/>
            </a:xfrm>
            <a:custGeom>
              <a:avLst/>
              <a:gdLst/>
              <a:ahLst/>
              <a:cxnLst>
                <a:cxn ang="0">
                  <a:pos x="2" y="0"/>
                </a:cxn>
                <a:cxn ang="0">
                  <a:pos x="1" y="0"/>
                </a:cxn>
                <a:cxn ang="0">
                  <a:pos x="0" y="0"/>
                </a:cxn>
                <a:cxn ang="0">
                  <a:pos x="2" y="0"/>
                </a:cxn>
              </a:cxnLst>
              <a:rect l="0" t="0" r="r" b="b"/>
              <a:pathLst>
                <a:path w="2">
                  <a:moveTo>
                    <a:pt x="2" y="0"/>
                  </a:moveTo>
                  <a:lnTo>
                    <a:pt x="1" y="0"/>
                  </a:lnTo>
                  <a:lnTo>
                    <a:pt x="0" y="0"/>
                  </a:lnTo>
                  <a:lnTo>
                    <a:pt x="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1" name="Freeform 195"/>
            <p:cNvSpPr/>
            <p:nvPr/>
          </p:nvSpPr>
          <p:spPr bwMode="auto">
            <a:xfrm>
              <a:off x="5437" y="3001"/>
              <a:ext cx="10" cy="11"/>
            </a:xfrm>
            <a:custGeom>
              <a:avLst/>
              <a:gdLst/>
              <a:ahLst/>
              <a:cxnLst>
                <a:cxn ang="0">
                  <a:pos x="7" y="13"/>
                </a:cxn>
                <a:cxn ang="0">
                  <a:pos x="8" y="5"/>
                </a:cxn>
                <a:cxn ang="0">
                  <a:pos x="6" y="6"/>
                </a:cxn>
                <a:cxn ang="0">
                  <a:pos x="2" y="0"/>
                </a:cxn>
                <a:cxn ang="0">
                  <a:pos x="0" y="13"/>
                </a:cxn>
                <a:cxn ang="0">
                  <a:pos x="7" y="13"/>
                </a:cxn>
              </a:cxnLst>
              <a:rect l="0" t="0" r="r" b="b"/>
              <a:pathLst>
                <a:path w="8" h="13">
                  <a:moveTo>
                    <a:pt x="7" y="13"/>
                  </a:moveTo>
                  <a:lnTo>
                    <a:pt x="8" y="5"/>
                  </a:lnTo>
                  <a:lnTo>
                    <a:pt x="6" y="6"/>
                  </a:lnTo>
                  <a:lnTo>
                    <a:pt x="2" y="0"/>
                  </a:lnTo>
                  <a:lnTo>
                    <a:pt x="0" y="13"/>
                  </a:lnTo>
                  <a:lnTo>
                    <a:pt x="7" y="1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2" name="Freeform 196"/>
            <p:cNvSpPr/>
            <p:nvPr/>
          </p:nvSpPr>
          <p:spPr bwMode="auto">
            <a:xfrm>
              <a:off x="5446" y="3021"/>
              <a:ext cx="7" cy="12"/>
            </a:xfrm>
            <a:custGeom>
              <a:avLst/>
              <a:gdLst/>
              <a:ahLst/>
              <a:cxnLst>
                <a:cxn ang="0">
                  <a:pos x="6" y="12"/>
                </a:cxn>
                <a:cxn ang="0">
                  <a:pos x="0" y="11"/>
                </a:cxn>
                <a:cxn ang="0">
                  <a:pos x="0" y="0"/>
                </a:cxn>
                <a:cxn ang="0">
                  <a:pos x="6" y="12"/>
                </a:cxn>
              </a:cxnLst>
              <a:rect l="0" t="0" r="r" b="b"/>
              <a:pathLst>
                <a:path w="6" h="12">
                  <a:moveTo>
                    <a:pt x="6" y="12"/>
                  </a:moveTo>
                  <a:lnTo>
                    <a:pt x="0" y="11"/>
                  </a:lnTo>
                  <a:lnTo>
                    <a:pt x="0" y="0"/>
                  </a:lnTo>
                  <a:lnTo>
                    <a:pt x="6"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3" name="Freeform 197"/>
            <p:cNvSpPr/>
            <p:nvPr/>
          </p:nvSpPr>
          <p:spPr bwMode="auto">
            <a:xfrm>
              <a:off x="5458" y="3027"/>
              <a:ext cx="4" cy="5"/>
            </a:xfrm>
            <a:custGeom>
              <a:avLst/>
              <a:gdLst/>
              <a:ahLst/>
              <a:cxnLst>
                <a:cxn ang="0">
                  <a:pos x="4" y="0"/>
                </a:cxn>
                <a:cxn ang="0">
                  <a:pos x="1" y="5"/>
                </a:cxn>
                <a:cxn ang="0">
                  <a:pos x="0" y="4"/>
                </a:cxn>
                <a:cxn ang="0">
                  <a:pos x="4" y="0"/>
                </a:cxn>
              </a:cxnLst>
              <a:rect l="0" t="0" r="r" b="b"/>
              <a:pathLst>
                <a:path w="4" h="5">
                  <a:moveTo>
                    <a:pt x="4" y="0"/>
                  </a:moveTo>
                  <a:lnTo>
                    <a:pt x="1" y="5"/>
                  </a:lnTo>
                  <a:lnTo>
                    <a:pt x="0" y="4"/>
                  </a:lnTo>
                  <a:lnTo>
                    <a:pt x="4"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4" name="Freeform 198"/>
            <p:cNvSpPr/>
            <p:nvPr/>
          </p:nvSpPr>
          <p:spPr bwMode="auto">
            <a:xfrm>
              <a:off x="5464" y="3079"/>
              <a:ext cx="0" cy="4"/>
            </a:xfrm>
            <a:custGeom>
              <a:avLst/>
              <a:gdLst/>
              <a:ahLst/>
              <a:cxnLst>
                <a:cxn ang="0">
                  <a:pos x="2" y="1"/>
                </a:cxn>
                <a:cxn ang="0">
                  <a:pos x="2" y="0"/>
                </a:cxn>
                <a:cxn ang="0">
                  <a:pos x="0" y="5"/>
                </a:cxn>
                <a:cxn ang="0">
                  <a:pos x="2" y="1"/>
                </a:cxn>
              </a:cxnLst>
              <a:rect l="0" t="0" r="r" b="b"/>
              <a:pathLst>
                <a:path w="2" h="5">
                  <a:moveTo>
                    <a:pt x="2" y="1"/>
                  </a:moveTo>
                  <a:lnTo>
                    <a:pt x="2" y="0"/>
                  </a:lnTo>
                  <a:lnTo>
                    <a:pt x="0" y="5"/>
                  </a:lnTo>
                  <a:lnTo>
                    <a:pt x="2"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5" name="Freeform 199"/>
            <p:cNvSpPr/>
            <p:nvPr/>
          </p:nvSpPr>
          <p:spPr bwMode="auto">
            <a:xfrm>
              <a:off x="2736" y="3043"/>
              <a:ext cx="233" cy="238"/>
            </a:xfrm>
            <a:custGeom>
              <a:avLst/>
              <a:gdLst/>
              <a:ahLst/>
              <a:cxnLst>
                <a:cxn ang="0">
                  <a:pos x="124" y="140"/>
                </a:cxn>
                <a:cxn ang="0">
                  <a:pos x="126" y="115"/>
                </a:cxn>
                <a:cxn ang="0">
                  <a:pos x="127" y="90"/>
                </a:cxn>
                <a:cxn ang="0">
                  <a:pos x="142" y="90"/>
                </a:cxn>
                <a:cxn ang="0">
                  <a:pos x="142" y="73"/>
                </a:cxn>
                <a:cxn ang="0">
                  <a:pos x="144" y="57"/>
                </a:cxn>
                <a:cxn ang="0">
                  <a:pos x="144" y="41"/>
                </a:cxn>
                <a:cxn ang="0">
                  <a:pos x="145" y="24"/>
                </a:cxn>
                <a:cxn ang="0">
                  <a:pos x="163" y="21"/>
                </a:cxn>
                <a:cxn ang="0">
                  <a:pos x="181" y="20"/>
                </a:cxn>
                <a:cxn ang="0">
                  <a:pos x="187" y="26"/>
                </a:cxn>
                <a:cxn ang="0">
                  <a:pos x="199" y="19"/>
                </a:cxn>
                <a:cxn ang="0">
                  <a:pos x="211" y="14"/>
                </a:cxn>
                <a:cxn ang="0">
                  <a:pos x="194" y="9"/>
                </a:cxn>
                <a:cxn ang="0">
                  <a:pos x="183" y="12"/>
                </a:cxn>
                <a:cxn ang="0">
                  <a:pos x="159" y="14"/>
                </a:cxn>
                <a:cxn ang="0">
                  <a:pos x="136" y="18"/>
                </a:cxn>
                <a:cxn ang="0">
                  <a:pos x="121" y="14"/>
                </a:cxn>
                <a:cxn ang="0">
                  <a:pos x="106" y="11"/>
                </a:cxn>
                <a:cxn ang="0">
                  <a:pos x="104" y="7"/>
                </a:cxn>
                <a:cxn ang="0">
                  <a:pos x="86" y="7"/>
                </a:cxn>
                <a:cxn ang="0">
                  <a:pos x="68" y="6"/>
                </a:cxn>
                <a:cxn ang="0">
                  <a:pos x="50" y="6"/>
                </a:cxn>
                <a:cxn ang="0">
                  <a:pos x="31" y="5"/>
                </a:cxn>
                <a:cxn ang="0">
                  <a:pos x="20" y="0"/>
                </a:cxn>
                <a:cxn ang="0">
                  <a:pos x="1" y="5"/>
                </a:cxn>
                <a:cxn ang="0">
                  <a:pos x="0" y="15"/>
                </a:cxn>
                <a:cxn ang="0">
                  <a:pos x="10" y="37"/>
                </a:cxn>
                <a:cxn ang="0">
                  <a:pos x="21" y="59"/>
                </a:cxn>
                <a:cxn ang="0">
                  <a:pos x="31" y="80"/>
                </a:cxn>
                <a:cxn ang="0">
                  <a:pos x="42" y="102"/>
                </a:cxn>
                <a:cxn ang="0">
                  <a:pos x="43" y="111"/>
                </a:cxn>
                <a:cxn ang="0">
                  <a:pos x="40" y="110"/>
                </a:cxn>
                <a:cxn ang="0">
                  <a:pos x="43" y="129"/>
                </a:cxn>
                <a:cxn ang="0">
                  <a:pos x="45" y="147"/>
                </a:cxn>
                <a:cxn ang="0">
                  <a:pos x="48" y="165"/>
                </a:cxn>
                <a:cxn ang="0">
                  <a:pos x="50" y="183"/>
                </a:cxn>
                <a:cxn ang="0">
                  <a:pos x="60" y="197"/>
                </a:cxn>
                <a:cxn ang="0">
                  <a:pos x="68" y="209"/>
                </a:cxn>
                <a:cxn ang="0">
                  <a:pos x="76" y="199"/>
                </a:cxn>
                <a:cxn ang="0">
                  <a:pos x="82" y="210"/>
                </a:cxn>
                <a:cxn ang="0">
                  <a:pos x="105" y="213"/>
                </a:cxn>
                <a:cxn ang="0">
                  <a:pos x="118" y="207"/>
                </a:cxn>
                <a:cxn ang="0">
                  <a:pos x="121" y="191"/>
                </a:cxn>
                <a:cxn ang="0">
                  <a:pos x="122" y="174"/>
                </a:cxn>
                <a:cxn ang="0">
                  <a:pos x="123" y="157"/>
                </a:cxn>
                <a:cxn ang="0">
                  <a:pos x="124" y="140"/>
                </a:cxn>
              </a:cxnLst>
              <a:rect l="0" t="0" r="r" b="b"/>
              <a:pathLst>
                <a:path w="211" h="213">
                  <a:moveTo>
                    <a:pt x="124" y="140"/>
                  </a:moveTo>
                  <a:lnTo>
                    <a:pt x="126" y="115"/>
                  </a:lnTo>
                  <a:lnTo>
                    <a:pt x="127" y="90"/>
                  </a:lnTo>
                  <a:lnTo>
                    <a:pt x="142" y="90"/>
                  </a:lnTo>
                  <a:lnTo>
                    <a:pt x="142" y="73"/>
                  </a:lnTo>
                  <a:lnTo>
                    <a:pt x="144" y="57"/>
                  </a:lnTo>
                  <a:lnTo>
                    <a:pt x="144" y="41"/>
                  </a:lnTo>
                  <a:lnTo>
                    <a:pt x="145" y="24"/>
                  </a:lnTo>
                  <a:lnTo>
                    <a:pt x="163" y="21"/>
                  </a:lnTo>
                  <a:lnTo>
                    <a:pt x="181" y="20"/>
                  </a:lnTo>
                  <a:lnTo>
                    <a:pt x="187" y="26"/>
                  </a:lnTo>
                  <a:lnTo>
                    <a:pt x="199" y="19"/>
                  </a:lnTo>
                  <a:lnTo>
                    <a:pt x="211" y="14"/>
                  </a:lnTo>
                  <a:lnTo>
                    <a:pt x="194" y="9"/>
                  </a:lnTo>
                  <a:lnTo>
                    <a:pt x="183" y="12"/>
                  </a:lnTo>
                  <a:lnTo>
                    <a:pt x="159" y="14"/>
                  </a:lnTo>
                  <a:lnTo>
                    <a:pt x="136" y="18"/>
                  </a:lnTo>
                  <a:lnTo>
                    <a:pt x="121" y="14"/>
                  </a:lnTo>
                  <a:lnTo>
                    <a:pt x="106" y="11"/>
                  </a:lnTo>
                  <a:lnTo>
                    <a:pt x="104" y="7"/>
                  </a:lnTo>
                  <a:lnTo>
                    <a:pt x="86" y="7"/>
                  </a:lnTo>
                  <a:lnTo>
                    <a:pt x="68" y="6"/>
                  </a:lnTo>
                  <a:lnTo>
                    <a:pt x="50" y="6"/>
                  </a:lnTo>
                  <a:lnTo>
                    <a:pt x="31" y="5"/>
                  </a:lnTo>
                  <a:lnTo>
                    <a:pt x="20" y="0"/>
                  </a:lnTo>
                  <a:lnTo>
                    <a:pt x="1" y="5"/>
                  </a:lnTo>
                  <a:lnTo>
                    <a:pt x="0" y="15"/>
                  </a:lnTo>
                  <a:lnTo>
                    <a:pt x="10" y="37"/>
                  </a:lnTo>
                  <a:lnTo>
                    <a:pt x="21" y="59"/>
                  </a:lnTo>
                  <a:lnTo>
                    <a:pt x="31" y="80"/>
                  </a:lnTo>
                  <a:lnTo>
                    <a:pt x="42" y="102"/>
                  </a:lnTo>
                  <a:lnTo>
                    <a:pt x="43" y="111"/>
                  </a:lnTo>
                  <a:lnTo>
                    <a:pt x="40" y="110"/>
                  </a:lnTo>
                  <a:lnTo>
                    <a:pt x="43" y="129"/>
                  </a:lnTo>
                  <a:lnTo>
                    <a:pt x="45" y="147"/>
                  </a:lnTo>
                  <a:lnTo>
                    <a:pt x="48" y="165"/>
                  </a:lnTo>
                  <a:lnTo>
                    <a:pt x="50" y="183"/>
                  </a:lnTo>
                  <a:lnTo>
                    <a:pt x="60" y="197"/>
                  </a:lnTo>
                  <a:lnTo>
                    <a:pt x="68" y="209"/>
                  </a:lnTo>
                  <a:lnTo>
                    <a:pt x="76" y="199"/>
                  </a:lnTo>
                  <a:lnTo>
                    <a:pt x="82" y="210"/>
                  </a:lnTo>
                  <a:lnTo>
                    <a:pt x="105" y="213"/>
                  </a:lnTo>
                  <a:lnTo>
                    <a:pt x="118" y="207"/>
                  </a:lnTo>
                  <a:lnTo>
                    <a:pt x="121" y="191"/>
                  </a:lnTo>
                  <a:lnTo>
                    <a:pt x="122" y="174"/>
                  </a:lnTo>
                  <a:lnTo>
                    <a:pt x="123" y="157"/>
                  </a:lnTo>
                  <a:lnTo>
                    <a:pt x="124" y="14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6" name="Freeform 200"/>
            <p:cNvSpPr/>
            <p:nvPr/>
          </p:nvSpPr>
          <p:spPr bwMode="auto">
            <a:xfrm>
              <a:off x="2872" y="3061"/>
              <a:ext cx="163" cy="181"/>
            </a:xfrm>
            <a:custGeom>
              <a:avLst/>
              <a:gdLst/>
              <a:ahLst/>
              <a:cxnLst>
                <a:cxn ang="0">
                  <a:pos x="0" y="126"/>
                </a:cxn>
                <a:cxn ang="0">
                  <a:pos x="2" y="101"/>
                </a:cxn>
                <a:cxn ang="0">
                  <a:pos x="3" y="76"/>
                </a:cxn>
                <a:cxn ang="0">
                  <a:pos x="18" y="76"/>
                </a:cxn>
                <a:cxn ang="0">
                  <a:pos x="18" y="59"/>
                </a:cxn>
                <a:cxn ang="0">
                  <a:pos x="20" y="43"/>
                </a:cxn>
                <a:cxn ang="0">
                  <a:pos x="20" y="27"/>
                </a:cxn>
                <a:cxn ang="0">
                  <a:pos x="21" y="10"/>
                </a:cxn>
                <a:cxn ang="0">
                  <a:pos x="39" y="7"/>
                </a:cxn>
                <a:cxn ang="0">
                  <a:pos x="57" y="6"/>
                </a:cxn>
                <a:cxn ang="0">
                  <a:pos x="63" y="12"/>
                </a:cxn>
                <a:cxn ang="0">
                  <a:pos x="75" y="5"/>
                </a:cxn>
                <a:cxn ang="0">
                  <a:pos x="87" y="0"/>
                </a:cxn>
                <a:cxn ang="0">
                  <a:pos x="96" y="18"/>
                </a:cxn>
                <a:cxn ang="0">
                  <a:pos x="106" y="36"/>
                </a:cxn>
                <a:cxn ang="0">
                  <a:pos x="117" y="45"/>
                </a:cxn>
                <a:cxn ang="0">
                  <a:pos x="120" y="48"/>
                </a:cxn>
                <a:cxn ang="0">
                  <a:pos x="124" y="54"/>
                </a:cxn>
                <a:cxn ang="0">
                  <a:pos x="129" y="69"/>
                </a:cxn>
                <a:cxn ang="0">
                  <a:pos x="143" y="75"/>
                </a:cxn>
                <a:cxn ang="0">
                  <a:pos x="147" y="78"/>
                </a:cxn>
                <a:cxn ang="0">
                  <a:pos x="146" y="79"/>
                </a:cxn>
                <a:cxn ang="0">
                  <a:pos x="125" y="93"/>
                </a:cxn>
                <a:cxn ang="0">
                  <a:pos x="110" y="107"/>
                </a:cxn>
                <a:cxn ang="0">
                  <a:pos x="101" y="123"/>
                </a:cxn>
                <a:cxn ang="0">
                  <a:pos x="92" y="129"/>
                </a:cxn>
                <a:cxn ang="0">
                  <a:pos x="83" y="143"/>
                </a:cxn>
                <a:cxn ang="0">
                  <a:pos x="59" y="141"/>
                </a:cxn>
                <a:cxn ang="0">
                  <a:pos x="47" y="136"/>
                </a:cxn>
                <a:cxn ang="0">
                  <a:pos x="39" y="148"/>
                </a:cxn>
                <a:cxn ang="0">
                  <a:pos x="32" y="160"/>
                </a:cxn>
                <a:cxn ang="0">
                  <a:pos x="15" y="162"/>
                </a:cxn>
                <a:cxn ang="0">
                  <a:pos x="9" y="160"/>
                </a:cxn>
                <a:cxn ang="0">
                  <a:pos x="11" y="143"/>
                </a:cxn>
                <a:cxn ang="0">
                  <a:pos x="0" y="126"/>
                </a:cxn>
              </a:cxnLst>
              <a:rect l="0" t="0" r="r" b="b"/>
              <a:pathLst>
                <a:path w="147" h="162">
                  <a:moveTo>
                    <a:pt x="0" y="126"/>
                  </a:moveTo>
                  <a:lnTo>
                    <a:pt x="2" y="101"/>
                  </a:lnTo>
                  <a:lnTo>
                    <a:pt x="3" y="76"/>
                  </a:lnTo>
                  <a:lnTo>
                    <a:pt x="18" y="76"/>
                  </a:lnTo>
                  <a:lnTo>
                    <a:pt x="18" y="59"/>
                  </a:lnTo>
                  <a:lnTo>
                    <a:pt x="20" y="43"/>
                  </a:lnTo>
                  <a:lnTo>
                    <a:pt x="20" y="27"/>
                  </a:lnTo>
                  <a:lnTo>
                    <a:pt x="21" y="10"/>
                  </a:lnTo>
                  <a:lnTo>
                    <a:pt x="39" y="7"/>
                  </a:lnTo>
                  <a:lnTo>
                    <a:pt x="57" y="6"/>
                  </a:lnTo>
                  <a:lnTo>
                    <a:pt x="63" y="12"/>
                  </a:lnTo>
                  <a:lnTo>
                    <a:pt x="75" y="5"/>
                  </a:lnTo>
                  <a:lnTo>
                    <a:pt x="87" y="0"/>
                  </a:lnTo>
                  <a:lnTo>
                    <a:pt x="96" y="18"/>
                  </a:lnTo>
                  <a:lnTo>
                    <a:pt x="106" y="36"/>
                  </a:lnTo>
                  <a:lnTo>
                    <a:pt x="117" y="45"/>
                  </a:lnTo>
                  <a:lnTo>
                    <a:pt x="120" y="48"/>
                  </a:lnTo>
                  <a:lnTo>
                    <a:pt x="124" y="54"/>
                  </a:lnTo>
                  <a:lnTo>
                    <a:pt x="129" y="69"/>
                  </a:lnTo>
                  <a:lnTo>
                    <a:pt x="143" y="75"/>
                  </a:lnTo>
                  <a:lnTo>
                    <a:pt x="147" y="78"/>
                  </a:lnTo>
                  <a:lnTo>
                    <a:pt x="146" y="79"/>
                  </a:lnTo>
                  <a:lnTo>
                    <a:pt x="125" y="93"/>
                  </a:lnTo>
                  <a:lnTo>
                    <a:pt x="110" y="107"/>
                  </a:lnTo>
                  <a:lnTo>
                    <a:pt x="101" y="123"/>
                  </a:lnTo>
                  <a:lnTo>
                    <a:pt x="92" y="129"/>
                  </a:lnTo>
                  <a:lnTo>
                    <a:pt x="83" y="143"/>
                  </a:lnTo>
                  <a:lnTo>
                    <a:pt x="59" y="141"/>
                  </a:lnTo>
                  <a:lnTo>
                    <a:pt x="47" y="136"/>
                  </a:lnTo>
                  <a:lnTo>
                    <a:pt x="39" y="148"/>
                  </a:lnTo>
                  <a:lnTo>
                    <a:pt x="32" y="160"/>
                  </a:lnTo>
                  <a:lnTo>
                    <a:pt x="15" y="162"/>
                  </a:lnTo>
                  <a:lnTo>
                    <a:pt x="9" y="160"/>
                  </a:lnTo>
                  <a:lnTo>
                    <a:pt x="11" y="143"/>
                  </a:lnTo>
                  <a:lnTo>
                    <a:pt x="0" y="12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7" name="Freeform 201"/>
            <p:cNvSpPr/>
            <p:nvPr/>
          </p:nvSpPr>
          <p:spPr bwMode="auto">
            <a:xfrm>
              <a:off x="3289" y="2934"/>
              <a:ext cx="4" cy="9"/>
            </a:xfrm>
            <a:custGeom>
              <a:avLst/>
              <a:gdLst/>
              <a:ahLst/>
              <a:cxnLst>
                <a:cxn ang="0">
                  <a:pos x="3" y="9"/>
                </a:cxn>
                <a:cxn ang="0">
                  <a:pos x="3" y="7"/>
                </a:cxn>
                <a:cxn ang="0">
                  <a:pos x="0" y="0"/>
                </a:cxn>
                <a:cxn ang="0">
                  <a:pos x="3" y="9"/>
                </a:cxn>
              </a:cxnLst>
              <a:rect l="0" t="0" r="r" b="b"/>
              <a:pathLst>
                <a:path w="3" h="9">
                  <a:moveTo>
                    <a:pt x="3" y="9"/>
                  </a:moveTo>
                  <a:lnTo>
                    <a:pt x="3" y="7"/>
                  </a:lnTo>
                  <a:lnTo>
                    <a:pt x="0" y="0"/>
                  </a:lnTo>
                  <a:lnTo>
                    <a:pt x="3" y="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8" name="Freeform 202"/>
            <p:cNvSpPr/>
            <p:nvPr/>
          </p:nvSpPr>
          <p:spPr bwMode="auto">
            <a:xfrm>
              <a:off x="2990" y="3276"/>
              <a:ext cx="39" cy="40"/>
            </a:xfrm>
            <a:custGeom>
              <a:avLst/>
              <a:gdLst/>
              <a:ahLst/>
              <a:cxnLst>
                <a:cxn ang="0">
                  <a:pos x="15" y="3"/>
                </a:cxn>
                <a:cxn ang="0">
                  <a:pos x="0" y="19"/>
                </a:cxn>
                <a:cxn ang="0">
                  <a:pos x="11" y="35"/>
                </a:cxn>
                <a:cxn ang="0">
                  <a:pos x="17" y="30"/>
                </a:cxn>
                <a:cxn ang="0">
                  <a:pos x="32" y="19"/>
                </a:cxn>
                <a:cxn ang="0">
                  <a:pos x="35" y="7"/>
                </a:cxn>
                <a:cxn ang="0">
                  <a:pos x="21" y="0"/>
                </a:cxn>
                <a:cxn ang="0">
                  <a:pos x="15" y="3"/>
                </a:cxn>
              </a:cxnLst>
              <a:rect l="0" t="0" r="r" b="b"/>
              <a:pathLst>
                <a:path w="35" h="35">
                  <a:moveTo>
                    <a:pt x="15" y="3"/>
                  </a:moveTo>
                  <a:lnTo>
                    <a:pt x="0" y="19"/>
                  </a:lnTo>
                  <a:lnTo>
                    <a:pt x="11" y="35"/>
                  </a:lnTo>
                  <a:lnTo>
                    <a:pt x="17" y="30"/>
                  </a:lnTo>
                  <a:lnTo>
                    <a:pt x="32" y="19"/>
                  </a:lnTo>
                  <a:lnTo>
                    <a:pt x="35" y="7"/>
                  </a:lnTo>
                  <a:lnTo>
                    <a:pt x="21" y="0"/>
                  </a:lnTo>
                  <a:lnTo>
                    <a:pt x="15"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89" name="Freeform 203"/>
            <p:cNvSpPr/>
            <p:nvPr/>
          </p:nvSpPr>
          <p:spPr bwMode="auto">
            <a:xfrm>
              <a:off x="3278" y="2947"/>
              <a:ext cx="135" cy="269"/>
            </a:xfrm>
            <a:custGeom>
              <a:avLst/>
              <a:gdLst/>
              <a:ahLst/>
              <a:cxnLst>
                <a:cxn ang="0">
                  <a:pos x="44" y="69"/>
                </a:cxn>
                <a:cxn ang="0">
                  <a:pos x="38" y="70"/>
                </a:cxn>
                <a:cxn ang="0">
                  <a:pos x="24" y="77"/>
                </a:cxn>
                <a:cxn ang="0">
                  <a:pos x="20" y="91"/>
                </a:cxn>
                <a:cxn ang="0">
                  <a:pos x="17" y="106"/>
                </a:cxn>
                <a:cxn ang="0">
                  <a:pos x="19" y="124"/>
                </a:cxn>
                <a:cxn ang="0">
                  <a:pos x="22" y="142"/>
                </a:cxn>
                <a:cxn ang="0">
                  <a:pos x="13" y="154"/>
                </a:cxn>
                <a:cxn ang="0">
                  <a:pos x="5" y="166"/>
                </a:cxn>
                <a:cxn ang="0">
                  <a:pos x="0" y="190"/>
                </a:cxn>
                <a:cxn ang="0">
                  <a:pos x="4" y="210"/>
                </a:cxn>
                <a:cxn ang="0">
                  <a:pos x="10" y="233"/>
                </a:cxn>
                <a:cxn ang="0">
                  <a:pos x="30" y="241"/>
                </a:cxn>
                <a:cxn ang="0">
                  <a:pos x="43" y="235"/>
                </a:cxn>
                <a:cxn ang="0">
                  <a:pos x="58" y="228"/>
                </a:cxn>
                <a:cxn ang="0">
                  <a:pos x="62" y="211"/>
                </a:cxn>
                <a:cxn ang="0">
                  <a:pos x="68" y="195"/>
                </a:cxn>
                <a:cxn ang="0">
                  <a:pos x="74" y="179"/>
                </a:cxn>
                <a:cxn ang="0">
                  <a:pos x="80" y="162"/>
                </a:cxn>
                <a:cxn ang="0">
                  <a:pos x="85" y="147"/>
                </a:cxn>
                <a:cxn ang="0">
                  <a:pos x="91" y="130"/>
                </a:cxn>
                <a:cxn ang="0">
                  <a:pos x="97" y="113"/>
                </a:cxn>
                <a:cxn ang="0">
                  <a:pos x="102" y="97"/>
                </a:cxn>
                <a:cxn ang="0">
                  <a:pos x="109" y="85"/>
                </a:cxn>
                <a:cxn ang="0">
                  <a:pos x="108" y="60"/>
                </a:cxn>
                <a:cxn ang="0">
                  <a:pos x="118" y="67"/>
                </a:cxn>
                <a:cxn ang="0">
                  <a:pos x="121" y="58"/>
                </a:cxn>
                <a:cxn ang="0">
                  <a:pos x="116" y="35"/>
                </a:cxn>
                <a:cxn ang="0">
                  <a:pos x="110" y="13"/>
                </a:cxn>
                <a:cxn ang="0">
                  <a:pos x="106" y="0"/>
                </a:cxn>
                <a:cxn ang="0">
                  <a:pos x="102" y="0"/>
                </a:cxn>
                <a:cxn ang="0">
                  <a:pos x="98" y="6"/>
                </a:cxn>
                <a:cxn ang="0">
                  <a:pos x="95" y="24"/>
                </a:cxn>
                <a:cxn ang="0">
                  <a:pos x="89" y="28"/>
                </a:cxn>
                <a:cxn ang="0">
                  <a:pos x="86" y="30"/>
                </a:cxn>
                <a:cxn ang="0">
                  <a:pos x="82" y="28"/>
                </a:cxn>
                <a:cxn ang="0">
                  <a:pos x="83" y="37"/>
                </a:cxn>
                <a:cxn ang="0">
                  <a:pos x="79" y="45"/>
                </a:cxn>
                <a:cxn ang="0">
                  <a:pos x="82" y="47"/>
                </a:cxn>
                <a:cxn ang="0">
                  <a:pos x="73" y="52"/>
                </a:cxn>
                <a:cxn ang="0">
                  <a:pos x="73" y="47"/>
                </a:cxn>
                <a:cxn ang="0">
                  <a:pos x="68" y="59"/>
                </a:cxn>
                <a:cxn ang="0">
                  <a:pos x="66" y="59"/>
                </a:cxn>
                <a:cxn ang="0">
                  <a:pos x="62" y="58"/>
                </a:cxn>
                <a:cxn ang="0">
                  <a:pos x="56" y="67"/>
                </a:cxn>
                <a:cxn ang="0">
                  <a:pos x="44" y="69"/>
                </a:cxn>
              </a:cxnLst>
              <a:rect l="0" t="0" r="r" b="b"/>
              <a:pathLst>
                <a:path w="121" h="241">
                  <a:moveTo>
                    <a:pt x="44" y="69"/>
                  </a:moveTo>
                  <a:lnTo>
                    <a:pt x="38" y="70"/>
                  </a:lnTo>
                  <a:lnTo>
                    <a:pt x="24" y="77"/>
                  </a:lnTo>
                  <a:lnTo>
                    <a:pt x="20" y="91"/>
                  </a:lnTo>
                  <a:lnTo>
                    <a:pt x="17" y="106"/>
                  </a:lnTo>
                  <a:lnTo>
                    <a:pt x="19" y="124"/>
                  </a:lnTo>
                  <a:lnTo>
                    <a:pt x="22" y="142"/>
                  </a:lnTo>
                  <a:lnTo>
                    <a:pt x="13" y="154"/>
                  </a:lnTo>
                  <a:lnTo>
                    <a:pt x="5" y="166"/>
                  </a:lnTo>
                  <a:lnTo>
                    <a:pt x="0" y="190"/>
                  </a:lnTo>
                  <a:lnTo>
                    <a:pt x="4" y="210"/>
                  </a:lnTo>
                  <a:lnTo>
                    <a:pt x="10" y="233"/>
                  </a:lnTo>
                  <a:lnTo>
                    <a:pt x="30" y="241"/>
                  </a:lnTo>
                  <a:lnTo>
                    <a:pt x="43" y="235"/>
                  </a:lnTo>
                  <a:lnTo>
                    <a:pt x="58" y="228"/>
                  </a:lnTo>
                  <a:lnTo>
                    <a:pt x="62" y="211"/>
                  </a:lnTo>
                  <a:lnTo>
                    <a:pt x="68" y="195"/>
                  </a:lnTo>
                  <a:lnTo>
                    <a:pt x="74" y="179"/>
                  </a:lnTo>
                  <a:lnTo>
                    <a:pt x="80" y="162"/>
                  </a:lnTo>
                  <a:lnTo>
                    <a:pt x="85" y="147"/>
                  </a:lnTo>
                  <a:lnTo>
                    <a:pt x="91" y="130"/>
                  </a:lnTo>
                  <a:lnTo>
                    <a:pt x="97" y="113"/>
                  </a:lnTo>
                  <a:lnTo>
                    <a:pt x="102" y="97"/>
                  </a:lnTo>
                  <a:lnTo>
                    <a:pt x="109" y="85"/>
                  </a:lnTo>
                  <a:lnTo>
                    <a:pt x="108" y="60"/>
                  </a:lnTo>
                  <a:lnTo>
                    <a:pt x="118" y="67"/>
                  </a:lnTo>
                  <a:lnTo>
                    <a:pt x="121" y="58"/>
                  </a:lnTo>
                  <a:lnTo>
                    <a:pt x="116" y="35"/>
                  </a:lnTo>
                  <a:lnTo>
                    <a:pt x="110" y="13"/>
                  </a:lnTo>
                  <a:lnTo>
                    <a:pt x="106" y="0"/>
                  </a:lnTo>
                  <a:lnTo>
                    <a:pt x="102" y="0"/>
                  </a:lnTo>
                  <a:lnTo>
                    <a:pt x="98" y="6"/>
                  </a:lnTo>
                  <a:lnTo>
                    <a:pt x="95" y="24"/>
                  </a:lnTo>
                  <a:lnTo>
                    <a:pt x="89" y="28"/>
                  </a:lnTo>
                  <a:lnTo>
                    <a:pt x="86" y="30"/>
                  </a:lnTo>
                  <a:lnTo>
                    <a:pt x="82" y="28"/>
                  </a:lnTo>
                  <a:lnTo>
                    <a:pt x="83" y="37"/>
                  </a:lnTo>
                  <a:lnTo>
                    <a:pt x="79" y="45"/>
                  </a:lnTo>
                  <a:lnTo>
                    <a:pt x="82" y="47"/>
                  </a:lnTo>
                  <a:lnTo>
                    <a:pt x="73" y="52"/>
                  </a:lnTo>
                  <a:lnTo>
                    <a:pt x="73" y="47"/>
                  </a:lnTo>
                  <a:lnTo>
                    <a:pt x="68" y="59"/>
                  </a:lnTo>
                  <a:lnTo>
                    <a:pt x="66" y="59"/>
                  </a:lnTo>
                  <a:lnTo>
                    <a:pt x="62" y="58"/>
                  </a:lnTo>
                  <a:lnTo>
                    <a:pt x="56" y="67"/>
                  </a:lnTo>
                  <a:lnTo>
                    <a:pt x="44" y="6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0" name="Freeform 204"/>
            <p:cNvSpPr/>
            <p:nvPr/>
          </p:nvSpPr>
          <p:spPr bwMode="auto">
            <a:xfrm>
              <a:off x="3103" y="2894"/>
              <a:ext cx="56" cy="156"/>
            </a:xfrm>
            <a:custGeom>
              <a:avLst/>
              <a:gdLst/>
              <a:ahLst/>
              <a:cxnLst>
                <a:cxn ang="0">
                  <a:pos x="29" y="97"/>
                </a:cxn>
                <a:cxn ang="0">
                  <a:pos x="23" y="115"/>
                </a:cxn>
                <a:cxn ang="0">
                  <a:pos x="30" y="127"/>
                </a:cxn>
                <a:cxn ang="0">
                  <a:pos x="37" y="138"/>
                </a:cxn>
                <a:cxn ang="0">
                  <a:pos x="36" y="129"/>
                </a:cxn>
                <a:cxn ang="0">
                  <a:pos x="44" y="120"/>
                </a:cxn>
                <a:cxn ang="0">
                  <a:pos x="47" y="107"/>
                </a:cxn>
                <a:cxn ang="0">
                  <a:pos x="49" y="94"/>
                </a:cxn>
                <a:cxn ang="0">
                  <a:pos x="39" y="84"/>
                </a:cxn>
                <a:cxn ang="0">
                  <a:pos x="30" y="73"/>
                </a:cxn>
                <a:cxn ang="0">
                  <a:pos x="27" y="55"/>
                </a:cxn>
                <a:cxn ang="0">
                  <a:pos x="31" y="42"/>
                </a:cxn>
                <a:cxn ang="0">
                  <a:pos x="36" y="39"/>
                </a:cxn>
                <a:cxn ang="0">
                  <a:pos x="37" y="39"/>
                </a:cxn>
                <a:cxn ang="0">
                  <a:pos x="32" y="24"/>
                </a:cxn>
                <a:cxn ang="0">
                  <a:pos x="27" y="6"/>
                </a:cxn>
                <a:cxn ang="0">
                  <a:pos x="21" y="3"/>
                </a:cxn>
                <a:cxn ang="0">
                  <a:pos x="6" y="0"/>
                </a:cxn>
                <a:cxn ang="0">
                  <a:pos x="7" y="4"/>
                </a:cxn>
                <a:cxn ang="0">
                  <a:pos x="17" y="18"/>
                </a:cxn>
                <a:cxn ang="0">
                  <a:pos x="13" y="25"/>
                </a:cxn>
                <a:cxn ang="0">
                  <a:pos x="12" y="39"/>
                </a:cxn>
                <a:cxn ang="0">
                  <a:pos x="11" y="53"/>
                </a:cxn>
                <a:cxn ang="0">
                  <a:pos x="8" y="58"/>
                </a:cxn>
                <a:cxn ang="0">
                  <a:pos x="0" y="75"/>
                </a:cxn>
                <a:cxn ang="0">
                  <a:pos x="7" y="83"/>
                </a:cxn>
                <a:cxn ang="0">
                  <a:pos x="13" y="90"/>
                </a:cxn>
                <a:cxn ang="0">
                  <a:pos x="23" y="90"/>
                </a:cxn>
                <a:cxn ang="0">
                  <a:pos x="29" y="97"/>
                </a:cxn>
              </a:cxnLst>
              <a:rect l="0" t="0" r="r" b="b"/>
              <a:pathLst>
                <a:path w="49" h="138">
                  <a:moveTo>
                    <a:pt x="29" y="97"/>
                  </a:moveTo>
                  <a:lnTo>
                    <a:pt x="23" y="115"/>
                  </a:lnTo>
                  <a:lnTo>
                    <a:pt x="30" y="127"/>
                  </a:lnTo>
                  <a:lnTo>
                    <a:pt x="37" y="138"/>
                  </a:lnTo>
                  <a:lnTo>
                    <a:pt x="36" y="129"/>
                  </a:lnTo>
                  <a:lnTo>
                    <a:pt x="44" y="120"/>
                  </a:lnTo>
                  <a:lnTo>
                    <a:pt x="47" y="107"/>
                  </a:lnTo>
                  <a:lnTo>
                    <a:pt x="49" y="94"/>
                  </a:lnTo>
                  <a:lnTo>
                    <a:pt x="39" y="84"/>
                  </a:lnTo>
                  <a:lnTo>
                    <a:pt x="30" y="73"/>
                  </a:lnTo>
                  <a:lnTo>
                    <a:pt x="27" y="55"/>
                  </a:lnTo>
                  <a:lnTo>
                    <a:pt x="31" y="42"/>
                  </a:lnTo>
                  <a:lnTo>
                    <a:pt x="36" y="39"/>
                  </a:lnTo>
                  <a:lnTo>
                    <a:pt x="37" y="39"/>
                  </a:lnTo>
                  <a:lnTo>
                    <a:pt x="32" y="24"/>
                  </a:lnTo>
                  <a:lnTo>
                    <a:pt x="27" y="6"/>
                  </a:lnTo>
                  <a:lnTo>
                    <a:pt x="21" y="3"/>
                  </a:lnTo>
                  <a:lnTo>
                    <a:pt x="6" y="0"/>
                  </a:lnTo>
                  <a:lnTo>
                    <a:pt x="7" y="4"/>
                  </a:lnTo>
                  <a:lnTo>
                    <a:pt x="17" y="18"/>
                  </a:lnTo>
                  <a:lnTo>
                    <a:pt x="13" y="25"/>
                  </a:lnTo>
                  <a:lnTo>
                    <a:pt x="12" y="39"/>
                  </a:lnTo>
                  <a:lnTo>
                    <a:pt x="11" y="53"/>
                  </a:lnTo>
                  <a:lnTo>
                    <a:pt x="8" y="58"/>
                  </a:lnTo>
                  <a:lnTo>
                    <a:pt x="0" y="75"/>
                  </a:lnTo>
                  <a:lnTo>
                    <a:pt x="7" y="83"/>
                  </a:lnTo>
                  <a:lnTo>
                    <a:pt x="13" y="90"/>
                  </a:lnTo>
                  <a:lnTo>
                    <a:pt x="23" y="90"/>
                  </a:lnTo>
                  <a:lnTo>
                    <a:pt x="29" y="9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1" name="Freeform 205"/>
            <p:cNvSpPr/>
            <p:nvPr/>
          </p:nvSpPr>
          <p:spPr bwMode="auto">
            <a:xfrm>
              <a:off x="3061" y="2915"/>
              <a:ext cx="181" cy="327"/>
            </a:xfrm>
            <a:custGeom>
              <a:avLst/>
              <a:gdLst/>
              <a:ahLst/>
              <a:cxnLst>
                <a:cxn ang="0">
                  <a:pos x="66" y="172"/>
                </a:cxn>
                <a:cxn ang="0">
                  <a:pos x="72" y="166"/>
                </a:cxn>
                <a:cxn ang="0">
                  <a:pos x="102" y="136"/>
                </a:cxn>
                <a:cxn ang="0">
                  <a:pos x="130" y="119"/>
                </a:cxn>
                <a:cxn ang="0">
                  <a:pos x="162" y="84"/>
                </a:cxn>
                <a:cxn ang="0">
                  <a:pos x="165" y="71"/>
                </a:cxn>
                <a:cxn ang="0">
                  <a:pos x="165" y="38"/>
                </a:cxn>
                <a:cxn ang="0">
                  <a:pos x="165" y="0"/>
                </a:cxn>
                <a:cxn ang="0">
                  <a:pos x="147" y="9"/>
                </a:cxn>
                <a:cxn ang="0">
                  <a:pos x="123" y="17"/>
                </a:cxn>
                <a:cxn ang="0">
                  <a:pos x="93" y="18"/>
                </a:cxn>
                <a:cxn ang="0">
                  <a:pos x="76" y="20"/>
                </a:cxn>
                <a:cxn ang="0">
                  <a:pos x="67" y="36"/>
                </a:cxn>
                <a:cxn ang="0">
                  <a:pos x="79" y="65"/>
                </a:cxn>
                <a:cxn ang="0">
                  <a:pos x="87" y="88"/>
                </a:cxn>
                <a:cxn ang="0">
                  <a:pos x="76" y="110"/>
                </a:cxn>
                <a:cxn ang="0">
                  <a:pos x="70" y="108"/>
                </a:cxn>
                <a:cxn ang="0">
                  <a:pos x="69" y="78"/>
                </a:cxn>
                <a:cxn ang="0">
                  <a:pos x="53" y="71"/>
                </a:cxn>
                <a:cxn ang="0">
                  <a:pos x="35" y="69"/>
                </a:cxn>
                <a:cxn ang="0">
                  <a:pos x="12" y="78"/>
                </a:cxn>
                <a:cxn ang="0">
                  <a:pos x="3" y="93"/>
                </a:cxn>
                <a:cxn ang="0">
                  <a:pos x="10" y="99"/>
                </a:cxn>
                <a:cxn ang="0">
                  <a:pos x="41" y="112"/>
                </a:cxn>
                <a:cxn ang="0">
                  <a:pos x="37" y="149"/>
                </a:cxn>
                <a:cxn ang="0">
                  <a:pos x="34" y="182"/>
                </a:cxn>
                <a:cxn ang="0">
                  <a:pos x="21" y="206"/>
                </a:cxn>
                <a:cxn ang="0">
                  <a:pos x="13" y="227"/>
                </a:cxn>
                <a:cxn ang="0">
                  <a:pos x="17" y="260"/>
                </a:cxn>
                <a:cxn ang="0">
                  <a:pos x="19" y="294"/>
                </a:cxn>
                <a:cxn ang="0">
                  <a:pos x="31" y="282"/>
                </a:cxn>
                <a:cxn ang="0">
                  <a:pos x="46" y="263"/>
                </a:cxn>
                <a:cxn ang="0">
                  <a:pos x="72" y="248"/>
                </a:cxn>
                <a:cxn ang="0">
                  <a:pos x="75" y="225"/>
                </a:cxn>
                <a:cxn ang="0">
                  <a:pos x="73" y="214"/>
                </a:cxn>
                <a:cxn ang="0">
                  <a:pos x="69" y="184"/>
                </a:cxn>
              </a:cxnLst>
              <a:rect l="0" t="0" r="r" b="b"/>
              <a:pathLst>
                <a:path w="166" h="294">
                  <a:moveTo>
                    <a:pt x="69" y="184"/>
                  </a:moveTo>
                  <a:lnTo>
                    <a:pt x="66" y="172"/>
                  </a:lnTo>
                  <a:lnTo>
                    <a:pt x="66" y="166"/>
                  </a:lnTo>
                  <a:lnTo>
                    <a:pt x="72" y="166"/>
                  </a:lnTo>
                  <a:lnTo>
                    <a:pt x="90" y="152"/>
                  </a:lnTo>
                  <a:lnTo>
                    <a:pt x="102" y="136"/>
                  </a:lnTo>
                  <a:lnTo>
                    <a:pt x="115" y="128"/>
                  </a:lnTo>
                  <a:lnTo>
                    <a:pt x="130" y="119"/>
                  </a:lnTo>
                  <a:lnTo>
                    <a:pt x="149" y="107"/>
                  </a:lnTo>
                  <a:lnTo>
                    <a:pt x="162" y="84"/>
                  </a:lnTo>
                  <a:lnTo>
                    <a:pt x="166" y="71"/>
                  </a:lnTo>
                  <a:lnTo>
                    <a:pt x="165" y="71"/>
                  </a:lnTo>
                  <a:lnTo>
                    <a:pt x="162" y="46"/>
                  </a:lnTo>
                  <a:lnTo>
                    <a:pt x="165" y="38"/>
                  </a:lnTo>
                  <a:lnTo>
                    <a:pt x="163" y="12"/>
                  </a:lnTo>
                  <a:lnTo>
                    <a:pt x="165" y="0"/>
                  </a:lnTo>
                  <a:lnTo>
                    <a:pt x="163" y="0"/>
                  </a:lnTo>
                  <a:lnTo>
                    <a:pt x="147" y="9"/>
                  </a:lnTo>
                  <a:lnTo>
                    <a:pt x="131" y="16"/>
                  </a:lnTo>
                  <a:lnTo>
                    <a:pt x="123" y="17"/>
                  </a:lnTo>
                  <a:lnTo>
                    <a:pt x="111" y="22"/>
                  </a:lnTo>
                  <a:lnTo>
                    <a:pt x="93" y="18"/>
                  </a:lnTo>
                  <a:lnTo>
                    <a:pt x="83" y="20"/>
                  </a:lnTo>
                  <a:lnTo>
                    <a:pt x="76" y="20"/>
                  </a:lnTo>
                  <a:lnTo>
                    <a:pt x="71" y="23"/>
                  </a:lnTo>
                  <a:lnTo>
                    <a:pt x="67" y="36"/>
                  </a:lnTo>
                  <a:lnTo>
                    <a:pt x="70" y="54"/>
                  </a:lnTo>
                  <a:lnTo>
                    <a:pt x="79" y="65"/>
                  </a:lnTo>
                  <a:lnTo>
                    <a:pt x="89" y="75"/>
                  </a:lnTo>
                  <a:lnTo>
                    <a:pt x="87" y="88"/>
                  </a:lnTo>
                  <a:lnTo>
                    <a:pt x="84" y="101"/>
                  </a:lnTo>
                  <a:lnTo>
                    <a:pt x="76" y="110"/>
                  </a:lnTo>
                  <a:lnTo>
                    <a:pt x="77" y="119"/>
                  </a:lnTo>
                  <a:lnTo>
                    <a:pt x="70" y="108"/>
                  </a:lnTo>
                  <a:lnTo>
                    <a:pt x="63" y="96"/>
                  </a:lnTo>
                  <a:lnTo>
                    <a:pt x="69" y="78"/>
                  </a:lnTo>
                  <a:lnTo>
                    <a:pt x="63" y="71"/>
                  </a:lnTo>
                  <a:lnTo>
                    <a:pt x="53" y="71"/>
                  </a:lnTo>
                  <a:lnTo>
                    <a:pt x="47" y="64"/>
                  </a:lnTo>
                  <a:lnTo>
                    <a:pt x="35" y="69"/>
                  </a:lnTo>
                  <a:lnTo>
                    <a:pt x="23" y="74"/>
                  </a:lnTo>
                  <a:lnTo>
                    <a:pt x="12" y="78"/>
                  </a:lnTo>
                  <a:lnTo>
                    <a:pt x="0" y="83"/>
                  </a:lnTo>
                  <a:lnTo>
                    <a:pt x="3" y="93"/>
                  </a:lnTo>
                  <a:lnTo>
                    <a:pt x="3" y="100"/>
                  </a:lnTo>
                  <a:lnTo>
                    <a:pt x="10" y="99"/>
                  </a:lnTo>
                  <a:lnTo>
                    <a:pt x="25" y="106"/>
                  </a:lnTo>
                  <a:lnTo>
                    <a:pt x="41" y="112"/>
                  </a:lnTo>
                  <a:lnTo>
                    <a:pt x="41" y="134"/>
                  </a:lnTo>
                  <a:lnTo>
                    <a:pt x="37" y="149"/>
                  </a:lnTo>
                  <a:lnTo>
                    <a:pt x="40" y="166"/>
                  </a:lnTo>
                  <a:lnTo>
                    <a:pt x="34" y="182"/>
                  </a:lnTo>
                  <a:lnTo>
                    <a:pt x="30" y="196"/>
                  </a:lnTo>
                  <a:lnTo>
                    <a:pt x="21" y="206"/>
                  </a:lnTo>
                  <a:lnTo>
                    <a:pt x="11" y="215"/>
                  </a:lnTo>
                  <a:lnTo>
                    <a:pt x="13" y="227"/>
                  </a:lnTo>
                  <a:lnTo>
                    <a:pt x="17" y="240"/>
                  </a:lnTo>
                  <a:lnTo>
                    <a:pt x="17" y="260"/>
                  </a:lnTo>
                  <a:lnTo>
                    <a:pt x="17" y="278"/>
                  </a:lnTo>
                  <a:lnTo>
                    <a:pt x="19" y="294"/>
                  </a:lnTo>
                  <a:lnTo>
                    <a:pt x="30" y="294"/>
                  </a:lnTo>
                  <a:lnTo>
                    <a:pt x="31" y="282"/>
                  </a:lnTo>
                  <a:lnTo>
                    <a:pt x="27" y="279"/>
                  </a:lnTo>
                  <a:lnTo>
                    <a:pt x="46" y="263"/>
                  </a:lnTo>
                  <a:lnTo>
                    <a:pt x="59" y="256"/>
                  </a:lnTo>
                  <a:lnTo>
                    <a:pt x="72" y="248"/>
                  </a:lnTo>
                  <a:lnTo>
                    <a:pt x="72" y="240"/>
                  </a:lnTo>
                  <a:lnTo>
                    <a:pt x="75" y="225"/>
                  </a:lnTo>
                  <a:lnTo>
                    <a:pt x="76" y="209"/>
                  </a:lnTo>
                  <a:lnTo>
                    <a:pt x="73" y="214"/>
                  </a:lnTo>
                  <a:lnTo>
                    <a:pt x="70" y="200"/>
                  </a:lnTo>
                  <a:lnTo>
                    <a:pt x="69" y="18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2" name="Freeform 206"/>
            <p:cNvSpPr/>
            <p:nvPr/>
          </p:nvSpPr>
          <p:spPr bwMode="auto">
            <a:xfrm>
              <a:off x="2811" y="3147"/>
              <a:ext cx="282" cy="249"/>
            </a:xfrm>
            <a:custGeom>
              <a:avLst/>
              <a:gdLst/>
              <a:ahLst/>
              <a:cxnLst>
                <a:cxn ang="0">
                  <a:pos x="55" y="64"/>
                </a:cxn>
                <a:cxn ang="0">
                  <a:pos x="53" y="98"/>
                </a:cxn>
                <a:cxn ang="0">
                  <a:pos x="37" y="120"/>
                </a:cxn>
                <a:cxn ang="0">
                  <a:pos x="8" y="106"/>
                </a:cxn>
                <a:cxn ang="0">
                  <a:pos x="7" y="132"/>
                </a:cxn>
                <a:cxn ang="0">
                  <a:pos x="19" y="165"/>
                </a:cxn>
                <a:cxn ang="0">
                  <a:pos x="19" y="190"/>
                </a:cxn>
                <a:cxn ang="0">
                  <a:pos x="25" y="216"/>
                </a:cxn>
                <a:cxn ang="0">
                  <a:pos x="38" y="221"/>
                </a:cxn>
                <a:cxn ang="0">
                  <a:pos x="64" y="221"/>
                </a:cxn>
                <a:cxn ang="0">
                  <a:pos x="96" y="215"/>
                </a:cxn>
                <a:cxn ang="0">
                  <a:pos x="133" y="212"/>
                </a:cxn>
                <a:cxn ang="0">
                  <a:pos x="160" y="198"/>
                </a:cxn>
                <a:cxn ang="0">
                  <a:pos x="186" y="179"/>
                </a:cxn>
                <a:cxn ang="0">
                  <a:pos x="205" y="158"/>
                </a:cxn>
                <a:cxn ang="0">
                  <a:pos x="227" y="134"/>
                </a:cxn>
                <a:cxn ang="0">
                  <a:pos x="246" y="101"/>
                </a:cxn>
                <a:cxn ang="0">
                  <a:pos x="242" y="84"/>
                </a:cxn>
                <a:cxn ang="0">
                  <a:pos x="223" y="87"/>
                </a:cxn>
                <a:cxn ang="0">
                  <a:pos x="232" y="64"/>
                </a:cxn>
                <a:cxn ang="0">
                  <a:pos x="240" y="50"/>
                </a:cxn>
                <a:cxn ang="0">
                  <a:pos x="236" y="17"/>
                </a:cxn>
                <a:cxn ang="0">
                  <a:pos x="218" y="3"/>
                </a:cxn>
                <a:cxn ang="0">
                  <a:pos x="202" y="0"/>
                </a:cxn>
                <a:cxn ang="0">
                  <a:pos x="166" y="28"/>
                </a:cxn>
                <a:cxn ang="0">
                  <a:pos x="148" y="50"/>
                </a:cxn>
                <a:cxn ang="0">
                  <a:pos x="115" y="62"/>
                </a:cxn>
                <a:cxn ang="0">
                  <a:pos x="95" y="69"/>
                </a:cxn>
                <a:cxn ang="0">
                  <a:pos x="71" y="83"/>
                </a:cxn>
                <a:cxn ang="0">
                  <a:pos x="67" y="64"/>
                </a:cxn>
                <a:cxn ang="0">
                  <a:pos x="176" y="120"/>
                </a:cxn>
                <a:cxn ang="0">
                  <a:pos x="172" y="152"/>
                </a:cxn>
                <a:cxn ang="0">
                  <a:pos x="193" y="136"/>
                </a:cxn>
                <a:cxn ang="0">
                  <a:pos x="182" y="117"/>
                </a:cxn>
                <a:cxn ang="0">
                  <a:pos x="56" y="47"/>
                </a:cxn>
              </a:cxnLst>
              <a:rect l="0" t="0" r="r" b="b"/>
              <a:pathLst>
                <a:path w="253" h="226">
                  <a:moveTo>
                    <a:pt x="56" y="47"/>
                  </a:moveTo>
                  <a:lnTo>
                    <a:pt x="55" y="64"/>
                  </a:lnTo>
                  <a:lnTo>
                    <a:pt x="54" y="81"/>
                  </a:lnTo>
                  <a:lnTo>
                    <a:pt x="53" y="98"/>
                  </a:lnTo>
                  <a:lnTo>
                    <a:pt x="50" y="114"/>
                  </a:lnTo>
                  <a:lnTo>
                    <a:pt x="37" y="120"/>
                  </a:lnTo>
                  <a:lnTo>
                    <a:pt x="14" y="117"/>
                  </a:lnTo>
                  <a:lnTo>
                    <a:pt x="8" y="106"/>
                  </a:lnTo>
                  <a:lnTo>
                    <a:pt x="0" y="116"/>
                  </a:lnTo>
                  <a:lnTo>
                    <a:pt x="7" y="132"/>
                  </a:lnTo>
                  <a:lnTo>
                    <a:pt x="13" y="148"/>
                  </a:lnTo>
                  <a:lnTo>
                    <a:pt x="19" y="165"/>
                  </a:lnTo>
                  <a:lnTo>
                    <a:pt x="25" y="182"/>
                  </a:lnTo>
                  <a:lnTo>
                    <a:pt x="19" y="190"/>
                  </a:lnTo>
                  <a:lnTo>
                    <a:pt x="20" y="198"/>
                  </a:lnTo>
                  <a:lnTo>
                    <a:pt x="25" y="216"/>
                  </a:lnTo>
                  <a:lnTo>
                    <a:pt x="30" y="216"/>
                  </a:lnTo>
                  <a:lnTo>
                    <a:pt x="38" y="221"/>
                  </a:lnTo>
                  <a:lnTo>
                    <a:pt x="48" y="226"/>
                  </a:lnTo>
                  <a:lnTo>
                    <a:pt x="64" y="221"/>
                  </a:lnTo>
                  <a:lnTo>
                    <a:pt x="80" y="215"/>
                  </a:lnTo>
                  <a:lnTo>
                    <a:pt x="96" y="215"/>
                  </a:lnTo>
                  <a:lnTo>
                    <a:pt x="113" y="214"/>
                  </a:lnTo>
                  <a:lnTo>
                    <a:pt x="133" y="212"/>
                  </a:lnTo>
                  <a:lnTo>
                    <a:pt x="143" y="208"/>
                  </a:lnTo>
                  <a:lnTo>
                    <a:pt x="160" y="198"/>
                  </a:lnTo>
                  <a:lnTo>
                    <a:pt x="176" y="189"/>
                  </a:lnTo>
                  <a:lnTo>
                    <a:pt x="186" y="179"/>
                  </a:lnTo>
                  <a:lnTo>
                    <a:pt x="196" y="168"/>
                  </a:lnTo>
                  <a:lnTo>
                    <a:pt x="205" y="158"/>
                  </a:lnTo>
                  <a:lnTo>
                    <a:pt x="216" y="147"/>
                  </a:lnTo>
                  <a:lnTo>
                    <a:pt x="227" y="134"/>
                  </a:lnTo>
                  <a:lnTo>
                    <a:pt x="239" y="119"/>
                  </a:lnTo>
                  <a:lnTo>
                    <a:pt x="246" y="101"/>
                  </a:lnTo>
                  <a:lnTo>
                    <a:pt x="253" y="84"/>
                  </a:lnTo>
                  <a:lnTo>
                    <a:pt x="242" y="84"/>
                  </a:lnTo>
                  <a:lnTo>
                    <a:pt x="239" y="92"/>
                  </a:lnTo>
                  <a:lnTo>
                    <a:pt x="223" y="87"/>
                  </a:lnTo>
                  <a:lnTo>
                    <a:pt x="224" y="74"/>
                  </a:lnTo>
                  <a:lnTo>
                    <a:pt x="232" y="64"/>
                  </a:lnTo>
                  <a:lnTo>
                    <a:pt x="240" y="68"/>
                  </a:lnTo>
                  <a:lnTo>
                    <a:pt x="240" y="50"/>
                  </a:lnTo>
                  <a:lnTo>
                    <a:pt x="240" y="30"/>
                  </a:lnTo>
                  <a:lnTo>
                    <a:pt x="236" y="17"/>
                  </a:lnTo>
                  <a:lnTo>
                    <a:pt x="234" y="5"/>
                  </a:lnTo>
                  <a:lnTo>
                    <a:pt x="218" y="3"/>
                  </a:lnTo>
                  <a:lnTo>
                    <a:pt x="204" y="0"/>
                  </a:lnTo>
                  <a:lnTo>
                    <a:pt x="202" y="0"/>
                  </a:lnTo>
                  <a:lnTo>
                    <a:pt x="181" y="14"/>
                  </a:lnTo>
                  <a:lnTo>
                    <a:pt x="166" y="28"/>
                  </a:lnTo>
                  <a:lnTo>
                    <a:pt x="157" y="44"/>
                  </a:lnTo>
                  <a:lnTo>
                    <a:pt x="148" y="50"/>
                  </a:lnTo>
                  <a:lnTo>
                    <a:pt x="139" y="64"/>
                  </a:lnTo>
                  <a:lnTo>
                    <a:pt x="115" y="62"/>
                  </a:lnTo>
                  <a:lnTo>
                    <a:pt x="103" y="57"/>
                  </a:lnTo>
                  <a:lnTo>
                    <a:pt x="95" y="69"/>
                  </a:lnTo>
                  <a:lnTo>
                    <a:pt x="88" y="81"/>
                  </a:lnTo>
                  <a:lnTo>
                    <a:pt x="71" y="83"/>
                  </a:lnTo>
                  <a:lnTo>
                    <a:pt x="65" y="81"/>
                  </a:lnTo>
                  <a:lnTo>
                    <a:pt x="67" y="64"/>
                  </a:lnTo>
                  <a:lnTo>
                    <a:pt x="56" y="47"/>
                  </a:lnTo>
                  <a:lnTo>
                    <a:pt x="176" y="120"/>
                  </a:lnTo>
                  <a:lnTo>
                    <a:pt x="161" y="136"/>
                  </a:lnTo>
                  <a:lnTo>
                    <a:pt x="172" y="152"/>
                  </a:lnTo>
                  <a:lnTo>
                    <a:pt x="178" y="147"/>
                  </a:lnTo>
                  <a:lnTo>
                    <a:pt x="193" y="136"/>
                  </a:lnTo>
                  <a:lnTo>
                    <a:pt x="196" y="124"/>
                  </a:lnTo>
                  <a:lnTo>
                    <a:pt x="182" y="117"/>
                  </a:lnTo>
                  <a:lnTo>
                    <a:pt x="176" y="120"/>
                  </a:lnTo>
                  <a:lnTo>
                    <a:pt x="56" y="4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3" name="Freeform 207"/>
            <p:cNvSpPr/>
            <p:nvPr/>
          </p:nvSpPr>
          <p:spPr bwMode="auto">
            <a:xfrm>
              <a:off x="2811" y="3147"/>
              <a:ext cx="282" cy="249"/>
            </a:xfrm>
            <a:custGeom>
              <a:avLst/>
              <a:gdLst/>
              <a:ahLst/>
              <a:cxnLst>
                <a:cxn ang="0">
                  <a:pos x="56" y="47"/>
                </a:cxn>
                <a:cxn ang="0">
                  <a:pos x="55" y="64"/>
                </a:cxn>
                <a:cxn ang="0">
                  <a:pos x="54" y="81"/>
                </a:cxn>
                <a:cxn ang="0">
                  <a:pos x="53" y="98"/>
                </a:cxn>
                <a:cxn ang="0">
                  <a:pos x="50" y="114"/>
                </a:cxn>
                <a:cxn ang="0">
                  <a:pos x="37" y="120"/>
                </a:cxn>
                <a:cxn ang="0">
                  <a:pos x="14" y="117"/>
                </a:cxn>
                <a:cxn ang="0">
                  <a:pos x="8" y="106"/>
                </a:cxn>
                <a:cxn ang="0">
                  <a:pos x="0" y="116"/>
                </a:cxn>
                <a:cxn ang="0">
                  <a:pos x="7" y="132"/>
                </a:cxn>
                <a:cxn ang="0">
                  <a:pos x="13" y="148"/>
                </a:cxn>
                <a:cxn ang="0">
                  <a:pos x="19" y="165"/>
                </a:cxn>
                <a:cxn ang="0">
                  <a:pos x="25" y="182"/>
                </a:cxn>
                <a:cxn ang="0">
                  <a:pos x="19" y="190"/>
                </a:cxn>
                <a:cxn ang="0">
                  <a:pos x="20" y="198"/>
                </a:cxn>
                <a:cxn ang="0">
                  <a:pos x="25" y="216"/>
                </a:cxn>
                <a:cxn ang="0">
                  <a:pos x="30" y="216"/>
                </a:cxn>
                <a:cxn ang="0">
                  <a:pos x="38" y="221"/>
                </a:cxn>
                <a:cxn ang="0">
                  <a:pos x="48" y="226"/>
                </a:cxn>
                <a:cxn ang="0">
                  <a:pos x="64" y="221"/>
                </a:cxn>
                <a:cxn ang="0">
                  <a:pos x="80" y="215"/>
                </a:cxn>
                <a:cxn ang="0">
                  <a:pos x="96" y="215"/>
                </a:cxn>
                <a:cxn ang="0">
                  <a:pos x="113" y="214"/>
                </a:cxn>
                <a:cxn ang="0">
                  <a:pos x="133" y="212"/>
                </a:cxn>
                <a:cxn ang="0">
                  <a:pos x="143" y="208"/>
                </a:cxn>
                <a:cxn ang="0">
                  <a:pos x="160" y="198"/>
                </a:cxn>
                <a:cxn ang="0">
                  <a:pos x="176" y="189"/>
                </a:cxn>
                <a:cxn ang="0">
                  <a:pos x="186" y="179"/>
                </a:cxn>
                <a:cxn ang="0">
                  <a:pos x="196" y="168"/>
                </a:cxn>
                <a:cxn ang="0">
                  <a:pos x="205" y="158"/>
                </a:cxn>
                <a:cxn ang="0">
                  <a:pos x="216" y="147"/>
                </a:cxn>
                <a:cxn ang="0">
                  <a:pos x="227" y="134"/>
                </a:cxn>
                <a:cxn ang="0">
                  <a:pos x="239" y="119"/>
                </a:cxn>
                <a:cxn ang="0">
                  <a:pos x="246" y="101"/>
                </a:cxn>
                <a:cxn ang="0">
                  <a:pos x="253" y="84"/>
                </a:cxn>
                <a:cxn ang="0">
                  <a:pos x="242" y="84"/>
                </a:cxn>
                <a:cxn ang="0">
                  <a:pos x="239" y="92"/>
                </a:cxn>
                <a:cxn ang="0">
                  <a:pos x="223" y="87"/>
                </a:cxn>
                <a:cxn ang="0">
                  <a:pos x="224" y="74"/>
                </a:cxn>
                <a:cxn ang="0">
                  <a:pos x="232" y="64"/>
                </a:cxn>
                <a:cxn ang="0">
                  <a:pos x="240" y="68"/>
                </a:cxn>
                <a:cxn ang="0">
                  <a:pos x="240" y="50"/>
                </a:cxn>
                <a:cxn ang="0">
                  <a:pos x="240" y="30"/>
                </a:cxn>
                <a:cxn ang="0">
                  <a:pos x="236" y="17"/>
                </a:cxn>
                <a:cxn ang="0">
                  <a:pos x="234" y="5"/>
                </a:cxn>
                <a:cxn ang="0">
                  <a:pos x="218" y="3"/>
                </a:cxn>
                <a:cxn ang="0">
                  <a:pos x="204" y="0"/>
                </a:cxn>
                <a:cxn ang="0">
                  <a:pos x="202" y="0"/>
                </a:cxn>
                <a:cxn ang="0">
                  <a:pos x="181" y="14"/>
                </a:cxn>
                <a:cxn ang="0">
                  <a:pos x="166" y="28"/>
                </a:cxn>
                <a:cxn ang="0">
                  <a:pos x="157" y="44"/>
                </a:cxn>
                <a:cxn ang="0">
                  <a:pos x="148" y="50"/>
                </a:cxn>
                <a:cxn ang="0">
                  <a:pos x="139" y="64"/>
                </a:cxn>
                <a:cxn ang="0">
                  <a:pos x="115" y="62"/>
                </a:cxn>
                <a:cxn ang="0">
                  <a:pos x="103" y="57"/>
                </a:cxn>
                <a:cxn ang="0">
                  <a:pos x="95" y="69"/>
                </a:cxn>
                <a:cxn ang="0">
                  <a:pos x="88" y="81"/>
                </a:cxn>
                <a:cxn ang="0">
                  <a:pos x="71" y="83"/>
                </a:cxn>
                <a:cxn ang="0">
                  <a:pos x="65" y="81"/>
                </a:cxn>
                <a:cxn ang="0">
                  <a:pos x="67" y="64"/>
                </a:cxn>
                <a:cxn ang="0">
                  <a:pos x="56" y="47"/>
                </a:cxn>
              </a:cxnLst>
              <a:rect l="0" t="0" r="r" b="b"/>
              <a:pathLst>
                <a:path w="253" h="226">
                  <a:moveTo>
                    <a:pt x="56" y="47"/>
                  </a:moveTo>
                  <a:lnTo>
                    <a:pt x="55" y="64"/>
                  </a:lnTo>
                  <a:lnTo>
                    <a:pt x="54" y="81"/>
                  </a:lnTo>
                  <a:lnTo>
                    <a:pt x="53" y="98"/>
                  </a:lnTo>
                  <a:lnTo>
                    <a:pt x="50" y="114"/>
                  </a:lnTo>
                  <a:lnTo>
                    <a:pt x="37" y="120"/>
                  </a:lnTo>
                  <a:lnTo>
                    <a:pt x="14" y="117"/>
                  </a:lnTo>
                  <a:lnTo>
                    <a:pt x="8" y="106"/>
                  </a:lnTo>
                  <a:lnTo>
                    <a:pt x="0" y="116"/>
                  </a:lnTo>
                  <a:lnTo>
                    <a:pt x="7" y="132"/>
                  </a:lnTo>
                  <a:lnTo>
                    <a:pt x="13" y="148"/>
                  </a:lnTo>
                  <a:lnTo>
                    <a:pt x="19" y="165"/>
                  </a:lnTo>
                  <a:lnTo>
                    <a:pt x="25" y="182"/>
                  </a:lnTo>
                  <a:lnTo>
                    <a:pt x="19" y="190"/>
                  </a:lnTo>
                  <a:lnTo>
                    <a:pt x="20" y="198"/>
                  </a:lnTo>
                  <a:lnTo>
                    <a:pt x="25" y="216"/>
                  </a:lnTo>
                  <a:lnTo>
                    <a:pt x="30" y="216"/>
                  </a:lnTo>
                  <a:lnTo>
                    <a:pt x="38" y="221"/>
                  </a:lnTo>
                  <a:lnTo>
                    <a:pt x="48" y="226"/>
                  </a:lnTo>
                  <a:lnTo>
                    <a:pt x="64" y="221"/>
                  </a:lnTo>
                  <a:lnTo>
                    <a:pt x="80" y="215"/>
                  </a:lnTo>
                  <a:lnTo>
                    <a:pt x="96" y="215"/>
                  </a:lnTo>
                  <a:lnTo>
                    <a:pt x="113" y="214"/>
                  </a:lnTo>
                  <a:lnTo>
                    <a:pt x="133" y="212"/>
                  </a:lnTo>
                  <a:lnTo>
                    <a:pt x="143" y="208"/>
                  </a:lnTo>
                  <a:lnTo>
                    <a:pt x="160" y="198"/>
                  </a:lnTo>
                  <a:lnTo>
                    <a:pt x="176" y="189"/>
                  </a:lnTo>
                  <a:lnTo>
                    <a:pt x="186" y="179"/>
                  </a:lnTo>
                  <a:lnTo>
                    <a:pt x="196" y="168"/>
                  </a:lnTo>
                  <a:lnTo>
                    <a:pt x="205" y="158"/>
                  </a:lnTo>
                  <a:lnTo>
                    <a:pt x="216" y="147"/>
                  </a:lnTo>
                  <a:lnTo>
                    <a:pt x="227" y="134"/>
                  </a:lnTo>
                  <a:lnTo>
                    <a:pt x="239" y="119"/>
                  </a:lnTo>
                  <a:lnTo>
                    <a:pt x="246" y="101"/>
                  </a:lnTo>
                  <a:lnTo>
                    <a:pt x="253" y="84"/>
                  </a:lnTo>
                  <a:lnTo>
                    <a:pt x="242" y="84"/>
                  </a:lnTo>
                  <a:lnTo>
                    <a:pt x="239" y="92"/>
                  </a:lnTo>
                  <a:lnTo>
                    <a:pt x="223" y="87"/>
                  </a:lnTo>
                  <a:lnTo>
                    <a:pt x="224" y="74"/>
                  </a:lnTo>
                  <a:lnTo>
                    <a:pt x="232" y="64"/>
                  </a:lnTo>
                  <a:lnTo>
                    <a:pt x="240" y="68"/>
                  </a:lnTo>
                  <a:lnTo>
                    <a:pt x="240" y="50"/>
                  </a:lnTo>
                  <a:lnTo>
                    <a:pt x="240" y="30"/>
                  </a:lnTo>
                  <a:lnTo>
                    <a:pt x="236" y="17"/>
                  </a:lnTo>
                  <a:lnTo>
                    <a:pt x="234" y="5"/>
                  </a:lnTo>
                  <a:lnTo>
                    <a:pt x="218" y="3"/>
                  </a:lnTo>
                  <a:lnTo>
                    <a:pt x="204" y="0"/>
                  </a:lnTo>
                  <a:lnTo>
                    <a:pt x="202" y="0"/>
                  </a:lnTo>
                  <a:lnTo>
                    <a:pt x="181" y="14"/>
                  </a:lnTo>
                  <a:lnTo>
                    <a:pt x="166" y="28"/>
                  </a:lnTo>
                  <a:lnTo>
                    <a:pt x="157" y="44"/>
                  </a:lnTo>
                  <a:lnTo>
                    <a:pt x="148" y="50"/>
                  </a:lnTo>
                  <a:lnTo>
                    <a:pt x="139" y="64"/>
                  </a:lnTo>
                  <a:lnTo>
                    <a:pt x="115" y="62"/>
                  </a:lnTo>
                  <a:lnTo>
                    <a:pt x="103" y="57"/>
                  </a:lnTo>
                  <a:lnTo>
                    <a:pt x="95" y="69"/>
                  </a:lnTo>
                  <a:lnTo>
                    <a:pt x="88" y="81"/>
                  </a:lnTo>
                  <a:lnTo>
                    <a:pt x="71" y="83"/>
                  </a:lnTo>
                  <a:lnTo>
                    <a:pt x="65" y="81"/>
                  </a:lnTo>
                  <a:lnTo>
                    <a:pt x="67" y="64"/>
                  </a:lnTo>
                  <a:lnTo>
                    <a:pt x="56" y="4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4" name="Freeform 208"/>
            <p:cNvSpPr/>
            <p:nvPr/>
          </p:nvSpPr>
          <p:spPr bwMode="auto">
            <a:xfrm>
              <a:off x="2990" y="3276"/>
              <a:ext cx="39" cy="40"/>
            </a:xfrm>
            <a:custGeom>
              <a:avLst/>
              <a:gdLst/>
              <a:ahLst/>
              <a:cxnLst>
                <a:cxn ang="0">
                  <a:pos x="15" y="3"/>
                </a:cxn>
                <a:cxn ang="0">
                  <a:pos x="0" y="19"/>
                </a:cxn>
                <a:cxn ang="0">
                  <a:pos x="11" y="35"/>
                </a:cxn>
                <a:cxn ang="0">
                  <a:pos x="17" y="30"/>
                </a:cxn>
                <a:cxn ang="0">
                  <a:pos x="32" y="19"/>
                </a:cxn>
                <a:cxn ang="0">
                  <a:pos x="35" y="7"/>
                </a:cxn>
                <a:cxn ang="0">
                  <a:pos x="21" y="0"/>
                </a:cxn>
                <a:cxn ang="0">
                  <a:pos x="15" y="3"/>
                </a:cxn>
              </a:cxnLst>
              <a:rect l="0" t="0" r="r" b="b"/>
              <a:pathLst>
                <a:path w="35" h="35">
                  <a:moveTo>
                    <a:pt x="15" y="3"/>
                  </a:moveTo>
                  <a:lnTo>
                    <a:pt x="0" y="19"/>
                  </a:lnTo>
                  <a:lnTo>
                    <a:pt x="11" y="35"/>
                  </a:lnTo>
                  <a:lnTo>
                    <a:pt x="17" y="30"/>
                  </a:lnTo>
                  <a:lnTo>
                    <a:pt x="32" y="19"/>
                  </a:lnTo>
                  <a:lnTo>
                    <a:pt x="35" y="7"/>
                  </a:lnTo>
                  <a:lnTo>
                    <a:pt x="21" y="0"/>
                  </a:lnTo>
                  <a:lnTo>
                    <a:pt x="15"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5" name="Freeform 209"/>
            <p:cNvSpPr/>
            <p:nvPr/>
          </p:nvSpPr>
          <p:spPr bwMode="auto">
            <a:xfrm>
              <a:off x="2780" y="3156"/>
              <a:ext cx="1" cy="11"/>
            </a:xfrm>
            <a:custGeom>
              <a:avLst/>
              <a:gdLst/>
              <a:ahLst/>
              <a:cxnLst>
                <a:cxn ang="0">
                  <a:pos x="3" y="9"/>
                </a:cxn>
                <a:cxn ang="0">
                  <a:pos x="0" y="8"/>
                </a:cxn>
                <a:cxn ang="0">
                  <a:pos x="2" y="0"/>
                </a:cxn>
                <a:cxn ang="0">
                  <a:pos x="3" y="9"/>
                </a:cxn>
              </a:cxnLst>
              <a:rect l="0" t="0" r="r" b="b"/>
              <a:pathLst>
                <a:path w="3" h="9">
                  <a:moveTo>
                    <a:pt x="3" y="9"/>
                  </a:moveTo>
                  <a:lnTo>
                    <a:pt x="0" y="8"/>
                  </a:lnTo>
                  <a:lnTo>
                    <a:pt x="2" y="0"/>
                  </a:lnTo>
                  <a:lnTo>
                    <a:pt x="3" y="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6" name="Freeform 210"/>
            <p:cNvSpPr/>
            <p:nvPr/>
          </p:nvSpPr>
          <p:spPr bwMode="auto">
            <a:xfrm>
              <a:off x="3061" y="3218"/>
              <a:ext cx="21" cy="32"/>
            </a:xfrm>
            <a:custGeom>
              <a:avLst/>
              <a:gdLst/>
              <a:ahLst/>
              <a:cxnLst>
                <a:cxn ang="0">
                  <a:pos x="9" y="0"/>
                </a:cxn>
                <a:cxn ang="0">
                  <a:pos x="1" y="10"/>
                </a:cxn>
                <a:cxn ang="0">
                  <a:pos x="0" y="23"/>
                </a:cxn>
                <a:cxn ang="0">
                  <a:pos x="16" y="28"/>
                </a:cxn>
                <a:cxn ang="0">
                  <a:pos x="19" y="20"/>
                </a:cxn>
                <a:cxn ang="0">
                  <a:pos x="17" y="4"/>
                </a:cxn>
                <a:cxn ang="0">
                  <a:pos x="9" y="0"/>
                </a:cxn>
              </a:cxnLst>
              <a:rect l="0" t="0" r="r" b="b"/>
              <a:pathLst>
                <a:path w="19" h="28">
                  <a:moveTo>
                    <a:pt x="9" y="0"/>
                  </a:moveTo>
                  <a:lnTo>
                    <a:pt x="1" y="10"/>
                  </a:lnTo>
                  <a:lnTo>
                    <a:pt x="0" y="23"/>
                  </a:lnTo>
                  <a:lnTo>
                    <a:pt x="16" y="28"/>
                  </a:lnTo>
                  <a:lnTo>
                    <a:pt x="19" y="20"/>
                  </a:lnTo>
                  <a:lnTo>
                    <a:pt x="17" y="4"/>
                  </a:lnTo>
                  <a:lnTo>
                    <a:pt x="9"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7" name="Freeform 211"/>
            <p:cNvSpPr/>
            <p:nvPr/>
          </p:nvSpPr>
          <p:spPr bwMode="auto">
            <a:xfrm>
              <a:off x="2736" y="2823"/>
              <a:ext cx="215" cy="240"/>
            </a:xfrm>
            <a:custGeom>
              <a:avLst/>
              <a:gdLst/>
              <a:ahLst/>
              <a:cxnLst>
                <a:cxn ang="0">
                  <a:pos x="193" y="127"/>
                </a:cxn>
                <a:cxn ang="0">
                  <a:pos x="177" y="127"/>
                </a:cxn>
                <a:cxn ang="0">
                  <a:pos x="162" y="128"/>
                </a:cxn>
                <a:cxn ang="0">
                  <a:pos x="161" y="141"/>
                </a:cxn>
                <a:cxn ang="0">
                  <a:pos x="161" y="156"/>
                </a:cxn>
                <a:cxn ang="0">
                  <a:pos x="161" y="170"/>
                </a:cxn>
                <a:cxn ang="0">
                  <a:pos x="161" y="184"/>
                </a:cxn>
                <a:cxn ang="0">
                  <a:pos x="171" y="198"/>
                </a:cxn>
                <a:cxn ang="0">
                  <a:pos x="182" y="211"/>
                </a:cxn>
                <a:cxn ang="0">
                  <a:pos x="158" y="213"/>
                </a:cxn>
                <a:cxn ang="0">
                  <a:pos x="135" y="217"/>
                </a:cxn>
                <a:cxn ang="0">
                  <a:pos x="120" y="213"/>
                </a:cxn>
                <a:cxn ang="0">
                  <a:pos x="105" y="210"/>
                </a:cxn>
                <a:cxn ang="0">
                  <a:pos x="103" y="206"/>
                </a:cxn>
                <a:cxn ang="0">
                  <a:pos x="85" y="206"/>
                </a:cxn>
                <a:cxn ang="0">
                  <a:pos x="67" y="205"/>
                </a:cxn>
                <a:cxn ang="0">
                  <a:pos x="49" y="205"/>
                </a:cxn>
                <a:cxn ang="0">
                  <a:pos x="30" y="204"/>
                </a:cxn>
                <a:cxn ang="0">
                  <a:pos x="19" y="199"/>
                </a:cxn>
                <a:cxn ang="0">
                  <a:pos x="0" y="204"/>
                </a:cxn>
                <a:cxn ang="0">
                  <a:pos x="1" y="189"/>
                </a:cxn>
                <a:cxn ang="0">
                  <a:pos x="2" y="175"/>
                </a:cxn>
                <a:cxn ang="0">
                  <a:pos x="9" y="153"/>
                </a:cxn>
                <a:cxn ang="0">
                  <a:pos x="17" y="130"/>
                </a:cxn>
                <a:cxn ang="0">
                  <a:pos x="25" y="118"/>
                </a:cxn>
                <a:cxn ang="0">
                  <a:pos x="32" y="106"/>
                </a:cxn>
                <a:cxn ang="0">
                  <a:pos x="30" y="82"/>
                </a:cxn>
                <a:cxn ang="0">
                  <a:pos x="25" y="68"/>
                </a:cxn>
                <a:cxn ang="0">
                  <a:pos x="21" y="55"/>
                </a:cxn>
                <a:cxn ang="0">
                  <a:pos x="26" y="46"/>
                </a:cxn>
                <a:cxn ang="0">
                  <a:pos x="19" y="25"/>
                </a:cxn>
                <a:cxn ang="0">
                  <a:pos x="11" y="3"/>
                </a:cxn>
                <a:cxn ang="0">
                  <a:pos x="24" y="0"/>
                </a:cxn>
                <a:cxn ang="0">
                  <a:pos x="37" y="0"/>
                </a:cxn>
                <a:cxn ang="0">
                  <a:pos x="51" y="1"/>
                </a:cxn>
                <a:cxn ang="0">
                  <a:pos x="65" y="1"/>
                </a:cxn>
                <a:cxn ang="0">
                  <a:pos x="78" y="2"/>
                </a:cxn>
                <a:cxn ang="0">
                  <a:pos x="84" y="19"/>
                </a:cxn>
                <a:cxn ang="0">
                  <a:pos x="91" y="36"/>
                </a:cxn>
                <a:cxn ang="0">
                  <a:pos x="102" y="39"/>
                </a:cxn>
                <a:cxn ang="0">
                  <a:pos x="121" y="36"/>
                </a:cxn>
                <a:cxn ang="0">
                  <a:pos x="125" y="20"/>
                </a:cxn>
                <a:cxn ang="0">
                  <a:pos x="140" y="21"/>
                </a:cxn>
                <a:cxn ang="0">
                  <a:pos x="140" y="25"/>
                </a:cxn>
                <a:cxn ang="0">
                  <a:pos x="161" y="28"/>
                </a:cxn>
                <a:cxn ang="0">
                  <a:pos x="162" y="49"/>
                </a:cxn>
                <a:cxn ang="0">
                  <a:pos x="162" y="69"/>
                </a:cxn>
                <a:cxn ang="0">
                  <a:pos x="167" y="87"/>
                </a:cxn>
                <a:cxn ang="0">
                  <a:pos x="168" y="94"/>
                </a:cxn>
                <a:cxn ang="0">
                  <a:pos x="181" y="92"/>
                </a:cxn>
                <a:cxn ang="0">
                  <a:pos x="193" y="90"/>
                </a:cxn>
                <a:cxn ang="0">
                  <a:pos x="193" y="108"/>
                </a:cxn>
                <a:cxn ang="0">
                  <a:pos x="193" y="127"/>
                </a:cxn>
              </a:cxnLst>
              <a:rect l="0" t="0" r="r" b="b"/>
              <a:pathLst>
                <a:path w="193" h="217">
                  <a:moveTo>
                    <a:pt x="193" y="127"/>
                  </a:moveTo>
                  <a:lnTo>
                    <a:pt x="177" y="127"/>
                  </a:lnTo>
                  <a:lnTo>
                    <a:pt x="162" y="128"/>
                  </a:lnTo>
                  <a:lnTo>
                    <a:pt x="161" y="141"/>
                  </a:lnTo>
                  <a:lnTo>
                    <a:pt x="161" y="156"/>
                  </a:lnTo>
                  <a:lnTo>
                    <a:pt x="161" y="170"/>
                  </a:lnTo>
                  <a:lnTo>
                    <a:pt x="161" y="184"/>
                  </a:lnTo>
                  <a:lnTo>
                    <a:pt x="171" y="198"/>
                  </a:lnTo>
                  <a:lnTo>
                    <a:pt x="182" y="211"/>
                  </a:lnTo>
                  <a:lnTo>
                    <a:pt x="158" y="213"/>
                  </a:lnTo>
                  <a:lnTo>
                    <a:pt x="135" y="217"/>
                  </a:lnTo>
                  <a:lnTo>
                    <a:pt x="120" y="213"/>
                  </a:lnTo>
                  <a:lnTo>
                    <a:pt x="105" y="210"/>
                  </a:lnTo>
                  <a:lnTo>
                    <a:pt x="103" y="206"/>
                  </a:lnTo>
                  <a:lnTo>
                    <a:pt x="85" y="206"/>
                  </a:lnTo>
                  <a:lnTo>
                    <a:pt x="67" y="205"/>
                  </a:lnTo>
                  <a:lnTo>
                    <a:pt x="49" y="205"/>
                  </a:lnTo>
                  <a:lnTo>
                    <a:pt x="30" y="204"/>
                  </a:lnTo>
                  <a:lnTo>
                    <a:pt x="19" y="199"/>
                  </a:lnTo>
                  <a:lnTo>
                    <a:pt x="0" y="204"/>
                  </a:lnTo>
                  <a:lnTo>
                    <a:pt x="1" y="189"/>
                  </a:lnTo>
                  <a:lnTo>
                    <a:pt x="2" y="175"/>
                  </a:lnTo>
                  <a:lnTo>
                    <a:pt x="9" y="153"/>
                  </a:lnTo>
                  <a:lnTo>
                    <a:pt x="17" y="130"/>
                  </a:lnTo>
                  <a:lnTo>
                    <a:pt x="25" y="118"/>
                  </a:lnTo>
                  <a:lnTo>
                    <a:pt x="32" y="106"/>
                  </a:lnTo>
                  <a:lnTo>
                    <a:pt x="30" y="82"/>
                  </a:lnTo>
                  <a:lnTo>
                    <a:pt x="25" y="68"/>
                  </a:lnTo>
                  <a:lnTo>
                    <a:pt x="21" y="55"/>
                  </a:lnTo>
                  <a:lnTo>
                    <a:pt x="26" y="46"/>
                  </a:lnTo>
                  <a:lnTo>
                    <a:pt x="19" y="25"/>
                  </a:lnTo>
                  <a:lnTo>
                    <a:pt x="11" y="3"/>
                  </a:lnTo>
                  <a:lnTo>
                    <a:pt x="24" y="0"/>
                  </a:lnTo>
                  <a:lnTo>
                    <a:pt x="37" y="0"/>
                  </a:lnTo>
                  <a:lnTo>
                    <a:pt x="51" y="1"/>
                  </a:lnTo>
                  <a:lnTo>
                    <a:pt x="65" y="1"/>
                  </a:lnTo>
                  <a:lnTo>
                    <a:pt x="78" y="2"/>
                  </a:lnTo>
                  <a:lnTo>
                    <a:pt x="84" y="19"/>
                  </a:lnTo>
                  <a:lnTo>
                    <a:pt x="91" y="36"/>
                  </a:lnTo>
                  <a:lnTo>
                    <a:pt x="102" y="39"/>
                  </a:lnTo>
                  <a:lnTo>
                    <a:pt x="121" y="36"/>
                  </a:lnTo>
                  <a:lnTo>
                    <a:pt x="125" y="20"/>
                  </a:lnTo>
                  <a:lnTo>
                    <a:pt x="140" y="21"/>
                  </a:lnTo>
                  <a:lnTo>
                    <a:pt x="140" y="25"/>
                  </a:lnTo>
                  <a:lnTo>
                    <a:pt x="161" y="28"/>
                  </a:lnTo>
                  <a:lnTo>
                    <a:pt x="162" y="49"/>
                  </a:lnTo>
                  <a:lnTo>
                    <a:pt x="162" y="69"/>
                  </a:lnTo>
                  <a:lnTo>
                    <a:pt x="167" y="87"/>
                  </a:lnTo>
                  <a:lnTo>
                    <a:pt x="168" y="94"/>
                  </a:lnTo>
                  <a:lnTo>
                    <a:pt x="181" y="92"/>
                  </a:lnTo>
                  <a:lnTo>
                    <a:pt x="193" y="90"/>
                  </a:lnTo>
                  <a:lnTo>
                    <a:pt x="193" y="108"/>
                  </a:lnTo>
                  <a:lnTo>
                    <a:pt x="193" y="12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8" name="Freeform 212"/>
            <p:cNvSpPr/>
            <p:nvPr/>
          </p:nvSpPr>
          <p:spPr bwMode="auto">
            <a:xfrm>
              <a:off x="2743" y="2794"/>
              <a:ext cx="21" cy="26"/>
            </a:xfrm>
            <a:custGeom>
              <a:avLst/>
              <a:gdLst/>
              <a:ahLst/>
              <a:cxnLst>
                <a:cxn ang="0">
                  <a:pos x="2" y="24"/>
                </a:cxn>
                <a:cxn ang="0">
                  <a:pos x="0" y="10"/>
                </a:cxn>
                <a:cxn ang="0">
                  <a:pos x="11" y="0"/>
                </a:cxn>
                <a:cxn ang="0">
                  <a:pos x="17" y="3"/>
                </a:cxn>
                <a:cxn ang="0">
                  <a:pos x="9" y="9"/>
                </a:cxn>
                <a:cxn ang="0">
                  <a:pos x="8" y="23"/>
                </a:cxn>
                <a:cxn ang="0">
                  <a:pos x="2" y="24"/>
                </a:cxn>
              </a:cxnLst>
              <a:rect l="0" t="0" r="r" b="b"/>
              <a:pathLst>
                <a:path w="17" h="24">
                  <a:moveTo>
                    <a:pt x="2" y="24"/>
                  </a:moveTo>
                  <a:lnTo>
                    <a:pt x="0" y="10"/>
                  </a:lnTo>
                  <a:lnTo>
                    <a:pt x="11" y="0"/>
                  </a:lnTo>
                  <a:lnTo>
                    <a:pt x="17" y="3"/>
                  </a:lnTo>
                  <a:lnTo>
                    <a:pt x="9" y="9"/>
                  </a:lnTo>
                  <a:lnTo>
                    <a:pt x="8" y="23"/>
                  </a:lnTo>
                  <a:lnTo>
                    <a:pt x="2" y="2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399" name="Freeform 213"/>
            <p:cNvSpPr/>
            <p:nvPr/>
          </p:nvSpPr>
          <p:spPr bwMode="auto">
            <a:xfrm>
              <a:off x="2698" y="2659"/>
              <a:ext cx="33" cy="26"/>
            </a:xfrm>
            <a:custGeom>
              <a:avLst/>
              <a:gdLst/>
              <a:ahLst/>
              <a:cxnLst>
                <a:cxn ang="0">
                  <a:pos x="6" y="24"/>
                </a:cxn>
                <a:cxn ang="0">
                  <a:pos x="0" y="22"/>
                </a:cxn>
                <a:cxn ang="0">
                  <a:pos x="2" y="16"/>
                </a:cxn>
                <a:cxn ang="0">
                  <a:pos x="6" y="0"/>
                </a:cxn>
                <a:cxn ang="0">
                  <a:pos x="18" y="1"/>
                </a:cxn>
                <a:cxn ang="0">
                  <a:pos x="30" y="4"/>
                </a:cxn>
                <a:cxn ang="0">
                  <a:pos x="30" y="24"/>
                </a:cxn>
                <a:cxn ang="0">
                  <a:pos x="18" y="24"/>
                </a:cxn>
                <a:cxn ang="0">
                  <a:pos x="6" y="24"/>
                </a:cxn>
              </a:cxnLst>
              <a:rect l="0" t="0" r="r" b="b"/>
              <a:pathLst>
                <a:path w="30" h="24">
                  <a:moveTo>
                    <a:pt x="6" y="24"/>
                  </a:moveTo>
                  <a:lnTo>
                    <a:pt x="0" y="22"/>
                  </a:lnTo>
                  <a:lnTo>
                    <a:pt x="2" y="16"/>
                  </a:lnTo>
                  <a:lnTo>
                    <a:pt x="6" y="0"/>
                  </a:lnTo>
                  <a:lnTo>
                    <a:pt x="18" y="1"/>
                  </a:lnTo>
                  <a:lnTo>
                    <a:pt x="30" y="4"/>
                  </a:lnTo>
                  <a:lnTo>
                    <a:pt x="30" y="24"/>
                  </a:lnTo>
                  <a:lnTo>
                    <a:pt x="18" y="24"/>
                  </a:lnTo>
                  <a:lnTo>
                    <a:pt x="6" y="2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0" name="Freeform 214"/>
            <p:cNvSpPr/>
            <p:nvPr/>
          </p:nvSpPr>
          <p:spPr bwMode="auto">
            <a:xfrm>
              <a:off x="2680" y="2630"/>
              <a:ext cx="10" cy="11"/>
            </a:xfrm>
            <a:custGeom>
              <a:avLst/>
              <a:gdLst/>
              <a:ahLst/>
              <a:cxnLst>
                <a:cxn ang="0">
                  <a:pos x="9" y="1"/>
                </a:cxn>
                <a:cxn ang="0">
                  <a:pos x="6" y="0"/>
                </a:cxn>
                <a:cxn ang="0">
                  <a:pos x="0" y="8"/>
                </a:cxn>
                <a:cxn ang="0">
                  <a:pos x="9" y="1"/>
                </a:cxn>
              </a:cxnLst>
              <a:rect l="0" t="0" r="r" b="b"/>
              <a:pathLst>
                <a:path w="9" h="8">
                  <a:moveTo>
                    <a:pt x="9" y="1"/>
                  </a:moveTo>
                  <a:lnTo>
                    <a:pt x="6" y="0"/>
                  </a:lnTo>
                  <a:lnTo>
                    <a:pt x="0" y="8"/>
                  </a:lnTo>
                  <a:lnTo>
                    <a:pt x="9"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1" name="Freeform 215"/>
            <p:cNvSpPr/>
            <p:nvPr/>
          </p:nvSpPr>
          <p:spPr bwMode="auto">
            <a:xfrm>
              <a:off x="2687" y="2663"/>
              <a:ext cx="100" cy="120"/>
            </a:xfrm>
            <a:custGeom>
              <a:avLst/>
              <a:gdLst/>
              <a:ahLst/>
              <a:cxnLst>
                <a:cxn ang="0">
                  <a:pos x="16" y="20"/>
                </a:cxn>
                <a:cxn ang="0">
                  <a:pos x="13" y="27"/>
                </a:cxn>
                <a:cxn ang="0">
                  <a:pos x="9" y="27"/>
                </a:cxn>
                <a:cxn ang="0">
                  <a:pos x="19" y="36"/>
                </a:cxn>
                <a:cxn ang="0">
                  <a:pos x="10" y="34"/>
                </a:cxn>
                <a:cxn ang="0">
                  <a:pos x="5" y="51"/>
                </a:cxn>
                <a:cxn ang="0">
                  <a:pos x="0" y="51"/>
                </a:cxn>
                <a:cxn ang="0">
                  <a:pos x="7" y="63"/>
                </a:cxn>
                <a:cxn ang="0">
                  <a:pos x="11" y="67"/>
                </a:cxn>
                <a:cxn ang="0">
                  <a:pos x="5" y="62"/>
                </a:cxn>
                <a:cxn ang="0">
                  <a:pos x="12" y="73"/>
                </a:cxn>
                <a:cxn ang="0">
                  <a:pos x="10" y="73"/>
                </a:cxn>
                <a:cxn ang="0">
                  <a:pos x="19" y="84"/>
                </a:cxn>
                <a:cxn ang="0">
                  <a:pos x="17" y="82"/>
                </a:cxn>
                <a:cxn ang="0">
                  <a:pos x="28" y="96"/>
                </a:cxn>
                <a:cxn ang="0">
                  <a:pos x="39" y="109"/>
                </a:cxn>
                <a:cxn ang="0">
                  <a:pos x="43" y="102"/>
                </a:cxn>
                <a:cxn ang="0">
                  <a:pos x="47" y="104"/>
                </a:cxn>
                <a:cxn ang="0">
                  <a:pos x="51" y="100"/>
                </a:cxn>
                <a:cxn ang="0">
                  <a:pos x="47" y="93"/>
                </a:cxn>
                <a:cxn ang="0">
                  <a:pos x="46" y="88"/>
                </a:cxn>
                <a:cxn ang="0">
                  <a:pos x="45" y="82"/>
                </a:cxn>
                <a:cxn ang="0">
                  <a:pos x="59" y="81"/>
                </a:cxn>
                <a:cxn ang="0">
                  <a:pos x="60" y="70"/>
                </a:cxn>
                <a:cxn ang="0">
                  <a:pos x="70" y="81"/>
                </a:cxn>
                <a:cxn ang="0">
                  <a:pos x="79" y="78"/>
                </a:cxn>
                <a:cxn ang="0">
                  <a:pos x="82" y="82"/>
                </a:cxn>
                <a:cxn ang="0">
                  <a:pos x="87" y="78"/>
                </a:cxn>
                <a:cxn ang="0">
                  <a:pos x="91" y="52"/>
                </a:cxn>
                <a:cxn ang="0">
                  <a:pos x="82" y="37"/>
                </a:cxn>
                <a:cxn ang="0">
                  <a:pos x="89" y="27"/>
                </a:cxn>
                <a:cxn ang="0">
                  <a:pos x="88" y="15"/>
                </a:cxn>
                <a:cxn ang="0">
                  <a:pos x="71" y="16"/>
                </a:cxn>
                <a:cxn ang="0">
                  <a:pos x="72" y="0"/>
                </a:cxn>
                <a:cxn ang="0">
                  <a:pos x="57" y="0"/>
                </a:cxn>
                <a:cxn ang="0">
                  <a:pos x="41" y="0"/>
                </a:cxn>
                <a:cxn ang="0">
                  <a:pos x="41" y="20"/>
                </a:cxn>
                <a:cxn ang="0">
                  <a:pos x="29" y="20"/>
                </a:cxn>
                <a:cxn ang="0">
                  <a:pos x="17" y="20"/>
                </a:cxn>
                <a:cxn ang="0">
                  <a:pos x="16" y="20"/>
                </a:cxn>
              </a:cxnLst>
              <a:rect l="0" t="0" r="r" b="b"/>
              <a:pathLst>
                <a:path w="91" h="109">
                  <a:moveTo>
                    <a:pt x="16" y="20"/>
                  </a:moveTo>
                  <a:lnTo>
                    <a:pt x="13" y="27"/>
                  </a:lnTo>
                  <a:lnTo>
                    <a:pt x="9" y="27"/>
                  </a:lnTo>
                  <a:lnTo>
                    <a:pt x="19" y="36"/>
                  </a:lnTo>
                  <a:lnTo>
                    <a:pt x="10" y="34"/>
                  </a:lnTo>
                  <a:lnTo>
                    <a:pt x="5" y="51"/>
                  </a:lnTo>
                  <a:lnTo>
                    <a:pt x="0" y="51"/>
                  </a:lnTo>
                  <a:lnTo>
                    <a:pt x="7" y="63"/>
                  </a:lnTo>
                  <a:lnTo>
                    <a:pt x="11" y="67"/>
                  </a:lnTo>
                  <a:lnTo>
                    <a:pt x="5" y="62"/>
                  </a:lnTo>
                  <a:lnTo>
                    <a:pt x="12" y="73"/>
                  </a:lnTo>
                  <a:lnTo>
                    <a:pt x="10" y="73"/>
                  </a:lnTo>
                  <a:lnTo>
                    <a:pt x="19" y="84"/>
                  </a:lnTo>
                  <a:lnTo>
                    <a:pt x="17" y="82"/>
                  </a:lnTo>
                  <a:lnTo>
                    <a:pt x="28" y="96"/>
                  </a:lnTo>
                  <a:lnTo>
                    <a:pt x="39" y="109"/>
                  </a:lnTo>
                  <a:lnTo>
                    <a:pt x="43" y="102"/>
                  </a:lnTo>
                  <a:lnTo>
                    <a:pt x="47" y="104"/>
                  </a:lnTo>
                  <a:lnTo>
                    <a:pt x="51" y="100"/>
                  </a:lnTo>
                  <a:lnTo>
                    <a:pt x="47" y="93"/>
                  </a:lnTo>
                  <a:lnTo>
                    <a:pt x="46" y="88"/>
                  </a:lnTo>
                  <a:lnTo>
                    <a:pt x="45" y="82"/>
                  </a:lnTo>
                  <a:lnTo>
                    <a:pt x="59" y="81"/>
                  </a:lnTo>
                  <a:lnTo>
                    <a:pt x="60" y="70"/>
                  </a:lnTo>
                  <a:lnTo>
                    <a:pt x="70" y="81"/>
                  </a:lnTo>
                  <a:lnTo>
                    <a:pt x="79" y="78"/>
                  </a:lnTo>
                  <a:lnTo>
                    <a:pt x="82" y="82"/>
                  </a:lnTo>
                  <a:lnTo>
                    <a:pt x="87" y="78"/>
                  </a:lnTo>
                  <a:lnTo>
                    <a:pt x="91" y="52"/>
                  </a:lnTo>
                  <a:lnTo>
                    <a:pt x="82" y="37"/>
                  </a:lnTo>
                  <a:lnTo>
                    <a:pt x="89" y="27"/>
                  </a:lnTo>
                  <a:lnTo>
                    <a:pt x="88" y="15"/>
                  </a:lnTo>
                  <a:lnTo>
                    <a:pt x="71" y="16"/>
                  </a:lnTo>
                  <a:lnTo>
                    <a:pt x="72" y="0"/>
                  </a:lnTo>
                  <a:lnTo>
                    <a:pt x="57" y="0"/>
                  </a:lnTo>
                  <a:lnTo>
                    <a:pt x="41" y="0"/>
                  </a:lnTo>
                  <a:lnTo>
                    <a:pt x="41" y="20"/>
                  </a:lnTo>
                  <a:lnTo>
                    <a:pt x="29" y="20"/>
                  </a:lnTo>
                  <a:lnTo>
                    <a:pt x="17" y="20"/>
                  </a:lnTo>
                  <a:lnTo>
                    <a:pt x="16" y="2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2" name="Freeform 216"/>
            <p:cNvSpPr/>
            <p:nvPr/>
          </p:nvSpPr>
          <p:spPr bwMode="auto">
            <a:xfrm>
              <a:off x="2646" y="2697"/>
              <a:ext cx="4" cy="10"/>
            </a:xfrm>
            <a:custGeom>
              <a:avLst/>
              <a:gdLst/>
              <a:ahLst/>
              <a:cxnLst>
                <a:cxn ang="0">
                  <a:pos x="5" y="2"/>
                </a:cxn>
                <a:cxn ang="0">
                  <a:pos x="1" y="7"/>
                </a:cxn>
                <a:cxn ang="0">
                  <a:pos x="0" y="3"/>
                </a:cxn>
                <a:cxn ang="0">
                  <a:pos x="3" y="0"/>
                </a:cxn>
                <a:cxn ang="0">
                  <a:pos x="5" y="2"/>
                </a:cxn>
              </a:cxnLst>
              <a:rect l="0" t="0" r="r" b="b"/>
              <a:pathLst>
                <a:path w="5" h="7">
                  <a:moveTo>
                    <a:pt x="5" y="2"/>
                  </a:moveTo>
                  <a:lnTo>
                    <a:pt x="1" y="7"/>
                  </a:lnTo>
                  <a:lnTo>
                    <a:pt x="0" y="3"/>
                  </a:lnTo>
                  <a:lnTo>
                    <a:pt x="3" y="0"/>
                  </a:lnTo>
                  <a:lnTo>
                    <a:pt x="5"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3" name="Freeform 217"/>
            <p:cNvSpPr/>
            <p:nvPr/>
          </p:nvSpPr>
          <p:spPr bwMode="auto">
            <a:xfrm>
              <a:off x="2660" y="2672"/>
              <a:ext cx="1" cy="2"/>
            </a:xfrm>
            <a:custGeom>
              <a:avLst/>
              <a:gdLst/>
              <a:ahLst/>
              <a:cxnLst>
                <a:cxn ang="0">
                  <a:pos x="2" y="2"/>
                </a:cxn>
                <a:cxn ang="0">
                  <a:pos x="0" y="0"/>
                </a:cxn>
                <a:cxn ang="0">
                  <a:pos x="3" y="0"/>
                </a:cxn>
                <a:cxn ang="0">
                  <a:pos x="2" y="2"/>
                </a:cxn>
              </a:cxnLst>
              <a:rect l="0" t="0" r="r" b="b"/>
              <a:pathLst>
                <a:path w="3" h="2">
                  <a:moveTo>
                    <a:pt x="2" y="2"/>
                  </a:moveTo>
                  <a:lnTo>
                    <a:pt x="0" y="0"/>
                  </a:lnTo>
                  <a:lnTo>
                    <a:pt x="3" y="0"/>
                  </a:lnTo>
                  <a:lnTo>
                    <a:pt x="2"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4" name="Freeform 218"/>
            <p:cNvSpPr/>
            <p:nvPr/>
          </p:nvSpPr>
          <p:spPr bwMode="auto">
            <a:xfrm>
              <a:off x="3050" y="2725"/>
              <a:ext cx="191" cy="214"/>
            </a:xfrm>
            <a:custGeom>
              <a:avLst/>
              <a:gdLst/>
              <a:ahLst/>
              <a:cxnLst>
                <a:cxn ang="0">
                  <a:pos x="131" y="42"/>
                </a:cxn>
                <a:cxn ang="0">
                  <a:pos x="129" y="36"/>
                </a:cxn>
                <a:cxn ang="0">
                  <a:pos x="115" y="26"/>
                </a:cxn>
                <a:cxn ang="0">
                  <a:pos x="101" y="18"/>
                </a:cxn>
                <a:cxn ang="0">
                  <a:pos x="86" y="8"/>
                </a:cxn>
                <a:cxn ang="0">
                  <a:pos x="71" y="0"/>
                </a:cxn>
                <a:cxn ang="0">
                  <a:pos x="57" y="0"/>
                </a:cxn>
                <a:cxn ang="0">
                  <a:pos x="44" y="0"/>
                </a:cxn>
                <a:cxn ang="0">
                  <a:pos x="30" y="1"/>
                </a:cxn>
                <a:cxn ang="0">
                  <a:pos x="17" y="1"/>
                </a:cxn>
                <a:cxn ang="0">
                  <a:pos x="23" y="23"/>
                </a:cxn>
                <a:cxn ang="0">
                  <a:pos x="18" y="25"/>
                </a:cxn>
                <a:cxn ang="0">
                  <a:pos x="18" y="34"/>
                </a:cxn>
                <a:cxn ang="0">
                  <a:pos x="21" y="40"/>
                </a:cxn>
                <a:cxn ang="0">
                  <a:pos x="12" y="50"/>
                </a:cxn>
                <a:cxn ang="0">
                  <a:pos x="3" y="62"/>
                </a:cxn>
                <a:cxn ang="0">
                  <a:pos x="0" y="62"/>
                </a:cxn>
                <a:cxn ang="0">
                  <a:pos x="0" y="76"/>
                </a:cxn>
                <a:cxn ang="0">
                  <a:pos x="1" y="89"/>
                </a:cxn>
                <a:cxn ang="0">
                  <a:pos x="6" y="103"/>
                </a:cxn>
                <a:cxn ang="0">
                  <a:pos x="13" y="116"/>
                </a:cxn>
                <a:cxn ang="0">
                  <a:pos x="20" y="128"/>
                </a:cxn>
                <a:cxn ang="0">
                  <a:pos x="20" y="132"/>
                </a:cxn>
                <a:cxn ang="0">
                  <a:pos x="37" y="142"/>
                </a:cxn>
                <a:cxn ang="0">
                  <a:pos x="54" y="151"/>
                </a:cxn>
                <a:cxn ang="0">
                  <a:pos x="69" y="154"/>
                </a:cxn>
                <a:cxn ang="0">
                  <a:pos x="75" y="157"/>
                </a:cxn>
                <a:cxn ang="0">
                  <a:pos x="80" y="175"/>
                </a:cxn>
                <a:cxn ang="0">
                  <a:pos x="85" y="190"/>
                </a:cxn>
                <a:cxn ang="0">
                  <a:pos x="91" y="190"/>
                </a:cxn>
                <a:cxn ang="0">
                  <a:pos x="101" y="188"/>
                </a:cxn>
                <a:cxn ang="0">
                  <a:pos x="119" y="192"/>
                </a:cxn>
                <a:cxn ang="0">
                  <a:pos x="131" y="187"/>
                </a:cxn>
                <a:cxn ang="0">
                  <a:pos x="139" y="186"/>
                </a:cxn>
                <a:cxn ang="0">
                  <a:pos x="155" y="179"/>
                </a:cxn>
                <a:cxn ang="0">
                  <a:pos x="171" y="170"/>
                </a:cxn>
                <a:cxn ang="0">
                  <a:pos x="161" y="160"/>
                </a:cxn>
                <a:cxn ang="0">
                  <a:pos x="158" y="142"/>
                </a:cxn>
                <a:cxn ang="0">
                  <a:pos x="156" y="128"/>
                </a:cxn>
                <a:cxn ang="0">
                  <a:pos x="155" y="122"/>
                </a:cxn>
                <a:cxn ang="0">
                  <a:pos x="158" y="106"/>
                </a:cxn>
                <a:cxn ang="0">
                  <a:pos x="147" y="90"/>
                </a:cxn>
                <a:cxn ang="0">
                  <a:pos x="155" y="66"/>
                </a:cxn>
                <a:cxn ang="0">
                  <a:pos x="143" y="54"/>
                </a:cxn>
                <a:cxn ang="0">
                  <a:pos x="131" y="42"/>
                </a:cxn>
              </a:cxnLst>
              <a:rect l="0" t="0" r="r" b="b"/>
              <a:pathLst>
                <a:path w="171" h="192">
                  <a:moveTo>
                    <a:pt x="131" y="42"/>
                  </a:moveTo>
                  <a:lnTo>
                    <a:pt x="129" y="36"/>
                  </a:lnTo>
                  <a:lnTo>
                    <a:pt x="115" y="26"/>
                  </a:lnTo>
                  <a:lnTo>
                    <a:pt x="101" y="18"/>
                  </a:lnTo>
                  <a:lnTo>
                    <a:pt x="86" y="8"/>
                  </a:lnTo>
                  <a:lnTo>
                    <a:pt x="71" y="0"/>
                  </a:lnTo>
                  <a:lnTo>
                    <a:pt x="57" y="0"/>
                  </a:lnTo>
                  <a:lnTo>
                    <a:pt x="44" y="0"/>
                  </a:lnTo>
                  <a:lnTo>
                    <a:pt x="30" y="1"/>
                  </a:lnTo>
                  <a:lnTo>
                    <a:pt x="17" y="1"/>
                  </a:lnTo>
                  <a:lnTo>
                    <a:pt x="23" y="23"/>
                  </a:lnTo>
                  <a:lnTo>
                    <a:pt x="18" y="25"/>
                  </a:lnTo>
                  <a:lnTo>
                    <a:pt x="18" y="34"/>
                  </a:lnTo>
                  <a:lnTo>
                    <a:pt x="21" y="40"/>
                  </a:lnTo>
                  <a:lnTo>
                    <a:pt x="12" y="50"/>
                  </a:lnTo>
                  <a:lnTo>
                    <a:pt x="3" y="62"/>
                  </a:lnTo>
                  <a:lnTo>
                    <a:pt x="0" y="62"/>
                  </a:lnTo>
                  <a:lnTo>
                    <a:pt x="0" y="76"/>
                  </a:lnTo>
                  <a:lnTo>
                    <a:pt x="1" y="89"/>
                  </a:lnTo>
                  <a:lnTo>
                    <a:pt x="6" y="103"/>
                  </a:lnTo>
                  <a:lnTo>
                    <a:pt x="13" y="116"/>
                  </a:lnTo>
                  <a:lnTo>
                    <a:pt x="20" y="128"/>
                  </a:lnTo>
                  <a:lnTo>
                    <a:pt x="20" y="132"/>
                  </a:lnTo>
                  <a:lnTo>
                    <a:pt x="37" y="142"/>
                  </a:lnTo>
                  <a:lnTo>
                    <a:pt x="54" y="151"/>
                  </a:lnTo>
                  <a:lnTo>
                    <a:pt x="69" y="154"/>
                  </a:lnTo>
                  <a:lnTo>
                    <a:pt x="75" y="157"/>
                  </a:lnTo>
                  <a:lnTo>
                    <a:pt x="80" y="175"/>
                  </a:lnTo>
                  <a:lnTo>
                    <a:pt x="85" y="190"/>
                  </a:lnTo>
                  <a:lnTo>
                    <a:pt x="91" y="190"/>
                  </a:lnTo>
                  <a:lnTo>
                    <a:pt x="101" y="188"/>
                  </a:lnTo>
                  <a:lnTo>
                    <a:pt x="119" y="192"/>
                  </a:lnTo>
                  <a:lnTo>
                    <a:pt x="131" y="187"/>
                  </a:lnTo>
                  <a:lnTo>
                    <a:pt x="139" y="186"/>
                  </a:lnTo>
                  <a:lnTo>
                    <a:pt x="155" y="179"/>
                  </a:lnTo>
                  <a:lnTo>
                    <a:pt x="171" y="170"/>
                  </a:lnTo>
                  <a:lnTo>
                    <a:pt x="161" y="160"/>
                  </a:lnTo>
                  <a:lnTo>
                    <a:pt x="158" y="142"/>
                  </a:lnTo>
                  <a:lnTo>
                    <a:pt x="156" y="128"/>
                  </a:lnTo>
                  <a:lnTo>
                    <a:pt x="155" y="122"/>
                  </a:lnTo>
                  <a:lnTo>
                    <a:pt x="158" y="106"/>
                  </a:lnTo>
                  <a:lnTo>
                    <a:pt x="147" y="90"/>
                  </a:lnTo>
                  <a:lnTo>
                    <a:pt x="155" y="66"/>
                  </a:lnTo>
                  <a:lnTo>
                    <a:pt x="143" y="54"/>
                  </a:lnTo>
                  <a:lnTo>
                    <a:pt x="131" y="4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5" name="Freeform 219"/>
            <p:cNvSpPr/>
            <p:nvPr/>
          </p:nvSpPr>
          <p:spPr bwMode="auto">
            <a:xfrm>
              <a:off x="3220" y="2820"/>
              <a:ext cx="7" cy="14"/>
            </a:xfrm>
            <a:custGeom>
              <a:avLst/>
              <a:gdLst/>
              <a:ahLst/>
              <a:cxnLst>
                <a:cxn ang="0">
                  <a:pos x="6" y="12"/>
                </a:cxn>
                <a:cxn ang="0">
                  <a:pos x="4" y="0"/>
                </a:cxn>
                <a:cxn ang="0">
                  <a:pos x="0" y="4"/>
                </a:cxn>
                <a:cxn ang="0">
                  <a:pos x="6" y="12"/>
                </a:cxn>
              </a:cxnLst>
              <a:rect l="0" t="0" r="r" b="b"/>
              <a:pathLst>
                <a:path w="6" h="12">
                  <a:moveTo>
                    <a:pt x="6" y="12"/>
                  </a:moveTo>
                  <a:lnTo>
                    <a:pt x="4" y="0"/>
                  </a:lnTo>
                  <a:lnTo>
                    <a:pt x="0" y="4"/>
                  </a:lnTo>
                  <a:lnTo>
                    <a:pt x="6"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6" name="Freeform 220"/>
            <p:cNvSpPr/>
            <p:nvPr/>
          </p:nvSpPr>
          <p:spPr bwMode="auto">
            <a:xfrm>
              <a:off x="3054" y="2621"/>
              <a:ext cx="95" cy="113"/>
            </a:xfrm>
            <a:custGeom>
              <a:avLst/>
              <a:gdLst/>
              <a:ahLst/>
              <a:cxnLst>
                <a:cxn ang="0">
                  <a:pos x="77" y="15"/>
                </a:cxn>
                <a:cxn ang="0">
                  <a:pos x="70" y="0"/>
                </a:cxn>
                <a:cxn ang="0">
                  <a:pos x="63" y="9"/>
                </a:cxn>
                <a:cxn ang="0">
                  <a:pos x="45" y="9"/>
                </a:cxn>
                <a:cxn ang="0">
                  <a:pos x="37" y="11"/>
                </a:cxn>
                <a:cxn ang="0">
                  <a:pos x="34" y="9"/>
                </a:cxn>
                <a:cxn ang="0">
                  <a:pos x="22" y="10"/>
                </a:cxn>
                <a:cxn ang="0">
                  <a:pos x="21" y="14"/>
                </a:cxn>
                <a:cxn ang="0">
                  <a:pos x="19" y="29"/>
                </a:cxn>
                <a:cxn ang="0">
                  <a:pos x="28" y="38"/>
                </a:cxn>
                <a:cxn ang="0">
                  <a:pos x="17" y="48"/>
                </a:cxn>
                <a:cxn ang="0">
                  <a:pos x="7" y="60"/>
                </a:cxn>
                <a:cxn ang="0">
                  <a:pos x="4" y="81"/>
                </a:cxn>
                <a:cxn ang="0">
                  <a:pos x="0" y="101"/>
                </a:cxn>
                <a:cxn ang="0">
                  <a:pos x="5" y="101"/>
                </a:cxn>
                <a:cxn ang="0">
                  <a:pos x="15" y="95"/>
                </a:cxn>
                <a:cxn ang="0">
                  <a:pos x="28" y="95"/>
                </a:cxn>
                <a:cxn ang="0">
                  <a:pos x="42" y="94"/>
                </a:cxn>
                <a:cxn ang="0">
                  <a:pos x="55" y="94"/>
                </a:cxn>
                <a:cxn ang="0">
                  <a:pos x="69" y="94"/>
                </a:cxn>
                <a:cxn ang="0">
                  <a:pos x="69" y="75"/>
                </a:cxn>
                <a:cxn ang="0">
                  <a:pos x="79" y="57"/>
                </a:cxn>
                <a:cxn ang="0">
                  <a:pos x="87" y="42"/>
                </a:cxn>
                <a:cxn ang="0">
                  <a:pos x="82" y="28"/>
                </a:cxn>
                <a:cxn ang="0">
                  <a:pos x="77" y="15"/>
                </a:cxn>
              </a:cxnLst>
              <a:rect l="0" t="0" r="r" b="b"/>
              <a:pathLst>
                <a:path w="87" h="101">
                  <a:moveTo>
                    <a:pt x="77" y="15"/>
                  </a:moveTo>
                  <a:lnTo>
                    <a:pt x="70" y="0"/>
                  </a:lnTo>
                  <a:lnTo>
                    <a:pt x="63" y="9"/>
                  </a:lnTo>
                  <a:lnTo>
                    <a:pt x="45" y="9"/>
                  </a:lnTo>
                  <a:lnTo>
                    <a:pt x="37" y="11"/>
                  </a:lnTo>
                  <a:lnTo>
                    <a:pt x="34" y="9"/>
                  </a:lnTo>
                  <a:lnTo>
                    <a:pt x="22" y="10"/>
                  </a:lnTo>
                  <a:lnTo>
                    <a:pt x="21" y="14"/>
                  </a:lnTo>
                  <a:lnTo>
                    <a:pt x="19" y="29"/>
                  </a:lnTo>
                  <a:lnTo>
                    <a:pt x="28" y="38"/>
                  </a:lnTo>
                  <a:lnTo>
                    <a:pt x="17" y="48"/>
                  </a:lnTo>
                  <a:lnTo>
                    <a:pt x="7" y="60"/>
                  </a:lnTo>
                  <a:lnTo>
                    <a:pt x="4" y="81"/>
                  </a:lnTo>
                  <a:lnTo>
                    <a:pt x="0" y="101"/>
                  </a:lnTo>
                  <a:lnTo>
                    <a:pt x="5" y="101"/>
                  </a:lnTo>
                  <a:lnTo>
                    <a:pt x="15" y="95"/>
                  </a:lnTo>
                  <a:lnTo>
                    <a:pt x="28" y="95"/>
                  </a:lnTo>
                  <a:lnTo>
                    <a:pt x="42" y="94"/>
                  </a:lnTo>
                  <a:lnTo>
                    <a:pt x="55" y="94"/>
                  </a:lnTo>
                  <a:lnTo>
                    <a:pt x="69" y="94"/>
                  </a:lnTo>
                  <a:lnTo>
                    <a:pt x="69" y="75"/>
                  </a:lnTo>
                  <a:lnTo>
                    <a:pt x="79" y="57"/>
                  </a:lnTo>
                  <a:lnTo>
                    <a:pt x="87" y="42"/>
                  </a:lnTo>
                  <a:lnTo>
                    <a:pt x="82" y="28"/>
                  </a:lnTo>
                  <a:lnTo>
                    <a:pt x="77" y="1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7" name="Freeform 221"/>
            <p:cNvSpPr/>
            <p:nvPr/>
          </p:nvSpPr>
          <p:spPr bwMode="auto">
            <a:xfrm>
              <a:off x="2747" y="2601"/>
              <a:ext cx="335" cy="373"/>
            </a:xfrm>
            <a:custGeom>
              <a:avLst/>
              <a:gdLst/>
              <a:ahLst/>
              <a:cxnLst>
                <a:cxn ang="0">
                  <a:pos x="270" y="132"/>
                </a:cxn>
                <a:cxn ang="0">
                  <a:pos x="267" y="143"/>
                </a:cxn>
                <a:cxn ang="0">
                  <a:pos x="268" y="145"/>
                </a:cxn>
                <a:cxn ang="0">
                  <a:pos x="274" y="175"/>
                </a:cxn>
                <a:cxn ang="0">
                  <a:pos x="275" y="202"/>
                </a:cxn>
                <a:cxn ang="0">
                  <a:pos x="287" y="229"/>
                </a:cxn>
                <a:cxn ang="0">
                  <a:pos x="279" y="245"/>
                </a:cxn>
                <a:cxn ang="0">
                  <a:pos x="256" y="262"/>
                </a:cxn>
                <a:cxn ang="0">
                  <a:pos x="258" y="293"/>
                </a:cxn>
                <a:cxn ang="0">
                  <a:pos x="271" y="319"/>
                </a:cxn>
                <a:cxn ang="0">
                  <a:pos x="274" y="336"/>
                </a:cxn>
                <a:cxn ang="0">
                  <a:pos x="263" y="335"/>
                </a:cxn>
                <a:cxn ang="0">
                  <a:pos x="240" y="310"/>
                </a:cxn>
                <a:cxn ang="0">
                  <a:pos x="227" y="310"/>
                </a:cxn>
                <a:cxn ang="0">
                  <a:pos x="204" y="297"/>
                </a:cxn>
                <a:cxn ang="0">
                  <a:pos x="185" y="291"/>
                </a:cxn>
                <a:cxn ang="0">
                  <a:pos x="160" y="295"/>
                </a:cxn>
                <a:cxn ang="0">
                  <a:pos x="154" y="270"/>
                </a:cxn>
                <a:cxn ang="0">
                  <a:pos x="153" y="229"/>
                </a:cxn>
                <a:cxn ang="0">
                  <a:pos x="132" y="222"/>
                </a:cxn>
                <a:cxn ang="0">
                  <a:pos x="113" y="237"/>
                </a:cxn>
                <a:cxn ang="0">
                  <a:pos x="83" y="237"/>
                </a:cxn>
                <a:cxn ang="0">
                  <a:pos x="70" y="203"/>
                </a:cxn>
                <a:cxn ang="0">
                  <a:pos x="43" y="202"/>
                </a:cxn>
                <a:cxn ang="0">
                  <a:pos x="16" y="201"/>
                </a:cxn>
                <a:cxn ang="0">
                  <a:pos x="0" y="199"/>
                </a:cxn>
                <a:cxn ang="0">
                  <a:pos x="7" y="184"/>
                </a:cxn>
                <a:cxn ang="0">
                  <a:pos x="23" y="181"/>
                </a:cxn>
                <a:cxn ang="0">
                  <a:pos x="36" y="174"/>
                </a:cxn>
                <a:cxn ang="0">
                  <a:pos x="51" y="171"/>
                </a:cxn>
                <a:cxn ang="0">
                  <a:pos x="65" y="145"/>
                </a:cxn>
                <a:cxn ang="0">
                  <a:pos x="78" y="117"/>
                </a:cxn>
                <a:cxn ang="0">
                  <a:pos x="91" y="89"/>
                </a:cxn>
                <a:cxn ang="0">
                  <a:pos x="96" y="61"/>
                </a:cxn>
                <a:cxn ang="0">
                  <a:pos x="102" y="33"/>
                </a:cxn>
                <a:cxn ang="0">
                  <a:pos x="114" y="3"/>
                </a:cxn>
                <a:cxn ang="0">
                  <a:pos x="147" y="17"/>
                </a:cxn>
                <a:cxn ang="0">
                  <a:pos x="168" y="10"/>
                </a:cxn>
                <a:cxn ang="0">
                  <a:pos x="191" y="5"/>
                </a:cxn>
                <a:cxn ang="0">
                  <a:pos x="209" y="0"/>
                </a:cxn>
                <a:cxn ang="0">
                  <a:pos x="234" y="3"/>
                </a:cxn>
                <a:cxn ang="0">
                  <a:pos x="246" y="9"/>
                </a:cxn>
                <a:cxn ang="0">
                  <a:pos x="268" y="16"/>
                </a:cxn>
                <a:cxn ang="0">
                  <a:pos x="285" y="22"/>
                </a:cxn>
                <a:cxn ang="0">
                  <a:pos x="295" y="48"/>
                </a:cxn>
                <a:cxn ang="0">
                  <a:pos x="293" y="67"/>
                </a:cxn>
                <a:cxn ang="0">
                  <a:pos x="280" y="100"/>
                </a:cxn>
              </a:cxnLst>
              <a:rect l="0" t="0" r="r" b="b"/>
              <a:pathLst>
                <a:path w="304" h="336">
                  <a:moveTo>
                    <a:pt x="276" y="120"/>
                  </a:moveTo>
                  <a:lnTo>
                    <a:pt x="270" y="132"/>
                  </a:lnTo>
                  <a:lnTo>
                    <a:pt x="265" y="143"/>
                  </a:lnTo>
                  <a:lnTo>
                    <a:pt x="267" y="143"/>
                  </a:lnTo>
                  <a:lnTo>
                    <a:pt x="267" y="144"/>
                  </a:lnTo>
                  <a:lnTo>
                    <a:pt x="268" y="145"/>
                  </a:lnTo>
                  <a:lnTo>
                    <a:pt x="270" y="160"/>
                  </a:lnTo>
                  <a:lnTo>
                    <a:pt x="274" y="175"/>
                  </a:lnTo>
                  <a:lnTo>
                    <a:pt x="274" y="189"/>
                  </a:lnTo>
                  <a:lnTo>
                    <a:pt x="275" y="202"/>
                  </a:lnTo>
                  <a:lnTo>
                    <a:pt x="280" y="216"/>
                  </a:lnTo>
                  <a:lnTo>
                    <a:pt x="287" y="229"/>
                  </a:lnTo>
                  <a:lnTo>
                    <a:pt x="294" y="241"/>
                  </a:lnTo>
                  <a:lnTo>
                    <a:pt x="279" y="245"/>
                  </a:lnTo>
                  <a:lnTo>
                    <a:pt x="264" y="249"/>
                  </a:lnTo>
                  <a:lnTo>
                    <a:pt x="256" y="262"/>
                  </a:lnTo>
                  <a:lnTo>
                    <a:pt x="259" y="277"/>
                  </a:lnTo>
                  <a:lnTo>
                    <a:pt x="258" y="293"/>
                  </a:lnTo>
                  <a:lnTo>
                    <a:pt x="256" y="309"/>
                  </a:lnTo>
                  <a:lnTo>
                    <a:pt x="271" y="319"/>
                  </a:lnTo>
                  <a:lnTo>
                    <a:pt x="276" y="313"/>
                  </a:lnTo>
                  <a:lnTo>
                    <a:pt x="274" y="336"/>
                  </a:lnTo>
                  <a:lnTo>
                    <a:pt x="269" y="335"/>
                  </a:lnTo>
                  <a:lnTo>
                    <a:pt x="263" y="335"/>
                  </a:lnTo>
                  <a:lnTo>
                    <a:pt x="250" y="317"/>
                  </a:lnTo>
                  <a:lnTo>
                    <a:pt x="240" y="310"/>
                  </a:lnTo>
                  <a:lnTo>
                    <a:pt x="233" y="304"/>
                  </a:lnTo>
                  <a:lnTo>
                    <a:pt x="227" y="310"/>
                  </a:lnTo>
                  <a:lnTo>
                    <a:pt x="207" y="303"/>
                  </a:lnTo>
                  <a:lnTo>
                    <a:pt x="204" y="297"/>
                  </a:lnTo>
                  <a:lnTo>
                    <a:pt x="191" y="299"/>
                  </a:lnTo>
                  <a:lnTo>
                    <a:pt x="185" y="291"/>
                  </a:lnTo>
                  <a:lnTo>
                    <a:pt x="173" y="293"/>
                  </a:lnTo>
                  <a:lnTo>
                    <a:pt x="160" y="295"/>
                  </a:lnTo>
                  <a:lnTo>
                    <a:pt x="159" y="288"/>
                  </a:lnTo>
                  <a:lnTo>
                    <a:pt x="154" y="270"/>
                  </a:lnTo>
                  <a:lnTo>
                    <a:pt x="154" y="250"/>
                  </a:lnTo>
                  <a:lnTo>
                    <a:pt x="153" y="229"/>
                  </a:lnTo>
                  <a:lnTo>
                    <a:pt x="132" y="226"/>
                  </a:lnTo>
                  <a:lnTo>
                    <a:pt x="132" y="222"/>
                  </a:lnTo>
                  <a:lnTo>
                    <a:pt x="117" y="221"/>
                  </a:lnTo>
                  <a:lnTo>
                    <a:pt x="113" y="237"/>
                  </a:lnTo>
                  <a:lnTo>
                    <a:pt x="94" y="240"/>
                  </a:lnTo>
                  <a:lnTo>
                    <a:pt x="83" y="237"/>
                  </a:lnTo>
                  <a:lnTo>
                    <a:pt x="76" y="220"/>
                  </a:lnTo>
                  <a:lnTo>
                    <a:pt x="70" y="203"/>
                  </a:lnTo>
                  <a:lnTo>
                    <a:pt x="57" y="202"/>
                  </a:lnTo>
                  <a:lnTo>
                    <a:pt x="43" y="202"/>
                  </a:lnTo>
                  <a:lnTo>
                    <a:pt x="29" y="201"/>
                  </a:lnTo>
                  <a:lnTo>
                    <a:pt x="16" y="201"/>
                  </a:lnTo>
                  <a:lnTo>
                    <a:pt x="3" y="202"/>
                  </a:lnTo>
                  <a:lnTo>
                    <a:pt x="0" y="199"/>
                  </a:lnTo>
                  <a:lnTo>
                    <a:pt x="6" y="198"/>
                  </a:lnTo>
                  <a:lnTo>
                    <a:pt x="7" y="184"/>
                  </a:lnTo>
                  <a:lnTo>
                    <a:pt x="15" y="178"/>
                  </a:lnTo>
                  <a:lnTo>
                    <a:pt x="23" y="181"/>
                  </a:lnTo>
                  <a:lnTo>
                    <a:pt x="27" y="175"/>
                  </a:lnTo>
                  <a:lnTo>
                    <a:pt x="36" y="174"/>
                  </a:lnTo>
                  <a:lnTo>
                    <a:pt x="39" y="183"/>
                  </a:lnTo>
                  <a:lnTo>
                    <a:pt x="51" y="171"/>
                  </a:lnTo>
                  <a:lnTo>
                    <a:pt x="63" y="159"/>
                  </a:lnTo>
                  <a:lnTo>
                    <a:pt x="65" y="145"/>
                  </a:lnTo>
                  <a:lnTo>
                    <a:pt x="66" y="131"/>
                  </a:lnTo>
                  <a:lnTo>
                    <a:pt x="78" y="117"/>
                  </a:lnTo>
                  <a:lnTo>
                    <a:pt x="89" y="102"/>
                  </a:lnTo>
                  <a:lnTo>
                    <a:pt x="91" y="89"/>
                  </a:lnTo>
                  <a:lnTo>
                    <a:pt x="94" y="75"/>
                  </a:lnTo>
                  <a:lnTo>
                    <a:pt x="96" y="61"/>
                  </a:lnTo>
                  <a:lnTo>
                    <a:pt x="99" y="48"/>
                  </a:lnTo>
                  <a:lnTo>
                    <a:pt x="102" y="33"/>
                  </a:lnTo>
                  <a:lnTo>
                    <a:pt x="102" y="19"/>
                  </a:lnTo>
                  <a:lnTo>
                    <a:pt x="114" y="3"/>
                  </a:lnTo>
                  <a:lnTo>
                    <a:pt x="131" y="12"/>
                  </a:lnTo>
                  <a:lnTo>
                    <a:pt x="147" y="17"/>
                  </a:lnTo>
                  <a:lnTo>
                    <a:pt x="161" y="21"/>
                  </a:lnTo>
                  <a:lnTo>
                    <a:pt x="168" y="10"/>
                  </a:lnTo>
                  <a:lnTo>
                    <a:pt x="175" y="11"/>
                  </a:lnTo>
                  <a:lnTo>
                    <a:pt x="191" y="5"/>
                  </a:lnTo>
                  <a:lnTo>
                    <a:pt x="203" y="5"/>
                  </a:lnTo>
                  <a:lnTo>
                    <a:pt x="209" y="0"/>
                  </a:lnTo>
                  <a:lnTo>
                    <a:pt x="221" y="1"/>
                  </a:lnTo>
                  <a:lnTo>
                    <a:pt x="234" y="3"/>
                  </a:lnTo>
                  <a:lnTo>
                    <a:pt x="243" y="5"/>
                  </a:lnTo>
                  <a:lnTo>
                    <a:pt x="246" y="9"/>
                  </a:lnTo>
                  <a:lnTo>
                    <a:pt x="258" y="17"/>
                  </a:lnTo>
                  <a:lnTo>
                    <a:pt x="268" y="16"/>
                  </a:lnTo>
                  <a:lnTo>
                    <a:pt x="274" y="11"/>
                  </a:lnTo>
                  <a:lnTo>
                    <a:pt x="285" y="22"/>
                  </a:lnTo>
                  <a:lnTo>
                    <a:pt x="297" y="33"/>
                  </a:lnTo>
                  <a:lnTo>
                    <a:pt x="295" y="48"/>
                  </a:lnTo>
                  <a:lnTo>
                    <a:pt x="304" y="57"/>
                  </a:lnTo>
                  <a:lnTo>
                    <a:pt x="293" y="67"/>
                  </a:lnTo>
                  <a:lnTo>
                    <a:pt x="283" y="79"/>
                  </a:lnTo>
                  <a:lnTo>
                    <a:pt x="280" y="100"/>
                  </a:lnTo>
                  <a:lnTo>
                    <a:pt x="276" y="12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8" name="Freeform 222"/>
            <p:cNvSpPr/>
            <p:nvPr/>
          </p:nvSpPr>
          <p:spPr bwMode="auto">
            <a:xfrm>
              <a:off x="2916" y="2868"/>
              <a:ext cx="206" cy="199"/>
            </a:xfrm>
            <a:custGeom>
              <a:avLst/>
              <a:gdLst/>
              <a:ahLst/>
              <a:cxnLst>
                <a:cxn ang="0">
                  <a:pos x="32" y="87"/>
                </a:cxn>
                <a:cxn ang="0">
                  <a:pos x="16" y="87"/>
                </a:cxn>
                <a:cxn ang="0">
                  <a:pos x="1" y="88"/>
                </a:cxn>
                <a:cxn ang="0">
                  <a:pos x="0" y="101"/>
                </a:cxn>
                <a:cxn ang="0">
                  <a:pos x="0" y="116"/>
                </a:cxn>
                <a:cxn ang="0">
                  <a:pos x="0" y="130"/>
                </a:cxn>
                <a:cxn ang="0">
                  <a:pos x="0" y="144"/>
                </a:cxn>
                <a:cxn ang="0">
                  <a:pos x="10" y="158"/>
                </a:cxn>
                <a:cxn ang="0">
                  <a:pos x="21" y="171"/>
                </a:cxn>
                <a:cxn ang="0">
                  <a:pos x="32" y="168"/>
                </a:cxn>
                <a:cxn ang="0">
                  <a:pos x="49" y="173"/>
                </a:cxn>
                <a:cxn ang="0">
                  <a:pos x="72" y="179"/>
                </a:cxn>
                <a:cxn ang="0">
                  <a:pos x="86" y="165"/>
                </a:cxn>
                <a:cxn ang="0">
                  <a:pos x="103" y="152"/>
                </a:cxn>
                <a:cxn ang="0">
                  <a:pos x="108" y="141"/>
                </a:cxn>
                <a:cxn ang="0">
                  <a:pos x="120" y="137"/>
                </a:cxn>
                <a:cxn ang="0">
                  <a:pos x="132" y="135"/>
                </a:cxn>
                <a:cxn ang="0">
                  <a:pos x="129" y="125"/>
                </a:cxn>
                <a:cxn ang="0">
                  <a:pos x="141" y="120"/>
                </a:cxn>
                <a:cxn ang="0">
                  <a:pos x="152" y="116"/>
                </a:cxn>
                <a:cxn ang="0">
                  <a:pos x="164" y="111"/>
                </a:cxn>
                <a:cxn ang="0">
                  <a:pos x="176" y="106"/>
                </a:cxn>
                <a:cxn ang="0">
                  <a:pos x="169" y="98"/>
                </a:cxn>
                <a:cxn ang="0">
                  <a:pos x="177" y="81"/>
                </a:cxn>
                <a:cxn ang="0">
                  <a:pos x="180" y="76"/>
                </a:cxn>
                <a:cxn ang="0">
                  <a:pos x="181" y="62"/>
                </a:cxn>
                <a:cxn ang="0">
                  <a:pos x="182" y="48"/>
                </a:cxn>
                <a:cxn ang="0">
                  <a:pos x="186" y="41"/>
                </a:cxn>
                <a:cxn ang="0">
                  <a:pos x="176" y="27"/>
                </a:cxn>
                <a:cxn ang="0">
                  <a:pos x="175" y="23"/>
                </a:cxn>
                <a:cxn ang="0">
                  <a:pos x="158" y="14"/>
                </a:cxn>
                <a:cxn ang="0">
                  <a:pos x="141" y="4"/>
                </a:cxn>
                <a:cxn ang="0">
                  <a:pos x="141" y="0"/>
                </a:cxn>
                <a:cxn ang="0">
                  <a:pos x="126" y="4"/>
                </a:cxn>
                <a:cxn ang="0">
                  <a:pos x="111" y="8"/>
                </a:cxn>
                <a:cxn ang="0">
                  <a:pos x="103" y="21"/>
                </a:cxn>
                <a:cxn ang="0">
                  <a:pos x="106" y="36"/>
                </a:cxn>
                <a:cxn ang="0">
                  <a:pos x="105" y="52"/>
                </a:cxn>
                <a:cxn ang="0">
                  <a:pos x="103" y="68"/>
                </a:cxn>
                <a:cxn ang="0">
                  <a:pos x="118" y="78"/>
                </a:cxn>
                <a:cxn ang="0">
                  <a:pos x="123" y="72"/>
                </a:cxn>
                <a:cxn ang="0">
                  <a:pos x="121" y="95"/>
                </a:cxn>
                <a:cxn ang="0">
                  <a:pos x="116" y="94"/>
                </a:cxn>
                <a:cxn ang="0">
                  <a:pos x="110" y="94"/>
                </a:cxn>
                <a:cxn ang="0">
                  <a:pos x="97" y="76"/>
                </a:cxn>
                <a:cxn ang="0">
                  <a:pos x="87" y="69"/>
                </a:cxn>
                <a:cxn ang="0">
                  <a:pos x="80" y="63"/>
                </a:cxn>
                <a:cxn ang="0">
                  <a:pos x="74" y="69"/>
                </a:cxn>
                <a:cxn ang="0">
                  <a:pos x="54" y="62"/>
                </a:cxn>
                <a:cxn ang="0">
                  <a:pos x="51" y="56"/>
                </a:cxn>
                <a:cxn ang="0">
                  <a:pos x="38" y="58"/>
                </a:cxn>
                <a:cxn ang="0">
                  <a:pos x="32" y="50"/>
                </a:cxn>
                <a:cxn ang="0">
                  <a:pos x="32" y="68"/>
                </a:cxn>
                <a:cxn ang="0">
                  <a:pos x="32" y="87"/>
                </a:cxn>
              </a:cxnLst>
              <a:rect l="0" t="0" r="r" b="b"/>
              <a:pathLst>
                <a:path w="186" h="179">
                  <a:moveTo>
                    <a:pt x="32" y="87"/>
                  </a:moveTo>
                  <a:lnTo>
                    <a:pt x="16" y="87"/>
                  </a:lnTo>
                  <a:lnTo>
                    <a:pt x="1" y="88"/>
                  </a:lnTo>
                  <a:lnTo>
                    <a:pt x="0" y="101"/>
                  </a:lnTo>
                  <a:lnTo>
                    <a:pt x="0" y="116"/>
                  </a:lnTo>
                  <a:lnTo>
                    <a:pt x="0" y="130"/>
                  </a:lnTo>
                  <a:lnTo>
                    <a:pt x="0" y="144"/>
                  </a:lnTo>
                  <a:lnTo>
                    <a:pt x="10" y="158"/>
                  </a:lnTo>
                  <a:lnTo>
                    <a:pt x="21" y="171"/>
                  </a:lnTo>
                  <a:lnTo>
                    <a:pt x="32" y="168"/>
                  </a:lnTo>
                  <a:lnTo>
                    <a:pt x="49" y="173"/>
                  </a:lnTo>
                  <a:lnTo>
                    <a:pt x="72" y="179"/>
                  </a:lnTo>
                  <a:lnTo>
                    <a:pt x="86" y="165"/>
                  </a:lnTo>
                  <a:lnTo>
                    <a:pt x="103" y="152"/>
                  </a:lnTo>
                  <a:lnTo>
                    <a:pt x="108" y="141"/>
                  </a:lnTo>
                  <a:lnTo>
                    <a:pt x="120" y="137"/>
                  </a:lnTo>
                  <a:lnTo>
                    <a:pt x="132" y="135"/>
                  </a:lnTo>
                  <a:lnTo>
                    <a:pt x="129" y="125"/>
                  </a:lnTo>
                  <a:lnTo>
                    <a:pt x="141" y="120"/>
                  </a:lnTo>
                  <a:lnTo>
                    <a:pt x="152" y="116"/>
                  </a:lnTo>
                  <a:lnTo>
                    <a:pt x="164" y="111"/>
                  </a:lnTo>
                  <a:lnTo>
                    <a:pt x="176" y="106"/>
                  </a:lnTo>
                  <a:lnTo>
                    <a:pt x="169" y="98"/>
                  </a:lnTo>
                  <a:lnTo>
                    <a:pt x="177" y="81"/>
                  </a:lnTo>
                  <a:lnTo>
                    <a:pt x="180" y="76"/>
                  </a:lnTo>
                  <a:lnTo>
                    <a:pt x="181" y="62"/>
                  </a:lnTo>
                  <a:lnTo>
                    <a:pt x="182" y="48"/>
                  </a:lnTo>
                  <a:lnTo>
                    <a:pt x="186" y="41"/>
                  </a:lnTo>
                  <a:lnTo>
                    <a:pt x="176" y="27"/>
                  </a:lnTo>
                  <a:lnTo>
                    <a:pt x="175" y="23"/>
                  </a:lnTo>
                  <a:lnTo>
                    <a:pt x="158" y="14"/>
                  </a:lnTo>
                  <a:lnTo>
                    <a:pt x="141" y="4"/>
                  </a:lnTo>
                  <a:lnTo>
                    <a:pt x="141" y="0"/>
                  </a:lnTo>
                  <a:lnTo>
                    <a:pt x="126" y="4"/>
                  </a:lnTo>
                  <a:lnTo>
                    <a:pt x="111" y="8"/>
                  </a:lnTo>
                  <a:lnTo>
                    <a:pt x="103" y="21"/>
                  </a:lnTo>
                  <a:lnTo>
                    <a:pt x="106" y="36"/>
                  </a:lnTo>
                  <a:lnTo>
                    <a:pt x="105" y="52"/>
                  </a:lnTo>
                  <a:lnTo>
                    <a:pt x="103" y="68"/>
                  </a:lnTo>
                  <a:lnTo>
                    <a:pt x="118" y="78"/>
                  </a:lnTo>
                  <a:lnTo>
                    <a:pt x="123" y="72"/>
                  </a:lnTo>
                  <a:lnTo>
                    <a:pt x="121" y="95"/>
                  </a:lnTo>
                  <a:lnTo>
                    <a:pt x="116" y="94"/>
                  </a:lnTo>
                  <a:lnTo>
                    <a:pt x="110" y="94"/>
                  </a:lnTo>
                  <a:lnTo>
                    <a:pt x="97" y="76"/>
                  </a:lnTo>
                  <a:lnTo>
                    <a:pt x="87" y="69"/>
                  </a:lnTo>
                  <a:lnTo>
                    <a:pt x="80" y="63"/>
                  </a:lnTo>
                  <a:lnTo>
                    <a:pt x="74" y="69"/>
                  </a:lnTo>
                  <a:lnTo>
                    <a:pt x="54" y="62"/>
                  </a:lnTo>
                  <a:lnTo>
                    <a:pt x="51" y="56"/>
                  </a:lnTo>
                  <a:lnTo>
                    <a:pt x="38" y="58"/>
                  </a:lnTo>
                  <a:lnTo>
                    <a:pt x="32" y="50"/>
                  </a:lnTo>
                  <a:lnTo>
                    <a:pt x="32" y="68"/>
                  </a:lnTo>
                  <a:lnTo>
                    <a:pt x="32" y="8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09" name="Freeform 223"/>
            <p:cNvSpPr/>
            <p:nvPr/>
          </p:nvSpPr>
          <p:spPr bwMode="auto">
            <a:xfrm>
              <a:off x="2969" y="3016"/>
              <a:ext cx="135" cy="136"/>
            </a:xfrm>
            <a:custGeom>
              <a:avLst/>
              <a:gdLst/>
              <a:ahLst/>
              <a:cxnLst>
                <a:cxn ang="0">
                  <a:pos x="60" y="116"/>
                </a:cxn>
                <a:cxn ang="0">
                  <a:pos x="56" y="113"/>
                </a:cxn>
                <a:cxn ang="0">
                  <a:pos x="42" y="107"/>
                </a:cxn>
                <a:cxn ang="0">
                  <a:pos x="37" y="92"/>
                </a:cxn>
                <a:cxn ang="0">
                  <a:pos x="33" y="86"/>
                </a:cxn>
                <a:cxn ang="0">
                  <a:pos x="30" y="83"/>
                </a:cxn>
                <a:cxn ang="0">
                  <a:pos x="19" y="74"/>
                </a:cxn>
                <a:cxn ang="0">
                  <a:pos x="9" y="56"/>
                </a:cxn>
                <a:cxn ang="0">
                  <a:pos x="0" y="38"/>
                </a:cxn>
                <a:cxn ang="0">
                  <a:pos x="23" y="44"/>
                </a:cxn>
                <a:cxn ang="0">
                  <a:pos x="37" y="30"/>
                </a:cxn>
                <a:cxn ang="0">
                  <a:pos x="54" y="17"/>
                </a:cxn>
                <a:cxn ang="0">
                  <a:pos x="59" y="6"/>
                </a:cxn>
                <a:cxn ang="0">
                  <a:pos x="71" y="2"/>
                </a:cxn>
                <a:cxn ang="0">
                  <a:pos x="83" y="0"/>
                </a:cxn>
                <a:cxn ang="0">
                  <a:pos x="83" y="7"/>
                </a:cxn>
                <a:cxn ang="0">
                  <a:pos x="90" y="6"/>
                </a:cxn>
                <a:cxn ang="0">
                  <a:pos x="105" y="13"/>
                </a:cxn>
                <a:cxn ang="0">
                  <a:pos x="121" y="19"/>
                </a:cxn>
                <a:cxn ang="0">
                  <a:pos x="121" y="41"/>
                </a:cxn>
                <a:cxn ang="0">
                  <a:pos x="117" y="56"/>
                </a:cxn>
                <a:cxn ang="0">
                  <a:pos x="120" y="73"/>
                </a:cxn>
                <a:cxn ang="0">
                  <a:pos x="114" y="89"/>
                </a:cxn>
                <a:cxn ang="0">
                  <a:pos x="110" y="103"/>
                </a:cxn>
                <a:cxn ang="0">
                  <a:pos x="101" y="113"/>
                </a:cxn>
                <a:cxn ang="0">
                  <a:pos x="91" y="122"/>
                </a:cxn>
                <a:cxn ang="0">
                  <a:pos x="75" y="120"/>
                </a:cxn>
                <a:cxn ang="0">
                  <a:pos x="61" y="117"/>
                </a:cxn>
                <a:cxn ang="0">
                  <a:pos x="60" y="116"/>
                </a:cxn>
              </a:cxnLst>
              <a:rect l="0" t="0" r="r" b="b"/>
              <a:pathLst>
                <a:path w="121" h="122">
                  <a:moveTo>
                    <a:pt x="60" y="116"/>
                  </a:moveTo>
                  <a:lnTo>
                    <a:pt x="56" y="113"/>
                  </a:lnTo>
                  <a:lnTo>
                    <a:pt x="42" y="107"/>
                  </a:lnTo>
                  <a:lnTo>
                    <a:pt x="37" y="92"/>
                  </a:lnTo>
                  <a:lnTo>
                    <a:pt x="33" y="86"/>
                  </a:lnTo>
                  <a:lnTo>
                    <a:pt x="30" y="83"/>
                  </a:lnTo>
                  <a:lnTo>
                    <a:pt x="19" y="74"/>
                  </a:lnTo>
                  <a:lnTo>
                    <a:pt x="9" y="56"/>
                  </a:lnTo>
                  <a:lnTo>
                    <a:pt x="0" y="38"/>
                  </a:lnTo>
                  <a:lnTo>
                    <a:pt x="23" y="44"/>
                  </a:lnTo>
                  <a:lnTo>
                    <a:pt x="37" y="30"/>
                  </a:lnTo>
                  <a:lnTo>
                    <a:pt x="54" y="17"/>
                  </a:lnTo>
                  <a:lnTo>
                    <a:pt x="59" y="6"/>
                  </a:lnTo>
                  <a:lnTo>
                    <a:pt x="71" y="2"/>
                  </a:lnTo>
                  <a:lnTo>
                    <a:pt x="83" y="0"/>
                  </a:lnTo>
                  <a:lnTo>
                    <a:pt x="83" y="7"/>
                  </a:lnTo>
                  <a:lnTo>
                    <a:pt x="90" y="6"/>
                  </a:lnTo>
                  <a:lnTo>
                    <a:pt x="105" y="13"/>
                  </a:lnTo>
                  <a:lnTo>
                    <a:pt x="121" y="19"/>
                  </a:lnTo>
                  <a:lnTo>
                    <a:pt x="121" y="41"/>
                  </a:lnTo>
                  <a:lnTo>
                    <a:pt x="117" y="56"/>
                  </a:lnTo>
                  <a:lnTo>
                    <a:pt x="120" y="73"/>
                  </a:lnTo>
                  <a:lnTo>
                    <a:pt x="114" y="89"/>
                  </a:lnTo>
                  <a:lnTo>
                    <a:pt x="110" y="103"/>
                  </a:lnTo>
                  <a:lnTo>
                    <a:pt x="101" y="113"/>
                  </a:lnTo>
                  <a:lnTo>
                    <a:pt x="91" y="122"/>
                  </a:lnTo>
                  <a:lnTo>
                    <a:pt x="75" y="120"/>
                  </a:lnTo>
                  <a:lnTo>
                    <a:pt x="61" y="117"/>
                  </a:lnTo>
                  <a:lnTo>
                    <a:pt x="60" y="11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0" name="Freeform 224"/>
            <p:cNvSpPr/>
            <p:nvPr/>
          </p:nvSpPr>
          <p:spPr bwMode="auto">
            <a:xfrm>
              <a:off x="921" y="2705"/>
              <a:ext cx="8" cy="17"/>
            </a:xfrm>
            <a:custGeom>
              <a:avLst/>
              <a:gdLst/>
              <a:ahLst/>
              <a:cxnLst>
                <a:cxn ang="0">
                  <a:pos x="0" y="0"/>
                </a:cxn>
                <a:cxn ang="0">
                  <a:pos x="5" y="10"/>
                </a:cxn>
                <a:cxn ang="0">
                  <a:pos x="0" y="16"/>
                </a:cxn>
                <a:cxn ang="0">
                  <a:pos x="10" y="17"/>
                </a:cxn>
                <a:cxn ang="0">
                  <a:pos x="4" y="0"/>
                </a:cxn>
                <a:cxn ang="0">
                  <a:pos x="0" y="0"/>
                </a:cxn>
              </a:cxnLst>
              <a:rect l="0" t="0" r="r" b="b"/>
              <a:pathLst>
                <a:path w="10" h="17">
                  <a:moveTo>
                    <a:pt x="0" y="0"/>
                  </a:moveTo>
                  <a:lnTo>
                    <a:pt x="5" y="10"/>
                  </a:lnTo>
                  <a:lnTo>
                    <a:pt x="0" y="16"/>
                  </a:lnTo>
                  <a:lnTo>
                    <a:pt x="10" y="17"/>
                  </a:lnTo>
                  <a:lnTo>
                    <a:pt x="4" y="0"/>
                  </a:lnTo>
                  <a:lnTo>
                    <a:pt x="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1" name="Freeform 225"/>
            <p:cNvSpPr/>
            <p:nvPr/>
          </p:nvSpPr>
          <p:spPr bwMode="auto">
            <a:xfrm>
              <a:off x="936" y="2716"/>
              <a:ext cx="7" cy="0"/>
            </a:xfrm>
            <a:custGeom>
              <a:avLst/>
              <a:gdLst/>
              <a:ahLst/>
              <a:cxnLst>
                <a:cxn ang="0">
                  <a:pos x="6" y="1"/>
                </a:cxn>
                <a:cxn ang="0">
                  <a:pos x="4" y="1"/>
                </a:cxn>
                <a:cxn ang="0">
                  <a:pos x="0" y="0"/>
                </a:cxn>
                <a:cxn ang="0">
                  <a:pos x="6" y="1"/>
                </a:cxn>
              </a:cxnLst>
              <a:rect l="0" t="0" r="r" b="b"/>
              <a:pathLst>
                <a:path w="6" h="1">
                  <a:moveTo>
                    <a:pt x="6" y="1"/>
                  </a:moveTo>
                  <a:lnTo>
                    <a:pt x="4" y="1"/>
                  </a:lnTo>
                  <a:lnTo>
                    <a:pt x="0" y="0"/>
                  </a:lnTo>
                  <a:lnTo>
                    <a:pt x="6"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2" name="Freeform 226"/>
            <p:cNvSpPr/>
            <p:nvPr/>
          </p:nvSpPr>
          <p:spPr bwMode="auto">
            <a:xfrm>
              <a:off x="1134" y="2516"/>
              <a:ext cx="40" cy="46"/>
            </a:xfrm>
            <a:custGeom>
              <a:avLst/>
              <a:gdLst/>
              <a:ahLst/>
              <a:cxnLst>
                <a:cxn ang="0">
                  <a:pos x="21" y="22"/>
                </a:cxn>
                <a:cxn ang="0">
                  <a:pos x="27" y="22"/>
                </a:cxn>
                <a:cxn ang="0">
                  <a:pos x="25" y="19"/>
                </a:cxn>
                <a:cxn ang="0">
                  <a:pos x="21" y="18"/>
                </a:cxn>
                <a:cxn ang="0">
                  <a:pos x="16" y="13"/>
                </a:cxn>
                <a:cxn ang="0">
                  <a:pos x="5" y="8"/>
                </a:cxn>
                <a:cxn ang="0">
                  <a:pos x="0" y="4"/>
                </a:cxn>
                <a:cxn ang="0">
                  <a:pos x="0" y="0"/>
                </a:cxn>
                <a:cxn ang="0">
                  <a:pos x="15" y="1"/>
                </a:cxn>
                <a:cxn ang="0">
                  <a:pos x="25" y="8"/>
                </a:cxn>
                <a:cxn ang="0">
                  <a:pos x="36" y="14"/>
                </a:cxn>
                <a:cxn ang="0">
                  <a:pos x="36" y="28"/>
                </a:cxn>
                <a:cxn ang="0">
                  <a:pos x="30" y="33"/>
                </a:cxn>
                <a:cxn ang="0">
                  <a:pos x="27" y="40"/>
                </a:cxn>
                <a:cxn ang="0">
                  <a:pos x="23" y="34"/>
                </a:cxn>
                <a:cxn ang="0">
                  <a:pos x="21" y="22"/>
                </a:cxn>
              </a:cxnLst>
              <a:rect l="0" t="0" r="r" b="b"/>
              <a:pathLst>
                <a:path w="36" h="40">
                  <a:moveTo>
                    <a:pt x="21" y="22"/>
                  </a:moveTo>
                  <a:lnTo>
                    <a:pt x="27" y="22"/>
                  </a:lnTo>
                  <a:lnTo>
                    <a:pt x="25" y="19"/>
                  </a:lnTo>
                  <a:lnTo>
                    <a:pt x="21" y="18"/>
                  </a:lnTo>
                  <a:lnTo>
                    <a:pt x="16" y="13"/>
                  </a:lnTo>
                  <a:lnTo>
                    <a:pt x="5" y="8"/>
                  </a:lnTo>
                  <a:lnTo>
                    <a:pt x="0" y="4"/>
                  </a:lnTo>
                  <a:lnTo>
                    <a:pt x="0" y="0"/>
                  </a:lnTo>
                  <a:lnTo>
                    <a:pt x="15" y="1"/>
                  </a:lnTo>
                  <a:lnTo>
                    <a:pt x="25" y="8"/>
                  </a:lnTo>
                  <a:lnTo>
                    <a:pt x="36" y="14"/>
                  </a:lnTo>
                  <a:lnTo>
                    <a:pt x="36" y="28"/>
                  </a:lnTo>
                  <a:lnTo>
                    <a:pt x="30" y="33"/>
                  </a:lnTo>
                  <a:lnTo>
                    <a:pt x="27" y="40"/>
                  </a:lnTo>
                  <a:lnTo>
                    <a:pt x="23" y="34"/>
                  </a:lnTo>
                  <a:lnTo>
                    <a:pt x="21" y="2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3" name="Freeform 227"/>
            <p:cNvSpPr/>
            <p:nvPr/>
          </p:nvSpPr>
          <p:spPr bwMode="auto">
            <a:xfrm>
              <a:off x="1569" y="2590"/>
              <a:ext cx="53" cy="73"/>
            </a:xfrm>
            <a:custGeom>
              <a:avLst/>
              <a:gdLst/>
              <a:ahLst/>
              <a:cxnLst>
                <a:cxn ang="0">
                  <a:pos x="36" y="18"/>
                </a:cxn>
                <a:cxn ang="0">
                  <a:pos x="21" y="3"/>
                </a:cxn>
                <a:cxn ang="0">
                  <a:pos x="11" y="0"/>
                </a:cxn>
                <a:cxn ang="0">
                  <a:pos x="7" y="7"/>
                </a:cxn>
                <a:cxn ang="0">
                  <a:pos x="2" y="21"/>
                </a:cxn>
                <a:cxn ang="0">
                  <a:pos x="8" y="44"/>
                </a:cxn>
                <a:cxn ang="0">
                  <a:pos x="0" y="61"/>
                </a:cxn>
                <a:cxn ang="0">
                  <a:pos x="9" y="63"/>
                </a:cxn>
                <a:cxn ang="0">
                  <a:pos x="25" y="65"/>
                </a:cxn>
                <a:cxn ang="0">
                  <a:pos x="36" y="48"/>
                </a:cxn>
                <a:cxn ang="0">
                  <a:pos x="47" y="31"/>
                </a:cxn>
                <a:cxn ang="0">
                  <a:pos x="42" y="20"/>
                </a:cxn>
                <a:cxn ang="0">
                  <a:pos x="42" y="24"/>
                </a:cxn>
                <a:cxn ang="0">
                  <a:pos x="36" y="18"/>
                </a:cxn>
              </a:cxnLst>
              <a:rect l="0" t="0" r="r" b="b"/>
              <a:pathLst>
                <a:path w="47" h="65">
                  <a:moveTo>
                    <a:pt x="36" y="18"/>
                  </a:moveTo>
                  <a:lnTo>
                    <a:pt x="21" y="3"/>
                  </a:lnTo>
                  <a:lnTo>
                    <a:pt x="11" y="0"/>
                  </a:lnTo>
                  <a:lnTo>
                    <a:pt x="7" y="7"/>
                  </a:lnTo>
                  <a:lnTo>
                    <a:pt x="2" y="21"/>
                  </a:lnTo>
                  <a:lnTo>
                    <a:pt x="8" y="44"/>
                  </a:lnTo>
                  <a:lnTo>
                    <a:pt x="0" y="61"/>
                  </a:lnTo>
                  <a:lnTo>
                    <a:pt x="9" y="63"/>
                  </a:lnTo>
                  <a:lnTo>
                    <a:pt x="25" y="65"/>
                  </a:lnTo>
                  <a:lnTo>
                    <a:pt x="36" y="48"/>
                  </a:lnTo>
                  <a:lnTo>
                    <a:pt x="47" y="31"/>
                  </a:lnTo>
                  <a:lnTo>
                    <a:pt x="42" y="20"/>
                  </a:lnTo>
                  <a:lnTo>
                    <a:pt x="42" y="24"/>
                  </a:lnTo>
                  <a:lnTo>
                    <a:pt x="36" y="1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4" name="Freeform 228"/>
            <p:cNvSpPr/>
            <p:nvPr/>
          </p:nvSpPr>
          <p:spPr bwMode="auto">
            <a:xfrm>
              <a:off x="1140" y="2459"/>
              <a:ext cx="215" cy="331"/>
            </a:xfrm>
            <a:custGeom>
              <a:avLst/>
              <a:gdLst/>
              <a:ahLst/>
              <a:cxnLst>
                <a:cxn ang="0">
                  <a:pos x="76" y="28"/>
                </a:cxn>
                <a:cxn ang="0">
                  <a:pos x="69" y="25"/>
                </a:cxn>
                <a:cxn ang="0">
                  <a:pos x="56" y="53"/>
                </a:cxn>
                <a:cxn ang="0">
                  <a:pos x="35" y="79"/>
                </a:cxn>
                <a:cxn ang="0">
                  <a:pos x="29" y="66"/>
                </a:cxn>
                <a:cxn ang="0">
                  <a:pos x="23" y="85"/>
                </a:cxn>
                <a:cxn ang="0">
                  <a:pos x="24" y="100"/>
                </a:cxn>
                <a:cxn ang="0">
                  <a:pos x="24" y="124"/>
                </a:cxn>
                <a:cxn ang="0">
                  <a:pos x="27" y="150"/>
                </a:cxn>
                <a:cxn ang="0">
                  <a:pos x="18" y="173"/>
                </a:cxn>
                <a:cxn ang="0">
                  <a:pos x="5" y="187"/>
                </a:cxn>
                <a:cxn ang="0">
                  <a:pos x="2" y="197"/>
                </a:cxn>
                <a:cxn ang="0">
                  <a:pos x="24" y="215"/>
                </a:cxn>
                <a:cxn ang="0">
                  <a:pos x="58" y="224"/>
                </a:cxn>
                <a:cxn ang="0">
                  <a:pos x="68" y="232"/>
                </a:cxn>
                <a:cxn ang="0">
                  <a:pos x="89" y="254"/>
                </a:cxn>
                <a:cxn ang="0">
                  <a:pos x="112" y="263"/>
                </a:cxn>
                <a:cxn ang="0">
                  <a:pos x="140" y="269"/>
                </a:cxn>
                <a:cxn ang="0">
                  <a:pos x="143" y="298"/>
                </a:cxn>
                <a:cxn ang="0">
                  <a:pos x="150" y="247"/>
                </a:cxn>
                <a:cxn ang="0">
                  <a:pos x="141" y="211"/>
                </a:cxn>
                <a:cxn ang="0">
                  <a:pos x="155" y="206"/>
                </a:cxn>
                <a:cxn ang="0">
                  <a:pos x="144" y="191"/>
                </a:cxn>
                <a:cxn ang="0">
                  <a:pos x="171" y="191"/>
                </a:cxn>
                <a:cxn ang="0">
                  <a:pos x="173" y="191"/>
                </a:cxn>
                <a:cxn ang="0">
                  <a:pos x="188" y="199"/>
                </a:cxn>
                <a:cxn ang="0">
                  <a:pos x="188" y="186"/>
                </a:cxn>
                <a:cxn ang="0">
                  <a:pos x="184" y="163"/>
                </a:cxn>
                <a:cxn ang="0">
                  <a:pos x="180" y="126"/>
                </a:cxn>
                <a:cxn ang="0">
                  <a:pos x="171" y="112"/>
                </a:cxn>
                <a:cxn ang="0">
                  <a:pos x="143" y="96"/>
                </a:cxn>
                <a:cxn ang="0">
                  <a:pos x="118" y="95"/>
                </a:cxn>
                <a:cxn ang="0">
                  <a:pos x="107" y="78"/>
                </a:cxn>
                <a:cxn ang="0">
                  <a:pos x="93" y="58"/>
                </a:cxn>
                <a:cxn ang="0">
                  <a:pos x="108" y="28"/>
                </a:cxn>
                <a:cxn ang="0">
                  <a:pos x="128" y="10"/>
                </a:cxn>
                <a:cxn ang="0">
                  <a:pos x="119" y="1"/>
                </a:cxn>
                <a:cxn ang="0">
                  <a:pos x="90" y="19"/>
                </a:cxn>
              </a:cxnLst>
              <a:rect l="0" t="0" r="r" b="b"/>
              <a:pathLst>
                <a:path w="191" h="298">
                  <a:moveTo>
                    <a:pt x="81" y="20"/>
                  </a:moveTo>
                  <a:lnTo>
                    <a:pt x="76" y="28"/>
                  </a:lnTo>
                  <a:lnTo>
                    <a:pt x="77" y="25"/>
                  </a:lnTo>
                  <a:lnTo>
                    <a:pt x="69" y="25"/>
                  </a:lnTo>
                  <a:lnTo>
                    <a:pt x="57" y="40"/>
                  </a:lnTo>
                  <a:lnTo>
                    <a:pt x="56" y="53"/>
                  </a:lnTo>
                  <a:lnTo>
                    <a:pt x="38" y="70"/>
                  </a:lnTo>
                  <a:lnTo>
                    <a:pt x="35" y="79"/>
                  </a:lnTo>
                  <a:lnTo>
                    <a:pt x="33" y="71"/>
                  </a:lnTo>
                  <a:lnTo>
                    <a:pt x="29" y="66"/>
                  </a:lnTo>
                  <a:lnTo>
                    <a:pt x="29" y="80"/>
                  </a:lnTo>
                  <a:lnTo>
                    <a:pt x="23" y="85"/>
                  </a:lnTo>
                  <a:lnTo>
                    <a:pt x="20" y="92"/>
                  </a:lnTo>
                  <a:lnTo>
                    <a:pt x="24" y="100"/>
                  </a:lnTo>
                  <a:lnTo>
                    <a:pt x="28" y="116"/>
                  </a:lnTo>
                  <a:lnTo>
                    <a:pt x="24" y="124"/>
                  </a:lnTo>
                  <a:lnTo>
                    <a:pt x="26" y="137"/>
                  </a:lnTo>
                  <a:lnTo>
                    <a:pt x="27" y="150"/>
                  </a:lnTo>
                  <a:lnTo>
                    <a:pt x="29" y="152"/>
                  </a:lnTo>
                  <a:lnTo>
                    <a:pt x="18" y="173"/>
                  </a:lnTo>
                  <a:lnTo>
                    <a:pt x="9" y="178"/>
                  </a:lnTo>
                  <a:lnTo>
                    <a:pt x="5" y="187"/>
                  </a:lnTo>
                  <a:lnTo>
                    <a:pt x="0" y="190"/>
                  </a:lnTo>
                  <a:lnTo>
                    <a:pt x="2" y="197"/>
                  </a:lnTo>
                  <a:lnTo>
                    <a:pt x="15" y="206"/>
                  </a:lnTo>
                  <a:lnTo>
                    <a:pt x="24" y="215"/>
                  </a:lnTo>
                  <a:lnTo>
                    <a:pt x="40" y="215"/>
                  </a:lnTo>
                  <a:lnTo>
                    <a:pt x="58" y="224"/>
                  </a:lnTo>
                  <a:lnTo>
                    <a:pt x="59" y="223"/>
                  </a:lnTo>
                  <a:lnTo>
                    <a:pt x="68" y="232"/>
                  </a:lnTo>
                  <a:lnTo>
                    <a:pt x="77" y="240"/>
                  </a:lnTo>
                  <a:lnTo>
                    <a:pt x="89" y="254"/>
                  </a:lnTo>
                  <a:lnTo>
                    <a:pt x="92" y="263"/>
                  </a:lnTo>
                  <a:lnTo>
                    <a:pt x="112" y="263"/>
                  </a:lnTo>
                  <a:lnTo>
                    <a:pt x="124" y="264"/>
                  </a:lnTo>
                  <a:lnTo>
                    <a:pt x="140" y="269"/>
                  </a:lnTo>
                  <a:lnTo>
                    <a:pt x="134" y="290"/>
                  </a:lnTo>
                  <a:lnTo>
                    <a:pt x="143" y="298"/>
                  </a:lnTo>
                  <a:lnTo>
                    <a:pt x="147" y="272"/>
                  </a:lnTo>
                  <a:lnTo>
                    <a:pt x="150" y="247"/>
                  </a:lnTo>
                  <a:lnTo>
                    <a:pt x="144" y="228"/>
                  </a:lnTo>
                  <a:lnTo>
                    <a:pt x="141" y="211"/>
                  </a:lnTo>
                  <a:lnTo>
                    <a:pt x="152" y="211"/>
                  </a:lnTo>
                  <a:lnTo>
                    <a:pt x="155" y="206"/>
                  </a:lnTo>
                  <a:lnTo>
                    <a:pt x="147" y="203"/>
                  </a:lnTo>
                  <a:lnTo>
                    <a:pt x="144" y="191"/>
                  </a:lnTo>
                  <a:lnTo>
                    <a:pt x="158" y="191"/>
                  </a:lnTo>
                  <a:lnTo>
                    <a:pt x="171" y="191"/>
                  </a:lnTo>
                  <a:lnTo>
                    <a:pt x="170" y="188"/>
                  </a:lnTo>
                  <a:lnTo>
                    <a:pt x="173" y="191"/>
                  </a:lnTo>
                  <a:lnTo>
                    <a:pt x="183" y="184"/>
                  </a:lnTo>
                  <a:lnTo>
                    <a:pt x="188" y="199"/>
                  </a:lnTo>
                  <a:lnTo>
                    <a:pt x="191" y="200"/>
                  </a:lnTo>
                  <a:lnTo>
                    <a:pt x="188" y="186"/>
                  </a:lnTo>
                  <a:lnTo>
                    <a:pt x="179" y="172"/>
                  </a:lnTo>
                  <a:lnTo>
                    <a:pt x="184" y="163"/>
                  </a:lnTo>
                  <a:lnTo>
                    <a:pt x="177" y="140"/>
                  </a:lnTo>
                  <a:lnTo>
                    <a:pt x="180" y="126"/>
                  </a:lnTo>
                  <a:lnTo>
                    <a:pt x="184" y="110"/>
                  </a:lnTo>
                  <a:lnTo>
                    <a:pt x="171" y="112"/>
                  </a:lnTo>
                  <a:lnTo>
                    <a:pt x="156" y="113"/>
                  </a:lnTo>
                  <a:lnTo>
                    <a:pt x="143" y="96"/>
                  </a:lnTo>
                  <a:lnTo>
                    <a:pt x="130" y="96"/>
                  </a:lnTo>
                  <a:lnTo>
                    <a:pt x="118" y="95"/>
                  </a:lnTo>
                  <a:lnTo>
                    <a:pt x="107" y="89"/>
                  </a:lnTo>
                  <a:lnTo>
                    <a:pt x="107" y="78"/>
                  </a:lnTo>
                  <a:lnTo>
                    <a:pt x="99" y="58"/>
                  </a:lnTo>
                  <a:lnTo>
                    <a:pt x="93" y="58"/>
                  </a:lnTo>
                  <a:lnTo>
                    <a:pt x="100" y="42"/>
                  </a:lnTo>
                  <a:lnTo>
                    <a:pt x="108" y="28"/>
                  </a:lnTo>
                  <a:lnTo>
                    <a:pt x="117" y="12"/>
                  </a:lnTo>
                  <a:lnTo>
                    <a:pt x="128" y="10"/>
                  </a:lnTo>
                  <a:lnTo>
                    <a:pt x="130" y="0"/>
                  </a:lnTo>
                  <a:lnTo>
                    <a:pt x="119" y="1"/>
                  </a:lnTo>
                  <a:lnTo>
                    <a:pt x="105" y="11"/>
                  </a:lnTo>
                  <a:lnTo>
                    <a:pt x="90" y="19"/>
                  </a:lnTo>
                  <a:lnTo>
                    <a:pt x="81" y="2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5" name="Freeform 229"/>
            <p:cNvSpPr/>
            <p:nvPr/>
          </p:nvSpPr>
          <p:spPr bwMode="auto">
            <a:xfrm>
              <a:off x="1453" y="2534"/>
              <a:ext cx="81" cy="145"/>
            </a:xfrm>
            <a:custGeom>
              <a:avLst/>
              <a:gdLst/>
              <a:ahLst/>
              <a:cxnLst>
                <a:cxn ang="0">
                  <a:pos x="60" y="94"/>
                </a:cxn>
                <a:cxn ang="0">
                  <a:pos x="53" y="84"/>
                </a:cxn>
                <a:cxn ang="0">
                  <a:pos x="54" y="69"/>
                </a:cxn>
                <a:cxn ang="0">
                  <a:pos x="61" y="64"/>
                </a:cxn>
                <a:cxn ang="0">
                  <a:pos x="64" y="56"/>
                </a:cxn>
                <a:cxn ang="0">
                  <a:pos x="64" y="41"/>
                </a:cxn>
                <a:cxn ang="0">
                  <a:pos x="47" y="30"/>
                </a:cxn>
                <a:cxn ang="0">
                  <a:pos x="43" y="38"/>
                </a:cxn>
                <a:cxn ang="0">
                  <a:pos x="45" y="20"/>
                </a:cxn>
                <a:cxn ang="0">
                  <a:pos x="35" y="12"/>
                </a:cxn>
                <a:cxn ang="0">
                  <a:pos x="27" y="4"/>
                </a:cxn>
                <a:cxn ang="0">
                  <a:pos x="30" y="6"/>
                </a:cxn>
                <a:cxn ang="0">
                  <a:pos x="23" y="0"/>
                </a:cxn>
                <a:cxn ang="0">
                  <a:pos x="25" y="5"/>
                </a:cxn>
                <a:cxn ang="0">
                  <a:pos x="11" y="18"/>
                </a:cxn>
                <a:cxn ang="0">
                  <a:pos x="17" y="26"/>
                </a:cxn>
                <a:cxn ang="0">
                  <a:pos x="6" y="33"/>
                </a:cxn>
                <a:cxn ang="0">
                  <a:pos x="0" y="46"/>
                </a:cxn>
                <a:cxn ang="0">
                  <a:pos x="9" y="60"/>
                </a:cxn>
                <a:cxn ang="0">
                  <a:pos x="18" y="60"/>
                </a:cxn>
                <a:cxn ang="0">
                  <a:pos x="19" y="70"/>
                </a:cxn>
                <a:cxn ang="0">
                  <a:pos x="27" y="80"/>
                </a:cxn>
                <a:cxn ang="0">
                  <a:pos x="22" y="95"/>
                </a:cxn>
                <a:cxn ang="0">
                  <a:pos x="24" y="117"/>
                </a:cxn>
                <a:cxn ang="0">
                  <a:pos x="34" y="130"/>
                </a:cxn>
                <a:cxn ang="0">
                  <a:pos x="43" y="130"/>
                </a:cxn>
                <a:cxn ang="0">
                  <a:pos x="59" y="122"/>
                </a:cxn>
                <a:cxn ang="0">
                  <a:pos x="76" y="119"/>
                </a:cxn>
                <a:cxn ang="0">
                  <a:pos x="69" y="106"/>
                </a:cxn>
                <a:cxn ang="0">
                  <a:pos x="60" y="94"/>
                </a:cxn>
              </a:cxnLst>
              <a:rect l="0" t="0" r="r" b="b"/>
              <a:pathLst>
                <a:path w="76" h="130">
                  <a:moveTo>
                    <a:pt x="60" y="94"/>
                  </a:moveTo>
                  <a:lnTo>
                    <a:pt x="53" y="84"/>
                  </a:lnTo>
                  <a:lnTo>
                    <a:pt x="54" y="69"/>
                  </a:lnTo>
                  <a:lnTo>
                    <a:pt x="61" y="64"/>
                  </a:lnTo>
                  <a:lnTo>
                    <a:pt x="64" y="56"/>
                  </a:lnTo>
                  <a:lnTo>
                    <a:pt x="64" y="41"/>
                  </a:lnTo>
                  <a:lnTo>
                    <a:pt x="47" y="30"/>
                  </a:lnTo>
                  <a:lnTo>
                    <a:pt x="43" y="38"/>
                  </a:lnTo>
                  <a:lnTo>
                    <a:pt x="45" y="20"/>
                  </a:lnTo>
                  <a:lnTo>
                    <a:pt x="35" y="12"/>
                  </a:lnTo>
                  <a:lnTo>
                    <a:pt x="27" y="4"/>
                  </a:lnTo>
                  <a:lnTo>
                    <a:pt x="30" y="6"/>
                  </a:lnTo>
                  <a:lnTo>
                    <a:pt x="23" y="0"/>
                  </a:lnTo>
                  <a:lnTo>
                    <a:pt x="25" y="5"/>
                  </a:lnTo>
                  <a:lnTo>
                    <a:pt x="11" y="18"/>
                  </a:lnTo>
                  <a:lnTo>
                    <a:pt x="17" y="26"/>
                  </a:lnTo>
                  <a:lnTo>
                    <a:pt x="6" y="33"/>
                  </a:lnTo>
                  <a:lnTo>
                    <a:pt x="0" y="46"/>
                  </a:lnTo>
                  <a:lnTo>
                    <a:pt x="9" y="60"/>
                  </a:lnTo>
                  <a:lnTo>
                    <a:pt x="18" y="60"/>
                  </a:lnTo>
                  <a:lnTo>
                    <a:pt x="19" y="70"/>
                  </a:lnTo>
                  <a:lnTo>
                    <a:pt x="27" y="80"/>
                  </a:lnTo>
                  <a:lnTo>
                    <a:pt x="22" y="95"/>
                  </a:lnTo>
                  <a:lnTo>
                    <a:pt x="24" y="117"/>
                  </a:lnTo>
                  <a:lnTo>
                    <a:pt x="34" y="130"/>
                  </a:lnTo>
                  <a:lnTo>
                    <a:pt x="43" y="130"/>
                  </a:lnTo>
                  <a:lnTo>
                    <a:pt x="59" y="122"/>
                  </a:lnTo>
                  <a:lnTo>
                    <a:pt x="76" y="119"/>
                  </a:lnTo>
                  <a:lnTo>
                    <a:pt x="69" y="106"/>
                  </a:lnTo>
                  <a:lnTo>
                    <a:pt x="60" y="9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6" name="Freeform 230"/>
            <p:cNvSpPr/>
            <p:nvPr/>
          </p:nvSpPr>
          <p:spPr bwMode="auto">
            <a:xfrm>
              <a:off x="1511" y="2588"/>
              <a:ext cx="70" cy="83"/>
            </a:xfrm>
            <a:custGeom>
              <a:avLst/>
              <a:gdLst/>
              <a:ahLst/>
              <a:cxnLst>
                <a:cxn ang="0">
                  <a:pos x="7" y="46"/>
                </a:cxn>
                <a:cxn ang="0">
                  <a:pos x="0" y="36"/>
                </a:cxn>
                <a:cxn ang="0">
                  <a:pos x="1" y="21"/>
                </a:cxn>
                <a:cxn ang="0">
                  <a:pos x="8" y="16"/>
                </a:cxn>
                <a:cxn ang="0">
                  <a:pos x="11" y="8"/>
                </a:cxn>
                <a:cxn ang="0">
                  <a:pos x="14" y="0"/>
                </a:cxn>
                <a:cxn ang="0">
                  <a:pos x="32" y="2"/>
                </a:cxn>
                <a:cxn ang="0">
                  <a:pos x="47" y="0"/>
                </a:cxn>
                <a:cxn ang="0">
                  <a:pos x="61" y="2"/>
                </a:cxn>
                <a:cxn ang="0">
                  <a:pos x="60" y="10"/>
                </a:cxn>
                <a:cxn ang="0">
                  <a:pos x="55" y="24"/>
                </a:cxn>
                <a:cxn ang="0">
                  <a:pos x="61" y="47"/>
                </a:cxn>
                <a:cxn ang="0">
                  <a:pos x="53" y="64"/>
                </a:cxn>
                <a:cxn ang="0">
                  <a:pos x="43" y="60"/>
                </a:cxn>
                <a:cxn ang="0">
                  <a:pos x="29" y="64"/>
                </a:cxn>
                <a:cxn ang="0">
                  <a:pos x="30" y="74"/>
                </a:cxn>
                <a:cxn ang="0">
                  <a:pos x="23" y="71"/>
                </a:cxn>
                <a:cxn ang="0">
                  <a:pos x="16" y="58"/>
                </a:cxn>
                <a:cxn ang="0">
                  <a:pos x="7" y="46"/>
                </a:cxn>
              </a:cxnLst>
              <a:rect l="0" t="0" r="r" b="b"/>
              <a:pathLst>
                <a:path w="61" h="74">
                  <a:moveTo>
                    <a:pt x="7" y="46"/>
                  </a:moveTo>
                  <a:lnTo>
                    <a:pt x="0" y="36"/>
                  </a:lnTo>
                  <a:lnTo>
                    <a:pt x="1" y="21"/>
                  </a:lnTo>
                  <a:lnTo>
                    <a:pt x="8" y="16"/>
                  </a:lnTo>
                  <a:lnTo>
                    <a:pt x="11" y="8"/>
                  </a:lnTo>
                  <a:lnTo>
                    <a:pt x="14" y="0"/>
                  </a:lnTo>
                  <a:lnTo>
                    <a:pt x="32" y="2"/>
                  </a:lnTo>
                  <a:lnTo>
                    <a:pt x="47" y="0"/>
                  </a:lnTo>
                  <a:lnTo>
                    <a:pt x="61" y="2"/>
                  </a:lnTo>
                  <a:lnTo>
                    <a:pt x="60" y="10"/>
                  </a:lnTo>
                  <a:lnTo>
                    <a:pt x="55" y="24"/>
                  </a:lnTo>
                  <a:lnTo>
                    <a:pt x="61" y="47"/>
                  </a:lnTo>
                  <a:lnTo>
                    <a:pt x="53" y="64"/>
                  </a:lnTo>
                  <a:lnTo>
                    <a:pt x="43" y="60"/>
                  </a:lnTo>
                  <a:lnTo>
                    <a:pt x="29" y="64"/>
                  </a:lnTo>
                  <a:lnTo>
                    <a:pt x="30" y="74"/>
                  </a:lnTo>
                  <a:lnTo>
                    <a:pt x="23" y="71"/>
                  </a:lnTo>
                  <a:lnTo>
                    <a:pt x="16" y="58"/>
                  </a:lnTo>
                  <a:lnTo>
                    <a:pt x="7" y="4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7" name="Freeform 231"/>
            <p:cNvSpPr/>
            <p:nvPr/>
          </p:nvSpPr>
          <p:spPr bwMode="auto">
            <a:xfrm>
              <a:off x="1446" y="2490"/>
              <a:ext cx="14" cy="15"/>
            </a:xfrm>
            <a:custGeom>
              <a:avLst/>
              <a:gdLst/>
              <a:ahLst/>
              <a:cxnLst>
                <a:cxn ang="0">
                  <a:pos x="4" y="0"/>
                </a:cxn>
                <a:cxn ang="0">
                  <a:pos x="15" y="0"/>
                </a:cxn>
                <a:cxn ang="0">
                  <a:pos x="10" y="12"/>
                </a:cxn>
                <a:cxn ang="0">
                  <a:pos x="0" y="11"/>
                </a:cxn>
                <a:cxn ang="0">
                  <a:pos x="6" y="3"/>
                </a:cxn>
                <a:cxn ang="0">
                  <a:pos x="4" y="0"/>
                </a:cxn>
              </a:cxnLst>
              <a:rect l="0" t="0" r="r" b="b"/>
              <a:pathLst>
                <a:path w="15" h="12">
                  <a:moveTo>
                    <a:pt x="4" y="0"/>
                  </a:moveTo>
                  <a:lnTo>
                    <a:pt x="15" y="0"/>
                  </a:lnTo>
                  <a:lnTo>
                    <a:pt x="10" y="12"/>
                  </a:lnTo>
                  <a:lnTo>
                    <a:pt x="0" y="11"/>
                  </a:lnTo>
                  <a:lnTo>
                    <a:pt x="6" y="3"/>
                  </a:lnTo>
                  <a:lnTo>
                    <a:pt x="4"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8" name="Freeform 232"/>
            <p:cNvSpPr/>
            <p:nvPr/>
          </p:nvSpPr>
          <p:spPr bwMode="auto">
            <a:xfrm>
              <a:off x="1241" y="2462"/>
              <a:ext cx="239" cy="228"/>
            </a:xfrm>
            <a:custGeom>
              <a:avLst/>
              <a:gdLst/>
              <a:ahLst/>
              <a:cxnLst>
                <a:cxn ang="0">
                  <a:pos x="176" y="42"/>
                </a:cxn>
                <a:cxn ang="0">
                  <a:pos x="167" y="38"/>
                </a:cxn>
                <a:cxn ang="0">
                  <a:pos x="165" y="32"/>
                </a:cxn>
                <a:cxn ang="0">
                  <a:pos x="164" y="27"/>
                </a:cxn>
                <a:cxn ang="0">
                  <a:pos x="153" y="30"/>
                </a:cxn>
                <a:cxn ang="0">
                  <a:pos x="115" y="30"/>
                </a:cxn>
                <a:cxn ang="0">
                  <a:pos x="86" y="30"/>
                </a:cxn>
                <a:cxn ang="0">
                  <a:pos x="63" y="12"/>
                </a:cxn>
                <a:cxn ang="0">
                  <a:pos x="53" y="7"/>
                </a:cxn>
                <a:cxn ang="0">
                  <a:pos x="56" y="12"/>
                </a:cxn>
                <a:cxn ang="0">
                  <a:pos x="32" y="24"/>
                </a:cxn>
                <a:cxn ang="0">
                  <a:pos x="30" y="56"/>
                </a:cxn>
                <a:cxn ang="0">
                  <a:pos x="29" y="28"/>
                </a:cxn>
                <a:cxn ang="0">
                  <a:pos x="35" y="6"/>
                </a:cxn>
                <a:cxn ang="0">
                  <a:pos x="15" y="24"/>
                </a:cxn>
                <a:cxn ang="0">
                  <a:pos x="0" y="54"/>
                </a:cxn>
                <a:cxn ang="0">
                  <a:pos x="14" y="74"/>
                </a:cxn>
                <a:cxn ang="0">
                  <a:pos x="25" y="91"/>
                </a:cxn>
                <a:cxn ang="0">
                  <a:pos x="50" y="92"/>
                </a:cxn>
                <a:cxn ang="0">
                  <a:pos x="78" y="108"/>
                </a:cxn>
                <a:cxn ang="0">
                  <a:pos x="87" y="122"/>
                </a:cxn>
                <a:cxn ang="0">
                  <a:pos x="91" y="159"/>
                </a:cxn>
                <a:cxn ang="0">
                  <a:pos x="95" y="182"/>
                </a:cxn>
                <a:cxn ang="0">
                  <a:pos x="111" y="204"/>
                </a:cxn>
                <a:cxn ang="0">
                  <a:pos x="122" y="205"/>
                </a:cxn>
                <a:cxn ang="0">
                  <a:pos x="152" y="180"/>
                </a:cxn>
                <a:cxn ang="0">
                  <a:pos x="145" y="171"/>
                </a:cxn>
                <a:cxn ang="0">
                  <a:pos x="134" y="141"/>
                </a:cxn>
                <a:cxn ang="0">
                  <a:pos x="165" y="152"/>
                </a:cxn>
                <a:cxn ang="0">
                  <a:pos x="181" y="140"/>
                </a:cxn>
                <a:cxn ang="0">
                  <a:pos x="198" y="124"/>
                </a:cxn>
                <a:cxn ang="0">
                  <a:pos x="188" y="110"/>
                </a:cxn>
                <a:cxn ang="0">
                  <a:pos x="205" y="90"/>
                </a:cxn>
                <a:cxn ang="0">
                  <a:pos x="213" y="69"/>
                </a:cxn>
                <a:cxn ang="0">
                  <a:pos x="195" y="64"/>
                </a:cxn>
                <a:cxn ang="0">
                  <a:pos x="189" y="63"/>
                </a:cxn>
                <a:cxn ang="0">
                  <a:pos x="198" y="51"/>
                </a:cxn>
                <a:cxn ang="0">
                  <a:pos x="182" y="43"/>
                </a:cxn>
                <a:cxn ang="0">
                  <a:pos x="177" y="44"/>
                </a:cxn>
              </a:cxnLst>
              <a:rect l="0" t="0" r="r" b="b"/>
              <a:pathLst>
                <a:path w="213" h="205">
                  <a:moveTo>
                    <a:pt x="177" y="44"/>
                  </a:moveTo>
                  <a:lnTo>
                    <a:pt x="176" y="42"/>
                  </a:lnTo>
                  <a:lnTo>
                    <a:pt x="173" y="37"/>
                  </a:lnTo>
                  <a:lnTo>
                    <a:pt x="167" y="38"/>
                  </a:lnTo>
                  <a:lnTo>
                    <a:pt x="170" y="37"/>
                  </a:lnTo>
                  <a:lnTo>
                    <a:pt x="165" y="32"/>
                  </a:lnTo>
                  <a:lnTo>
                    <a:pt x="181" y="27"/>
                  </a:lnTo>
                  <a:lnTo>
                    <a:pt x="164" y="27"/>
                  </a:lnTo>
                  <a:lnTo>
                    <a:pt x="147" y="27"/>
                  </a:lnTo>
                  <a:lnTo>
                    <a:pt x="153" y="30"/>
                  </a:lnTo>
                  <a:lnTo>
                    <a:pt x="137" y="37"/>
                  </a:lnTo>
                  <a:lnTo>
                    <a:pt x="115" y="30"/>
                  </a:lnTo>
                  <a:lnTo>
                    <a:pt x="101" y="30"/>
                  </a:lnTo>
                  <a:lnTo>
                    <a:pt x="86" y="30"/>
                  </a:lnTo>
                  <a:lnTo>
                    <a:pt x="80" y="19"/>
                  </a:lnTo>
                  <a:lnTo>
                    <a:pt x="63" y="12"/>
                  </a:lnTo>
                  <a:lnTo>
                    <a:pt x="56" y="0"/>
                  </a:lnTo>
                  <a:lnTo>
                    <a:pt x="53" y="7"/>
                  </a:lnTo>
                  <a:lnTo>
                    <a:pt x="60" y="12"/>
                  </a:lnTo>
                  <a:lnTo>
                    <a:pt x="56" y="12"/>
                  </a:lnTo>
                  <a:lnTo>
                    <a:pt x="35" y="20"/>
                  </a:lnTo>
                  <a:lnTo>
                    <a:pt x="32" y="24"/>
                  </a:lnTo>
                  <a:lnTo>
                    <a:pt x="36" y="46"/>
                  </a:lnTo>
                  <a:lnTo>
                    <a:pt x="30" y="56"/>
                  </a:lnTo>
                  <a:lnTo>
                    <a:pt x="20" y="43"/>
                  </a:lnTo>
                  <a:lnTo>
                    <a:pt x="29" y="28"/>
                  </a:lnTo>
                  <a:lnTo>
                    <a:pt x="25" y="13"/>
                  </a:lnTo>
                  <a:lnTo>
                    <a:pt x="35" y="6"/>
                  </a:lnTo>
                  <a:lnTo>
                    <a:pt x="24" y="8"/>
                  </a:lnTo>
                  <a:lnTo>
                    <a:pt x="15" y="24"/>
                  </a:lnTo>
                  <a:lnTo>
                    <a:pt x="7" y="38"/>
                  </a:lnTo>
                  <a:lnTo>
                    <a:pt x="0" y="54"/>
                  </a:lnTo>
                  <a:lnTo>
                    <a:pt x="6" y="54"/>
                  </a:lnTo>
                  <a:lnTo>
                    <a:pt x="14" y="74"/>
                  </a:lnTo>
                  <a:lnTo>
                    <a:pt x="14" y="85"/>
                  </a:lnTo>
                  <a:lnTo>
                    <a:pt x="25" y="91"/>
                  </a:lnTo>
                  <a:lnTo>
                    <a:pt x="37" y="92"/>
                  </a:lnTo>
                  <a:lnTo>
                    <a:pt x="50" y="92"/>
                  </a:lnTo>
                  <a:lnTo>
                    <a:pt x="63" y="109"/>
                  </a:lnTo>
                  <a:lnTo>
                    <a:pt x="78" y="108"/>
                  </a:lnTo>
                  <a:lnTo>
                    <a:pt x="91" y="106"/>
                  </a:lnTo>
                  <a:lnTo>
                    <a:pt x="87" y="122"/>
                  </a:lnTo>
                  <a:lnTo>
                    <a:pt x="84" y="136"/>
                  </a:lnTo>
                  <a:lnTo>
                    <a:pt x="91" y="159"/>
                  </a:lnTo>
                  <a:lnTo>
                    <a:pt x="86" y="168"/>
                  </a:lnTo>
                  <a:lnTo>
                    <a:pt x="95" y="182"/>
                  </a:lnTo>
                  <a:lnTo>
                    <a:pt x="98" y="196"/>
                  </a:lnTo>
                  <a:lnTo>
                    <a:pt x="111" y="204"/>
                  </a:lnTo>
                  <a:lnTo>
                    <a:pt x="120" y="204"/>
                  </a:lnTo>
                  <a:lnTo>
                    <a:pt x="122" y="205"/>
                  </a:lnTo>
                  <a:lnTo>
                    <a:pt x="138" y="193"/>
                  </a:lnTo>
                  <a:lnTo>
                    <a:pt x="152" y="180"/>
                  </a:lnTo>
                  <a:lnTo>
                    <a:pt x="155" y="175"/>
                  </a:lnTo>
                  <a:lnTo>
                    <a:pt x="145" y="171"/>
                  </a:lnTo>
                  <a:lnTo>
                    <a:pt x="140" y="151"/>
                  </a:lnTo>
                  <a:lnTo>
                    <a:pt x="134" y="141"/>
                  </a:lnTo>
                  <a:lnTo>
                    <a:pt x="150" y="147"/>
                  </a:lnTo>
                  <a:lnTo>
                    <a:pt x="165" y="152"/>
                  </a:lnTo>
                  <a:lnTo>
                    <a:pt x="168" y="146"/>
                  </a:lnTo>
                  <a:lnTo>
                    <a:pt x="181" y="140"/>
                  </a:lnTo>
                  <a:lnTo>
                    <a:pt x="194" y="134"/>
                  </a:lnTo>
                  <a:lnTo>
                    <a:pt x="198" y="124"/>
                  </a:lnTo>
                  <a:lnTo>
                    <a:pt x="197" y="124"/>
                  </a:lnTo>
                  <a:lnTo>
                    <a:pt x="188" y="110"/>
                  </a:lnTo>
                  <a:lnTo>
                    <a:pt x="194" y="97"/>
                  </a:lnTo>
                  <a:lnTo>
                    <a:pt x="205" y="90"/>
                  </a:lnTo>
                  <a:lnTo>
                    <a:pt x="199" y="82"/>
                  </a:lnTo>
                  <a:lnTo>
                    <a:pt x="213" y="69"/>
                  </a:lnTo>
                  <a:lnTo>
                    <a:pt x="211" y="64"/>
                  </a:lnTo>
                  <a:lnTo>
                    <a:pt x="195" y="64"/>
                  </a:lnTo>
                  <a:lnTo>
                    <a:pt x="185" y="64"/>
                  </a:lnTo>
                  <a:lnTo>
                    <a:pt x="189" y="63"/>
                  </a:lnTo>
                  <a:lnTo>
                    <a:pt x="194" y="55"/>
                  </a:lnTo>
                  <a:lnTo>
                    <a:pt x="198" y="51"/>
                  </a:lnTo>
                  <a:lnTo>
                    <a:pt x="188" y="43"/>
                  </a:lnTo>
                  <a:lnTo>
                    <a:pt x="182" y="43"/>
                  </a:lnTo>
                  <a:lnTo>
                    <a:pt x="176" y="39"/>
                  </a:lnTo>
                  <a:lnTo>
                    <a:pt x="177" y="4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19" name="Freeform 233"/>
            <p:cNvSpPr/>
            <p:nvPr/>
          </p:nvSpPr>
          <p:spPr bwMode="auto">
            <a:xfrm>
              <a:off x="1405" y="2484"/>
              <a:ext cx="10" cy="5"/>
            </a:xfrm>
            <a:custGeom>
              <a:avLst/>
              <a:gdLst/>
              <a:ahLst/>
              <a:cxnLst>
                <a:cxn ang="0">
                  <a:pos x="8" y="2"/>
                </a:cxn>
                <a:cxn ang="0">
                  <a:pos x="0" y="0"/>
                </a:cxn>
                <a:cxn ang="0">
                  <a:pos x="8" y="2"/>
                </a:cxn>
              </a:cxnLst>
              <a:rect l="0" t="0" r="r" b="b"/>
              <a:pathLst>
                <a:path w="8" h="2">
                  <a:moveTo>
                    <a:pt x="8" y="2"/>
                  </a:moveTo>
                  <a:lnTo>
                    <a:pt x="0" y="0"/>
                  </a:lnTo>
                  <a:lnTo>
                    <a:pt x="8"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0" name="Freeform 234"/>
            <p:cNvSpPr/>
            <p:nvPr/>
          </p:nvSpPr>
          <p:spPr bwMode="auto">
            <a:xfrm>
              <a:off x="1307" y="2454"/>
              <a:ext cx="1" cy="2"/>
            </a:xfrm>
            <a:custGeom>
              <a:avLst/>
              <a:gdLst/>
              <a:ahLst/>
              <a:cxnLst>
                <a:cxn ang="0">
                  <a:pos x="0" y="0"/>
                </a:cxn>
                <a:cxn ang="0">
                  <a:pos x="0" y="1"/>
                </a:cxn>
                <a:cxn ang="0">
                  <a:pos x="3" y="4"/>
                </a:cxn>
                <a:cxn ang="0">
                  <a:pos x="0" y="0"/>
                </a:cxn>
              </a:cxnLst>
              <a:rect l="0" t="0" r="r" b="b"/>
              <a:pathLst>
                <a:path w="3" h="4">
                  <a:moveTo>
                    <a:pt x="0" y="0"/>
                  </a:moveTo>
                  <a:lnTo>
                    <a:pt x="0" y="1"/>
                  </a:lnTo>
                  <a:lnTo>
                    <a:pt x="3" y="4"/>
                  </a:lnTo>
                  <a:lnTo>
                    <a:pt x="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1" name="Freeform 235"/>
            <p:cNvSpPr/>
            <p:nvPr/>
          </p:nvSpPr>
          <p:spPr bwMode="auto">
            <a:xfrm>
              <a:off x="1449" y="2461"/>
              <a:ext cx="4" cy="4"/>
            </a:xfrm>
            <a:custGeom>
              <a:avLst/>
              <a:gdLst/>
              <a:ahLst/>
              <a:cxnLst>
                <a:cxn ang="0">
                  <a:pos x="2" y="3"/>
                </a:cxn>
                <a:cxn ang="0">
                  <a:pos x="2" y="2"/>
                </a:cxn>
                <a:cxn ang="0">
                  <a:pos x="2" y="0"/>
                </a:cxn>
                <a:cxn ang="0">
                  <a:pos x="1" y="0"/>
                </a:cxn>
                <a:cxn ang="0">
                  <a:pos x="1" y="2"/>
                </a:cxn>
                <a:cxn ang="0">
                  <a:pos x="0" y="2"/>
                </a:cxn>
                <a:cxn ang="0">
                  <a:pos x="0" y="3"/>
                </a:cxn>
                <a:cxn ang="0">
                  <a:pos x="0" y="4"/>
                </a:cxn>
                <a:cxn ang="0">
                  <a:pos x="1" y="4"/>
                </a:cxn>
                <a:cxn ang="0">
                  <a:pos x="2" y="4"/>
                </a:cxn>
                <a:cxn ang="0">
                  <a:pos x="2" y="3"/>
                </a:cxn>
              </a:cxnLst>
              <a:rect l="0" t="0" r="r" b="b"/>
              <a:pathLst>
                <a:path w="2" h="4">
                  <a:moveTo>
                    <a:pt x="2" y="3"/>
                  </a:moveTo>
                  <a:lnTo>
                    <a:pt x="2" y="2"/>
                  </a:lnTo>
                  <a:lnTo>
                    <a:pt x="2" y="0"/>
                  </a:lnTo>
                  <a:lnTo>
                    <a:pt x="1" y="0"/>
                  </a:lnTo>
                  <a:lnTo>
                    <a:pt x="1" y="2"/>
                  </a:lnTo>
                  <a:lnTo>
                    <a:pt x="0" y="2"/>
                  </a:lnTo>
                  <a:lnTo>
                    <a:pt x="0" y="3"/>
                  </a:lnTo>
                  <a:lnTo>
                    <a:pt x="0" y="4"/>
                  </a:lnTo>
                  <a:lnTo>
                    <a:pt x="1" y="4"/>
                  </a:lnTo>
                  <a:lnTo>
                    <a:pt x="2" y="4"/>
                  </a:lnTo>
                  <a:lnTo>
                    <a:pt x="2"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2" name="Freeform 236"/>
            <p:cNvSpPr/>
            <p:nvPr/>
          </p:nvSpPr>
          <p:spPr bwMode="auto">
            <a:xfrm>
              <a:off x="1633" y="3723"/>
              <a:ext cx="27" cy="20"/>
            </a:xfrm>
            <a:custGeom>
              <a:avLst/>
              <a:gdLst/>
              <a:ahLst/>
              <a:cxnLst>
                <a:cxn ang="0">
                  <a:pos x="23" y="7"/>
                </a:cxn>
                <a:cxn ang="0">
                  <a:pos x="18" y="3"/>
                </a:cxn>
                <a:cxn ang="0">
                  <a:pos x="14" y="3"/>
                </a:cxn>
                <a:cxn ang="0">
                  <a:pos x="11" y="2"/>
                </a:cxn>
                <a:cxn ang="0">
                  <a:pos x="5" y="0"/>
                </a:cxn>
                <a:cxn ang="0">
                  <a:pos x="5" y="6"/>
                </a:cxn>
                <a:cxn ang="0">
                  <a:pos x="0" y="12"/>
                </a:cxn>
                <a:cxn ang="0">
                  <a:pos x="5" y="17"/>
                </a:cxn>
                <a:cxn ang="0">
                  <a:pos x="8" y="14"/>
                </a:cxn>
                <a:cxn ang="0">
                  <a:pos x="10" y="13"/>
                </a:cxn>
                <a:cxn ang="0">
                  <a:pos x="10" y="11"/>
                </a:cxn>
                <a:cxn ang="0">
                  <a:pos x="23" y="7"/>
                </a:cxn>
              </a:cxnLst>
              <a:rect l="0" t="0" r="r" b="b"/>
              <a:pathLst>
                <a:path w="23" h="17">
                  <a:moveTo>
                    <a:pt x="23" y="7"/>
                  </a:moveTo>
                  <a:lnTo>
                    <a:pt x="18" y="3"/>
                  </a:lnTo>
                  <a:lnTo>
                    <a:pt x="14" y="3"/>
                  </a:lnTo>
                  <a:lnTo>
                    <a:pt x="11" y="2"/>
                  </a:lnTo>
                  <a:lnTo>
                    <a:pt x="5" y="0"/>
                  </a:lnTo>
                  <a:lnTo>
                    <a:pt x="5" y="6"/>
                  </a:lnTo>
                  <a:lnTo>
                    <a:pt x="0" y="12"/>
                  </a:lnTo>
                  <a:lnTo>
                    <a:pt x="5" y="17"/>
                  </a:lnTo>
                  <a:lnTo>
                    <a:pt x="8" y="14"/>
                  </a:lnTo>
                  <a:lnTo>
                    <a:pt x="10" y="13"/>
                  </a:lnTo>
                  <a:lnTo>
                    <a:pt x="10" y="11"/>
                  </a:lnTo>
                  <a:lnTo>
                    <a:pt x="23" y="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3" name="Freeform 237"/>
            <p:cNvSpPr/>
            <p:nvPr/>
          </p:nvSpPr>
          <p:spPr bwMode="auto">
            <a:xfrm>
              <a:off x="1615" y="3725"/>
              <a:ext cx="21" cy="16"/>
            </a:xfrm>
            <a:custGeom>
              <a:avLst/>
              <a:gdLst/>
              <a:ahLst/>
              <a:cxnLst>
                <a:cxn ang="0">
                  <a:pos x="4" y="6"/>
                </a:cxn>
                <a:cxn ang="0">
                  <a:pos x="1" y="1"/>
                </a:cxn>
                <a:cxn ang="0">
                  <a:pos x="18" y="0"/>
                </a:cxn>
                <a:cxn ang="0">
                  <a:pos x="9" y="10"/>
                </a:cxn>
                <a:cxn ang="0">
                  <a:pos x="0" y="13"/>
                </a:cxn>
                <a:cxn ang="0">
                  <a:pos x="4" y="8"/>
                </a:cxn>
                <a:cxn ang="0">
                  <a:pos x="2" y="6"/>
                </a:cxn>
                <a:cxn ang="0">
                  <a:pos x="4" y="6"/>
                </a:cxn>
              </a:cxnLst>
              <a:rect l="0" t="0" r="r" b="b"/>
              <a:pathLst>
                <a:path w="18" h="13">
                  <a:moveTo>
                    <a:pt x="4" y="6"/>
                  </a:moveTo>
                  <a:lnTo>
                    <a:pt x="1" y="1"/>
                  </a:lnTo>
                  <a:lnTo>
                    <a:pt x="18" y="0"/>
                  </a:lnTo>
                  <a:lnTo>
                    <a:pt x="9" y="10"/>
                  </a:lnTo>
                  <a:lnTo>
                    <a:pt x="0" y="13"/>
                  </a:lnTo>
                  <a:lnTo>
                    <a:pt x="4" y="8"/>
                  </a:lnTo>
                  <a:lnTo>
                    <a:pt x="2" y="6"/>
                  </a:lnTo>
                  <a:lnTo>
                    <a:pt x="4"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4" name="Freeform 238"/>
            <p:cNvSpPr/>
            <p:nvPr/>
          </p:nvSpPr>
          <p:spPr bwMode="auto">
            <a:xfrm>
              <a:off x="1314" y="2901"/>
              <a:ext cx="220" cy="260"/>
            </a:xfrm>
            <a:custGeom>
              <a:avLst/>
              <a:gdLst/>
              <a:ahLst/>
              <a:cxnLst>
                <a:cxn ang="0">
                  <a:pos x="132" y="186"/>
                </a:cxn>
                <a:cxn ang="0">
                  <a:pos x="129" y="205"/>
                </a:cxn>
                <a:cxn ang="0">
                  <a:pos x="125" y="225"/>
                </a:cxn>
                <a:cxn ang="0">
                  <a:pos x="121" y="220"/>
                </a:cxn>
                <a:cxn ang="0">
                  <a:pos x="103" y="223"/>
                </a:cxn>
                <a:cxn ang="0">
                  <a:pos x="99" y="233"/>
                </a:cxn>
                <a:cxn ang="0">
                  <a:pos x="91" y="222"/>
                </a:cxn>
                <a:cxn ang="0">
                  <a:pos x="72" y="219"/>
                </a:cxn>
                <a:cxn ang="0">
                  <a:pos x="69" y="216"/>
                </a:cxn>
                <a:cxn ang="0">
                  <a:pos x="55" y="234"/>
                </a:cxn>
                <a:cxn ang="0">
                  <a:pos x="45" y="233"/>
                </a:cxn>
                <a:cxn ang="0">
                  <a:pos x="39" y="217"/>
                </a:cxn>
                <a:cxn ang="0">
                  <a:pos x="31" y="201"/>
                </a:cxn>
                <a:cxn ang="0">
                  <a:pos x="27" y="185"/>
                </a:cxn>
                <a:cxn ang="0">
                  <a:pos x="28" y="172"/>
                </a:cxn>
                <a:cxn ang="0">
                  <a:pos x="19" y="160"/>
                </a:cxn>
                <a:cxn ang="0">
                  <a:pos x="15" y="148"/>
                </a:cxn>
                <a:cxn ang="0">
                  <a:pos x="10" y="139"/>
                </a:cxn>
                <a:cxn ang="0">
                  <a:pos x="10" y="132"/>
                </a:cxn>
                <a:cxn ang="0">
                  <a:pos x="17" y="117"/>
                </a:cxn>
                <a:cxn ang="0">
                  <a:pos x="12" y="115"/>
                </a:cxn>
                <a:cxn ang="0">
                  <a:pos x="10" y="100"/>
                </a:cxn>
                <a:cxn ang="0">
                  <a:pos x="10" y="85"/>
                </a:cxn>
                <a:cxn ang="0">
                  <a:pos x="13" y="76"/>
                </a:cxn>
                <a:cxn ang="0">
                  <a:pos x="13" y="54"/>
                </a:cxn>
                <a:cxn ang="0">
                  <a:pos x="16" y="49"/>
                </a:cxn>
                <a:cxn ang="0">
                  <a:pos x="7" y="35"/>
                </a:cxn>
                <a:cxn ang="0">
                  <a:pos x="0" y="22"/>
                </a:cxn>
                <a:cxn ang="0">
                  <a:pos x="19" y="22"/>
                </a:cxn>
                <a:cxn ang="0">
                  <a:pos x="27" y="17"/>
                </a:cxn>
                <a:cxn ang="0">
                  <a:pos x="40" y="9"/>
                </a:cxn>
                <a:cxn ang="0">
                  <a:pos x="53" y="0"/>
                </a:cxn>
                <a:cxn ang="0">
                  <a:pos x="66" y="1"/>
                </a:cxn>
                <a:cxn ang="0">
                  <a:pos x="67" y="17"/>
                </a:cxn>
                <a:cxn ang="0">
                  <a:pos x="69" y="31"/>
                </a:cxn>
                <a:cxn ang="0">
                  <a:pos x="81" y="45"/>
                </a:cxn>
                <a:cxn ang="0">
                  <a:pos x="93" y="49"/>
                </a:cxn>
                <a:cxn ang="0">
                  <a:pos x="106" y="55"/>
                </a:cxn>
                <a:cxn ang="0">
                  <a:pos x="124" y="67"/>
                </a:cxn>
                <a:cxn ang="0">
                  <a:pos x="142" y="71"/>
                </a:cxn>
                <a:cxn ang="0">
                  <a:pos x="147" y="78"/>
                </a:cxn>
                <a:cxn ang="0">
                  <a:pos x="149" y="96"/>
                </a:cxn>
                <a:cxn ang="0">
                  <a:pos x="145" y="96"/>
                </a:cxn>
                <a:cxn ang="0">
                  <a:pos x="151" y="103"/>
                </a:cxn>
                <a:cxn ang="0">
                  <a:pos x="154" y="117"/>
                </a:cxn>
                <a:cxn ang="0">
                  <a:pos x="168" y="119"/>
                </a:cxn>
                <a:cxn ang="0">
                  <a:pos x="183" y="120"/>
                </a:cxn>
                <a:cxn ang="0">
                  <a:pos x="185" y="136"/>
                </a:cxn>
                <a:cxn ang="0">
                  <a:pos x="195" y="145"/>
                </a:cxn>
                <a:cxn ang="0">
                  <a:pos x="198" y="153"/>
                </a:cxn>
                <a:cxn ang="0">
                  <a:pos x="195" y="166"/>
                </a:cxn>
                <a:cxn ang="0">
                  <a:pos x="191" y="179"/>
                </a:cxn>
                <a:cxn ang="0">
                  <a:pos x="193" y="185"/>
                </a:cxn>
                <a:cxn ang="0">
                  <a:pos x="191" y="187"/>
                </a:cxn>
                <a:cxn ang="0">
                  <a:pos x="191" y="184"/>
                </a:cxn>
                <a:cxn ang="0">
                  <a:pos x="175" y="173"/>
                </a:cxn>
                <a:cxn ang="0">
                  <a:pos x="155" y="175"/>
                </a:cxn>
                <a:cxn ang="0">
                  <a:pos x="135" y="178"/>
                </a:cxn>
                <a:cxn ang="0">
                  <a:pos x="132" y="186"/>
                </a:cxn>
              </a:cxnLst>
              <a:rect l="0" t="0" r="r" b="b"/>
              <a:pathLst>
                <a:path w="198" h="234">
                  <a:moveTo>
                    <a:pt x="132" y="186"/>
                  </a:moveTo>
                  <a:lnTo>
                    <a:pt x="129" y="205"/>
                  </a:lnTo>
                  <a:lnTo>
                    <a:pt x="125" y="225"/>
                  </a:lnTo>
                  <a:lnTo>
                    <a:pt x="121" y="220"/>
                  </a:lnTo>
                  <a:lnTo>
                    <a:pt x="103" y="223"/>
                  </a:lnTo>
                  <a:lnTo>
                    <a:pt x="99" y="233"/>
                  </a:lnTo>
                  <a:lnTo>
                    <a:pt x="91" y="222"/>
                  </a:lnTo>
                  <a:lnTo>
                    <a:pt x="72" y="219"/>
                  </a:lnTo>
                  <a:lnTo>
                    <a:pt x="69" y="216"/>
                  </a:lnTo>
                  <a:lnTo>
                    <a:pt x="55" y="234"/>
                  </a:lnTo>
                  <a:lnTo>
                    <a:pt x="45" y="233"/>
                  </a:lnTo>
                  <a:lnTo>
                    <a:pt x="39" y="217"/>
                  </a:lnTo>
                  <a:lnTo>
                    <a:pt x="31" y="201"/>
                  </a:lnTo>
                  <a:lnTo>
                    <a:pt x="27" y="185"/>
                  </a:lnTo>
                  <a:lnTo>
                    <a:pt x="28" y="172"/>
                  </a:lnTo>
                  <a:lnTo>
                    <a:pt x="19" y="160"/>
                  </a:lnTo>
                  <a:lnTo>
                    <a:pt x="15" y="148"/>
                  </a:lnTo>
                  <a:lnTo>
                    <a:pt x="10" y="139"/>
                  </a:lnTo>
                  <a:lnTo>
                    <a:pt x="10" y="132"/>
                  </a:lnTo>
                  <a:lnTo>
                    <a:pt x="17" y="117"/>
                  </a:lnTo>
                  <a:lnTo>
                    <a:pt x="12" y="115"/>
                  </a:lnTo>
                  <a:lnTo>
                    <a:pt x="10" y="100"/>
                  </a:lnTo>
                  <a:lnTo>
                    <a:pt x="10" y="85"/>
                  </a:lnTo>
                  <a:lnTo>
                    <a:pt x="13" y="76"/>
                  </a:lnTo>
                  <a:lnTo>
                    <a:pt x="13" y="54"/>
                  </a:lnTo>
                  <a:lnTo>
                    <a:pt x="16" y="49"/>
                  </a:lnTo>
                  <a:lnTo>
                    <a:pt x="7" y="35"/>
                  </a:lnTo>
                  <a:lnTo>
                    <a:pt x="0" y="22"/>
                  </a:lnTo>
                  <a:lnTo>
                    <a:pt x="19" y="22"/>
                  </a:lnTo>
                  <a:lnTo>
                    <a:pt x="27" y="17"/>
                  </a:lnTo>
                  <a:lnTo>
                    <a:pt x="40" y="9"/>
                  </a:lnTo>
                  <a:lnTo>
                    <a:pt x="53" y="0"/>
                  </a:lnTo>
                  <a:lnTo>
                    <a:pt x="66" y="1"/>
                  </a:lnTo>
                  <a:lnTo>
                    <a:pt x="67" y="17"/>
                  </a:lnTo>
                  <a:lnTo>
                    <a:pt x="69" y="31"/>
                  </a:lnTo>
                  <a:lnTo>
                    <a:pt x="81" y="45"/>
                  </a:lnTo>
                  <a:lnTo>
                    <a:pt x="93" y="49"/>
                  </a:lnTo>
                  <a:lnTo>
                    <a:pt x="106" y="55"/>
                  </a:lnTo>
                  <a:lnTo>
                    <a:pt x="124" y="67"/>
                  </a:lnTo>
                  <a:lnTo>
                    <a:pt x="142" y="71"/>
                  </a:lnTo>
                  <a:lnTo>
                    <a:pt x="147" y="78"/>
                  </a:lnTo>
                  <a:lnTo>
                    <a:pt x="149" y="96"/>
                  </a:lnTo>
                  <a:lnTo>
                    <a:pt x="145" y="96"/>
                  </a:lnTo>
                  <a:lnTo>
                    <a:pt x="151" y="103"/>
                  </a:lnTo>
                  <a:lnTo>
                    <a:pt x="154" y="117"/>
                  </a:lnTo>
                  <a:lnTo>
                    <a:pt x="168" y="119"/>
                  </a:lnTo>
                  <a:lnTo>
                    <a:pt x="183" y="120"/>
                  </a:lnTo>
                  <a:lnTo>
                    <a:pt x="185" y="136"/>
                  </a:lnTo>
                  <a:lnTo>
                    <a:pt x="195" y="145"/>
                  </a:lnTo>
                  <a:lnTo>
                    <a:pt x="198" y="153"/>
                  </a:lnTo>
                  <a:lnTo>
                    <a:pt x="195" y="166"/>
                  </a:lnTo>
                  <a:lnTo>
                    <a:pt x="191" y="179"/>
                  </a:lnTo>
                  <a:lnTo>
                    <a:pt x="193" y="185"/>
                  </a:lnTo>
                  <a:lnTo>
                    <a:pt x="191" y="187"/>
                  </a:lnTo>
                  <a:lnTo>
                    <a:pt x="191" y="184"/>
                  </a:lnTo>
                  <a:lnTo>
                    <a:pt x="175" y="173"/>
                  </a:lnTo>
                  <a:lnTo>
                    <a:pt x="155" y="175"/>
                  </a:lnTo>
                  <a:lnTo>
                    <a:pt x="135" y="178"/>
                  </a:lnTo>
                  <a:lnTo>
                    <a:pt x="132" y="18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5" name="Freeform 239"/>
            <p:cNvSpPr/>
            <p:nvPr/>
          </p:nvSpPr>
          <p:spPr bwMode="auto">
            <a:xfrm>
              <a:off x="1234" y="2601"/>
              <a:ext cx="685" cy="777"/>
            </a:xfrm>
            <a:custGeom>
              <a:avLst/>
              <a:gdLst/>
              <a:ahLst/>
              <a:cxnLst>
                <a:cxn ang="0">
                  <a:pos x="465" y="137"/>
                </a:cxn>
                <a:cxn ang="0">
                  <a:pos x="456" y="122"/>
                </a:cxn>
                <a:cxn ang="0">
                  <a:pos x="436" y="113"/>
                </a:cxn>
                <a:cxn ang="0">
                  <a:pos x="415" y="107"/>
                </a:cxn>
                <a:cxn ang="0">
                  <a:pos x="394" y="125"/>
                </a:cxn>
                <a:cxn ang="0">
                  <a:pos x="373" y="129"/>
                </a:cxn>
                <a:cxn ang="0">
                  <a:pos x="341" y="123"/>
                </a:cxn>
                <a:cxn ang="0">
                  <a:pos x="367" y="83"/>
                </a:cxn>
                <a:cxn ang="0">
                  <a:pos x="363" y="40"/>
                </a:cxn>
                <a:cxn ang="0">
                  <a:pos x="353" y="21"/>
                </a:cxn>
                <a:cxn ang="0">
                  <a:pos x="329" y="56"/>
                </a:cxn>
                <a:cxn ang="0">
                  <a:pos x="280" y="52"/>
                </a:cxn>
                <a:cxn ang="0">
                  <a:pos x="241" y="70"/>
                </a:cxn>
                <a:cxn ang="0">
                  <a:pos x="225" y="20"/>
                </a:cxn>
                <a:cxn ang="0">
                  <a:pos x="208" y="0"/>
                </a:cxn>
                <a:cxn ang="0">
                  <a:pos x="175" y="28"/>
                </a:cxn>
                <a:cxn ang="0">
                  <a:pos x="155" y="47"/>
                </a:cxn>
                <a:cxn ang="0">
                  <a:pos x="132" y="81"/>
                </a:cxn>
                <a:cxn ang="0">
                  <a:pos x="105" y="71"/>
                </a:cxn>
                <a:cxn ang="0">
                  <a:pos x="88" y="63"/>
                </a:cxn>
                <a:cxn ang="0">
                  <a:pos x="72" y="78"/>
                </a:cxn>
                <a:cxn ang="0">
                  <a:pos x="67" y="119"/>
                </a:cxn>
                <a:cxn ang="0">
                  <a:pos x="42" y="173"/>
                </a:cxn>
                <a:cxn ang="0">
                  <a:pos x="9" y="213"/>
                </a:cxn>
                <a:cxn ang="0">
                  <a:pos x="13" y="262"/>
                </a:cxn>
                <a:cxn ang="0">
                  <a:pos x="53" y="264"/>
                </a:cxn>
                <a:cxn ang="0">
                  <a:pos x="91" y="291"/>
                </a:cxn>
                <a:cxn ang="0">
                  <a:pos x="138" y="270"/>
                </a:cxn>
                <a:cxn ang="0">
                  <a:pos x="165" y="318"/>
                </a:cxn>
                <a:cxn ang="0">
                  <a:pos x="219" y="347"/>
                </a:cxn>
                <a:cxn ang="0">
                  <a:pos x="226" y="386"/>
                </a:cxn>
                <a:cxn ang="0">
                  <a:pos x="267" y="414"/>
                </a:cxn>
                <a:cxn ang="0">
                  <a:pos x="265" y="454"/>
                </a:cxn>
                <a:cxn ang="0">
                  <a:pos x="291" y="492"/>
                </a:cxn>
                <a:cxn ang="0">
                  <a:pos x="321" y="524"/>
                </a:cxn>
                <a:cxn ang="0">
                  <a:pos x="337" y="554"/>
                </a:cxn>
                <a:cxn ang="0">
                  <a:pos x="317" y="605"/>
                </a:cxn>
                <a:cxn ang="0">
                  <a:pos x="300" y="635"/>
                </a:cxn>
                <a:cxn ang="0">
                  <a:pos x="349" y="668"/>
                </a:cxn>
                <a:cxn ang="0">
                  <a:pos x="373" y="689"/>
                </a:cxn>
                <a:cxn ang="0">
                  <a:pos x="390" y="647"/>
                </a:cxn>
                <a:cxn ang="0">
                  <a:pos x="394" y="652"/>
                </a:cxn>
                <a:cxn ang="0">
                  <a:pos x="394" y="656"/>
                </a:cxn>
                <a:cxn ang="0">
                  <a:pos x="421" y="604"/>
                </a:cxn>
                <a:cxn ang="0">
                  <a:pos x="419" y="564"/>
                </a:cxn>
                <a:cxn ang="0">
                  <a:pos x="425" y="550"/>
                </a:cxn>
                <a:cxn ang="0">
                  <a:pos x="478" y="512"/>
                </a:cxn>
                <a:cxn ang="0">
                  <a:pos x="499" y="504"/>
                </a:cxn>
                <a:cxn ang="0">
                  <a:pos x="533" y="489"/>
                </a:cxn>
                <a:cxn ang="0">
                  <a:pos x="552" y="417"/>
                </a:cxn>
                <a:cxn ang="0">
                  <a:pos x="557" y="359"/>
                </a:cxn>
                <a:cxn ang="0">
                  <a:pos x="562" y="322"/>
                </a:cxn>
                <a:cxn ang="0">
                  <a:pos x="580" y="298"/>
                </a:cxn>
                <a:cxn ang="0">
                  <a:pos x="616" y="248"/>
                </a:cxn>
                <a:cxn ang="0">
                  <a:pos x="592" y="184"/>
                </a:cxn>
                <a:cxn ang="0">
                  <a:pos x="523" y="144"/>
                </a:cxn>
                <a:cxn ang="0">
                  <a:pos x="468" y="143"/>
                </a:cxn>
              </a:cxnLst>
              <a:rect l="0" t="0" r="r" b="b"/>
              <a:pathLst>
                <a:path w="618" h="700">
                  <a:moveTo>
                    <a:pt x="469" y="137"/>
                  </a:moveTo>
                  <a:lnTo>
                    <a:pt x="467" y="140"/>
                  </a:lnTo>
                  <a:lnTo>
                    <a:pt x="460" y="152"/>
                  </a:lnTo>
                  <a:lnTo>
                    <a:pt x="465" y="137"/>
                  </a:lnTo>
                  <a:lnTo>
                    <a:pt x="462" y="134"/>
                  </a:lnTo>
                  <a:lnTo>
                    <a:pt x="461" y="135"/>
                  </a:lnTo>
                  <a:lnTo>
                    <a:pt x="462" y="126"/>
                  </a:lnTo>
                  <a:lnTo>
                    <a:pt x="456" y="122"/>
                  </a:lnTo>
                  <a:lnTo>
                    <a:pt x="450" y="122"/>
                  </a:lnTo>
                  <a:lnTo>
                    <a:pt x="449" y="119"/>
                  </a:lnTo>
                  <a:lnTo>
                    <a:pt x="443" y="117"/>
                  </a:lnTo>
                  <a:lnTo>
                    <a:pt x="436" y="113"/>
                  </a:lnTo>
                  <a:lnTo>
                    <a:pt x="430" y="111"/>
                  </a:lnTo>
                  <a:lnTo>
                    <a:pt x="425" y="110"/>
                  </a:lnTo>
                  <a:lnTo>
                    <a:pt x="417" y="105"/>
                  </a:lnTo>
                  <a:lnTo>
                    <a:pt x="415" y="107"/>
                  </a:lnTo>
                  <a:lnTo>
                    <a:pt x="406" y="110"/>
                  </a:lnTo>
                  <a:lnTo>
                    <a:pt x="400" y="120"/>
                  </a:lnTo>
                  <a:lnTo>
                    <a:pt x="400" y="123"/>
                  </a:lnTo>
                  <a:lnTo>
                    <a:pt x="394" y="125"/>
                  </a:lnTo>
                  <a:lnTo>
                    <a:pt x="383" y="141"/>
                  </a:lnTo>
                  <a:lnTo>
                    <a:pt x="384" y="128"/>
                  </a:lnTo>
                  <a:lnTo>
                    <a:pt x="379" y="131"/>
                  </a:lnTo>
                  <a:lnTo>
                    <a:pt x="373" y="129"/>
                  </a:lnTo>
                  <a:lnTo>
                    <a:pt x="369" y="129"/>
                  </a:lnTo>
                  <a:lnTo>
                    <a:pt x="363" y="111"/>
                  </a:lnTo>
                  <a:lnTo>
                    <a:pt x="352" y="117"/>
                  </a:lnTo>
                  <a:lnTo>
                    <a:pt x="341" y="123"/>
                  </a:lnTo>
                  <a:lnTo>
                    <a:pt x="335" y="122"/>
                  </a:lnTo>
                  <a:lnTo>
                    <a:pt x="347" y="114"/>
                  </a:lnTo>
                  <a:lnTo>
                    <a:pt x="357" y="95"/>
                  </a:lnTo>
                  <a:lnTo>
                    <a:pt x="367" y="83"/>
                  </a:lnTo>
                  <a:lnTo>
                    <a:pt x="377" y="71"/>
                  </a:lnTo>
                  <a:lnTo>
                    <a:pt x="373" y="62"/>
                  </a:lnTo>
                  <a:lnTo>
                    <a:pt x="365" y="56"/>
                  </a:lnTo>
                  <a:lnTo>
                    <a:pt x="363" y="40"/>
                  </a:lnTo>
                  <a:lnTo>
                    <a:pt x="359" y="24"/>
                  </a:lnTo>
                  <a:lnTo>
                    <a:pt x="358" y="26"/>
                  </a:lnTo>
                  <a:lnTo>
                    <a:pt x="352" y="17"/>
                  </a:lnTo>
                  <a:lnTo>
                    <a:pt x="353" y="21"/>
                  </a:lnTo>
                  <a:lnTo>
                    <a:pt x="351" y="21"/>
                  </a:lnTo>
                  <a:lnTo>
                    <a:pt x="351" y="22"/>
                  </a:lnTo>
                  <a:lnTo>
                    <a:pt x="340" y="39"/>
                  </a:lnTo>
                  <a:lnTo>
                    <a:pt x="329" y="56"/>
                  </a:lnTo>
                  <a:lnTo>
                    <a:pt x="313" y="54"/>
                  </a:lnTo>
                  <a:lnTo>
                    <a:pt x="304" y="52"/>
                  </a:lnTo>
                  <a:lnTo>
                    <a:pt x="294" y="48"/>
                  </a:lnTo>
                  <a:lnTo>
                    <a:pt x="280" y="52"/>
                  </a:lnTo>
                  <a:lnTo>
                    <a:pt x="281" y="62"/>
                  </a:lnTo>
                  <a:lnTo>
                    <a:pt x="274" y="59"/>
                  </a:lnTo>
                  <a:lnTo>
                    <a:pt x="257" y="62"/>
                  </a:lnTo>
                  <a:lnTo>
                    <a:pt x="241" y="70"/>
                  </a:lnTo>
                  <a:lnTo>
                    <a:pt x="232" y="70"/>
                  </a:lnTo>
                  <a:lnTo>
                    <a:pt x="222" y="57"/>
                  </a:lnTo>
                  <a:lnTo>
                    <a:pt x="220" y="35"/>
                  </a:lnTo>
                  <a:lnTo>
                    <a:pt x="225" y="20"/>
                  </a:lnTo>
                  <a:lnTo>
                    <a:pt x="217" y="10"/>
                  </a:lnTo>
                  <a:lnTo>
                    <a:pt x="216" y="0"/>
                  </a:lnTo>
                  <a:lnTo>
                    <a:pt x="207" y="0"/>
                  </a:lnTo>
                  <a:lnTo>
                    <a:pt x="208" y="0"/>
                  </a:lnTo>
                  <a:lnTo>
                    <a:pt x="204" y="10"/>
                  </a:lnTo>
                  <a:lnTo>
                    <a:pt x="191" y="16"/>
                  </a:lnTo>
                  <a:lnTo>
                    <a:pt x="178" y="22"/>
                  </a:lnTo>
                  <a:lnTo>
                    <a:pt x="175" y="28"/>
                  </a:lnTo>
                  <a:lnTo>
                    <a:pt x="160" y="23"/>
                  </a:lnTo>
                  <a:lnTo>
                    <a:pt x="144" y="17"/>
                  </a:lnTo>
                  <a:lnTo>
                    <a:pt x="150" y="27"/>
                  </a:lnTo>
                  <a:lnTo>
                    <a:pt x="155" y="47"/>
                  </a:lnTo>
                  <a:lnTo>
                    <a:pt x="165" y="51"/>
                  </a:lnTo>
                  <a:lnTo>
                    <a:pt x="162" y="56"/>
                  </a:lnTo>
                  <a:lnTo>
                    <a:pt x="148" y="69"/>
                  </a:lnTo>
                  <a:lnTo>
                    <a:pt x="132" y="81"/>
                  </a:lnTo>
                  <a:lnTo>
                    <a:pt x="130" y="80"/>
                  </a:lnTo>
                  <a:lnTo>
                    <a:pt x="121" y="80"/>
                  </a:lnTo>
                  <a:lnTo>
                    <a:pt x="108" y="72"/>
                  </a:lnTo>
                  <a:lnTo>
                    <a:pt x="105" y="71"/>
                  </a:lnTo>
                  <a:lnTo>
                    <a:pt x="100" y="56"/>
                  </a:lnTo>
                  <a:lnTo>
                    <a:pt x="90" y="63"/>
                  </a:lnTo>
                  <a:lnTo>
                    <a:pt x="87" y="60"/>
                  </a:lnTo>
                  <a:lnTo>
                    <a:pt x="88" y="63"/>
                  </a:lnTo>
                  <a:lnTo>
                    <a:pt x="75" y="63"/>
                  </a:lnTo>
                  <a:lnTo>
                    <a:pt x="61" y="63"/>
                  </a:lnTo>
                  <a:lnTo>
                    <a:pt x="64" y="75"/>
                  </a:lnTo>
                  <a:lnTo>
                    <a:pt x="72" y="78"/>
                  </a:lnTo>
                  <a:lnTo>
                    <a:pt x="69" y="83"/>
                  </a:lnTo>
                  <a:lnTo>
                    <a:pt x="58" y="83"/>
                  </a:lnTo>
                  <a:lnTo>
                    <a:pt x="61" y="100"/>
                  </a:lnTo>
                  <a:lnTo>
                    <a:pt x="67" y="119"/>
                  </a:lnTo>
                  <a:lnTo>
                    <a:pt x="64" y="144"/>
                  </a:lnTo>
                  <a:lnTo>
                    <a:pt x="60" y="170"/>
                  </a:lnTo>
                  <a:lnTo>
                    <a:pt x="55" y="170"/>
                  </a:lnTo>
                  <a:lnTo>
                    <a:pt x="42" y="173"/>
                  </a:lnTo>
                  <a:lnTo>
                    <a:pt x="29" y="179"/>
                  </a:lnTo>
                  <a:lnTo>
                    <a:pt x="17" y="185"/>
                  </a:lnTo>
                  <a:lnTo>
                    <a:pt x="12" y="198"/>
                  </a:lnTo>
                  <a:lnTo>
                    <a:pt x="9" y="213"/>
                  </a:lnTo>
                  <a:lnTo>
                    <a:pt x="0" y="227"/>
                  </a:lnTo>
                  <a:lnTo>
                    <a:pt x="7" y="240"/>
                  </a:lnTo>
                  <a:lnTo>
                    <a:pt x="15" y="254"/>
                  </a:lnTo>
                  <a:lnTo>
                    <a:pt x="13" y="262"/>
                  </a:lnTo>
                  <a:lnTo>
                    <a:pt x="21" y="263"/>
                  </a:lnTo>
                  <a:lnTo>
                    <a:pt x="29" y="270"/>
                  </a:lnTo>
                  <a:lnTo>
                    <a:pt x="42" y="274"/>
                  </a:lnTo>
                  <a:lnTo>
                    <a:pt x="53" y="264"/>
                  </a:lnTo>
                  <a:lnTo>
                    <a:pt x="54" y="279"/>
                  </a:lnTo>
                  <a:lnTo>
                    <a:pt x="55" y="292"/>
                  </a:lnTo>
                  <a:lnTo>
                    <a:pt x="72" y="291"/>
                  </a:lnTo>
                  <a:lnTo>
                    <a:pt x="91" y="291"/>
                  </a:lnTo>
                  <a:lnTo>
                    <a:pt x="99" y="286"/>
                  </a:lnTo>
                  <a:lnTo>
                    <a:pt x="112" y="278"/>
                  </a:lnTo>
                  <a:lnTo>
                    <a:pt x="125" y="269"/>
                  </a:lnTo>
                  <a:lnTo>
                    <a:pt x="138" y="270"/>
                  </a:lnTo>
                  <a:lnTo>
                    <a:pt x="139" y="286"/>
                  </a:lnTo>
                  <a:lnTo>
                    <a:pt x="141" y="300"/>
                  </a:lnTo>
                  <a:lnTo>
                    <a:pt x="153" y="314"/>
                  </a:lnTo>
                  <a:lnTo>
                    <a:pt x="165" y="318"/>
                  </a:lnTo>
                  <a:lnTo>
                    <a:pt x="178" y="324"/>
                  </a:lnTo>
                  <a:lnTo>
                    <a:pt x="196" y="336"/>
                  </a:lnTo>
                  <a:lnTo>
                    <a:pt x="214" y="340"/>
                  </a:lnTo>
                  <a:lnTo>
                    <a:pt x="219" y="347"/>
                  </a:lnTo>
                  <a:lnTo>
                    <a:pt x="221" y="365"/>
                  </a:lnTo>
                  <a:lnTo>
                    <a:pt x="217" y="365"/>
                  </a:lnTo>
                  <a:lnTo>
                    <a:pt x="223" y="372"/>
                  </a:lnTo>
                  <a:lnTo>
                    <a:pt x="226" y="386"/>
                  </a:lnTo>
                  <a:lnTo>
                    <a:pt x="240" y="388"/>
                  </a:lnTo>
                  <a:lnTo>
                    <a:pt x="255" y="389"/>
                  </a:lnTo>
                  <a:lnTo>
                    <a:pt x="257" y="405"/>
                  </a:lnTo>
                  <a:lnTo>
                    <a:pt x="267" y="414"/>
                  </a:lnTo>
                  <a:lnTo>
                    <a:pt x="270" y="422"/>
                  </a:lnTo>
                  <a:lnTo>
                    <a:pt x="267" y="435"/>
                  </a:lnTo>
                  <a:lnTo>
                    <a:pt x="263" y="448"/>
                  </a:lnTo>
                  <a:lnTo>
                    <a:pt x="265" y="454"/>
                  </a:lnTo>
                  <a:lnTo>
                    <a:pt x="263" y="456"/>
                  </a:lnTo>
                  <a:lnTo>
                    <a:pt x="267" y="465"/>
                  </a:lnTo>
                  <a:lnTo>
                    <a:pt x="269" y="490"/>
                  </a:lnTo>
                  <a:lnTo>
                    <a:pt x="291" y="492"/>
                  </a:lnTo>
                  <a:lnTo>
                    <a:pt x="303" y="495"/>
                  </a:lnTo>
                  <a:lnTo>
                    <a:pt x="307" y="509"/>
                  </a:lnTo>
                  <a:lnTo>
                    <a:pt x="312" y="524"/>
                  </a:lnTo>
                  <a:lnTo>
                    <a:pt x="321" y="524"/>
                  </a:lnTo>
                  <a:lnTo>
                    <a:pt x="329" y="525"/>
                  </a:lnTo>
                  <a:lnTo>
                    <a:pt x="328" y="539"/>
                  </a:lnTo>
                  <a:lnTo>
                    <a:pt x="328" y="554"/>
                  </a:lnTo>
                  <a:lnTo>
                    <a:pt x="337" y="554"/>
                  </a:lnTo>
                  <a:lnTo>
                    <a:pt x="345" y="576"/>
                  </a:lnTo>
                  <a:lnTo>
                    <a:pt x="335" y="586"/>
                  </a:lnTo>
                  <a:lnTo>
                    <a:pt x="325" y="594"/>
                  </a:lnTo>
                  <a:lnTo>
                    <a:pt x="317" y="605"/>
                  </a:lnTo>
                  <a:lnTo>
                    <a:pt x="309" y="615"/>
                  </a:lnTo>
                  <a:lnTo>
                    <a:pt x="300" y="626"/>
                  </a:lnTo>
                  <a:lnTo>
                    <a:pt x="292" y="636"/>
                  </a:lnTo>
                  <a:lnTo>
                    <a:pt x="300" y="635"/>
                  </a:lnTo>
                  <a:lnTo>
                    <a:pt x="319" y="650"/>
                  </a:lnTo>
                  <a:lnTo>
                    <a:pt x="323" y="650"/>
                  </a:lnTo>
                  <a:lnTo>
                    <a:pt x="333" y="656"/>
                  </a:lnTo>
                  <a:lnTo>
                    <a:pt x="349" y="668"/>
                  </a:lnTo>
                  <a:lnTo>
                    <a:pt x="365" y="680"/>
                  </a:lnTo>
                  <a:lnTo>
                    <a:pt x="364" y="688"/>
                  </a:lnTo>
                  <a:lnTo>
                    <a:pt x="367" y="700"/>
                  </a:lnTo>
                  <a:lnTo>
                    <a:pt x="373" y="689"/>
                  </a:lnTo>
                  <a:lnTo>
                    <a:pt x="378" y="677"/>
                  </a:lnTo>
                  <a:lnTo>
                    <a:pt x="379" y="666"/>
                  </a:lnTo>
                  <a:lnTo>
                    <a:pt x="384" y="656"/>
                  </a:lnTo>
                  <a:lnTo>
                    <a:pt x="390" y="647"/>
                  </a:lnTo>
                  <a:lnTo>
                    <a:pt x="389" y="636"/>
                  </a:lnTo>
                  <a:lnTo>
                    <a:pt x="396" y="639"/>
                  </a:lnTo>
                  <a:lnTo>
                    <a:pt x="400" y="639"/>
                  </a:lnTo>
                  <a:lnTo>
                    <a:pt x="394" y="652"/>
                  </a:lnTo>
                  <a:lnTo>
                    <a:pt x="387" y="665"/>
                  </a:lnTo>
                  <a:lnTo>
                    <a:pt x="382" y="669"/>
                  </a:lnTo>
                  <a:lnTo>
                    <a:pt x="383" y="670"/>
                  </a:lnTo>
                  <a:lnTo>
                    <a:pt x="394" y="656"/>
                  </a:lnTo>
                  <a:lnTo>
                    <a:pt x="405" y="641"/>
                  </a:lnTo>
                  <a:lnTo>
                    <a:pt x="411" y="627"/>
                  </a:lnTo>
                  <a:lnTo>
                    <a:pt x="417" y="612"/>
                  </a:lnTo>
                  <a:lnTo>
                    <a:pt x="421" y="604"/>
                  </a:lnTo>
                  <a:lnTo>
                    <a:pt x="423" y="604"/>
                  </a:lnTo>
                  <a:lnTo>
                    <a:pt x="423" y="590"/>
                  </a:lnTo>
                  <a:lnTo>
                    <a:pt x="423" y="575"/>
                  </a:lnTo>
                  <a:lnTo>
                    <a:pt x="419" y="564"/>
                  </a:lnTo>
                  <a:lnTo>
                    <a:pt x="419" y="558"/>
                  </a:lnTo>
                  <a:lnTo>
                    <a:pt x="421" y="552"/>
                  </a:lnTo>
                  <a:lnTo>
                    <a:pt x="419" y="551"/>
                  </a:lnTo>
                  <a:lnTo>
                    <a:pt x="425" y="550"/>
                  </a:lnTo>
                  <a:lnTo>
                    <a:pt x="439" y="537"/>
                  </a:lnTo>
                  <a:lnTo>
                    <a:pt x="453" y="524"/>
                  </a:lnTo>
                  <a:lnTo>
                    <a:pt x="466" y="520"/>
                  </a:lnTo>
                  <a:lnTo>
                    <a:pt x="478" y="512"/>
                  </a:lnTo>
                  <a:lnTo>
                    <a:pt x="483" y="507"/>
                  </a:lnTo>
                  <a:lnTo>
                    <a:pt x="493" y="507"/>
                  </a:lnTo>
                  <a:lnTo>
                    <a:pt x="489" y="508"/>
                  </a:lnTo>
                  <a:lnTo>
                    <a:pt x="499" y="504"/>
                  </a:lnTo>
                  <a:lnTo>
                    <a:pt x="502" y="503"/>
                  </a:lnTo>
                  <a:lnTo>
                    <a:pt x="519" y="503"/>
                  </a:lnTo>
                  <a:lnTo>
                    <a:pt x="523" y="494"/>
                  </a:lnTo>
                  <a:lnTo>
                    <a:pt x="533" y="489"/>
                  </a:lnTo>
                  <a:lnTo>
                    <a:pt x="535" y="468"/>
                  </a:lnTo>
                  <a:lnTo>
                    <a:pt x="543" y="454"/>
                  </a:lnTo>
                  <a:lnTo>
                    <a:pt x="550" y="441"/>
                  </a:lnTo>
                  <a:lnTo>
                    <a:pt x="552" y="417"/>
                  </a:lnTo>
                  <a:lnTo>
                    <a:pt x="556" y="407"/>
                  </a:lnTo>
                  <a:lnTo>
                    <a:pt x="557" y="390"/>
                  </a:lnTo>
                  <a:lnTo>
                    <a:pt x="558" y="372"/>
                  </a:lnTo>
                  <a:lnTo>
                    <a:pt x="557" y="359"/>
                  </a:lnTo>
                  <a:lnTo>
                    <a:pt x="557" y="346"/>
                  </a:lnTo>
                  <a:lnTo>
                    <a:pt x="555" y="341"/>
                  </a:lnTo>
                  <a:lnTo>
                    <a:pt x="557" y="324"/>
                  </a:lnTo>
                  <a:lnTo>
                    <a:pt x="562" y="322"/>
                  </a:lnTo>
                  <a:lnTo>
                    <a:pt x="563" y="328"/>
                  </a:lnTo>
                  <a:lnTo>
                    <a:pt x="571" y="314"/>
                  </a:lnTo>
                  <a:lnTo>
                    <a:pt x="580" y="299"/>
                  </a:lnTo>
                  <a:lnTo>
                    <a:pt x="580" y="298"/>
                  </a:lnTo>
                  <a:lnTo>
                    <a:pt x="583" y="293"/>
                  </a:lnTo>
                  <a:lnTo>
                    <a:pt x="593" y="281"/>
                  </a:lnTo>
                  <a:lnTo>
                    <a:pt x="603" y="268"/>
                  </a:lnTo>
                  <a:lnTo>
                    <a:pt x="616" y="248"/>
                  </a:lnTo>
                  <a:lnTo>
                    <a:pt x="618" y="222"/>
                  </a:lnTo>
                  <a:lnTo>
                    <a:pt x="612" y="204"/>
                  </a:lnTo>
                  <a:lnTo>
                    <a:pt x="605" y="186"/>
                  </a:lnTo>
                  <a:lnTo>
                    <a:pt x="592" y="184"/>
                  </a:lnTo>
                  <a:lnTo>
                    <a:pt x="580" y="182"/>
                  </a:lnTo>
                  <a:lnTo>
                    <a:pt x="563" y="166"/>
                  </a:lnTo>
                  <a:lnTo>
                    <a:pt x="545" y="152"/>
                  </a:lnTo>
                  <a:lnTo>
                    <a:pt x="523" y="144"/>
                  </a:lnTo>
                  <a:lnTo>
                    <a:pt x="508" y="146"/>
                  </a:lnTo>
                  <a:lnTo>
                    <a:pt x="495" y="142"/>
                  </a:lnTo>
                  <a:lnTo>
                    <a:pt x="480" y="138"/>
                  </a:lnTo>
                  <a:lnTo>
                    <a:pt x="468" y="143"/>
                  </a:lnTo>
                  <a:lnTo>
                    <a:pt x="469" y="13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6" name="Freeform 240"/>
            <p:cNvSpPr/>
            <p:nvPr/>
          </p:nvSpPr>
          <p:spPr bwMode="auto">
            <a:xfrm>
              <a:off x="1636" y="2706"/>
              <a:ext cx="43" cy="35"/>
            </a:xfrm>
            <a:custGeom>
              <a:avLst/>
              <a:gdLst/>
              <a:ahLst/>
              <a:cxnLst>
                <a:cxn ang="0">
                  <a:pos x="19" y="28"/>
                </a:cxn>
                <a:cxn ang="0">
                  <a:pos x="17" y="29"/>
                </a:cxn>
                <a:cxn ang="0">
                  <a:pos x="8" y="26"/>
                </a:cxn>
                <a:cxn ang="0">
                  <a:pos x="5" y="30"/>
                </a:cxn>
                <a:cxn ang="0">
                  <a:pos x="0" y="17"/>
                </a:cxn>
                <a:cxn ang="0">
                  <a:pos x="2" y="17"/>
                </a:cxn>
                <a:cxn ang="0">
                  <a:pos x="1" y="10"/>
                </a:cxn>
                <a:cxn ang="0">
                  <a:pos x="6" y="0"/>
                </a:cxn>
                <a:cxn ang="0">
                  <a:pos x="21" y="2"/>
                </a:cxn>
                <a:cxn ang="0">
                  <a:pos x="38" y="4"/>
                </a:cxn>
                <a:cxn ang="0">
                  <a:pos x="30" y="20"/>
                </a:cxn>
                <a:cxn ang="0">
                  <a:pos x="29" y="21"/>
                </a:cxn>
                <a:cxn ang="0">
                  <a:pos x="27" y="26"/>
                </a:cxn>
                <a:cxn ang="0">
                  <a:pos x="25" y="26"/>
                </a:cxn>
                <a:cxn ang="0">
                  <a:pos x="19" y="28"/>
                </a:cxn>
              </a:cxnLst>
              <a:rect l="0" t="0" r="r" b="b"/>
              <a:pathLst>
                <a:path w="38" h="30">
                  <a:moveTo>
                    <a:pt x="19" y="28"/>
                  </a:moveTo>
                  <a:lnTo>
                    <a:pt x="17" y="29"/>
                  </a:lnTo>
                  <a:lnTo>
                    <a:pt x="8" y="26"/>
                  </a:lnTo>
                  <a:lnTo>
                    <a:pt x="5" y="30"/>
                  </a:lnTo>
                  <a:lnTo>
                    <a:pt x="0" y="17"/>
                  </a:lnTo>
                  <a:lnTo>
                    <a:pt x="2" y="17"/>
                  </a:lnTo>
                  <a:lnTo>
                    <a:pt x="1" y="10"/>
                  </a:lnTo>
                  <a:lnTo>
                    <a:pt x="6" y="0"/>
                  </a:lnTo>
                  <a:lnTo>
                    <a:pt x="21" y="2"/>
                  </a:lnTo>
                  <a:lnTo>
                    <a:pt x="38" y="4"/>
                  </a:lnTo>
                  <a:lnTo>
                    <a:pt x="30" y="20"/>
                  </a:lnTo>
                  <a:lnTo>
                    <a:pt x="29" y="21"/>
                  </a:lnTo>
                  <a:lnTo>
                    <a:pt x="27" y="26"/>
                  </a:lnTo>
                  <a:lnTo>
                    <a:pt x="25" y="26"/>
                  </a:lnTo>
                  <a:lnTo>
                    <a:pt x="19" y="2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7" name="Freeform 241"/>
            <p:cNvSpPr/>
            <p:nvPr/>
          </p:nvSpPr>
          <p:spPr bwMode="auto">
            <a:xfrm>
              <a:off x="1451" y="3092"/>
              <a:ext cx="148" cy="162"/>
            </a:xfrm>
            <a:custGeom>
              <a:avLst/>
              <a:gdLst/>
              <a:ahLst/>
              <a:cxnLst>
                <a:cxn ang="0">
                  <a:pos x="7" y="13"/>
                </a:cxn>
                <a:cxn ang="0">
                  <a:pos x="4" y="32"/>
                </a:cxn>
                <a:cxn ang="0">
                  <a:pos x="0" y="52"/>
                </a:cxn>
                <a:cxn ang="0">
                  <a:pos x="16" y="66"/>
                </a:cxn>
                <a:cxn ang="0">
                  <a:pos x="31" y="80"/>
                </a:cxn>
                <a:cxn ang="0">
                  <a:pos x="43" y="86"/>
                </a:cxn>
                <a:cxn ang="0">
                  <a:pos x="56" y="92"/>
                </a:cxn>
                <a:cxn ang="0">
                  <a:pos x="71" y="101"/>
                </a:cxn>
                <a:cxn ang="0">
                  <a:pos x="85" y="109"/>
                </a:cxn>
                <a:cxn ang="0">
                  <a:pos x="79" y="126"/>
                </a:cxn>
                <a:cxn ang="0">
                  <a:pos x="73" y="143"/>
                </a:cxn>
                <a:cxn ang="0">
                  <a:pos x="91" y="144"/>
                </a:cxn>
                <a:cxn ang="0">
                  <a:pos x="109" y="145"/>
                </a:cxn>
                <a:cxn ang="0">
                  <a:pos x="120" y="142"/>
                </a:cxn>
                <a:cxn ang="0">
                  <a:pos x="132" y="122"/>
                </a:cxn>
                <a:cxn ang="0">
                  <a:pos x="131" y="112"/>
                </a:cxn>
                <a:cxn ang="0">
                  <a:pos x="131" y="97"/>
                </a:cxn>
                <a:cxn ang="0">
                  <a:pos x="132" y="83"/>
                </a:cxn>
                <a:cxn ang="0">
                  <a:pos x="124" y="82"/>
                </a:cxn>
                <a:cxn ang="0">
                  <a:pos x="115" y="82"/>
                </a:cxn>
                <a:cxn ang="0">
                  <a:pos x="110" y="67"/>
                </a:cxn>
                <a:cxn ang="0">
                  <a:pos x="106" y="53"/>
                </a:cxn>
                <a:cxn ang="0">
                  <a:pos x="94" y="50"/>
                </a:cxn>
                <a:cxn ang="0">
                  <a:pos x="72" y="48"/>
                </a:cxn>
                <a:cxn ang="0">
                  <a:pos x="70" y="23"/>
                </a:cxn>
                <a:cxn ang="0">
                  <a:pos x="66" y="14"/>
                </a:cxn>
                <a:cxn ang="0">
                  <a:pos x="66" y="11"/>
                </a:cxn>
                <a:cxn ang="0">
                  <a:pos x="50" y="0"/>
                </a:cxn>
                <a:cxn ang="0">
                  <a:pos x="30" y="2"/>
                </a:cxn>
                <a:cxn ang="0">
                  <a:pos x="10" y="5"/>
                </a:cxn>
                <a:cxn ang="0">
                  <a:pos x="7" y="13"/>
                </a:cxn>
              </a:cxnLst>
              <a:rect l="0" t="0" r="r" b="b"/>
              <a:pathLst>
                <a:path w="132" h="145">
                  <a:moveTo>
                    <a:pt x="7" y="13"/>
                  </a:moveTo>
                  <a:lnTo>
                    <a:pt x="4" y="32"/>
                  </a:lnTo>
                  <a:lnTo>
                    <a:pt x="0" y="52"/>
                  </a:lnTo>
                  <a:lnTo>
                    <a:pt x="16" y="66"/>
                  </a:lnTo>
                  <a:lnTo>
                    <a:pt x="31" y="80"/>
                  </a:lnTo>
                  <a:lnTo>
                    <a:pt x="43" y="86"/>
                  </a:lnTo>
                  <a:lnTo>
                    <a:pt x="56" y="92"/>
                  </a:lnTo>
                  <a:lnTo>
                    <a:pt x="71" y="101"/>
                  </a:lnTo>
                  <a:lnTo>
                    <a:pt x="85" y="109"/>
                  </a:lnTo>
                  <a:lnTo>
                    <a:pt x="79" y="126"/>
                  </a:lnTo>
                  <a:lnTo>
                    <a:pt x="73" y="143"/>
                  </a:lnTo>
                  <a:lnTo>
                    <a:pt x="91" y="144"/>
                  </a:lnTo>
                  <a:lnTo>
                    <a:pt x="109" y="145"/>
                  </a:lnTo>
                  <a:lnTo>
                    <a:pt x="120" y="142"/>
                  </a:lnTo>
                  <a:lnTo>
                    <a:pt x="132" y="122"/>
                  </a:lnTo>
                  <a:lnTo>
                    <a:pt x="131" y="112"/>
                  </a:lnTo>
                  <a:lnTo>
                    <a:pt x="131" y="97"/>
                  </a:lnTo>
                  <a:lnTo>
                    <a:pt x="132" y="83"/>
                  </a:lnTo>
                  <a:lnTo>
                    <a:pt x="124" y="82"/>
                  </a:lnTo>
                  <a:lnTo>
                    <a:pt x="115" y="82"/>
                  </a:lnTo>
                  <a:lnTo>
                    <a:pt x="110" y="67"/>
                  </a:lnTo>
                  <a:lnTo>
                    <a:pt x="106" y="53"/>
                  </a:lnTo>
                  <a:lnTo>
                    <a:pt x="94" y="50"/>
                  </a:lnTo>
                  <a:lnTo>
                    <a:pt x="72" y="48"/>
                  </a:lnTo>
                  <a:lnTo>
                    <a:pt x="70" y="23"/>
                  </a:lnTo>
                  <a:lnTo>
                    <a:pt x="66" y="14"/>
                  </a:lnTo>
                  <a:lnTo>
                    <a:pt x="66" y="11"/>
                  </a:lnTo>
                  <a:lnTo>
                    <a:pt x="50" y="0"/>
                  </a:lnTo>
                  <a:lnTo>
                    <a:pt x="30" y="2"/>
                  </a:lnTo>
                  <a:lnTo>
                    <a:pt x="10" y="5"/>
                  </a:lnTo>
                  <a:lnTo>
                    <a:pt x="7" y="1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8" name="Freeform 242"/>
            <p:cNvSpPr/>
            <p:nvPr/>
          </p:nvSpPr>
          <p:spPr bwMode="auto">
            <a:xfrm>
              <a:off x="1555" y="3307"/>
              <a:ext cx="85" cy="94"/>
            </a:xfrm>
            <a:custGeom>
              <a:avLst/>
              <a:gdLst/>
              <a:ahLst/>
              <a:cxnLst>
                <a:cxn ang="0">
                  <a:pos x="74" y="45"/>
                </a:cxn>
                <a:cxn ang="0">
                  <a:pos x="58" y="33"/>
                </a:cxn>
                <a:cxn ang="0">
                  <a:pos x="42" y="21"/>
                </a:cxn>
                <a:cxn ang="0">
                  <a:pos x="32" y="15"/>
                </a:cxn>
                <a:cxn ang="0">
                  <a:pos x="28" y="15"/>
                </a:cxn>
                <a:cxn ang="0">
                  <a:pos x="9" y="0"/>
                </a:cxn>
                <a:cxn ang="0">
                  <a:pos x="1" y="1"/>
                </a:cxn>
                <a:cxn ang="0">
                  <a:pos x="1" y="3"/>
                </a:cxn>
                <a:cxn ang="0">
                  <a:pos x="1" y="22"/>
                </a:cxn>
                <a:cxn ang="0">
                  <a:pos x="0" y="42"/>
                </a:cxn>
                <a:cxn ang="0">
                  <a:pos x="1" y="45"/>
                </a:cxn>
                <a:cxn ang="0">
                  <a:pos x="0" y="59"/>
                </a:cxn>
                <a:cxn ang="0">
                  <a:pos x="7" y="73"/>
                </a:cxn>
                <a:cxn ang="0">
                  <a:pos x="26" y="82"/>
                </a:cxn>
                <a:cxn ang="0">
                  <a:pos x="51" y="85"/>
                </a:cxn>
                <a:cxn ang="0">
                  <a:pos x="66" y="81"/>
                </a:cxn>
                <a:cxn ang="0">
                  <a:pos x="76" y="65"/>
                </a:cxn>
                <a:cxn ang="0">
                  <a:pos x="73" y="53"/>
                </a:cxn>
                <a:cxn ang="0">
                  <a:pos x="74" y="45"/>
                </a:cxn>
              </a:cxnLst>
              <a:rect l="0" t="0" r="r" b="b"/>
              <a:pathLst>
                <a:path w="76" h="85">
                  <a:moveTo>
                    <a:pt x="74" y="45"/>
                  </a:moveTo>
                  <a:lnTo>
                    <a:pt x="58" y="33"/>
                  </a:lnTo>
                  <a:lnTo>
                    <a:pt x="42" y="21"/>
                  </a:lnTo>
                  <a:lnTo>
                    <a:pt x="32" y="15"/>
                  </a:lnTo>
                  <a:lnTo>
                    <a:pt x="28" y="15"/>
                  </a:lnTo>
                  <a:lnTo>
                    <a:pt x="9" y="0"/>
                  </a:lnTo>
                  <a:lnTo>
                    <a:pt x="1" y="1"/>
                  </a:lnTo>
                  <a:lnTo>
                    <a:pt x="1" y="3"/>
                  </a:lnTo>
                  <a:lnTo>
                    <a:pt x="1" y="22"/>
                  </a:lnTo>
                  <a:lnTo>
                    <a:pt x="0" y="42"/>
                  </a:lnTo>
                  <a:lnTo>
                    <a:pt x="1" y="45"/>
                  </a:lnTo>
                  <a:lnTo>
                    <a:pt x="0" y="59"/>
                  </a:lnTo>
                  <a:lnTo>
                    <a:pt x="7" y="73"/>
                  </a:lnTo>
                  <a:lnTo>
                    <a:pt x="26" y="82"/>
                  </a:lnTo>
                  <a:lnTo>
                    <a:pt x="51" y="85"/>
                  </a:lnTo>
                  <a:lnTo>
                    <a:pt x="66" y="81"/>
                  </a:lnTo>
                  <a:lnTo>
                    <a:pt x="76" y="65"/>
                  </a:lnTo>
                  <a:lnTo>
                    <a:pt x="73" y="53"/>
                  </a:lnTo>
                  <a:lnTo>
                    <a:pt x="74" y="4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29" name="Freeform 243"/>
            <p:cNvSpPr/>
            <p:nvPr/>
          </p:nvSpPr>
          <p:spPr bwMode="auto">
            <a:xfrm>
              <a:off x="1345" y="3141"/>
              <a:ext cx="271" cy="603"/>
            </a:xfrm>
            <a:custGeom>
              <a:avLst/>
              <a:gdLst/>
              <a:ahLst/>
              <a:cxnLst>
                <a:cxn ang="0">
                  <a:pos x="136" y="345"/>
                </a:cxn>
                <a:cxn ang="0">
                  <a:pos x="132" y="366"/>
                </a:cxn>
                <a:cxn ang="0">
                  <a:pos x="143" y="367"/>
                </a:cxn>
                <a:cxn ang="0">
                  <a:pos x="151" y="377"/>
                </a:cxn>
                <a:cxn ang="0">
                  <a:pos x="132" y="375"/>
                </a:cxn>
                <a:cxn ang="0">
                  <a:pos x="133" y="394"/>
                </a:cxn>
                <a:cxn ang="0">
                  <a:pos x="132" y="417"/>
                </a:cxn>
                <a:cxn ang="0">
                  <a:pos x="116" y="441"/>
                </a:cxn>
                <a:cxn ang="0">
                  <a:pos x="148" y="457"/>
                </a:cxn>
                <a:cxn ang="0">
                  <a:pos x="148" y="468"/>
                </a:cxn>
                <a:cxn ang="0">
                  <a:pos x="132" y="491"/>
                </a:cxn>
                <a:cxn ang="0">
                  <a:pos x="124" y="502"/>
                </a:cxn>
                <a:cxn ang="0">
                  <a:pos x="127" y="507"/>
                </a:cxn>
                <a:cxn ang="0">
                  <a:pos x="121" y="521"/>
                </a:cxn>
                <a:cxn ang="0">
                  <a:pos x="125" y="531"/>
                </a:cxn>
                <a:cxn ang="0">
                  <a:pos x="143" y="545"/>
                </a:cxn>
                <a:cxn ang="0">
                  <a:pos x="91" y="535"/>
                </a:cxn>
                <a:cxn ang="0">
                  <a:pos x="74" y="514"/>
                </a:cxn>
                <a:cxn ang="0">
                  <a:pos x="52" y="491"/>
                </a:cxn>
                <a:cxn ang="0">
                  <a:pos x="59" y="457"/>
                </a:cxn>
                <a:cxn ang="0">
                  <a:pos x="54" y="424"/>
                </a:cxn>
                <a:cxn ang="0">
                  <a:pos x="44" y="412"/>
                </a:cxn>
                <a:cxn ang="0">
                  <a:pos x="42" y="402"/>
                </a:cxn>
                <a:cxn ang="0">
                  <a:pos x="29" y="373"/>
                </a:cxn>
                <a:cxn ang="0">
                  <a:pos x="22" y="335"/>
                </a:cxn>
                <a:cxn ang="0">
                  <a:pos x="23" y="305"/>
                </a:cxn>
                <a:cxn ang="0">
                  <a:pos x="17" y="280"/>
                </a:cxn>
                <a:cxn ang="0">
                  <a:pos x="20" y="252"/>
                </a:cxn>
                <a:cxn ang="0">
                  <a:pos x="19" y="217"/>
                </a:cxn>
                <a:cxn ang="0">
                  <a:pos x="7" y="192"/>
                </a:cxn>
                <a:cxn ang="0">
                  <a:pos x="1" y="166"/>
                </a:cxn>
                <a:cxn ang="0">
                  <a:pos x="2" y="142"/>
                </a:cxn>
                <a:cxn ang="0">
                  <a:pos x="8" y="113"/>
                </a:cxn>
                <a:cxn ang="0">
                  <a:pos x="19" y="91"/>
                </a:cxn>
                <a:cxn ang="0">
                  <a:pos x="11" y="57"/>
                </a:cxn>
                <a:cxn ang="0">
                  <a:pos x="26" y="40"/>
                </a:cxn>
                <a:cxn ang="0">
                  <a:pos x="26" y="18"/>
                </a:cxn>
                <a:cxn ang="0">
                  <a:pos x="43" y="3"/>
                </a:cxn>
                <a:cxn ang="0">
                  <a:pos x="70" y="17"/>
                </a:cxn>
                <a:cxn ang="0">
                  <a:pos x="92" y="4"/>
                </a:cxn>
                <a:cxn ang="0">
                  <a:pos x="112" y="23"/>
                </a:cxn>
                <a:cxn ang="0">
                  <a:pos x="139" y="43"/>
                </a:cxn>
                <a:cxn ang="0">
                  <a:pos x="167" y="58"/>
                </a:cxn>
                <a:cxn ang="0">
                  <a:pos x="175" y="83"/>
                </a:cxn>
                <a:cxn ang="0">
                  <a:pos x="187" y="101"/>
                </a:cxn>
                <a:cxn ang="0">
                  <a:pos x="216" y="99"/>
                </a:cxn>
                <a:cxn ang="0">
                  <a:pos x="227" y="69"/>
                </a:cxn>
                <a:cxn ang="0">
                  <a:pos x="244" y="91"/>
                </a:cxn>
                <a:cxn ang="0">
                  <a:pos x="224" y="109"/>
                </a:cxn>
                <a:cxn ang="0">
                  <a:pos x="208" y="130"/>
                </a:cxn>
                <a:cxn ang="0">
                  <a:pos x="191" y="151"/>
                </a:cxn>
                <a:cxn ang="0">
                  <a:pos x="191" y="172"/>
                </a:cxn>
                <a:cxn ang="0">
                  <a:pos x="192" y="203"/>
                </a:cxn>
                <a:cxn ang="0">
                  <a:pos x="194" y="232"/>
                </a:cxn>
                <a:cxn ang="0">
                  <a:pos x="217" y="258"/>
                </a:cxn>
                <a:cxn ang="0">
                  <a:pos x="221" y="281"/>
                </a:cxn>
                <a:cxn ang="0">
                  <a:pos x="202" y="300"/>
                </a:cxn>
                <a:cxn ang="0">
                  <a:pos x="176" y="306"/>
                </a:cxn>
                <a:cxn ang="0">
                  <a:pos x="152" y="309"/>
                </a:cxn>
                <a:cxn ang="0">
                  <a:pos x="160" y="337"/>
                </a:cxn>
              </a:cxnLst>
              <a:rect l="0" t="0" r="r" b="b"/>
              <a:pathLst>
                <a:path w="244" h="545">
                  <a:moveTo>
                    <a:pt x="156" y="346"/>
                  </a:moveTo>
                  <a:lnTo>
                    <a:pt x="136" y="345"/>
                  </a:lnTo>
                  <a:lnTo>
                    <a:pt x="120" y="342"/>
                  </a:lnTo>
                  <a:lnTo>
                    <a:pt x="132" y="366"/>
                  </a:lnTo>
                  <a:lnTo>
                    <a:pt x="137" y="369"/>
                  </a:lnTo>
                  <a:lnTo>
                    <a:pt x="143" y="367"/>
                  </a:lnTo>
                  <a:lnTo>
                    <a:pt x="146" y="364"/>
                  </a:lnTo>
                  <a:lnTo>
                    <a:pt x="151" y="377"/>
                  </a:lnTo>
                  <a:lnTo>
                    <a:pt x="143" y="375"/>
                  </a:lnTo>
                  <a:lnTo>
                    <a:pt x="132" y="375"/>
                  </a:lnTo>
                  <a:lnTo>
                    <a:pt x="144" y="381"/>
                  </a:lnTo>
                  <a:lnTo>
                    <a:pt x="133" y="394"/>
                  </a:lnTo>
                  <a:lnTo>
                    <a:pt x="134" y="408"/>
                  </a:lnTo>
                  <a:lnTo>
                    <a:pt x="132" y="417"/>
                  </a:lnTo>
                  <a:lnTo>
                    <a:pt x="116" y="424"/>
                  </a:lnTo>
                  <a:lnTo>
                    <a:pt x="116" y="441"/>
                  </a:lnTo>
                  <a:lnTo>
                    <a:pt x="139" y="453"/>
                  </a:lnTo>
                  <a:lnTo>
                    <a:pt x="148" y="457"/>
                  </a:lnTo>
                  <a:lnTo>
                    <a:pt x="143" y="466"/>
                  </a:lnTo>
                  <a:lnTo>
                    <a:pt x="148" y="468"/>
                  </a:lnTo>
                  <a:lnTo>
                    <a:pt x="140" y="479"/>
                  </a:lnTo>
                  <a:lnTo>
                    <a:pt x="132" y="491"/>
                  </a:lnTo>
                  <a:lnTo>
                    <a:pt x="131" y="504"/>
                  </a:lnTo>
                  <a:lnTo>
                    <a:pt x="124" y="502"/>
                  </a:lnTo>
                  <a:lnTo>
                    <a:pt x="120" y="503"/>
                  </a:lnTo>
                  <a:lnTo>
                    <a:pt x="127" y="507"/>
                  </a:lnTo>
                  <a:lnTo>
                    <a:pt x="121" y="516"/>
                  </a:lnTo>
                  <a:lnTo>
                    <a:pt x="121" y="521"/>
                  </a:lnTo>
                  <a:lnTo>
                    <a:pt x="128" y="532"/>
                  </a:lnTo>
                  <a:lnTo>
                    <a:pt x="125" y="531"/>
                  </a:lnTo>
                  <a:lnTo>
                    <a:pt x="134" y="535"/>
                  </a:lnTo>
                  <a:lnTo>
                    <a:pt x="143" y="545"/>
                  </a:lnTo>
                  <a:lnTo>
                    <a:pt x="119" y="538"/>
                  </a:lnTo>
                  <a:lnTo>
                    <a:pt x="91" y="535"/>
                  </a:lnTo>
                  <a:lnTo>
                    <a:pt x="83" y="527"/>
                  </a:lnTo>
                  <a:lnTo>
                    <a:pt x="74" y="514"/>
                  </a:lnTo>
                  <a:lnTo>
                    <a:pt x="66" y="515"/>
                  </a:lnTo>
                  <a:lnTo>
                    <a:pt x="52" y="491"/>
                  </a:lnTo>
                  <a:lnTo>
                    <a:pt x="61" y="481"/>
                  </a:lnTo>
                  <a:lnTo>
                    <a:pt x="59" y="457"/>
                  </a:lnTo>
                  <a:lnTo>
                    <a:pt x="55" y="437"/>
                  </a:lnTo>
                  <a:lnTo>
                    <a:pt x="54" y="424"/>
                  </a:lnTo>
                  <a:lnTo>
                    <a:pt x="50" y="415"/>
                  </a:lnTo>
                  <a:lnTo>
                    <a:pt x="44" y="412"/>
                  </a:lnTo>
                  <a:lnTo>
                    <a:pt x="54" y="408"/>
                  </a:lnTo>
                  <a:lnTo>
                    <a:pt x="42" y="402"/>
                  </a:lnTo>
                  <a:lnTo>
                    <a:pt x="36" y="383"/>
                  </a:lnTo>
                  <a:lnTo>
                    <a:pt x="29" y="373"/>
                  </a:lnTo>
                  <a:lnTo>
                    <a:pt x="28" y="359"/>
                  </a:lnTo>
                  <a:lnTo>
                    <a:pt x="22" y="335"/>
                  </a:lnTo>
                  <a:lnTo>
                    <a:pt x="20" y="316"/>
                  </a:lnTo>
                  <a:lnTo>
                    <a:pt x="23" y="305"/>
                  </a:lnTo>
                  <a:lnTo>
                    <a:pt x="22" y="294"/>
                  </a:lnTo>
                  <a:lnTo>
                    <a:pt x="17" y="280"/>
                  </a:lnTo>
                  <a:lnTo>
                    <a:pt x="13" y="264"/>
                  </a:lnTo>
                  <a:lnTo>
                    <a:pt x="20" y="252"/>
                  </a:lnTo>
                  <a:lnTo>
                    <a:pt x="17" y="240"/>
                  </a:lnTo>
                  <a:lnTo>
                    <a:pt x="19" y="217"/>
                  </a:lnTo>
                  <a:lnTo>
                    <a:pt x="14" y="207"/>
                  </a:lnTo>
                  <a:lnTo>
                    <a:pt x="7" y="192"/>
                  </a:lnTo>
                  <a:lnTo>
                    <a:pt x="0" y="178"/>
                  </a:lnTo>
                  <a:lnTo>
                    <a:pt x="1" y="166"/>
                  </a:lnTo>
                  <a:lnTo>
                    <a:pt x="4" y="155"/>
                  </a:lnTo>
                  <a:lnTo>
                    <a:pt x="2" y="142"/>
                  </a:lnTo>
                  <a:lnTo>
                    <a:pt x="2" y="129"/>
                  </a:lnTo>
                  <a:lnTo>
                    <a:pt x="8" y="113"/>
                  </a:lnTo>
                  <a:lnTo>
                    <a:pt x="14" y="96"/>
                  </a:lnTo>
                  <a:lnTo>
                    <a:pt x="19" y="91"/>
                  </a:lnTo>
                  <a:lnTo>
                    <a:pt x="13" y="82"/>
                  </a:lnTo>
                  <a:lnTo>
                    <a:pt x="11" y="57"/>
                  </a:lnTo>
                  <a:lnTo>
                    <a:pt x="13" y="47"/>
                  </a:lnTo>
                  <a:lnTo>
                    <a:pt x="26" y="40"/>
                  </a:lnTo>
                  <a:lnTo>
                    <a:pt x="30" y="22"/>
                  </a:lnTo>
                  <a:lnTo>
                    <a:pt x="26" y="18"/>
                  </a:lnTo>
                  <a:lnTo>
                    <a:pt x="40" y="0"/>
                  </a:lnTo>
                  <a:lnTo>
                    <a:pt x="43" y="3"/>
                  </a:lnTo>
                  <a:lnTo>
                    <a:pt x="62" y="6"/>
                  </a:lnTo>
                  <a:lnTo>
                    <a:pt x="70" y="17"/>
                  </a:lnTo>
                  <a:lnTo>
                    <a:pt x="74" y="7"/>
                  </a:lnTo>
                  <a:lnTo>
                    <a:pt x="92" y="4"/>
                  </a:lnTo>
                  <a:lnTo>
                    <a:pt x="96" y="9"/>
                  </a:lnTo>
                  <a:lnTo>
                    <a:pt x="112" y="23"/>
                  </a:lnTo>
                  <a:lnTo>
                    <a:pt x="127" y="37"/>
                  </a:lnTo>
                  <a:lnTo>
                    <a:pt x="139" y="43"/>
                  </a:lnTo>
                  <a:lnTo>
                    <a:pt x="152" y="49"/>
                  </a:lnTo>
                  <a:lnTo>
                    <a:pt x="167" y="58"/>
                  </a:lnTo>
                  <a:lnTo>
                    <a:pt x="181" y="66"/>
                  </a:lnTo>
                  <a:lnTo>
                    <a:pt x="175" y="83"/>
                  </a:lnTo>
                  <a:lnTo>
                    <a:pt x="169" y="100"/>
                  </a:lnTo>
                  <a:lnTo>
                    <a:pt x="187" y="101"/>
                  </a:lnTo>
                  <a:lnTo>
                    <a:pt x="205" y="102"/>
                  </a:lnTo>
                  <a:lnTo>
                    <a:pt x="216" y="99"/>
                  </a:lnTo>
                  <a:lnTo>
                    <a:pt x="228" y="79"/>
                  </a:lnTo>
                  <a:lnTo>
                    <a:pt x="227" y="69"/>
                  </a:lnTo>
                  <a:lnTo>
                    <a:pt x="236" y="69"/>
                  </a:lnTo>
                  <a:lnTo>
                    <a:pt x="244" y="91"/>
                  </a:lnTo>
                  <a:lnTo>
                    <a:pt x="234" y="101"/>
                  </a:lnTo>
                  <a:lnTo>
                    <a:pt x="224" y="109"/>
                  </a:lnTo>
                  <a:lnTo>
                    <a:pt x="216" y="120"/>
                  </a:lnTo>
                  <a:lnTo>
                    <a:pt x="208" y="130"/>
                  </a:lnTo>
                  <a:lnTo>
                    <a:pt x="199" y="141"/>
                  </a:lnTo>
                  <a:lnTo>
                    <a:pt x="191" y="151"/>
                  </a:lnTo>
                  <a:lnTo>
                    <a:pt x="191" y="153"/>
                  </a:lnTo>
                  <a:lnTo>
                    <a:pt x="191" y="172"/>
                  </a:lnTo>
                  <a:lnTo>
                    <a:pt x="190" y="192"/>
                  </a:lnTo>
                  <a:lnTo>
                    <a:pt x="192" y="203"/>
                  </a:lnTo>
                  <a:lnTo>
                    <a:pt x="188" y="211"/>
                  </a:lnTo>
                  <a:lnTo>
                    <a:pt x="194" y="232"/>
                  </a:lnTo>
                  <a:lnTo>
                    <a:pt x="215" y="246"/>
                  </a:lnTo>
                  <a:lnTo>
                    <a:pt x="217" y="258"/>
                  </a:lnTo>
                  <a:lnTo>
                    <a:pt x="227" y="265"/>
                  </a:lnTo>
                  <a:lnTo>
                    <a:pt x="221" y="281"/>
                  </a:lnTo>
                  <a:lnTo>
                    <a:pt x="215" y="297"/>
                  </a:lnTo>
                  <a:lnTo>
                    <a:pt x="202" y="300"/>
                  </a:lnTo>
                  <a:lnTo>
                    <a:pt x="190" y="304"/>
                  </a:lnTo>
                  <a:lnTo>
                    <a:pt x="176" y="306"/>
                  </a:lnTo>
                  <a:lnTo>
                    <a:pt x="164" y="310"/>
                  </a:lnTo>
                  <a:lnTo>
                    <a:pt x="152" y="309"/>
                  </a:lnTo>
                  <a:lnTo>
                    <a:pt x="156" y="315"/>
                  </a:lnTo>
                  <a:lnTo>
                    <a:pt x="160" y="337"/>
                  </a:lnTo>
                  <a:lnTo>
                    <a:pt x="156" y="34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0" name="Freeform 244"/>
            <p:cNvSpPr/>
            <p:nvPr/>
          </p:nvSpPr>
          <p:spPr bwMode="auto">
            <a:xfrm>
              <a:off x="1502" y="3749"/>
              <a:ext cx="67" cy="45"/>
            </a:xfrm>
            <a:custGeom>
              <a:avLst/>
              <a:gdLst/>
              <a:ahLst/>
              <a:cxnLst>
                <a:cxn ang="0">
                  <a:pos x="5" y="8"/>
                </a:cxn>
                <a:cxn ang="0">
                  <a:pos x="0" y="0"/>
                </a:cxn>
                <a:cxn ang="0">
                  <a:pos x="7" y="19"/>
                </a:cxn>
                <a:cxn ang="0">
                  <a:pos x="15" y="38"/>
                </a:cxn>
                <a:cxn ang="0">
                  <a:pos x="37" y="38"/>
                </a:cxn>
                <a:cxn ang="0">
                  <a:pos x="59" y="39"/>
                </a:cxn>
                <a:cxn ang="0">
                  <a:pos x="57" y="34"/>
                </a:cxn>
                <a:cxn ang="0">
                  <a:pos x="26" y="24"/>
                </a:cxn>
                <a:cxn ang="0">
                  <a:pos x="5" y="8"/>
                </a:cxn>
              </a:cxnLst>
              <a:rect l="0" t="0" r="r" b="b"/>
              <a:pathLst>
                <a:path w="59" h="39">
                  <a:moveTo>
                    <a:pt x="5" y="8"/>
                  </a:moveTo>
                  <a:lnTo>
                    <a:pt x="0" y="0"/>
                  </a:lnTo>
                  <a:lnTo>
                    <a:pt x="7" y="19"/>
                  </a:lnTo>
                  <a:lnTo>
                    <a:pt x="15" y="38"/>
                  </a:lnTo>
                  <a:lnTo>
                    <a:pt x="37" y="38"/>
                  </a:lnTo>
                  <a:lnTo>
                    <a:pt x="59" y="39"/>
                  </a:lnTo>
                  <a:lnTo>
                    <a:pt x="57" y="34"/>
                  </a:lnTo>
                  <a:lnTo>
                    <a:pt x="26" y="24"/>
                  </a:lnTo>
                  <a:lnTo>
                    <a:pt x="5" y="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1" name="Freeform 245"/>
            <p:cNvSpPr/>
            <p:nvPr/>
          </p:nvSpPr>
          <p:spPr bwMode="auto">
            <a:xfrm>
              <a:off x="1308" y="3055"/>
              <a:ext cx="194" cy="721"/>
            </a:xfrm>
            <a:custGeom>
              <a:avLst/>
              <a:gdLst/>
              <a:ahLst/>
              <a:cxnLst>
                <a:cxn ang="0">
                  <a:pos x="18" y="257"/>
                </a:cxn>
                <a:cxn ang="0">
                  <a:pos x="20" y="300"/>
                </a:cxn>
                <a:cxn ang="0">
                  <a:pos x="15" y="348"/>
                </a:cxn>
                <a:cxn ang="0">
                  <a:pos x="22" y="384"/>
                </a:cxn>
                <a:cxn ang="0">
                  <a:pos x="33" y="432"/>
                </a:cxn>
                <a:cxn ang="0">
                  <a:pos x="46" y="432"/>
                </a:cxn>
                <a:cxn ang="0">
                  <a:pos x="54" y="444"/>
                </a:cxn>
                <a:cxn ang="0">
                  <a:pos x="54" y="459"/>
                </a:cxn>
                <a:cxn ang="0">
                  <a:pos x="63" y="484"/>
                </a:cxn>
                <a:cxn ang="0">
                  <a:pos x="61" y="500"/>
                </a:cxn>
                <a:cxn ang="0">
                  <a:pos x="62" y="514"/>
                </a:cxn>
                <a:cxn ang="0">
                  <a:pos x="57" y="515"/>
                </a:cxn>
                <a:cxn ang="0">
                  <a:pos x="49" y="509"/>
                </a:cxn>
                <a:cxn ang="0">
                  <a:pos x="39" y="524"/>
                </a:cxn>
                <a:cxn ang="0">
                  <a:pos x="63" y="532"/>
                </a:cxn>
                <a:cxn ang="0">
                  <a:pos x="56" y="542"/>
                </a:cxn>
                <a:cxn ang="0">
                  <a:pos x="75" y="545"/>
                </a:cxn>
                <a:cxn ang="0">
                  <a:pos x="61" y="546"/>
                </a:cxn>
                <a:cxn ang="0">
                  <a:pos x="75" y="576"/>
                </a:cxn>
                <a:cxn ang="0">
                  <a:pos x="84" y="588"/>
                </a:cxn>
                <a:cxn ang="0">
                  <a:pos x="96" y="604"/>
                </a:cxn>
                <a:cxn ang="0">
                  <a:pos x="102" y="614"/>
                </a:cxn>
                <a:cxn ang="0">
                  <a:pos x="111" y="629"/>
                </a:cxn>
                <a:cxn ang="0">
                  <a:pos x="118" y="636"/>
                </a:cxn>
                <a:cxn ang="0">
                  <a:pos x="148" y="626"/>
                </a:cxn>
                <a:cxn ang="0">
                  <a:pos x="151" y="615"/>
                </a:cxn>
                <a:cxn ang="0">
                  <a:pos x="106" y="591"/>
                </a:cxn>
                <a:cxn ang="0">
                  <a:pos x="93" y="558"/>
                </a:cxn>
                <a:cxn ang="0">
                  <a:pos x="86" y="501"/>
                </a:cxn>
                <a:cxn ang="0">
                  <a:pos x="86" y="485"/>
                </a:cxn>
                <a:cxn ang="0">
                  <a:pos x="61" y="450"/>
                </a:cxn>
                <a:cxn ang="0">
                  <a:pos x="52" y="393"/>
                </a:cxn>
                <a:cxn ang="0">
                  <a:pos x="49" y="357"/>
                </a:cxn>
                <a:cxn ang="0">
                  <a:pos x="49" y="317"/>
                </a:cxn>
                <a:cxn ang="0">
                  <a:pos x="39" y="269"/>
                </a:cxn>
                <a:cxn ang="0">
                  <a:pos x="36" y="232"/>
                </a:cxn>
                <a:cxn ang="0">
                  <a:pos x="40" y="190"/>
                </a:cxn>
                <a:cxn ang="0">
                  <a:pos x="45" y="159"/>
                </a:cxn>
                <a:cxn ang="0">
                  <a:pos x="58" y="117"/>
                </a:cxn>
                <a:cxn ang="0">
                  <a:pos x="48" y="94"/>
                </a:cxn>
                <a:cxn ang="0">
                  <a:pos x="30" y="46"/>
                </a:cxn>
                <a:cxn ang="0">
                  <a:pos x="18" y="9"/>
                </a:cxn>
                <a:cxn ang="0">
                  <a:pos x="3" y="15"/>
                </a:cxn>
                <a:cxn ang="0">
                  <a:pos x="9" y="62"/>
                </a:cxn>
                <a:cxn ang="0">
                  <a:pos x="8" y="108"/>
                </a:cxn>
                <a:cxn ang="0">
                  <a:pos x="10" y="176"/>
                </a:cxn>
                <a:cxn ang="0">
                  <a:pos x="12" y="230"/>
                </a:cxn>
              </a:cxnLst>
              <a:rect l="0" t="0" r="r" b="b"/>
              <a:pathLst>
                <a:path w="175" h="647">
                  <a:moveTo>
                    <a:pt x="12" y="230"/>
                  </a:moveTo>
                  <a:lnTo>
                    <a:pt x="15" y="244"/>
                  </a:lnTo>
                  <a:lnTo>
                    <a:pt x="18" y="257"/>
                  </a:lnTo>
                  <a:lnTo>
                    <a:pt x="20" y="270"/>
                  </a:lnTo>
                  <a:lnTo>
                    <a:pt x="21" y="284"/>
                  </a:lnTo>
                  <a:lnTo>
                    <a:pt x="20" y="300"/>
                  </a:lnTo>
                  <a:lnTo>
                    <a:pt x="18" y="316"/>
                  </a:lnTo>
                  <a:lnTo>
                    <a:pt x="16" y="332"/>
                  </a:lnTo>
                  <a:lnTo>
                    <a:pt x="15" y="348"/>
                  </a:lnTo>
                  <a:lnTo>
                    <a:pt x="12" y="354"/>
                  </a:lnTo>
                  <a:lnTo>
                    <a:pt x="16" y="369"/>
                  </a:lnTo>
                  <a:lnTo>
                    <a:pt x="22" y="384"/>
                  </a:lnTo>
                  <a:lnTo>
                    <a:pt x="26" y="401"/>
                  </a:lnTo>
                  <a:lnTo>
                    <a:pt x="24" y="418"/>
                  </a:lnTo>
                  <a:lnTo>
                    <a:pt x="33" y="432"/>
                  </a:lnTo>
                  <a:lnTo>
                    <a:pt x="34" y="436"/>
                  </a:lnTo>
                  <a:lnTo>
                    <a:pt x="40" y="432"/>
                  </a:lnTo>
                  <a:lnTo>
                    <a:pt x="46" y="432"/>
                  </a:lnTo>
                  <a:lnTo>
                    <a:pt x="51" y="430"/>
                  </a:lnTo>
                  <a:lnTo>
                    <a:pt x="49" y="440"/>
                  </a:lnTo>
                  <a:lnTo>
                    <a:pt x="54" y="444"/>
                  </a:lnTo>
                  <a:lnTo>
                    <a:pt x="51" y="443"/>
                  </a:lnTo>
                  <a:lnTo>
                    <a:pt x="52" y="448"/>
                  </a:lnTo>
                  <a:lnTo>
                    <a:pt x="54" y="459"/>
                  </a:lnTo>
                  <a:lnTo>
                    <a:pt x="55" y="471"/>
                  </a:lnTo>
                  <a:lnTo>
                    <a:pt x="55" y="477"/>
                  </a:lnTo>
                  <a:lnTo>
                    <a:pt x="63" y="484"/>
                  </a:lnTo>
                  <a:lnTo>
                    <a:pt x="58" y="496"/>
                  </a:lnTo>
                  <a:lnTo>
                    <a:pt x="64" y="500"/>
                  </a:lnTo>
                  <a:lnTo>
                    <a:pt x="61" y="500"/>
                  </a:lnTo>
                  <a:lnTo>
                    <a:pt x="61" y="504"/>
                  </a:lnTo>
                  <a:lnTo>
                    <a:pt x="61" y="506"/>
                  </a:lnTo>
                  <a:lnTo>
                    <a:pt x="62" y="514"/>
                  </a:lnTo>
                  <a:lnTo>
                    <a:pt x="63" y="513"/>
                  </a:lnTo>
                  <a:lnTo>
                    <a:pt x="58" y="520"/>
                  </a:lnTo>
                  <a:lnTo>
                    <a:pt x="57" y="515"/>
                  </a:lnTo>
                  <a:lnTo>
                    <a:pt x="51" y="515"/>
                  </a:lnTo>
                  <a:lnTo>
                    <a:pt x="52" y="509"/>
                  </a:lnTo>
                  <a:lnTo>
                    <a:pt x="49" y="509"/>
                  </a:lnTo>
                  <a:lnTo>
                    <a:pt x="44" y="510"/>
                  </a:lnTo>
                  <a:lnTo>
                    <a:pt x="37" y="525"/>
                  </a:lnTo>
                  <a:lnTo>
                    <a:pt x="39" y="524"/>
                  </a:lnTo>
                  <a:lnTo>
                    <a:pt x="44" y="521"/>
                  </a:lnTo>
                  <a:lnTo>
                    <a:pt x="52" y="524"/>
                  </a:lnTo>
                  <a:lnTo>
                    <a:pt x="63" y="532"/>
                  </a:lnTo>
                  <a:lnTo>
                    <a:pt x="58" y="536"/>
                  </a:lnTo>
                  <a:lnTo>
                    <a:pt x="63" y="539"/>
                  </a:lnTo>
                  <a:lnTo>
                    <a:pt x="56" y="542"/>
                  </a:lnTo>
                  <a:lnTo>
                    <a:pt x="69" y="540"/>
                  </a:lnTo>
                  <a:lnTo>
                    <a:pt x="70" y="539"/>
                  </a:lnTo>
                  <a:lnTo>
                    <a:pt x="75" y="545"/>
                  </a:lnTo>
                  <a:lnTo>
                    <a:pt x="75" y="550"/>
                  </a:lnTo>
                  <a:lnTo>
                    <a:pt x="66" y="548"/>
                  </a:lnTo>
                  <a:lnTo>
                    <a:pt x="61" y="546"/>
                  </a:lnTo>
                  <a:lnTo>
                    <a:pt x="68" y="557"/>
                  </a:lnTo>
                  <a:lnTo>
                    <a:pt x="75" y="569"/>
                  </a:lnTo>
                  <a:lnTo>
                    <a:pt x="75" y="576"/>
                  </a:lnTo>
                  <a:lnTo>
                    <a:pt x="79" y="582"/>
                  </a:lnTo>
                  <a:lnTo>
                    <a:pt x="75" y="585"/>
                  </a:lnTo>
                  <a:lnTo>
                    <a:pt x="84" y="588"/>
                  </a:lnTo>
                  <a:lnTo>
                    <a:pt x="88" y="596"/>
                  </a:lnTo>
                  <a:lnTo>
                    <a:pt x="88" y="599"/>
                  </a:lnTo>
                  <a:lnTo>
                    <a:pt x="96" y="604"/>
                  </a:lnTo>
                  <a:lnTo>
                    <a:pt x="99" y="609"/>
                  </a:lnTo>
                  <a:lnTo>
                    <a:pt x="94" y="606"/>
                  </a:lnTo>
                  <a:lnTo>
                    <a:pt x="102" y="614"/>
                  </a:lnTo>
                  <a:lnTo>
                    <a:pt x="103" y="617"/>
                  </a:lnTo>
                  <a:lnTo>
                    <a:pt x="109" y="626"/>
                  </a:lnTo>
                  <a:lnTo>
                    <a:pt x="111" y="629"/>
                  </a:lnTo>
                  <a:lnTo>
                    <a:pt x="118" y="633"/>
                  </a:lnTo>
                  <a:lnTo>
                    <a:pt x="121" y="635"/>
                  </a:lnTo>
                  <a:lnTo>
                    <a:pt x="118" y="636"/>
                  </a:lnTo>
                  <a:lnTo>
                    <a:pt x="127" y="639"/>
                  </a:lnTo>
                  <a:lnTo>
                    <a:pt x="147" y="647"/>
                  </a:lnTo>
                  <a:lnTo>
                    <a:pt x="148" y="626"/>
                  </a:lnTo>
                  <a:lnTo>
                    <a:pt x="160" y="620"/>
                  </a:lnTo>
                  <a:lnTo>
                    <a:pt x="175" y="622"/>
                  </a:lnTo>
                  <a:lnTo>
                    <a:pt x="151" y="615"/>
                  </a:lnTo>
                  <a:lnTo>
                    <a:pt x="123" y="612"/>
                  </a:lnTo>
                  <a:lnTo>
                    <a:pt x="115" y="604"/>
                  </a:lnTo>
                  <a:lnTo>
                    <a:pt x="106" y="591"/>
                  </a:lnTo>
                  <a:lnTo>
                    <a:pt x="98" y="592"/>
                  </a:lnTo>
                  <a:lnTo>
                    <a:pt x="84" y="568"/>
                  </a:lnTo>
                  <a:lnTo>
                    <a:pt x="93" y="558"/>
                  </a:lnTo>
                  <a:lnTo>
                    <a:pt x="91" y="534"/>
                  </a:lnTo>
                  <a:lnTo>
                    <a:pt x="87" y="514"/>
                  </a:lnTo>
                  <a:lnTo>
                    <a:pt x="86" y="501"/>
                  </a:lnTo>
                  <a:lnTo>
                    <a:pt x="82" y="492"/>
                  </a:lnTo>
                  <a:lnTo>
                    <a:pt x="76" y="489"/>
                  </a:lnTo>
                  <a:lnTo>
                    <a:pt x="86" y="485"/>
                  </a:lnTo>
                  <a:lnTo>
                    <a:pt x="74" y="479"/>
                  </a:lnTo>
                  <a:lnTo>
                    <a:pt x="68" y="460"/>
                  </a:lnTo>
                  <a:lnTo>
                    <a:pt x="61" y="450"/>
                  </a:lnTo>
                  <a:lnTo>
                    <a:pt x="60" y="436"/>
                  </a:lnTo>
                  <a:lnTo>
                    <a:pt x="54" y="412"/>
                  </a:lnTo>
                  <a:lnTo>
                    <a:pt x="52" y="393"/>
                  </a:lnTo>
                  <a:lnTo>
                    <a:pt x="55" y="382"/>
                  </a:lnTo>
                  <a:lnTo>
                    <a:pt x="54" y="371"/>
                  </a:lnTo>
                  <a:lnTo>
                    <a:pt x="49" y="357"/>
                  </a:lnTo>
                  <a:lnTo>
                    <a:pt x="45" y="341"/>
                  </a:lnTo>
                  <a:lnTo>
                    <a:pt x="52" y="329"/>
                  </a:lnTo>
                  <a:lnTo>
                    <a:pt x="49" y="317"/>
                  </a:lnTo>
                  <a:lnTo>
                    <a:pt x="51" y="294"/>
                  </a:lnTo>
                  <a:lnTo>
                    <a:pt x="46" y="284"/>
                  </a:lnTo>
                  <a:lnTo>
                    <a:pt x="39" y="269"/>
                  </a:lnTo>
                  <a:lnTo>
                    <a:pt x="32" y="255"/>
                  </a:lnTo>
                  <a:lnTo>
                    <a:pt x="33" y="243"/>
                  </a:lnTo>
                  <a:lnTo>
                    <a:pt x="36" y="232"/>
                  </a:lnTo>
                  <a:lnTo>
                    <a:pt x="34" y="219"/>
                  </a:lnTo>
                  <a:lnTo>
                    <a:pt x="34" y="206"/>
                  </a:lnTo>
                  <a:lnTo>
                    <a:pt x="40" y="190"/>
                  </a:lnTo>
                  <a:lnTo>
                    <a:pt x="46" y="173"/>
                  </a:lnTo>
                  <a:lnTo>
                    <a:pt x="51" y="168"/>
                  </a:lnTo>
                  <a:lnTo>
                    <a:pt x="45" y="159"/>
                  </a:lnTo>
                  <a:lnTo>
                    <a:pt x="43" y="134"/>
                  </a:lnTo>
                  <a:lnTo>
                    <a:pt x="45" y="124"/>
                  </a:lnTo>
                  <a:lnTo>
                    <a:pt x="58" y="117"/>
                  </a:lnTo>
                  <a:lnTo>
                    <a:pt x="62" y="99"/>
                  </a:lnTo>
                  <a:lnTo>
                    <a:pt x="58" y="95"/>
                  </a:lnTo>
                  <a:lnTo>
                    <a:pt x="48" y="94"/>
                  </a:lnTo>
                  <a:lnTo>
                    <a:pt x="42" y="78"/>
                  </a:lnTo>
                  <a:lnTo>
                    <a:pt x="34" y="62"/>
                  </a:lnTo>
                  <a:lnTo>
                    <a:pt x="30" y="46"/>
                  </a:lnTo>
                  <a:lnTo>
                    <a:pt x="31" y="33"/>
                  </a:lnTo>
                  <a:lnTo>
                    <a:pt x="22" y="21"/>
                  </a:lnTo>
                  <a:lnTo>
                    <a:pt x="18" y="9"/>
                  </a:lnTo>
                  <a:lnTo>
                    <a:pt x="13" y="0"/>
                  </a:lnTo>
                  <a:lnTo>
                    <a:pt x="9" y="8"/>
                  </a:lnTo>
                  <a:lnTo>
                    <a:pt x="3" y="15"/>
                  </a:lnTo>
                  <a:lnTo>
                    <a:pt x="0" y="16"/>
                  </a:lnTo>
                  <a:lnTo>
                    <a:pt x="4" y="39"/>
                  </a:lnTo>
                  <a:lnTo>
                    <a:pt x="9" y="62"/>
                  </a:lnTo>
                  <a:lnTo>
                    <a:pt x="9" y="81"/>
                  </a:lnTo>
                  <a:lnTo>
                    <a:pt x="8" y="100"/>
                  </a:lnTo>
                  <a:lnTo>
                    <a:pt x="8" y="108"/>
                  </a:lnTo>
                  <a:lnTo>
                    <a:pt x="10" y="131"/>
                  </a:lnTo>
                  <a:lnTo>
                    <a:pt x="12" y="150"/>
                  </a:lnTo>
                  <a:lnTo>
                    <a:pt x="10" y="176"/>
                  </a:lnTo>
                  <a:lnTo>
                    <a:pt x="10" y="201"/>
                  </a:lnTo>
                  <a:lnTo>
                    <a:pt x="12" y="213"/>
                  </a:lnTo>
                  <a:lnTo>
                    <a:pt x="12" y="23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2" name="Freeform 246"/>
            <p:cNvSpPr/>
            <p:nvPr/>
          </p:nvSpPr>
          <p:spPr bwMode="auto">
            <a:xfrm>
              <a:off x="1469" y="3747"/>
              <a:ext cx="52" cy="45"/>
            </a:xfrm>
            <a:custGeom>
              <a:avLst/>
              <a:gdLst/>
              <a:ahLst/>
              <a:cxnLst>
                <a:cxn ang="0">
                  <a:pos x="31" y="2"/>
                </a:cxn>
                <a:cxn ang="0">
                  <a:pos x="38" y="21"/>
                </a:cxn>
                <a:cxn ang="0">
                  <a:pos x="46" y="40"/>
                </a:cxn>
                <a:cxn ang="0">
                  <a:pos x="42" y="39"/>
                </a:cxn>
                <a:cxn ang="0">
                  <a:pos x="34" y="40"/>
                </a:cxn>
                <a:cxn ang="0">
                  <a:pos x="19" y="38"/>
                </a:cxn>
                <a:cxn ang="0">
                  <a:pos x="13" y="38"/>
                </a:cxn>
                <a:cxn ang="0">
                  <a:pos x="0" y="36"/>
                </a:cxn>
                <a:cxn ang="0">
                  <a:pos x="3" y="34"/>
                </a:cxn>
                <a:cxn ang="0">
                  <a:pos x="12" y="32"/>
                </a:cxn>
                <a:cxn ang="0">
                  <a:pos x="16" y="34"/>
                </a:cxn>
                <a:cxn ang="0">
                  <a:pos x="20" y="34"/>
                </a:cxn>
                <a:cxn ang="0">
                  <a:pos x="13" y="30"/>
                </a:cxn>
                <a:cxn ang="0">
                  <a:pos x="22" y="32"/>
                </a:cxn>
                <a:cxn ang="0">
                  <a:pos x="27" y="33"/>
                </a:cxn>
                <a:cxn ang="0">
                  <a:pos x="34" y="34"/>
                </a:cxn>
                <a:cxn ang="0">
                  <a:pos x="37" y="35"/>
                </a:cxn>
                <a:cxn ang="0">
                  <a:pos x="19" y="24"/>
                </a:cxn>
                <a:cxn ang="0">
                  <a:pos x="26" y="16"/>
                </a:cxn>
                <a:cxn ang="0">
                  <a:pos x="15" y="16"/>
                </a:cxn>
                <a:cxn ang="0">
                  <a:pos x="10" y="3"/>
                </a:cxn>
                <a:cxn ang="0">
                  <a:pos x="16" y="0"/>
                </a:cxn>
                <a:cxn ang="0">
                  <a:pos x="31" y="2"/>
                </a:cxn>
              </a:cxnLst>
              <a:rect l="0" t="0" r="r" b="b"/>
              <a:pathLst>
                <a:path w="46" h="40">
                  <a:moveTo>
                    <a:pt x="31" y="2"/>
                  </a:moveTo>
                  <a:lnTo>
                    <a:pt x="38" y="21"/>
                  </a:lnTo>
                  <a:lnTo>
                    <a:pt x="46" y="40"/>
                  </a:lnTo>
                  <a:lnTo>
                    <a:pt x="42" y="39"/>
                  </a:lnTo>
                  <a:lnTo>
                    <a:pt x="34" y="40"/>
                  </a:lnTo>
                  <a:lnTo>
                    <a:pt x="19" y="38"/>
                  </a:lnTo>
                  <a:lnTo>
                    <a:pt x="13" y="38"/>
                  </a:lnTo>
                  <a:lnTo>
                    <a:pt x="0" y="36"/>
                  </a:lnTo>
                  <a:lnTo>
                    <a:pt x="3" y="34"/>
                  </a:lnTo>
                  <a:lnTo>
                    <a:pt x="12" y="32"/>
                  </a:lnTo>
                  <a:lnTo>
                    <a:pt x="16" y="34"/>
                  </a:lnTo>
                  <a:lnTo>
                    <a:pt x="20" y="34"/>
                  </a:lnTo>
                  <a:lnTo>
                    <a:pt x="13" y="30"/>
                  </a:lnTo>
                  <a:lnTo>
                    <a:pt x="22" y="32"/>
                  </a:lnTo>
                  <a:lnTo>
                    <a:pt x="27" y="33"/>
                  </a:lnTo>
                  <a:lnTo>
                    <a:pt x="34" y="34"/>
                  </a:lnTo>
                  <a:lnTo>
                    <a:pt x="37" y="35"/>
                  </a:lnTo>
                  <a:lnTo>
                    <a:pt x="19" y="24"/>
                  </a:lnTo>
                  <a:lnTo>
                    <a:pt x="26" y="16"/>
                  </a:lnTo>
                  <a:lnTo>
                    <a:pt x="15" y="16"/>
                  </a:lnTo>
                  <a:lnTo>
                    <a:pt x="10" y="3"/>
                  </a:lnTo>
                  <a:lnTo>
                    <a:pt x="16" y="0"/>
                  </a:lnTo>
                  <a:lnTo>
                    <a:pt x="31"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3" name="Freeform 247"/>
            <p:cNvSpPr/>
            <p:nvPr/>
          </p:nvSpPr>
          <p:spPr bwMode="auto">
            <a:xfrm>
              <a:off x="1340" y="3538"/>
              <a:ext cx="14" cy="32"/>
            </a:xfrm>
            <a:custGeom>
              <a:avLst/>
              <a:gdLst/>
              <a:ahLst/>
              <a:cxnLst>
                <a:cxn ang="0">
                  <a:pos x="5" y="0"/>
                </a:cxn>
                <a:cxn ang="0">
                  <a:pos x="0" y="4"/>
                </a:cxn>
                <a:cxn ang="0">
                  <a:pos x="6" y="28"/>
                </a:cxn>
                <a:cxn ang="0">
                  <a:pos x="12" y="25"/>
                </a:cxn>
                <a:cxn ang="0">
                  <a:pos x="14" y="20"/>
                </a:cxn>
                <a:cxn ang="0">
                  <a:pos x="10" y="10"/>
                </a:cxn>
                <a:cxn ang="0">
                  <a:pos x="12" y="8"/>
                </a:cxn>
                <a:cxn ang="0">
                  <a:pos x="5" y="0"/>
                </a:cxn>
              </a:cxnLst>
              <a:rect l="0" t="0" r="r" b="b"/>
              <a:pathLst>
                <a:path w="14" h="28">
                  <a:moveTo>
                    <a:pt x="5" y="0"/>
                  </a:moveTo>
                  <a:lnTo>
                    <a:pt x="0" y="4"/>
                  </a:lnTo>
                  <a:lnTo>
                    <a:pt x="6" y="28"/>
                  </a:lnTo>
                  <a:lnTo>
                    <a:pt x="12" y="25"/>
                  </a:lnTo>
                  <a:lnTo>
                    <a:pt x="14" y="20"/>
                  </a:lnTo>
                  <a:lnTo>
                    <a:pt x="10" y="10"/>
                  </a:lnTo>
                  <a:lnTo>
                    <a:pt x="12" y="8"/>
                  </a:lnTo>
                  <a:lnTo>
                    <a:pt x="5"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4" name="Freeform 248"/>
            <p:cNvSpPr/>
            <p:nvPr/>
          </p:nvSpPr>
          <p:spPr bwMode="auto">
            <a:xfrm>
              <a:off x="1374" y="3676"/>
              <a:ext cx="15" cy="25"/>
            </a:xfrm>
            <a:custGeom>
              <a:avLst/>
              <a:gdLst/>
              <a:ahLst/>
              <a:cxnLst>
                <a:cxn ang="0">
                  <a:pos x="7" y="0"/>
                </a:cxn>
                <a:cxn ang="0">
                  <a:pos x="0" y="8"/>
                </a:cxn>
                <a:cxn ang="0">
                  <a:pos x="9" y="18"/>
                </a:cxn>
                <a:cxn ang="0">
                  <a:pos x="13" y="21"/>
                </a:cxn>
                <a:cxn ang="0">
                  <a:pos x="15" y="14"/>
                </a:cxn>
                <a:cxn ang="0">
                  <a:pos x="7" y="0"/>
                </a:cxn>
              </a:cxnLst>
              <a:rect l="0" t="0" r="r" b="b"/>
              <a:pathLst>
                <a:path w="15" h="21">
                  <a:moveTo>
                    <a:pt x="7" y="0"/>
                  </a:moveTo>
                  <a:lnTo>
                    <a:pt x="0" y="8"/>
                  </a:lnTo>
                  <a:lnTo>
                    <a:pt x="9" y="18"/>
                  </a:lnTo>
                  <a:lnTo>
                    <a:pt x="13" y="21"/>
                  </a:lnTo>
                  <a:lnTo>
                    <a:pt x="15" y="14"/>
                  </a:lnTo>
                  <a:lnTo>
                    <a:pt x="7"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5" name="Freeform 249"/>
            <p:cNvSpPr/>
            <p:nvPr/>
          </p:nvSpPr>
          <p:spPr bwMode="auto">
            <a:xfrm>
              <a:off x="1107" y="2676"/>
              <a:ext cx="99" cy="130"/>
            </a:xfrm>
            <a:custGeom>
              <a:avLst/>
              <a:gdLst/>
              <a:ahLst/>
              <a:cxnLst>
                <a:cxn ang="0">
                  <a:pos x="0" y="45"/>
                </a:cxn>
                <a:cxn ang="0">
                  <a:pos x="3" y="63"/>
                </a:cxn>
                <a:cxn ang="0">
                  <a:pos x="0" y="67"/>
                </a:cxn>
                <a:cxn ang="0">
                  <a:pos x="11" y="72"/>
                </a:cxn>
                <a:cxn ang="0">
                  <a:pos x="15" y="67"/>
                </a:cxn>
                <a:cxn ang="0">
                  <a:pos x="16" y="71"/>
                </a:cxn>
                <a:cxn ang="0">
                  <a:pos x="16" y="83"/>
                </a:cxn>
                <a:cxn ang="0">
                  <a:pos x="10" y="85"/>
                </a:cxn>
                <a:cxn ang="0">
                  <a:pos x="11" y="96"/>
                </a:cxn>
                <a:cxn ang="0">
                  <a:pos x="7" y="104"/>
                </a:cxn>
                <a:cxn ang="0">
                  <a:pos x="13" y="102"/>
                </a:cxn>
                <a:cxn ang="0">
                  <a:pos x="30" y="115"/>
                </a:cxn>
                <a:cxn ang="0">
                  <a:pos x="35" y="108"/>
                </a:cxn>
                <a:cxn ang="0">
                  <a:pos x="37" y="101"/>
                </a:cxn>
                <a:cxn ang="0">
                  <a:pos x="41" y="95"/>
                </a:cxn>
                <a:cxn ang="0">
                  <a:pos x="43" y="84"/>
                </a:cxn>
                <a:cxn ang="0">
                  <a:pos x="45" y="84"/>
                </a:cxn>
                <a:cxn ang="0">
                  <a:pos x="46" y="86"/>
                </a:cxn>
                <a:cxn ang="0">
                  <a:pos x="48" y="86"/>
                </a:cxn>
                <a:cxn ang="0">
                  <a:pos x="47" y="83"/>
                </a:cxn>
                <a:cxn ang="0">
                  <a:pos x="51" y="79"/>
                </a:cxn>
                <a:cxn ang="0">
                  <a:pos x="60" y="74"/>
                </a:cxn>
                <a:cxn ang="0">
                  <a:pos x="77" y="63"/>
                </a:cxn>
                <a:cxn ang="0">
                  <a:pos x="87" y="42"/>
                </a:cxn>
                <a:cxn ang="0">
                  <a:pos x="90" y="43"/>
                </a:cxn>
                <a:cxn ang="0">
                  <a:pos x="84" y="29"/>
                </a:cxn>
                <a:cxn ang="0">
                  <a:pos x="89" y="27"/>
                </a:cxn>
                <a:cxn ang="0">
                  <a:pos x="71" y="18"/>
                </a:cxn>
                <a:cxn ang="0">
                  <a:pos x="55" y="18"/>
                </a:cxn>
                <a:cxn ang="0">
                  <a:pos x="46" y="9"/>
                </a:cxn>
                <a:cxn ang="0">
                  <a:pos x="33" y="0"/>
                </a:cxn>
                <a:cxn ang="0">
                  <a:pos x="27" y="6"/>
                </a:cxn>
                <a:cxn ang="0">
                  <a:pos x="12" y="13"/>
                </a:cxn>
                <a:cxn ang="0">
                  <a:pos x="9" y="27"/>
                </a:cxn>
                <a:cxn ang="0">
                  <a:pos x="7" y="36"/>
                </a:cxn>
                <a:cxn ang="0">
                  <a:pos x="0" y="45"/>
                </a:cxn>
              </a:cxnLst>
              <a:rect l="0" t="0" r="r" b="b"/>
              <a:pathLst>
                <a:path w="90" h="115">
                  <a:moveTo>
                    <a:pt x="0" y="45"/>
                  </a:moveTo>
                  <a:lnTo>
                    <a:pt x="3" y="63"/>
                  </a:lnTo>
                  <a:lnTo>
                    <a:pt x="0" y="67"/>
                  </a:lnTo>
                  <a:lnTo>
                    <a:pt x="11" y="72"/>
                  </a:lnTo>
                  <a:lnTo>
                    <a:pt x="15" y="67"/>
                  </a:lnTo>
                  <a:lnTo>
                    <a:pt x="16" y="71"/>
                  </a:lnTo>
                  <a:lnTo>
                    <a:pt x="16" y="83"/>
                  </a:lnTo>
                  <a:lnTo>
                    <a:pt x="10" y="85"/>
                  </a:lnTo>
                  <a:lnTo>
                    <a:pt x="11" y="96"/>
                  </a:lnTo>
                  <a:lnTo>
                    <a:pt x="7" y="104"/>
                  </a:lnTo>
                  <a:lnTo>
                    <a:pt x="13" y="102"/>
                  </a:lnTo>
                  <a:lnTo>
                    <a:pt x="30" y="115"/>
                  </a:lnTo>
                  <a:lnTo>
                    <a:pt x="35" y="108"/>
                  </a:lnTo>
                  <a:lnTo>
                    <a:pt x="37" y="101"/>
                  </a:lnTo>
                  <a:lnTo>
                    <a:pt x="41" y="95"/>
                  </a:lnTo>
                  <a:lnTo>
                    <a:pt x="43" y="84"/>
                  </a:lnTo>
                  <a:lnTo>
                    <a:pt x="45" y="84"/>
                  </a:lnTo>
                  <a:lnTo>
                    <a:pt x="46" y="86"/>
                  </a:lnTo>
                  <a:lnTo>
                    <a:pt x="48" y="86"/>
                  </a:lnTo>
                  <a:lnTo>
                    <a:pt x="47" y="83"/>
                  </a:lnTo>
                  <a:lnTo>
                    <a:pt x="51" y="79"/>
                  </a:lnTo>
                  <a:lnTo>
                    <a:pt x="60" y="74"/>
                  </a:lnTo>
                  <a:lnTo>
                    <a:pt x="77" y="63"/>
                  </a:lnTo>
                  <a:lnTo>
                    <a:pt x="87" y="42"/>
                  </a:lnTo>
                  <a:lnTo>
                    <a:pt x="90" y="43"/>
                  </a:lnTo>
                  <a:lnTo>
                    <a:pt x="84" y="29"/>
                  </a:lnTo>
                  <a:lnTo>
                    <a:pt x="89" y="27"/>
                  </a:lnTo>
                  <a:lnTo>
                    <a:pt x="71" y="18"/>
                  </a:lnTo>
                  <a:lnTo>
                    <a:pt x="55" y="18"/>
                  </a:lnTo>
                  <a:lnTo>
                    <a:pt x="46" y="9"/>
                  </a:lnTo>
                  <a:lnTo>
                    <a:pt x="33" y="0"/>
                  </a:lnTo>
                  <a:lnTo>
                    <a:pt x="27" y="6"/>
                  </a:lnTo>
                  <a:lnTo>
                    <a:pt x="12" y="13"/>
                  </a:lnTo>
                  <a:lnTo>
                    <a:pt x="9" y="27"/>
                  </a:lnTo>
                  <a:lnTo>
                    <a:pt x="7" y="36"/>
                  </a:lnTo>
                  <a:lnTo>
                    <a:pt x="0" y="4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6" name="Freeform 250"/>
            <p:cNvSpPr/>
            <p:nvPr/>
          </p:nvSpPr>
          <p:spPr bwMode="auto">
            <a:xfrm>
              <a:off x="1120" y="2761"/>
              <a:ext cx="3" cy="2"/>
            </a:xfrm>
            <a:custGeom>
              <a:avLst/>
              <a:gdLst/>
              <a:ahLst/>
              <a:cxnLst>
                <a:cxn ang="0">
                  <a:pos x="4" y="0"/>
                </a:cxn>
                <a:cxn ang="0">
                  <a:pos x="1" y="3"/>
                </a:cxn>
                <a:cxn ang="0">
                  <a:pos x="0" y="0"/>
                </a:cxn>
                <a:cxn ang="0">
                  <a:pos x="4" y="0"/>
                </a:cxn>
              </a:cxnLst>
              <a:rect l="0" t="0" r="r" b="b"/>
              <a:pathLst>
                <a:path w="4" h="3">
                  <a:moveTo>
                    <a:pt x="4" y="0"/>
                  </a:moveTo>
                  <a:lnTo>
                    <a:pt x="1" y="3"/>
                  </a:lnTo>
                  <a:lnTo>
                    <a:pt x="0" y="0"/>
                  </a:lnTo>
                  <a:lnTo>
                    <a:pt x="4"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7" name="Freeform 251"/>
            <p:cNvSpPr/>
            <p:nvPr/>
          </p:nvSpPr>
          <p:spPr bwMode="auto">
            <a:xfrm>
              <a:off x="1101" y="2706"/>
              <a:ext cx="230" cy="363"/>
            </a:xfrm>
            <a:custGeom>
              <a:avLst/>
              <a:gdLst/>
              <a:ahLst/>
              <a:cxnLst>
                <a:cxn ang="0">
                  <a:pos x="201" y="259"/>
                </a:cxn>
                <a:cxn ang="0">
                  <a:pos x="203" y="289"/>
                </a:cxn>
                <a:cxn ang="0">
                  <a:pos x="201" y="306"/>
                </a:cxn>
                <a:cxn ang="0">
                  <a:pos x="197" y="321"/>
                </a:cxn>
                <a:cxn ang="0">
                  <a:pos x="188" y="329"/>
                </a:cxn>
                <a:cxn ang="0">
                  <a:pos x="171" y="311"/>
                </a:cxn>
                <a:cxn ang="0">
                  <a:pos x="143" y="295"/>
                </a:cxn>
                <a:cxn ang="0">
                  <a:pos x="117" y="280"/>
                </a:cxn>
                <a:cxn ang="0">
                  <a:pos x="89" y="253"/>
                </a:cxn>
                <a:cxn ang="0">
                  <a:pos x="78" y="225"/>
                </a:cxn>
                <a:cxn ang="0">
                  <a:pos x="60" y="192"/>
                </a:cxn>
                <a:cxn ang="0">
                  <a:pos x="47" y="167"/>
                </a:cxn>
                <a:cxn ang="0">
                  <a:pos x="34" y="141"/>
                </a:cxn>
                <a:cxn ang="0">
                  <a:pos x="16" y="118"/>
                </a:cxn>
                <a:cxn ang="0">
                  <a:pos x="5" y="105"/>
                </a:cxn>
                <a:cxn ang="0">
                  <a:pos x="8" y="70"/>
                </a:cxn>
                <a:cxn ang="0">
                  <a:pos x="16" y="70"/>
                </a:cxn>
                <a:cxn ang="0">
                  <a:pos x="18" y="76"/>
                </a:cxn>
                <a:cxn ang="0">
                  <a:pos x="40" y="82"/>
                </a:cxn>
                <a:cxn ang="0">
                  <a:pos x="46" y="69"/>
                </a:cxn>
                <a:cxn ang="0">
                  <a:pos x="50" y="58"/>
                </a:cxn>
                <a:cxn ang="0">
                  <a:pos x="53" y="60"/>
                </a:cxn>
                <a:cxn ang="0">
                  <a:pos x="56" y="53"/>
                </a:cxn>
                <a:cxn ang="0">
                  <a:pos x="82" y="37"/>
                </a:cxn>
                <a:cxn ang="0">
                  <a:pos x="95" y="17"/>
                </a:cxn>
                <a:cxn ang="0">
                  <a:pos x="94" y="1"/>
                </a:cxn>
                <a:cxn ang="0">
                  <a:pos x="104" y="9"/>
                </a:cxn>
                <a:cxn ang="0">
                  <a:pos x="125" y="31"/>
                </a:cxn>
                <a:cxn ang="0">
                  <a:pos x="148" y="40"/>
                </a:cxn>
                <a:cxn ang="0">
                  <a:pos x="176" y="46"/>
                </a:cxn>
                <a:cxn ang="0">
                  <a:pos x="179" y="75"/>
                </a:cxn>
                <a:cxn ang="0">
                  <a:pos x="161" y="78"/>
                </a:cxn>
                <a:cxn ang="0">
                  <a:pos x="136" y="90"/>
                </a:cxn>
                <a:cxn ang="0">
                  <a:pos x="128" y="118"/>
                </a:cxn>
                <a:cxn ang="0">
                  <a:pos x="126" y="145"/>
                </a:cxn>
                <a:cxn ang="0">
                  <a:pos x="132" y="167"/>
                </a:cxn>
                <a:cxn ang="0">
                  <a:pos x="148" y="175"/>
                </a:cxn>
                <a:cxn ang="0">
                  <a:pos x="172" y="169"/>
                </a:cxn>
                <a:cxn ang="0">
                  <a:pos x="174" y="197"/>
                </a:cxn>
                <a:cxn ang="0">
                  <a:pos x="198" y="209"/>
                </a:cxn>
                <a:cxn ang="0">
                  <a:pos x="204" y="228"/>
                </a:cxn>
              </a:cxnLst>
              <a:rect l="0" t="0" r="r" b="b"/>
              <a:pathLst>
                <a:path w="208" h="329">
                  <a:moveTo>
                    <a:pt x="204" y="250"/>
                  </a:moveTo>
                  <a:lnTo>
                    <a:pt x="201" y="259"/>
                  </a:lnTo>
                  <a:lnTo>
                    <a:pt x="201" y="274"/>
                  </a:lnTo>
                  <a:lnTo>
                    <a:pt x="203" y="289"/>
                  </a:lnTo>
                  <a:lnTo>
                    <a:pt x="208" y="291"/>
                  </a:lnTo>
                  <a:lnTo>
                    <a:pt x="201" y="306"/>
                  </a:lnTo>
                  <a:lnTo>
                    <a:pt x="201" y="313"/>
                  </a:lnTo>
                  <a:lnTo>
                    <a:pt x="197" y="321"/>
                  </a:lnTo>
                  <a:lnTo>
                    <a:pt x="191" y="328"/>
                  </a:lnTo>
                  <a:lnTo>
                    <a:pt x="188" y="329"/>
                  </a:lnTo>
                  <a:lnTo>
                    <a:pt x="178" y="321"/>
                  </a:lnTo>
                  <a:lnTo>
                    <a:pt x="171" y="311"/>
                  </a:lnTo>
                  <a:lnTo>
                    <a:pt x="158" y="304"/>
                  </a:lnTo>
                  <a:lnTo>
                    <a:pt x="143" y="295"/>
                  </a:lnTo>
                  <a:lnTo>
                    <a:pt x="130" y="288"/>
                  </a:lnTo>
                  <a:lnTo>
                    <a:pt x="117" y="280"/>
                  </a:lnTo>
                  <a:lnTo>
                    <a:pt x="102" y="267"/>
                  </a:lnTo>
                  <a:lnTo>
                    <a:pt x="89" y="253"/>
                  </a:lnTo>
                  <a:lnTo>
                    <a:pt x="89" y="244"/>
                  </a:lnTo>
                  <a:lnTo>
                    <a:pt x="78" y="225"/>
                  </a:lnTo>
                  <a:lnTo>
                    <a:pt x="69" y="204"/>
                  </a:lnTo>
                  <a:lnTo>
                    <a:pt x="60" y="192"/>
                  </a:lnTo>
                  <a:lnTo>
                    <a:pt x="53" y="180"/>
                  </a:lnTo>
                  <a:lnTo>
                    <a:pt x="47" y="167"/>
                  </a:lnTo>
                  <a:lnTo>
                    <a:pt x="40" y="154"/>
                  </a:lnTo>
                  <a:lnTo>
                    <a:pt x="34" y="141"/>
                  </a:lnTo>
                  <a:lnTo>
                    <a:pt x="27" y="127"/>
                  </a:lnTo>
                  <a:lnTo>
                    <a:pt x="16" y="118"/>
                  </a:lnTo>
                  <a:lnTo>
                    <a:pt x="4" y="109"/>
                  </a:lnTo>
                  <a:lnTo>
                    <a:pt x="5" y="105"/>
                  </a:lnTo>
                  <a:lnTo>
                    <a:pt x="0" y="81"/>
                  </a:lnTo>
                  <a:lnTo>
                    <a:pt x="8" y="70"/>
                  </a:lnTo>
                  <a:lnTo>
                    <a:pt x="15" y="59"/>
                  </a:lnTo>
                  <a:lnTo>
                    <a:pt x="16" y="70"/>
                  </a:lnTo>
                  <a:lnTo>
                    <a:pt x="12" y="78"/>
                  </a:lnTo>
                  <a:lnTo>
                    <a:pt x="18" y="76"/>
                  </a:lnTo>
                  <a:lnTo>
                    <a:pt x="35" y="89"/>
                  </a:lnTo>
                  <a:lnTo>
                    <a:pt x="40" y="82"/>
                  </a:lnTo>
                  <a:lnTo>
                    <a:pt x="42" y="75"/>
                  </a:lnTo>
                  <a:lnTo>
                    <a:pt x="46" y="69"/>
                  </a:lnTo>
                  <a:lnTo>
                    <a:pt x="48" y="58"/>
                  </a:lnTo>
                  <a:lnTo>
                    <a:pt x="50" y="58"/>
                  </a:lnTo>
                  <a:lnTo>
                    <a:pt x="51" y="60"/>
                  </a:lnTo>
                  <a:lnTo>
                    <a:pt x="53" y="60"/>
                  </a:lnTo>
                  <a:lnTo>
                    <a:pt x="52" y="57"/>
                  </a:lnTo>
                  <a:lnTo>
                    <a:pt x="56" y="53"/>
                  </a:lnTo>
                  <a:lnTo>
                    <a:pt x="65" y="48"/>
                  </a:lnTo>
                  <a:lnTo>
                    <a:pt x="82" y="37"/>
                  </a:lnTo>
                  <a:lnTo>
                    <a:pt x="92" y="16"/>
                  </a:lnTo>
                  <a:lnTo>
                    <a:pt x="95" y="17"/>
                  </a:lnTo>
                  <a:lnTo>
                    <a:pt x="89" y="3"/>
                  </a:lnTo>
                  <a:lnTo>
                    <a:pt x="94" y="1"/>
                  </a:lnTo>
                  <a:lnTo>
                    <a:pt x="95" y="0"/>
                  </a:lnTo>
                  <a:lnTo>
                    <a:pt x="104" y="9"/>
                  </a:lnTo>
                  <a:lnTo>
                    <a:pt x="113" y="17"/>
                  </a:lnTo>
                  <a:lnTo>
                    <a:pt x="125" y="31"/>
                  </a:lnTo>
                  <a:lnTo>
                    <a:pt x="128" y="40"/>
                  </a:lnTo>
                  <a:lnTo>
                    <a:pt x="148" y="40"/>
                  </a:lnTo>
                  <a:lnTo>
                    <a:pt x="160" y="41"/>
                  </a:lnTo>
                  <a:lnTo>
                    <a:pt x="176" y="46"/>
                  </a:lnTo>
                  <a:lnTo>
                    <a:pt x="170" y="67"/>
                  </a:lnTo>
                  <a:lnTo>
                    <a:pt x="179" y="75"/>
                  </a:lnTo>
                  <a:lnTo>
                    <a:pt x="174" y="75"/>
                  </a:lnTo>
                  <a:lnTo>
                    <a:pt x="161" y="78"/>
                  </a:lnTo>
                  <a:lnTo>
                    <a:pt x="148" y="84"/>
                  </a:lnTo>
                  <a:lnTo>
                    <a:pt x="136" y="90"/>
                  </a:lnTo>
                  <a:lnTo>
                    <a:pt x="131" y="103"/>
                  </a:lnTo>
                  <a:lnTo>
                    <a:pt x="128" y="118"/>
                  </a:lnTo>
                  <a:lnTo>
                    <a:pt x="119" y="132"/>
                  </a:lnTo>
                  <a:lnTo>
                    <a:pt x="126" y="145"/>
                  </a:lnTo>
                  <a:lnTo>
                    <a:pt x="134" y="159"/>
                  </a:lnTo>
                  <a:lnTo>
                    <a:pt x="132" y="167"/>
                  </a:lnTo>
                  <a:lnTo>
                    <a:pt x="140" y="168"/>
                  </a:lnTo>
                  <a:lnTo>
                    <a:pt x="148" y="175"/>
                  </a:lnTo>
                  <a:lnTo>
                    <a:pt x="161" y="179"/>
                  </a:lnTo>
                  <a:lnTo>
                    <a:pt x="172" y="169"/>
                  </a:lnTo>
                  <a:lnTo>
                    <a:pt x="173" y="184"/>
                  </a:lnTo>
                  <a:lnTo>
                    <a:pt x="174" y="197"/>
                  </a:lnTo>
                  <a:lnTo>
                    <a:pt x="191" y="196"/>
                  </a:lnTo>
                  <a:lnTo>
                    <a:pt x="198" y="209"/>
                  </a:lnTo>
                  <a:lnTo>
                    <a:pt x="207" y="223"/>
                  </a:lnTo>
                  <a:lnTo>
                    <a:pt x="204" y="228"/>
                  </a:lnTo>
                  <a:lnTo>
                    <a:pt x="204" y="25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8" name="Freeform 252"/>
            <p:cNvSpPr/>
            <p:nvPr/>
          </p:nvSpPr>
          <p:spPr bwMode="auto">
            <a:xfrm>
              <a:off x="3730" y="1647"/>
              <a:ext cx="897" cy="654"/>
            </a:xfrm>
            <a:custGeom>
              <a:avLst/>
              <a:gdLst/>
              <a:ahLst/>
              <a:cxnLst>
                <a:cxn ang="0">
                  <a:pos x="324" y="454"/>
                </a:cxn>
                <a:cxn ang="0">
                  <a:pos x="270" y="453"/>
                </a:cxn>
                <a:cxn ang="0">
                  <a:pos x="205" y="432"/>
                </a:cxn>
                <a:cxn ang="0">
                  <a:pos x="155" y="412"/>
                </a:cxn>
                <a:cxn ang="0">
                  <a:pos x="106" y="369"/>
                </a:cxn>
                <a:cxn ang="0">
                  <a:pos x="107" y="337"/>
                </a:cxn>
                <a:cxn ang="0">
                  <a:pos x="94" y="321"/>
                </a:cxn>
                <a:cxn ang="0">
                  <a:pos x="43" y="293"/>
                </a:cxn>
                <a:cxn ang="0">
                  <a:pos x="31" y="283"/>
                </a:cxn>
                <a:cxn ang="0">
                  <a:pos x="17" y="227"/>
                </a:cxn>
                <a:cxn ang="0">
                  <a:pos x="68" y="204"/>
                </a:cxn>
                <a:cxn ang="0">
                  <a:pos x="72" y="166"/>
                </a:cxn>
                <a:cxn ang="0">
                  <a:pos x="88" y="137"/>
                </a:cxn>
                <a:cxn ang="0">
                  <a:pos x="113" y="91"/>
                </a:cxn>
                <a:cxn ang="0">
                  <a:pos x="144" y="82"/>
                </a:cxn>
                <a:cxn ang="0">
                  <a:pos x="208" y="141"/>
                </a:cxn>
                <a:cxn ang="0">
                  <a:pos x="295" y="173"/>
                </a:cxn>
                <a:cxn ang="0">
                  <a:pos x="389" y="191"/>
                </a:cxn>
                <a:cxn ang="0">
                  <a:pos x="452" y="201"/>
                </a:cxn>
                <a:cxn ang="0">
                  <a:pos x="523" y="169"/>
                </a:cxn>
                <a:cxn ang="0">
                  <a:pos x="560" y="138"/>
                </a:cxn>
                <a:cxn ang="0">
                  <a:pos x="569" y="93"/>
                </a:cxn>
                <a:cxn ang="0">
                  <a:pos x="533" y="89"/>
                </a:cxn>
                <a:cxn ang="0">
                  <a:pos x="556" y="41"/>
                </a:cxn>
                <a:cxn ang="0">
                  <a:pos x="566" y="0"/>
                </a:cxn>
                <a:cxn ang="0">
                  <a:pos x="662" y="48"/>
                </a:cxn>
                <a:cxn ang="0">
                  <a:pos x="751" y="99"/>
                </a:cxn>
                <a:cxn ang="0">
                  <a:pos x="809" y="145"/>
                </a:cxn>
                <a:cxn ang="0">
                  <a:pos x="800" y="187"/>
                </a:cxn>
                <a:cxn ang="0">
                  <a:pos x="773" y="201"/>
                </a:cxn>
                <a:cxn ang="0">
                  <a:pos x="738" y="233"/>
                </a:cxn>
                <a:cxn ang="0">
                  <a:pos x="707" y="246"/>
                </a:cxn>
                <a:cxn ang="0">
                  <a:pos x="676" y="233"/>
                </a:cxn>
                <a:cxn ang="0">
                  <a:pos x="676" y="270"/>
                </a:cxn>
                <a:cxn ang="0">
                  <a:pos x="734" y="283"/>
                </a:cxn>
                <a:cxn ang="0">
                  <a:pos x="708" y="311"/>
                </a:cxn>
                <a:cxn ang="0">
                  <a:pos x="764" y="384"/>
                </a:cxn>
                <a:cxn ang="0">
                  <a:pos x="756" y="407"/>
                </a:cxn>
                <a:cxn ang="0">
                  <a:pos x="774" y="424"/>
                </a:cxn>
                <a:cxn ang="0">
                  <a:pos x="778" y="437"/>
                </a:cxn>
                <a:cxn ang="0">
                  <a:pos x="770" y="455"/>
                </a:cxn>
                <a:cxn ang="0">
                  <a:pos x="756" y="485"/>
                </a:cxn>
                <a:cxn ang="0">
                  <a:pos x="758" y="499"/>
                </a:cxn>
                <a:cxn ang="0">
                  <a:pos x="743" y="515"/>
                </a:cxn>
                <a:cxn ang="0">
                  <a:pos x="721" y="540"/>
                </a:cxn>
                <a:cxn ang="0">
                  <a:pos x="700" y="545"/>
                </a:cxn>
                <a:cxn ang="0">
                  <a:pos x="677" y="543"/>
                </a:cxn>
                <a:cxn ang="0">
                  <a:pos x="668" y="562"/>
                </a:cxn>
                <a:cxn ang="0">
                  <a:pos x="640" y="569"/>
                </a:cxn>
                <a:cxn ang="0">
                  <a:pos x="628" y="569"/>
                </a:cxn>
                <a:cxn ang="0">
                  <a:pos x="604" y="563"/>
                </a:cxn>
                <a:cxn ang="0">
                  <a:pos x="554" y="537"/>
                </a:cxn>
                <a:cxn ang="0">
                  <a:pos x="527" y="546"/>
                </a:cxn>
                <a:cxn ang="0">
                  <a:pos x="497" y="551"/>
                </a:cxn>
                <a:cxn ang="0">
                  <a:pos x="476" y="567"/>
                </a:cxn>
                <a:cxn ang="0">
                  <a:pos x="448" y="522"/>
                </a:cxn>
                <a:cxn ang="0">
                  <a:pos x="436" y="495"/>
                </a:cxn>
                <a:cxn ang="0">
                  <a:pos x="412" y="441"/>
                </a:cxn>
                <a:cxn ang="0">
                  <a:pos x="389" y="427"/>
                </a:cxn>
              </a:cxnLst>
              <a:rect l="0" t="0" r="r" b="b"/>
              <a:pathLst>
                <a:path w="809" h="588">
                  <a:moveTo>
                    <a:pt x="361" y="429"/>
                  </a:moveTo>
                  <a:lnTo>
                    <a:pt x="350" y="438"/>
                  </a:lnTo>
                  <a:lnTo>
                    <a:pt x="338" y="449"/>
                  </a:lnTo>
                  <a:lnTo>
                    <a:pt x="325" y="454"/>
                  </a:lnTo>
                  <a:lnTo>
                    <a:pt x="324" y="454"/>
                  </a:lnTo>
                  <a:lnTo>
                    <a:pt x="317" y="449"/>
                  </a:lnTo>
                  <a:lnTo>
                    <a:pt x="295" y="447"/>
                  </a:lnTo>
                  <a:lnTo>
                    <a:pt x="284" y="462"/>
                  </a:lnTo>
                  <a:lnTo>
                    <a:pt x="277" y="448"/>
                  </a:lnTo>
                  <a:lnTo>
                    <a:pt x="270" y="453"/>
                  </a:lnTo>
                  <a:lnTo>
                    <a:pt x="252" y="450"/>
                  </a:lnTo>
                  <a:lnTo>
                    <a:pt x="238" y="449"/>
                  </a:lnTo>
                  <a:lnTo>
                    <a:pt x="222" y="442"/>
                  </a:lnTo>
                  <a:lnTo>
                    <a:pt x="220" y="438"/>
                  </a:lnTo>
                  <a:lnTo>
                    <a:pt x="205" y="432"/>
                  </a:lnTo>
                  <a:lnTo>
                    <a:pt x="200" y="426"/>
                  </a:lnTo>
                  <a:lnTo>
                    <a:pt x="194" y="429"/>
                  </a:lnTo>
                  <a:lnTo>
                    <a:pt x="174" y="414"/>
                  </a:lnTo>
                  <a:lnTo>
                    <a:pt x="161" y="406"/>
                  </a:lnTo>
                  <a:lnTo>
                    <a:pt x="155" y="412"/>
                  </a:lnTo>
                  <a:lnTo>
                    <a:pt x="154" y="411"/>
                  </a:lnTo>
                  <a:lnTo>
                    <a:pt x="139" y="401"/>
                  </a:lnTo>
                  <a:lnTo>
                    <a:pt x="120" y="390"/>
                  </a:lnTo>
                  <a:lnTo>
                    <a:pt x="113" y="388"/>
                  </a:lnTo>
                  <a:lnTo>
                    <a:pt x="106" y="369"/>
                  </a:lnTo>
                  <a:lnTo>
                    <a:pt x="115" y="370"/>
                  </a:lnTo>
                  <a:lnTo>
                    <a:pt x="118" y="363"/>
                  </a:lnTo>
                  <a:lnTo>
                    <a:pt x="108" y="349"/>
                  </a:lnTo>
                  <a:lnTo>
                    <a:pt x="108" y="342"/>
                  </a:lnTo>
                  <a:lnTo>
                    <a:pt x="107" y="337"/>
                  </a:lnTo>
                  <a:lnTo>
                    <a:pt x="103" y="335"/>
                  </a:lnTo>
                  <a:lnTo>
                    <a:pt x="101" y="331"/>
                  </a:lnTo>
                  <a:lnTo>
                    <a:pt x="100" y="327"/>
                  </a:lnTo>
                  <a:lnTo>
                    <a:pt x="98" y="322"/>
                  </a:lnTo>
                  <a:lnTo>
                    <a:pt x="94" y="321"/>
                  </a:lnTo>
                  <a:lnTo>
                    <a:pt x="86" y="317"/>
                  </a:lnTo>
                  <a:lnTo>
                    <a:pt x="82" y="316"/>
                  </a:lnTo>
                  <a:lnTo>
                    <a:pt x="61" y="310"/>
                  </a:lnTo>
                  <a:lnTo>
                    <a:pt x="50" y="305"/>
                  </a:lnTo>
                  <a:lnTo>
                    <a:pt x="43" y="293"/>
                  </a:lnTo>
                  <a:lnTo>
                    <a:pt x="25" y="288"/>
                  </a:lnTo>
                  <a:lnTo>
                    <a:pt x="25" y="285"/>
                  </a:lnTo>
                  <a:lnTo>
                    <a:pt x="29" y="285"/>
                  </a:lnTo>
                  <a:lnTo>
                    <a:pt x="30" y="285"/>
                  </a:lnTo>
                  <a:lnTo>
                    <a:pt x="31" y="283"/>
                  </a:lnTo>
                  <a:lnTo>
                    <a:pt x="23" y="262"/>
                  </a:lnTo>
                  <a:lnTo>
                    <a:pt x="8" y="261"/>
                  </a:lnTo>
                  <a:lnTo>
                    <a:pt x="0" y="246"/>
                  </a:lnTo>
                  <a:lnTo>
                    <a:pt x="6" y="233"/>
                  </a:lnTo>
                  <a:lnTo>
                    <a:pt x="17" y="227"/>
                  </a:lnTo>
                  <a:lnTo>
                    <a:pt x="24" y="226"/>
                  </a:lnTo>
                  <a:lnTo>
                    <a:pt x="32" y="228"/>
                  </a:lnTo>
                  <a:lnTo>
                    <a:pt x="42" y="217"/>
                  </a:lnTo>
                  <a:lnTo>
                    <a:pt x="58" y="213"/>
                  </a:lnTo>
                  <a:lnTo>
                    <a:pt x="68" y="204"/>
                  </a:lnTo>
                  <a:lnTo>
                    <a:pt x="79" y="195"/>
                  </a:lnTo>
                  <a:lnTo>
                    <a:pt x="76" y="186"/>
                  </a:lnTo>
                  <a:lnTo>
                    <a:pt x="79" y="183"/>
                  </a:lnTo>
                  <a:lnTo>
                    <a:pt x="79" y="179"/>
                  </a:lnTo>
                  <a:lnTo>
                    <a:pt x="72" y="166"/>
                  </a:lnTo>
                  <a:lnTo>
                    <a:pt x="66" y="153"/>
                  </a:lnTo>
                  <a:lnTo>
                    <a:pt x="56" y="149"/>
                  </a:lnTo>
                  <a:lnTo>
                    <a:pt x="73" y="142"/>
                  </a:lnTo>
                  <a:lnTo>
                    <a:pt x="94" y="144"/>
                  </a:lnTo>
                  <a:lnTo>
                    <a:pt x="88" y="137"/>
                  </a:lnTo>
                  <a:lnTo>
                    <a:pt x="86" y="123"/>
                  </a:lnTo>
                  <a:lnTo>
                    <a:pt x="84" y="107"/>
                  </a:lnTo>
                  <a:lnTo>
                    <a:pt x="107" y="112"/>
                  </a:lnTo>
                  <a:lnTo>
                    <a:pt x="120" y="109"/>
                  </a:lnTo>
                  <a:lnTo>
                    <a:pt x="113" y="91"/>
                  </a:lnTo>
                  <a:lnTo>
                    <a:pt x="120" y="87"/>
                  </a:lnTo>
                  <a:lnTo>
                    <a:pt x="126" y="75"/>
                  </a:lnTo>
                  <a:lnTo>
                    <a:pt x="137" y="73"/>
                  </a:lnTo>
                  <a:lnTo>
                    <a:pt x="138" y="76"/>
                  </a:lnTo>
                  <a:lnTo>
                    <a:pt x="144" y="82"/>
                  </a:lnTo>
                  <a:lnTo>
                    <a:pt x="164" y="95"/>
                  </a:lnTo>
                  <a:lnTo>
                    <a:pt x="175" y="97"/>
                  </a:lnTo>
                  <a:lnTo>
                    <a:pt x="197" y="112"/>
                  </a:lnTo>
                  <a:lnTo>
                    <a:pt x="202" y="126"/>
                  </a:lnTo>
                  <a:lnTo>
                    <a:pt x="208" y="141"/>
                  </a:lnTo>
                  <a:lnTo>
                    <a:pt x="224" y="143"/>
                  </a:lnTo>
                  <a:lnTo>
                    <a:pt x="241" y="147"/>
                  </a:lnTo>
                  <a:lnTo>
                    <a:pt x="262" y="153"/>
                  </a:lnTo>
                  <a:lnTo>
                    <a:pt x="282" y="159"/>
                  </a:lnTo>
                  <a:lnTo>
                    <a:pt x="295" y="173"/>
                  </a:lnTo>
                  <a:lnTo>
                    <a:pt x="308" y="186"/>
                  </a:lnTo>
                  <a:lnTo>
                    <a:pt x="329" y="187"/>
                  </a:lnTo>
                  <a:lnTo>
                    <a:pt x="348" y="189"/>
                  </a:lnTo>
                  <a:lnTo>
                    <a:pt x="368" y="190"/>
                  </a:lnTo>
                  <a:lnTo>
                    <a:pt x="389" y="191"/>
                  </a:lnTo>
                  <a:lnTo>
                    <a:pt x="395" y="196"/>
                  </a:lnTo>
                  <a:lnTo>
                    <a:pt x="413" y="199"/>
                  </a:lnTo>
                  <a:lnTo>
                    <a:pt x="431" y="203"/>
                  </a:lnTo>
                  <a:lnTo>
                    <a:pt x="442" y="208"/>
                  </a:lnTo>
                  <a:lnTo>
                    <a:pt x="452" y="201"/>
                  </a:lnTo>
                  <a:lnTo>
                    <a:pt x="462" y="195"/>
                  </a:lnTo>
                  <a:lnTo>
                    <a:pt x="480" y="193"/>
                  </a:lnTo>
                  <a:lnTo>
                    <a:pt x="497" y="192"/>
                  </a:lnTo>
                  <a:lnTo>
                    <a:pt x="510" y="180"/>
                  </a:lnTo>
                  <a:lnTo>
                    <a:pt x="523" y="169"/>
                  </a:lnTo>
                  <a:lnTo>
                    <a:pt x="514" y="161"/>
                  </a:lnTo>
                  <a:lnTo>
                    <a:pt x="511" y="144"/>
                  </a:lnTo>
                  <a:lnTo>
                    <a:pt x="533" y="150"/>
                  </a:lnTo>
                  <a:lnTo>
                    <a:pt x="546" y="142"/>
                  </a:lnTo>
                  <a:lnTo>
                    <a:pt x="560" y="138"/>
                  </a:lnTo>
                  <a:lnTo>
                    <a:pt x="563" y="126"/>
                  </a:lnTo>
                  <a:lnTo>
                    <a:pt x="580" y="118"/>
                  </a:lnTo>
                  <a:lnTo>
                    <a:pt x="604" y="118"/>
                  </a:lnTo>
                  <a:lnTo>
                    <a:pt x="600" y="109"/>
                  </a:lnTo>
                  <a:lnTo>
                    <a:pt x="569" y="93"/>
                  </a:lnTo>
                  <a:lnTo>
                    <a:pt x="562" y="100"/>
                  </a:lnTo>
                  <a:lnTo>
                    <a:pt x="557" y="97"/>
                  </a:lnTo>
                  <a:lnTo>
                    <a:pt x="541" y="97"/>
                  </a:lnTo>
                  <a:lnTo>
                    <a:pt x="529" y="90"/>
                  </a:lnTo>
                  <a:lnTo>
                    <a:pt x="533" y="89"/>
                  </a:lnTo>
                  <a:lnTo>
                    <a:pt x="532" y="75"/>
                  </a:lnTo>
                  <a:lnTo>
                    <a:pt x="529" y="61"/>
                  </a:lnTo>
                  <a:lnTo>
                    <a:pt x="550" y="65"/>
                  </a:lnTo>
                  <a:lnTo>
                    <a:pt x="560" y="54"/>
                  </a:lnTo>
                  <a:lnTo>
                    <a:pt x="556" y="41"/>
                  </a:lnTo>
                  <a:lnTo>
                    <a:pt x="554" y="21"/>
                  </a:lnTo>
                  <a:lnTo>
                    <a:pt x="545" y="13"/>
                  </a:lnTo>
                  <a:lnTo>
                    <a:pt x="539" y="11"/>
                  </a:lnTo>
                  <a:lnTo>
                    <a:pt x="548" y="1"/>
                  </a:lnTo>
                  <a:lnTo>
                    <a:pt x="566" y="0"/>
                  </a:lnTo>
                  <a:lnTo>
                    <a:pt x="584" y="0"/>
                  </a:lnTo>
                  <a:lnTo>
                    <a:pt x="619" y="11"/>
                  </a:lnTo>
                  <a:lnTo>
                    <a:pt x="634" y="24"/>
                  </a:lnTo>
                  <a:lnTo>
                    <a:pt x="648" y="36"/>
                  </a:lnTo>
                  <a:lnTo>
                    <a:pt x="662" y="48"/>
                  </a:lnTo>
                  <a:lnTo>
                    <a:pt x="677" y="60"/>
                  </a:lnTo>
                  <a:lnTo>
                    <a:pt x="692" y="66"/>
                  </a:lnTo>
                  <a:lnTo>
                    <a:pt x="718" y="73"/>
                  </a:lnTo>
                  <a:lnTo>
                    <a:pt x="733" y="79"/>
                  </a:lnTo>
                  <a:lnTo>
                    <a:pt x="751" y="99"/>
                  </a:lnTo>
                  <a:lnTo>
                    <a:pt x="773" y="96"/>
                  </a:lnTo>
                  <a:lnTo>
                    <a:pt x="794" y="88"/>
                  </a:lnTo>
                  <a:lnTo>
                    <a:pt x="803" y="103"/>
                  </a:lnTo>
                  <a:lnTo>
                    <a:pt x="805" y="124"/>
                  </a:lnTo>
                  <a:lnTo>
                    <a:pt x="809" y="145"/>
                  </a:lnTo>
                  <a:lnTo>
                    <a:pt x="790" y="142"/>
                  </a:lnTo>
                  <a:lnTo>
                    <a:pt x="787" y="151"/>
                  </a:lnTo>
                  <a:lnTo>
                    <a:pt x="797" y="167"/>
                  </a:lnTo>
                  <a:lnTo>
                    <a:pt x="806" y="183"/>
                  </a:lnTo>
                  <a:lnTo>
                    <a:pt x="800" y="187"/>
                  </a:lnTo>
                  <a:lnTo>
                    <a:pt x="804" y="192"/>
                  </a:lnTo>
                  <a:lnTo>
                    <a:pt x="787" y="183"/>
                  </a:lnTo>
                  <a:lnTo>
                    <a:pt x="787" y="192"/>
                  </a:lnTo>
                  <a:lnTo>
                    <a:pt x="778" y="199"/>
                  </a:lnTo>
                  <a:lnTo>
                    <a:pt x="773" y="201"/>
                  </a:lnTo>
                  <a:lnTo>
                    <a:pt x="779" y="210"/>
                  </a:lnTo>
                  <a:lnTo>
                    <a:pt x="761" y="205"/>
                  </a:lnTo>
                  <a:lnTo>
                    <a:pt x="755" y="208"/>
                  </a:lnTo>
                  <a:lnTo>
                    <a:pt x="746" y="223"/>
                  </a:lnTo>
                  <a:lnTo>
                    <a:pt x="738" y="233"/>
                  </a:lnTo>
                  <a:lnTo>
                    <a:pt x="731" y="238"/>
                  </a:lnTo>
                  <a:lnTo>
                    <a:pt x="721" y="245"/>
                  </a:lnTo>
                  <a:lnTo>
                    <a:pt x="712" y="251"/>
                  </a:lnTo>
                  <a:lnTo>
                    <a:pt x="701" y="256"/>
                  </a:lnTo>
                  <a:lnTo>
                    <a:pt x="707" y="246"/>
                  </a:lnTo>
                  <a:lnTo>
                    <a:pt x="697" y="243"/>
                  </a:lnTo>
                  <a:lnTo>
                    <a:pt x="701" y="225"/>
                  </a:lnTo>
                  <a:lnTo>
                    <a:pt x="692" y="220"/>
                  </a:lnTo>
                  <a:lnTo>
                    <a:pt x="683" y="222"/>
                  </a:lnTo>
                  <a:lnTo>
                    <a:pt x="676" y="233"/>
                  </a:lnTo>
                  <a:lnTo>
                    <a:pt x="668" y="245"/>
                  </a:lnTo>
                  <a:lnTo>
                    <a:pt x="658" y="251"/>
                  </a:lnTo>
                  <a:lnTo>
                    <a:pt x="649" y="252"/>
                  </a:lnTo>
                  <a:lnTo>
                    <a:pt x="654" y="264"/>
                  </a:lnTo>
                  <a:lnTo>
                    <a:pt x="676" y="270"/>
                  </a:lnTo>
                  <a:lnTo>
                    <a:pt x="683" y="285"/>
                  </a:lnTo>
                  <a:lnTo>
                    <a:pt x="694" y="282"/>
                  </a:lnTo>
                  <a:lnTo>
                    <a:pt x="706" y="274"/>
                  </a:lnTo>
                  <a:lnTo>
                    <a:pt x="725" y="281"/>
                  </a:lnTo>
                  <a:lnTo>
                    <a:pt x="734" y="283"/>
                  </a:lnTo>
                  <a:lnTo>
                    <a:pt x="734" y="292"/>
                  </a:lnTo>
                  <a:lnTo>
                    <a:pt x="726" y="291"/>
                  </a:lnTo>
                  <a:lnTo>
                    <a:pt x="716" y="297"/>
                  </a:lnTo>
                  <a:lnTo>
                    <a:pt x="710" y="305"/>
                  </a:lnTo>
                  <a:lnTo>
                    <a:pt x="708" y="311"/>
                  </a:lnTo>
                  <a:lnTo>
                    <a:pt x="706" y="329"/>
                  </a:lnTo>
                  <a:lnTo>
                    <a:pt x="727" y="342"/>
                  </a:lnTo>
                  <a:lnTo>
                    <a:pt x="738" y="355"/>
                  </a:lnTo>
                  <a:lnTo>
                    <a:pt x="748" y="370"/>
                  </a:lnTo>
                  <a:lnTo>
                    <a:pt x="764" y="384"/>
                  </a:lnTo>
                  <a:lnTo>
                    <a:pt x="740" y="377"/>
                  </a:lnTo>
                  <a:lnTo>
                    <a:pt x="742" y="378"/>
                  </a:lnTo>
                  <a:lnTo>
                    <a:pt x="756" y="388"/>
                  </a:lnTo>
                  <a:lnTo>
                    <a:pt x="770" y="397"/>
                  </a:lnTo>
                  <a:lnTo>
                    <a:pt x="756" y="407"/>
                  </a:lnTo>
                  <a:lnTo>
                    <a:pt x="751" y="411"/>
                  </a:lnTo>
                  <a:lnTo>
                    <a:pt x="760" y="412"/>
                  </a:lnTo>
                  <a:lnTo>
                    <a:pt x="769" y="411"/>
                  </a:lnTo>
                  <a:lnTo>
                    <a:pt x="780" y="417"/>
                  </a:lnTo>
                  <a:lnTo>
                    <a:pt x="774" y="424"/>
                  </a:lnTo>
                  <a:lnTo>
                    <a:pt x="780" y="424"/>
                  </a:lnTo>
                  <a:lnTo>
                    <a:pt x="779" y="426"/>
                  </a:lnTo>
                  <a:lnTo>
                    <a:pt x="775" y="430"/>
                  </a:lnTo>
                  <a:lnTo>
                    <a:pt x="776" y="433"/>
                  </a:lnTo>
                  <a:lnTo>
                    <a:pt x="778" y="437"/>
                  </a:lnTo>
                  <a:lnTo>
                    <a:pt x="775" y="437"/>
                  </a:lnTo>
                  <a:lnTo>
                    <a:pt x="779" y="444"/>
                  </a:lnTo>
                  <a:lnTo>
                    <a:pt x="775" y="445"/>
                  </a:lnTo>
                  <a:lnTo>
                    <a:pt x="767" y="449"/>
                  </a:lnTo>
                  <a:lnTo>
                    <a:pt x="770" y="455"/>
                  </a:lnTo>
                  <a:lnTo>
                    <a:pt x="768" y="463"/>
                  </a:lnTo>
                  <a:lnTo>
                    <a:pt x="762" y="477"/>
                  </a:lnTo>
                  <a:lnTo>
                    <a:pt x="760" y="478"/>
                  </a:lnTo>
                  <a:lnTo>
                    <a:pt x="763" y="481"/>
                  </a:lnTo>
                  <a:lnTo>
                    <a:pt x="756" y="485"/>
                  </a:lnTo>
                  <a:lnTo>
                    <a:pt x="755" y="485"/>
                  </a:lnTo>
                  <a:lnTo>
                    <a:pt x="762" y="487"/>
                  </a:lnTo>
                  <a:lnTo>
                    <a:pt x="763" y="497"/>
                  </a:lnTo>
                  <a:lnTo>
                    <a:pt x="758" y="496"/>
                  </a:lnTo>
                  <a:lnTo>
                    <a:pt x="758" y="499"/>
                  </a:lnTo>
                  <a:lnTo>
                    <a:pt x="755" y="503"/>
                  </a:lnTo>
                  <a:lnTo>
                    <a:pt x="754" y="505"/>
                  </a:lnTo>
                  <a:lnTo>
                    <a:pt x="752" y="511"/>
                  </a:lnTo>
                  <a:lnTo>
                    <a:pt x="744" y="513"/>
                  </a:lnTo>
                  <a:lnTo>
                    <a:pt x="743" y="515"/>
                  </a:lnTo>
                  <a:lnTo>
                    <a:pt x="744" y="519"/>
                  </a:lnTo>
                  <a:lnTo>
                    <a:pt x="739" y="525"/>
                  </a:lnTo>
                  <a:lnTo>
                    <a:pt x="726" y="534"/>
                  </a:lnTo>
                  <a:lnTo>
                    <a:pt x="727" y="535"/>
                  </a:lnTo>
                  <a:lnTo>
                    <a:pt x="721" y="540"/>
                  </a:lnTo>
                  <a:lnTo>
                    <a:pt x="713" y="543"/>
                  </a:lnTo>
                  <a:lnTo>
                    <a:pt x="712" y="543"/>
                  </a:lnTo>
                  <a:lnTo>
                    <a:pt x="709" y="545"/>
                  </a:lnTo>
                  <a:lnTo>
                    <a:pt x="702" y="546"/>
                  </a:lnTo>
                  <a:lnTo>
                    <a:pt x="700" y="545"/>
                  </a:lnTo>
                  <a:lnTo>
                    <a:pt x="696" y="547"/>
                  </a:lnTo>
                  <a:lnTo>
                    <a:pt x="694" y="550"/>
                  </a:lnTo>
                  <a:lnTo>
                    <a:pt x="689" y="550"/>
                  </a:lnTo>
                  <a:lnTo>
                    <a:pt x="680" y="538"/>
                  </a:lnTo>
                  <a:lnTo>
                    <a:pt x="677" y="543"/>
                  </a:lnTo>
                  <a:lnTo>
                    <a:pt x="680" y="555"/>
                  </a:lnTo>
                  <a:lnTo>
                    <a:pt x="677" y="550"/>
                  </a:lnTo>
                  <a:lnTo>
                    <a:pt x="677" y="557"/>
                  </a:lnTo>
                  <a:lnTo>
                    <a:pt x="674" y="556"/>
                  </a:lnTo>
                  <a:lnTo>
                    <a:pt x="668" y="562"/>
                  </a:lnTo>
                  <a:lnTo>
                    <a:pt x="665" y="558"/>
                  </a:lnTo>
                  <a:lnTo>
                    <a:pt x="662" y="562"/>
                  </a:lnTo>
                  <a:lnTo>
                    <a:pt x="658" y="561"/>
                  </a:lnTo>
                  <a:lnTo>
                    <a:pt x="648" y="567"/>
                  </a:lnTo>
                  <a:lnTo>
                    <a:pt x="640" y="569"/>
                  </a:lnTo>
                  <a:lnTo>
                    <a:pt x="637" y="570"/>
                  </a:lnTo>
                  <a:lnTo>
                    <a:pt x="636" y="579"/>
                  </a:lnTo>
                  <a:lnTo>
                    <a:pt x="640" y="588"/>
                  </a:lnTo>
                  <a:lnTo>
                    <a:pt x="631" y="587"/>
                  </a:lnTo>
                  <a:lnTo>
                    <a:pt x="628" y="569"/>
                  </a:lnTo>
                  <a:lnTo>
                    <a:pt x="623" y="565"/>
                  </a:lnTo>
                  <a:lnTo>
                    <a:pt x="617" y="567"/>
                  </a:lnTo>
                  <a:lnTo>
                    <a:pt x="611" y="564"/>
                  </a:lnTo>
                  <a:lnTo>
                    <a:pt x="605" y="561"/>
                  </a:lnTo>
                  <a:lnTo>
                    <a:pt x="604" y="563"/>
                  </a:lnTo>
                  <a:lnTo>
                    <a:pt x="598" y="565"/>
                  </a:lnTo>
                  <a:lnTo>
                    <a:pt x="582" y="559"/>
                  </a:lnTo>
                  <a:lnTo>
                    <a:pt x="576" y="555"/>
                  </a:lnTo>
                  <a:lnTo>
                    <a:pt x="574" y="543"/>
                  </a:lnTo>
                  <a:lnTo>
                    <a:pt x="554" y="537"/>
                  </a:lnTo>
                  <a:lnTo>
                    <a:pt x="547" y="535"/>
                  </a:lnTo>
                  <a:lnTo>
                    <a:pt x="539" y="546"/>
                  </a:lnTo>
                  <a:lnTo>
                    <a:pt x="533" y="546"/>
                  </a:lnTo>
                  <a:lnTo>
                    <a:pt x="530" y="547"/>
                  </a:lnTo>
                  <a:lnTo>
                    <a:pt x="527" y="546"/>
                  </a:lnTo>
                  <a:lnTo>
                    <a:pt x="520" y="546"/>
                  </a:lnTo>
                  <a:lnTo>
                    <a:pt x="517" y="549"/>
                  </a:lnTo>
                  <a:lnTo>
                    <a:pt x="509" y="546"/>
                  </a:lnTo>
                  <a:lnTo>
                    <a:pt x="505" y="551"/>
                  </a:lnTo>
                  <a:lnTo>
                    <a:pt x="497" y="551"/>
                  </a:lnTo>
                  <a:lnTo>
                    <a:pt x="500" y="573"/>
                  </a:lnTo>
                  <a:lnTo>
                    <a:pt x="494" y="569"/>
                  </a:lnTo>
                  <a:lnTo>
                    <a:pt x="492" y="565"/>
                  </a:lnTo>
                  <a:lnTo>
                    <a:pt x="487" y="563"/>
                  </a:lnTo>
                  <a:lnTo>
                    <a:pt x="476" y="567"/>
                  </a:lnTo>
                  <a:lnTo>
                    <a:pt x="468" y="557"/>
                  </a:lnTo>
                  <a:lnTo>
                    <a:pt x="460" y="553"/>
                  </a:lnTo>
                  <a:lnTo>
                    <a:pt x="462" y="539"/>
                  </a:lnTo>
                  <a:lnTo>
                    <a:pt x="451" y="534"/>
                  </a:lnTo>
                  <a:lnTo>
                    <a:pt x="448" y="522"/>
                  </a:lnTo>
                  <a:lnTo>
                    <a:pt x="446" y="520"/>
                  </a:lnTo>
                  <a:lnTo>
                    <a:pt x="430" y="522"/>
                  </a:lnTo>
                  <a:lnTo>
                    <a:pt x="430" y="514"/>
                  </a:lnTo>
                  <a:lnTo>
                    <a:pt x="428" y="507"/>
                  </a:lnTo>
                  <a:lnTo>
                    <a:pt x="436" y="495"/>
                  </a:lnTo>
                  <a:lnTo>
                    <a:pt x="438" y="486"/>
                  </a:lnTo>
                  <a:lnTo>
                    <a:pt x="434" y="472"/>
                  </a:lnTo>
                  <a:lnTo>
                    <a:pt x="432" y="457"/>
                  </a:lnTo>
                  <a:lnTo>
                    <a:pt x="425" y="454"/>
                  </a:lnTo>
                  <a:lnTo>
                    <a:pt x="412" y="441"/>
                  </a:lnTo>
                  <a:lnTo>
                    <a:pt x="410" y="447"/>
                  </a:lnTo>
                  <a:lnTo>
                    <a:pt x="394" y="441"/>
                  </a:lnTo>
                  <a:lnTo>
                    <a:pt x="394" y="432"/>
                  </a:lnTo>
                  <a:lnTo>
                    <a:pt x="388" y="431"/>
                  </a:lnTo>
                  <a:lnTo>
                    <a:pt x="389" y="427"/>
                  </a:lnTo>
                  <a:lnTo>
                    <a:pt x="383" y="425"/>
                  </a:lnTo>
                  <a:lnTo>
                    <a:pt x="374" y="430"/>
                  </a:lnTo>
                  <a:lnTo>
                    <a:pt x="361" y="42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39" name="Freeform 253"/>
            <p:cNvSpPr/>
            <p:nvPr/>
          </p:nvSpPr>
          <p:spPr bwMode="auto">
            <a:xfrm>
              <a:off x="4415" y="2306"/>
              <a:ext cx="39" cy="35"/>
            </a:xfrm>
            <a:custGeom>
              <a:avLst/>
              <a:gdLst/>
              <a:ahLst/>
              <a:cxnLst>
                <a:cxn ang="0">
                  <a:pos x="26" y="0"/>
                </a:cxn>
                <a:cxn ang="0">
                  <a:pos x="11" y="3"/>
                </a:cxn>
                <a:cxn ang="0">
                  <a:pos x="0" y="10"/>
                </a:cxn>
                <a:cxn ang="0">
                  <a:pos x="1" y="24"/>
                </a:cxn>
                <a:cxn ang="0">
                  <a:pos x="13" y="30"/>
                </a:cxn>
                <a:cxn ang="0">
                  <a:pos x="19" y="29"/>
                </a:cxn>
                <a:cxn ang="0">
                  <a:pos x="29" y="18"/>
                </a:cxn>
                <a:cxn ang="0">
                  <a:pos x="35" y="6"/>
                </a:cxn>
                <a:cxn ang="0">
                  <a:pos x="32" y="0"/>
                </a:cxn>
                <a:cxn ang="0">
                  <a:pos x="26" y="0"/>
                </a:cxn>
              </a:cxnLst>
              <a:rect l="0" t="0" r="r" b="b"/>
              <a:pathLst>
                <a:path w="35" h="30">
                  <a:moveTo>
                    <a:pt x="26" y="0"/>
                  </a:moveTo>
                  <a:lnTo>
                    <a:pt x="11" y="3"/>
                  </a:lnTo>
                  <a:lnTo>
                    <a:pt x="0" y="10"/>
                  </a:lnTo>
                  <a:lnTo>
                    <a:pt x="1" y="24"/>
                  </a:lnTo>
                  <a:lnTo>
                    <a:pt x="13" y="30"/>
                  </a:lnTo>
                  <a:lnTo>
                    <a:pt x="19" y="29"/>
                  </a:lnTo>
                  <a:lnTo>
                    <a:pt x="29" y="18"/>
                  </a:lnTo>
                  <a:lnTo>
                    <a:pt x="35" y="6"/>
                  </a:lnTo>
                  <a:lnTo>
                    <a:pt x="32" y="0"/>
                  </a:lnTo>
                  <a:lnTo>
                    <a:pt x="26"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0" name="Freeform 254"/>
            <p:cNvSpPr/>
            <p:nvPr/>
          </p:nvSpPr>
          <p:spPr bwMode="auto">
            <a:xfrm>
              <a:off x="4713" y="1879"/>
              <a:ext cx="149" cy="157"/>
            </a:xfrm>
            <a:custGeom>
              <a:avLst/>
              <a:gdLst/>
              <a:ahLst/>
              <a:cxnLst>
                <a:cxn ang="0">
                  <a:pos x="125" y="108"/>
                </a:cxn>
                <a:cxn ang="0">
                  <a:pos x="122" y="103"/>
                </a:cxn>
                <a:cxn ang="0">
                  <a:pos x="123" y="112"/>
                </a:cxn>
                <a:cxn ang="0">
                  <a:pos x="116" y="114"/>
                </a:cxn>
                <a:cxn ang="0">
                  <a:pos x="114" y="121"/>
                </a:cxn>
                <a:cxn ang="0">
                  <a:pos x="111" y="113"/>
                </a:cxn>
                <a:cxn ang="0">
                  <a:pos x="107" y="122"/>
                </a:cxn>
                <a:cxn ang="0">
                  <a:pos x="90" y="121"/>
                </a:cxn>
                <a:cxn ang="0">
                  <a:pos x="86" y="119"/>
                </a:cxn>
                <a:cxn ang="0">
                  <a:pos x="81" y="115"/>
                </a:cxn>
                <a:cxn ang="0">
                  <a:pos x="83" y="124"/>
                </a:cxn>
                <a:cxn ang="0">
                  <a:pos x="87" y="128"/>
                </a:cxn>
                <a:cxn ang="0">
                  <a:pos x="81" y="136"/>
                </a:cxn>
                <a:cxn ang="0">
                  <a:pos x="78" y="143"/>
                </a:cxn>
                <a:cxn ang="0">
                  <a:pos x="64" y="132"/>
                </a:cxn>
                <a:cxn ang="0">
                  <a:pos x="63" y="120"/>
                </a:cxn>
                <a:cxn ang="0">
                  <a:pos x="44" y="122"/>
                </a:cxn>
                <a:cxn ang="0">
                  <a:pos x="23" y="127"/>
                </a:cxn>
                <a:cxn ang="0">
                  <a:pos x="17" y="134"/>
                </a:cxn>
                <a:cxn ang="0">
                  <a:pos x="0" y="132"/>
                </a:cxn>
                <a:cxn ang="0">
                  <a:pos x="3" y="126"/>
                </a:cxn>
                <a:cxn ang="0">
                  <a:pos x="14" y="115"/>
                </a:cxn>
                <a:cxn ang="0">
                  <a:pos x="23" y="106"/>
                </a:cxn>
                <a:cxn ang="0">
                  <a:pos x="38" y="104"/>
                </a:cxn>
                <a:cxn ang="0">
                  <a:pos x="53" y="103"/>
                </a:cxn>
                <a:cxn ang="0">
                  <a:pos x="57" y="106"/>
                </a:cxn>
                <a:cxn ang="0">
                  <a:pos x="65" y="101"/>
                </a:cxn>
                <a:cxn ang="0">
                  <a:pos x="63" y="91"/>
                </a:cxn>
                <a:cxn ang="0">
                  <a:pos x="62" y="77"/>
                </a:cxn>
                <a:cxn ang="0">
                  <a:pos x="68" y="73"/>
                </a:cxn>
                <a:cxn ang="0">
                  <a:pos x="66" y="78"/>
                </a:cxn>
                <a:cxn ang="0">
                  <a:pos x="72" y="84"/>
                </a:cxn>
                <a:cxn ang="0">
                  <a:pos x="80" y="77"/>
                </a:cxn>
                <a:cxn ang="0">
                  <a:pos x="87" y="70"/>
                </a:cxn>
                <a:cxn ang="0">
                  <a:pos x="89" y="56"/>
                </a:cxn>
                <a:cxn ang="0">
                  <a:pos x="90" y="42"/>
                </a:cxn>
                <a:cxn ang="0">
                  <a:pos x="82" y="29"/>
                </a:cxn>
                <a:cxn ang="0">
                  <a:pos x="76" y="13"/>
                </a:cxn>
                <a:cxn ang="0">
                  <a:pos x="77" y="5"/>
                </a:cxn>
                <a:cxn ang="0">
                  <a:pos x="86" y="10"/>
                </a:cxn>
                <a:cxn ang="0">
                  <a:pos x="89" y="7"/>
                </a:cxn>
                <a:cxn ang="0">
                  <a:pos x="87" y="4"/>
                </a:cxn>
                <a:cxn ang="0">
                  <a:pos x="81" y="4"/>
                </a:cxn>
                <a:cxn ang="0">
                  <a:pos x="82" y="0"/>
                </a:cxn>
                <a:cxn ang="0">
                  <a:pos x="89" y="2"/>
                </a:cxn>
                <a:cxn ang="0">
                  <a:pos x="102" y="18"/>
                </a:cxn>
                <a:cxn ang="0">
                  <a:pos x="118" y="34"/>
                </a:cxn>
                <a:cxn ang="0">
                  <a:pos x="119" y="55"/>
                </a:cxn>
                <a:cxn ang="0">
                  <a:pos x="116" y="61"/>
                </a:cxn>
                <a:cxn ang="0">
                  <a:pos x="124" y="84"/>
                </a:cxn>
                <a:cxn ang="0">
                  <a:pos x="135" y="101"/>
                </a:cxn>
                <a:cxn ang="0">
                  <a:pos x="129" y="118"/>
                </a:cxn>
                <a:cxn ang="0">
                  <a:pos x="125" y="108"/>
                </a:cxn>
              </a:cxnLst>
              <a:rect l="0" t="0" r="r" b="b"/>
              <a:pathLst>
                <a:path w="135" h="143">
                  <a:moveTo>
                    <a:pt x="125" y="108"/>
                  </a:moveTo>
                  <a:lnTo>
                    <a:pt x="122" y="103"/>
                  </a:lnTo>
                  <a:lnTo>
                    <a:pt x="123" y="112"/>
                  </a:lnTo>
                  <a:lnTo>
                    <a:pt x="116" y="114"/>
                  </a:lnTo>
                  <a:lnTo>
                    <a:pt x="114" y="121"/>
                  </a:lnTo>
                  <a:lnTo>
                    <a:pt x="111" y="113"/>
                  </a:lnTo>
                  <a:lnTo>
                    <a:pt x="107" y="122"/>
                  </a:lnTo>
                  <a:lnTo>
                    <a:pt x="90" y="121"/>
                  </a:lnTo>
                  <a:lnTo>
                    <a:pt x="86" y="119"/>
                  </a:lnTo>
                  <a:lnTo>
                    <a:pt x="81" y="115"/>
                  </a:lnTo>
                  <a:lnTo>
                    <a:pt x="83" y="124"/>
                  </a:lnTo>
                  <a:lnTo>
                    <a:pt x="87" y="128"/>
                  </a:lnTo>
                  <a:lnTo>
                    <a:pt x="81" y="136"/>
                  </a:lnTo>
                  <a:lnTo>
                    <a:pt x="78" y="143"/>
                  </a:lnTo>
                  <a:lnTo>
                    <a:pt x="64" y="132"/>
                  </a:lnTo>
                  <a:lnTo>
                    <a:pt x="63" y="120"/>
                  </a:lnTo>
                  <a:lnTo>
                    <a:pt x="44" y="122"/>
                  </a:lnTo>
                  <a:lnTo>
                    <a:pt x="23" y="127"/>
                  </a:lnTo>
                  <a:lnTo>
                    <a:pt x="17" y="134"/>
                  </a:lnTo>
                  <a:lnTo>
                    <a:pt x="0" y="132"/>
                  </a:lnTo>
                  <a:lnTo>
                    <a:pt x="3" y="126"/>
                  </a:lnTo>
                  <a:lnTo>
                    <a:pt x="14" y="115"/>
                  </a:lnTo>
                  <a:lnTo>
                    <a:pt x="23" y="106"/>
                  </a:lnTo>
                  <a:lnTo>
                    <a:pt x="38" y="104"/>
                  </a:lnTo>
                  <a:lnTo>
                    <a:pt x="53" y="103"/>
                  </a:lnTo>
                  <a:lnTo>
                    <a:pt x="57" y="106"/>
                  </a:lnTo>
                  <a:lnTo>
                    <a:pt x="65" y="101"/>
                  </a:lnTo>
                  <a:lnTo>
                    <a:pt x="63" y="91"/>
                  </a:lnTo>
                  <a:lnTo>
                    <a:pt x="62" y="77"/>
                  </a:lnTo>
                  <a:lnTo>
                    <a:pt x="68" y="73"/>
                  </a:lnTo>
                  <a:lnTo>
                    <a:pt x="66" y="78"/>
                  </a:lnTo>
                  <a:lnTo>
                    <a:pt x="72" y="84"/>
                  </a:lnTo>
                  <a:lnTo>
                    <a:pt x="80" y="77"/>
                  </a:lnTo>
                  <a:lnTo>
                    <a:pt x="87" y="70"/>
                  </a:lnTo>
                  <a:lnTo>
                    <a:pt x="89" y="56"/>
                  </a:lnTo>
                  <a:lnTo>
                    <a:pt x="90" y="42"/>
                  </a:lnTo>
                  <a:lnTo>
                    <a:pt x="82" y="29"/>
                  </a:lnTo>
                  <a:lnTo>
                    <a:pt x="76" y="13"/>
                  </a:lnTo>
                  <a:lnTo>
                    <a:pt x="77" y="5"/>
                  </a:lnTo>
                  <a:lnTo>
                    <a:pt x="86" y="10"/>
                  </a:lnTo>
                  <a:lnTo>
                    <a:pt x="89" y="7"/>
                  </a:lnTo>
                  <a:lnTo>
                    <a:pt x="87" y="4"/>
                  </a:lnTo>
                  <a:lnTo>
                    <a:pt x="81" y="4"/>
                  </a:lnTo>
                  <a:lnTo>
                    <a:pt x="82" y="0"/>
                  </a:lnTo>
                  <a:lnTo>
                    <a:pt x="89" y="2"/>
                  </a:lnTo>
                  <a:lnTo>
                    <a:pt x="102" y="18"/>
                  </a:lnTo>
                  <a:lnTo>
                    <a:pt x="118" y="34"/>
                  </a:lnTo>
                  <a:lnTo>
                    <a:pt x="119" y="55"/>
                  </a:lnTo>
                  <a:lnTo>
                    <a:pt x="116" y="61"/>
                  </a:lnTo>
                  <a:lnTo>
                    <a:pt x="124" y="84"/>
                  </a:lnTo>
                  <a:lnTo>
                    <a:pt x="135" y="101"/>
                  </a:lnTo>
                  <a:lnTo>
                    <a:pt x="129" y="118"/>
                  </a:lnTo>
                  <a:lnTo>
                    <a:pt x="125" y="10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1" name="Freeform 255"/>
            <p:cNvSpPr/>
            <p:nvPr/>
          </p:nvSpPr>
          <p:spPr bwMode="auto">
            <a:xfrm>
              <a:off x="4766" y="1799"/>
              <a:ext cx="88" cy="83"/>
            </a:xfrm>
            <a:custGeom>
              <a:avLst/>
              <a:gdLst/>
              <a:ahLst/>
              <a:cxnLst>
                <a:cxn ang="0">
                  <a:pos x="61" y="28"/>
                </a:cxn>
                <a:cxn ang="0">
                  <a:pos x="47" y="24"/>
                </a:cxn>
                <a:cxn ang="0">
                  <a:pos x="24" y="12"/>
                </a:cxn>
                <a:cxn ang="0">
                  <a:pos x="0" y="0"/>
                </a:cxn>
                <a:cxn ang="0">
                  <a:pos x="5" y="10"/>
                </a:cxn>
                <a:cxn ang="0">
                  <a:pos x="12" y="25"/>
                </a:cxn>
                <a:cxn ang="0">
                  <a:pos x="19" y="40"/>
                </a:cxn>
                <a:cxn ang="0">
                  <a:pos x="9" y="40"/>
                </a:cxn>
                <a:cxn ang="0">
                  <a:pos x="6" y="42"/>
                </a:cxn>
                <a:cxn ang="0">
                  <a:pos x="7" y="49"/>
                </a:cxn>
                <a:cxn ang="0">
                  <a:pos x="10" y="59"/>
                </a:cxn>
                <a:cxn ang="0">
                  <a:pos x="21" y="72"/>
                </a:cxn>
                <a:cxn ang="0">
                  <a:pos x="24" y="68"/>
                </a:cxn>
                <a:cxn ang="0">
                  <a:pos x="31" y="67"/>
                </a:cxn>
                <a:cxn ang="0">
                  <a:pos x="13" y="55"/>
                </a:cxn>
                <a:cxn ang="0">
                  <a:pos x="22" y="55"/>
                </a:cxn>
                <a:cxn ang="0">
                  <a:pos x="28" y="53"/>
                </a:cxn>
                <a:cxn ang="0">
                  <a:pos x="58" y="61"/>
                </a:cxn>
                <a:cxn ang="0">
                  <a:pos x="59" y="58"/>
                </a:cxn>
                <a:cxn ang="0">
                  <a:pos x="66" y="46"/>
                </a:cxn>
                <a:cxn ang="0">
                  <a:pos x="78" y="40"/>
                </a:cxn>
                <a:cxn ang="0">
                  <a:pos x="71" y="35"/>
                </a:cxn>
                <a:cxn ang="0">
                  <a:pos x="65" y="22"/>
                </a:cxn>
                <a:cxn ang="0">
                  <a:pos x="61" y="28"/>
                </a:cxn>
              </a:cxnLst>
              <a:rect l="0" t="0" r="r" b="b"/>
              <a:pathLst>
                <a:path w="78" h="72">
                  <a:moveTo>
                    <a:pt x="61" y="28"/>
                  </a:moveTo>
                  <a:lnTo>
                    <a:pt x="47" y="24"/>
                  </a:lnTo>
                  <a:lnTo>
                    <a:pt x="24" y="12"/>
                  </a:lnTo>
                  <a:lnTo>
                    <a:pt x="0" y="0"/>
                  </a:lnTo>
                  <a:lnTo>
                    <a:pt x="5" y="10"/>
                  </a:lnTo>
                  <a:lnTo>
                    <a:pt x="12" y="25"/>
                  </a:lnTo>
                  <a:lnTo>
                    <a:pt x="19" y="40"/>
                  </a:lnTo>
                  <a:lnTo>
                    <a:pt x="9" y="40"/>
                  </a:lnTo>
                  <a:lnTo>
                    <a:pt x="6" y="42"/>
                  </a:lnTo>
                  <a:lnTo>
                    <a:pt x="7" y="49"/>
                  </a:lnTo>
                  <a:lnTo>
                    <a:pt x="10" y="59"/>
                  </a:lnTo>
                  <a:lnTo>
                    <a:pt x="21" y="72"/>
                  </a:lnTo>
                  <a:lnTo>
                    <a:pt x="24" y="68"/>
                  </a:lnTo>
                  <a:lnTo>
                    <a:pt x="31" y="67"/>
                  </a:lnTo>
                  <a:lnTo>
                    <a:pt x="13" y="55"/>
                  </a:lnTo>
                  <a:lnTo>
                    <a:pt x="22" y="55"/>
                  </a:lnTo>
                  <a:lnTo>
                    <a:pt x="28" y="53"/>
                  </a:lnTo>
                  <a:lnTo>
                    <a:pt x="58" y="61"/>
                  </a:lnTo>
                  <a:lnTo>
                    <a:pt x="59" y="58"/>
                  </a:lnTo>
                  <a:lnTo>
                    <a:pt x="66" y="46"/>
                  </a:lnTo>
                  <a:lnTo>
                    <a:pt x="78" y="40"/>
                  </a:lnTo>
                  <a:lnTo>
                    <a:pt x="71" y="35"/>
                  </a:lnTo>
                  <a:lnTo>
                    <a:pt x="65" y="22"/>
                  </a:lnTo>
                  <a:lnTo>
                    <a:pt x="61" y="2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2" name="Freeform 256"/>
            <p:cNvSpPr/>
            <p:nvPr/>
          </p:nvSpPr>
          <p:spPr bwMode="auto">
            <a:xfrm>
              <a:off x="4700" y="2030"/>
              <a:ext cx="42" cy="53"/>
            </a:xfrm>
            <a:custGeom>
              <a:avLst/>
              <a:gdLst/>
              <a:ahLst/>
              <a:cxnLst>
                <a:cxn ang="0">
                  <a:pos x="40" y="16"/>
                </a:cxn>
                <a:cxn ang="0">
                  <a:pos x="39" y="30"/>
                </a:cxn>
                <a:cxn ang="0">
                  <a:pos x="37" y="43"/>
                </a:cxn>
                <a:cxn ang="0">
                  <a:pos x="33" y="49"/>
                </a:cxn>
                <a:cxn ang="0">
                  <a:pos x="27" y="39"/>
                </a:cxn>
                <a:cxn ang="0">
                  <a:pos x="28" y="48"/>
                </a:cxn>
                <a:cxn ang="0">
                  <a:pos x="23" y="43"/>
                </a:cxn>
                <a:cxn ang="0">
                  <a:pos x="19" y="30"/>
                </a:cxn>
                <a:cxn ang="0">
                  <a:pos x="19" y="22"/>
                </a:cxn>
                <a:cxn ang="0">
                  <a:pos x="10" y="13"/>
                </a:cxn>
                <a:cxn ang="0">
                  <a:pos x="15" y="22"/>
                </a:cxn>
                <a:cxn ang="0">
                  <a:pos x="9" y="22"/>
                </a:cxn>
                <a:cxn ang="0">
                  <a:pos x="5" y="15"/>
                </a:cxn>
                <a:cxn ang="0">
                  <a:pos x="7" y="15"/>
                </a:cxn>
                <a:cxn ang="0">
                  <a:pos x="0" y="9"/>
                </a:cxn>
                <a:cxn ang="0">
                  <a:pos x="16" y="0"/>
                </a:cxn>
                <a:cxn ang="0">
                  <a:pos x="25" y="4"/>
                </a:cxn>
                <a:cxn ang="0">
                  <a:pos x="30" y="8"/>
                </a:cxn>
                <a:cxn ang="0">
                  <a:pos x="31" y="10"/>
                </a:cxn>
                <a:cxn ang="0">
                  <a:pos x="40" y="16"/>
                </a:cxn>
              </a:cxnLst>
              <a:rect l="0" t="0" r="r" b="b"/>
              <a:pathLst>
                <a:path w="40" h="49">
                  <a:moveTo>
                    <a:pt x="40" y="16"/>
                  </a:moveTo>
                  <a:lnTo>
                    <a:pt x="39" y="30"/>
                  </a:lnTo>
                  <a:lnTo>
                    <a:pt x="37" y="43"/>
                  </a:lnTo>
                  <a:lnTo>
                    <a:pt x="33" y="49"/>
                  </a:lnTo>
                  <a:lnTo>
                    <a:pt x="27" y="39"/>
                  </a:lnTo>
                  <a:lnTo>
                    <a:pt x="28" y="48"/>
                  </a:lnTo>
                  <a:lnTo>
                    <a:pt x="23" y="43"/>
                  </a:lnTo>
                  <a:lnTo>
                    <a:pt x="19" y="30"/>
                  </a:lnTo>
                  <a:lnTo>
                    <a:pt x="19" y="22"/>
                  </a:lnTo>
                  <a:lnTo>
                    <a:pt x="10" y="13"/>
                  </a:lnTo>
                  <a:lnTo>
                    <a:pt x="15" y="22"/>
                  </a:lnTo>
                  <a:lnTo>
                    <a:pt x="9" y="22"/>
                  </a:lnTo>
                  <a:lnTo>
                    <a:pt x="5" y="15"/>
                  </a:lnTo>
                  <a:lnTo>
                    <a:pt x="7" y="15"/>
                  </a:lnTo>
                  <a:lnTo>
                    <a:pt x="0" y="9"/>
                  </a:lnTo>
                  <a:lnTo>
                    <a:pt x="16" y="0"/>
                  </a:lnTo>
                  <a:lnTo>
                    <a:pt x="25" y="4"/>
                  </a:lnTo>
                  <a:lnTo>
                    <a:pt x="30" y="8"/>
                  </a:lnTo>
                  <a:lnTo>
                    <a:pt x="31" y="10"/>
                  </a:lnTo>
                  <a:lnTo>
                    <a:pt x="40" y="1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3" name="Freeform 257"/>
            <p:cNvSpPr/>
            <p:nvPr/>
          </p:nvSpPr>
          <p:spPr bwMode="auto">
            <a:xfrm>
              <a:off x="4740" y="2022"/>
              <a:ext cx="39" cy="31"/>
            </a:xfrm>
            <a:custGeom>
              <a:avLst/>
              <a:gdLst/>
              <a:ahLst/>
              <a:cxnLst>
                <a:cxn ang="0">
                  <a:pos x="29" y="18"/>
                </a:cxn>
                <a:cxn ang="0">
                  <a:pos x="17" y="18"/>
                </a:cxn>
                <a:cxn ang="0">
                  <a:pos x="16" y="29"/>
                </a:cxn>
                <a:cxn ang="0">
                  <a:pos x="6" y="22"/>
                </a:cxn>
                <a:cxn ang="0">
                  <a:pos x="3" y="16"/>
                </a:cxn>
                <a:cxn ang="0">
                  <a:pos x="0" y="17"/>
                </a:cxn>
                <a:cxn ang="0">
                  <a:pos x="9" y="6"/>
                </a:cxn>
                <a:cxn ang="0">
                  <a:pos x="17" y="5"/>
                </a:cxn>
                <a:cxn ang="0">
                  <a:pos x="26" y="0"/>
                </a:cxn>
                <a:cxn ang="0">
                  <a:pos x="33" y="5"/>
                </a:cxn>
                <a:cxn ang="0">
                  <a:pos x="36" y="10"/>
                </a:cxn>
                <a:cxn ang="0">
                  <a:pos x="29" y="18"/>
                </a:cxn>
              </a:cxnLst>
              <a:rect l="0" t="0" r="r" b="b"/>
              <a:pathLst>
                <a:path w="36" h="29">
                  <a:moveTo>
                    <a:pt x="29" y="18"/>
                  </a:moveTo>
                  <a:lnTo>
                    <a:pt x="17" y="18"/>
                  </a:lnTo>
                  <a:lnTo>
                    <a:pt x="16" y="29"/>
                  </a:lnTo>
                  <a:lnTo>
                    <a:pt x="6" y="22"/>
                  </a:lnTo>
                  <a:lnTo>
                    <a:pt x="3" y="16"/>
                  </a:lnTo>
                  <a:lnTo>
                    <a:pt x="0" y="17"/>
                  </a:lnTo>
                  <a:lnTo>
                    <a:pt x="9" y="6"/>
                  </a:lnTo>
                  <a:lnTo>
                    <a:pt x="17" y="5"/>
                  </a:lnTo>
                  <a:lnTo>
                    <a:pt x="26" y="0"/>
                  </a:lnTo>
                  <a:lnTo>
                    <a:pt x="33" y="5"/>
                  </a:lnTo>
                  <a:lnTo>
                    <a:pt x="36" y="10"/>
                  </a:lnTo>
                  <a:lnTo>
                    <a:pt x="29" y="1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4" name="Freeform 258"/>
            <p:cNvSpPr/>
            <p:nvPr/>
          </p:nvSpPr>
          <p:spPr bwMode="auto">
            <a:xfrm>
              <a:off x="4713" y="2170"/>
              <a:ext cx="11" cy="12"/>
            </a:xfrm>
            <a:custGeom>
              <a:avLst/>
              <a:gdLst/>
              <a:ahLst/>
              <a:cxnLst>
                <a:cxn ang="0">
                  <a:pos x="0" y="12"/>
                </a:cxn>
                <a:cxn ang="0">
                  <a:pos x="8" y="1"/>
                </a:cxn>
                <a:cxn ang="0">
                  <a:pos x="6" y="0"/>
                </a:cxn>
                <a:cxn ang="0">
                  <a:pos x="0" y="12"/>
                </a:cxn>
              </a:cxnLst>
              <a:rect l="0" t="0" r="r" b="b"/>
              <a:pathLst>
                <a:path w="8" h="12">
                  <a:moveTo>
                    <a:pt x="0" y="12"/>
                  </a:moveTo>
                  <a:lnTo>
                    <a:pt x="8" y="1"/>
                  </a:lnTo>
                  <a:lnTo>
                    <a:pt x="6" y="0"/>
                  </a:lnTo>
                  <a:lnTo>
                    <a:pt x="0"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5" name="Freeform 259"/>
            <p:cNvSpPr/>
            <p:nvPr/>
          </p:nvSpPr>
          <p:spPr bwMode="auto">
            <a:xfrm>
              <a:off x="4800" y="1941"/>
              <a:ext cx="0" cy="6"/>
            </a:xfrm>
            <a:custGeom>
              <a:avLst/>
              <a:gdLst/>
              <a:ahLst/>
              <a:cxnLst>
                <a:cxn ang="0">
                  <a:pos x="4" y="6"/>
                </a:cxn>
                <a:cxn ang="0">
                  <a:pos x="0" y="0"/>
                </a:cxn>
                <a:cxn ang="0">
                  <a:pos x="0" y="6"/>
                </a:cxn>
                <a:cxn ang="0">
                  <a:pos x="4" y="6"/>
                </a:cxn>
              </a:cxnLst>
              <a:rect l="0" t="0" r="r" b="b"/>
              <a:pathLst>
                <a:path w="4" h="6">
                  <a:moveTo>
                    <a:pt x="4" y="6"/>
                  </a:moveTo>
                  <a:lnTo>
                    <a:pt x="0" y="0"/>
                  </a:lnTo>
                  <a:lnTo>
                    <a:pt x="0" y="6"/>
                  </a:lnTo>
                  <a:lnTo>
                    <a:pt x="4"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6" name="Freeform 260"/>
            <p:cNvSpPr/>
            <p:nvPr/>
          </p:nvSpPr>
          <p:spPr bwMode="auto">
            <a:xfrm>
              <a:off x="4713" y="2056"/>
              <a:ext cx="3" cy="5"/>
            </a:xfrm>
            <a:custGeom>
              <a:avLst/>
              <a:gdLst/>
              <a:ahLst/>
              <a:cxnLst>
                <a:cxn ang="0">
                  <a:pos x="3" y="0"/>
                </a:cxn>
                <a:cxn ang="0">
                  <a:pos x="4" y="2"/>
                </a:cxn>
                <a:cxn ang="0">
                  <a:pos x="0" y="2"/>
                </a:cxn>
                <a:cxn ang="0">
                  <a:pos x="3" y="0"/>
                </a:cxn>
              </a:cxnLst>
              <a:rect l="0" t="0" r="r" b="b"/>
              <a:pathLst>
                <a:path w="4" h="2">
                  <a:moveTo>
                    <a:pt x="3" y="0"/>
                  </a:moveTo>
                  <a:lnTo>
                    <a:pt x="4" y="2"/>
                  </a:lnTo>
                  <a:lnTo>
                    <a:pt x="0" y="2"/>
                  </a:lnTo>
                  <a:lnTo>
                    <a:pt x="3"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7" name="Freeform 261"/>
            <p:cNvSpPr/>
            <p:nvPr/>
          </p:nvSpPr>
          <p:spPr bwMode="auto">
            <a:xfrm>
              <a:off x="4551" y="1851"/>
              <a:ext cx="78" cy="99"/>
            </a:xfrm>
            <a:custGeom>
              <a:avLst/>
              <a:gdLst/>
              <a:ahLst/>
              <a:cxnLst>
                <a:cxn ang="0">
                  <a:pos x="18" y="61"/>
                </a:cxn>
                <a:cxn ang="0">
                  <a:pos x="8" y="58"/>
                </a:cxn>
                <a:cxn ang="0">
                  <a:pos x="0" y="50"/>
                </a:cxn>
                <a:cxn ang="0">
                  <a:pos x="8" y="40"/>
                </a:cxn>
                <a:cxn ang="0">
                  <a:pos x="17" y="25"/>
                </a:cxn>
                <a:cxn ang="0">
                  <a:pos x="23" y="22"/>
                </a:cxn>
                <a:cxn ang="0">
                  <a:pos x="41" y="27"/>
                </a:cxn>
                <a:cxn ang="0">
                  <a:pos x="35" y="18"/>
                </a:cxn>
                <a:cxn ang="0">
                  <a:pos x="40" y="16"/>
                </a:cxn>
                <a:cxn ang="0">
                  <a:pos x="49" y="9"/>
                </a:cxn>
                <a:cxn ang="0">
                  <a:pos x="49" y="0"/>
                </a:cxn>
                <a:cxn ang="0">
                  <a:pos x="66" y="9"/>
                </a:cxn>
                <a:cxn ang="0">
                  <a:pos x="70" y="12"/>
                </a:cxn>
                <a:cxn ang="0">
                  <a:pos x="61" y="21"/>
                </a:cxn>
                <a:cxn ang="0">
                  <a:pos x="67" y="38"/>
                </a:cxn>
                <a:cxn ang="0">
                  <a:pos x="60" y="49"/>
                </a:cxn>
                <a:cxn ang="0">
                  <a:pos x="52" y="60"/>
                </a:cxn>
                <a:cxn ang="0">
                  <a:pos x="54" y="67"/>
                </a:cxn>
                <a:cxn ang="0">
                  <a:pos x="71" y="76"/>
                </a:cxn>
                <a:cxn ang="0">
                  <a:pos x="65" y="81"/>
                </a:cxn>
                <a:cxn ang="0">
                  <a:pos x="53" y="87"/>
                </a:cxn>
                <a:cxn ang="0">
                  <a:pos x="53" y="91"/>
                </a:cxn>
                <a:cxn ang="0">
                  <a:pos x="38" y="88"/>
                </a:cxn>
                <a:cxn ang="0">
                  <a:pos x="35" y="91"/>
                </a:cxn>
                <a:cxn ang="0">
                  <a:pos x="28" y="87"/>
                </a:cxn>
                <a:cxn ang="0">
                  <a:pos x="23" y="85"/>
                </a:cxn>
                <a:cxn ang="0">
                  <a:pos x="26" y="75"/>
                </a:cxn>
                <a:cxn ang="0">
                  <a:pos x="28" y="75"/>
                </a:cxn>
                <a:cxn ang="0">
                  <a:pos x="22" y="70"/>
                </a:cxn>
                <a:cxn ang="0">
                  <a:pos x="18" y="61"/>
                </a:cxn>
              </a:cxnLst>
              <a:rect l="0" t="0" r="r" b="b"/>
              <a:pathLst>
                <a:path w="71" h="91">
                  <a:moveTo>
                    <a:pt x="18" y="61"/>
                  </a:moveTo>
                  <a:lnTo>
                    <a:pt x="8" y="58"/>
                  </a:lnTo>
                  <a:lnTo>
                    <a:pt x="0" y="50"/>
                  </a:lnTo>
                  <a:lnTo>
                    <a:pt x="8" y="40"/>
                  </a:lnTo>
                  <a:lnTo>
                    <a:pt x="17" y="25"/>
                  </a:lnTo>
                  <a:lnTo>
                    <a:pt x="23" y="22"/>
                  </a:lnTo>
                  <a:lnTo>
                    <a:pt x="41" y="27"/>
                  </a:lnTo>
                  <a:lnTo>
                    <a:pt x="35" y="18"/>
                  </a:lnTo>
                  <a:lnTo>
                    <a:pt x="40" y="16"/>
                  </a:lnTo>
                  <a:lnTo>
                    <a:pt x="49" y="9"/>
                  </a:lnTo>
                  <a:lnTo>
                    <a:pt x="49" y="0"/>
                  </a:lnTo>
                  <a:lnTo>
                    <a:pt x="66" y="9"/>
                  </a:lnTo>
                  <a:lnTo>
                    <a:pt x="70" y="12"/>
                  </a:lnTo>
                  <a:lnTo>
                    <a:pt x="61" y="21"/>
                  </a:lnTo>
                  <a:lnTo>
                    <a:pt x="67" y="38"/>
                  </a:lnTo>
                  <a:lnTo>
                    <a:pt x="60" y="49"/>
                  </a:lnTo>
                  <a:lnTo>
                    <a:pt x="52" y="60"/>
                  </a:lnTo>
                  <a:lnTo>
                    <a:pt x="54" y="67"/>
                  </a:lnTo>
                  <a:lnTo>
                    <a:pt x="71" y="76"/>
                  </a:lnTo>
                  <a:lnTo>
                    <a:pt x="65" y="81"/>
                  </a:lnTo>
                  <a:lnTo>
                    <a:pt x="53" y="87"/>
                  </a:lnTo>
                  <a:lnTo>
                    <a:pt x="53" y="91"/>
                  </a:lnTo>
                  <a:lnTo>
                    <a:pt x="38" y="88"/>
                  </a:lnTo>
                  <a:lnTo>
                    <a:pt x="35" y="91"/>
                  </a:lnTo>
                  <a:lnTo>
                    <a:pt x="28" y="87"/>
                  </a:lnTo>
                  <a:lnTo>
                    <a:pt x="23" y="85"/>
                  </a:lnTo>
                  <a:lnTo>
                    <a:pt x="26" y="75"/>
                  </a:lnTo>
                  <a:lnTo>
                    <a:pt x="28" y="75"/>
                  </a:lnTo>
                  <a:lnTo>
                    <a:pt x="22" y="70"/>
                  </a:lnTo>
                  <a:lnTo>
                    <a:pt x="18" y="6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8" name="Freeform 262"/>
            <p:cNvSpPr/>
            <p:nvPr/>
          </p:nvSpPr>
          <p:spPr bwMode="auto">
            <a:xfrm>
              <a:off x="4609" y="1934"/>
              <a:ext cx="66" cy="85"/>
            </a:xfrm>
            <a:custGeom>
              <a:avLst/>
              <a:gdLst/>
              <a:ahLst/>
              <a:cxnLst>
                <a:cxn ang="0">
                  <a:pos x="35" y="74"/>
                </a:cxn>
                <a:cxn ang="0">
                  <a:pos x="33" y="71"/>
                </a:cxn>
                <a:cxn ang="0">
                  <a:pos x="29" y="74"/>
                </a:cxn>
                <a:cxn ang="0">
                  <a:pos x="25" y="76"/>
                </a:cxn>
                <a:cxn ang="0">
                  <a:pos x="23" y="72"/>
                </a:cxn>
                <a:cxn ang="0">
                  <a:pos x="23" y="70"/>
                </a:cxn>
                <a:cxn ang="0">
                  <a:pos x="23" y="69"/>
                </a:cxn>
                <a:cxn ang="0">
                  <a:pos x="19" y="65"/>
                </a:cxn>
                <a:cxn ang="0">
                  <a:pos x="17" y="54"/>
                </a:cxn>
                <a:cxn ang="0">
                  <a:pos x="15" y="50"/>
                </a:cxn>
                <a:cxn ang="0">
                  <a:pos x="15" y="47"/>
                </a:cxn>
                <a:cxn ang="0">
                  <a:pos x="6" y="36"/>
                </a:cxn>
                <a:cxn ang="0">
                  <a:pos x="2" y="33"/>
                </a:cxn>
                <a:cxn ang="0">
                  <a:pos x="5" y="32"/>
                </a:cxn>
                <a:cxn ang="0">
                  <a:pos x="12" y="34"/>
                </a:cxn>
                <a:cxn ang="0">
                  <a:pos x="11" y="32"/>
                </a:cxn>
                <a:cxn ang="0">
                  <a:pos x="1" y="17"/>
                </a:cxn>
                <a:cxn ang="0">
                  <a:pos x="0" y="15"/>
                </a:cxn>
                <a:cxn ang="0">
                  <a:pos x="0" y="11"/>
                </a:cxn>
                <a:cxn ang="0">
                  <a:pos x="12" y="5"/>
                </a:cxn>
                <a:cxn ang="0">
                  <a:pos x="18" y="0"/>
                </a:cxn>
                <a:cxn ang="0">
                  <a:pos x="35" y="18"/>
                </a:cxn>
                <a:cxn ang="0">
                  <a:pos x="51" y="35"/>
                </a:cxn>
                <a:cxn ang="0">
                  <a:pos x="60" y="60"/>
                </a:cxn>
                <a:cxn ang="0">
                  <a:pos x="54" y="64"/>
                </a:cxn>
                <a:cxn ang="0">
                  <a:pos x="47" y="68"/>
                </a:cxn>
                <a:cxn ang="0">
                  <a:pos x="43" y="66"/>
                </a:cxn>
                <a:cxn ang="0">
                  <a:pos x="41" y="69"/>
                </a:cxn>
                <a:cxn ang="0">
                  <a:pos x="39" y="70"/>
                </a:cxn>
                <a:cxn ang="0">
                  <a:pos x="37" y="71"/>
                </a:cxn>
                <a:cxn ang="0">
                  <a:pos x="35" y="74"/>
                </a:cxn>
              </a:cxnLst>
              <a:rect l="0" t="0" r="r" b="b"/>
              <a:pathLst>
                <a:path w="60" h="76">
                  <a:moveTo>
                    <a:pt x="35" y="74"/>
                  </a:moveTo>
                  <a:lnTo>
                    <a:pt x="33" y="71"/>
                  </a:lnTo>
                  <a:lnTo>
                    <a:pt x="29" y="74"/>
                  </a:lnTo>
                  <a:lnTo>
                    <a:pt x="25" y="76"/>
                  </a:lnTo>
                  <a:lnTo>
                    <a:pt x="23" y="72"/>
                  </a:lnTo>
                  <a:lnTo>
                    <a:pt x="23" y="70"/>
                  </a:lnTo>
                  <a:lnTo>
                    <a:pt x="23" y="69"/>
                  </a:lnTo>
                  <a:lnTo>
                    <a:pt x="19" y="65"/>
                  </a:lnTo>
                  <a:lnTo>
                    <a:pt x="17" y="54"/>
                  </a:lnTo>
                  <a:lnTo>
                    <a:pt x="15" y="50"/>
                  </a:lnTo>
                  <a:lnTo>
                    <a:pt x="15" y="47"/>
                  </a:lnTo>
                  <a:lnTo>
                    <a:pt x="6" y="36"/>
                  </a:lnTo>
                  <a:lnTo>
                    <a:pt x="2" y="33"/>
                  </a:lnTo>
                  <a:lnTo>
                    <a:pt x="5" y="32"/>
                  </a:lnTo>
                  <a:lnTo>
                    <a:pt x="12" y="34"/>
                  </a:lnTo>
                  <a:lnTo>
                    <a:pt x="11" y="32"/>
                  </a:lnTo>
                  <a:lnTo>
                    <a:pt x="1" y="17"/>
                  </a:lnTo>
                  <a:lnTo>
                    <a:pt x="0" y="15"/>
                  </a:lnTo>
                  <a:lnTo>
                    <a:pt x="0" y="11"/>
                  </a:lnTo>
                  <a:lnTo>
                    <a:pt x="12" y="5"/>
                  </a:lnTo>
                  <a:lnTo>
                    <a:pt x="18" y="0"/>
                  </a:lnTo>
                  <a:lnTo>
                    <a:pt x="35" y="18"/>
                  </a:lnTo>
                  <a:lnTo>
                    <a:pt x="51" y="35"/>
                  </a:lnTo>
                  <a:lnTo>
                    <a:pt x="60" y="60"/>
                  </a:lnTo>
                  <a:lnTo>
                    <a:pt x="54" y="64"/>
                  </a:lnTo>
                  <a:lnTo>
                    <a:pt x="47" y="68"/>
                  </a:lnTo>
                  <a:lnTo>
                    <a:pt x="43" y="66"/>
                  </a:lnTo>
                  <a:lnTo>
                    <a:pt x="41" y="69"/>
                  </a:lnTo>
                  <a:lnTo>
                    <a:pt x="39" y="70"/>
                  </a:lnTo>
                  <a:lnTo>
                    <a:pt x="37" y="71"/>
                  </a:lnTo>
                  <a:lnTo>
                    <a:pt x="35" y="7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49" name="Freeform 263"/>
            <p:cNvSpPr/>
            <p:nvPr/>
          </p:nvSpPr>
          <p:spPr bwMode="auto">
            <a:xfrm>
              <a:off x="4600" y="2204"/>
              <a:ext cx="25" cy="63"/>
            </a:xfrm>
            <a:custGeom>
              <a:avLst/>
              <a:gdLst/>
              <a:ahLst/>
              <a:cxnLst>
                <a:cxn ang="0">
                  <a:pos x="16" y="57"/>
                </a:cxn>
                <a:cxn ang="0">
                  <a:pos x="3" y="43"/>
                </a:cxn>
                <a:cxn ang="0">
                  <a:pos x="0" y="22"/>
                </a:cxn>
                <a:cxn ang="0">
                  <a:pos x="6" y="12"/>
                </a:cxn>
                <a:cxn ang="0">
                  <a:pos x="12" y="0"/>
                </a:cxn>
                <a:cxn ang="0">
                  <a:pos x="23" y="3"/>
                </a:cxn>
                <a:cxn ang="0">
                  <a:pos x="21" y="16"/>
                </a:cxn>
                <a:cxn ang="0">
                  <a:pos x="19" y="30"/>
                </a:cxn>
                <a:cxn ang="0">
                  <a:pos x="17" y="44"/>
                </a:cxn>
                <a:cxn ang="0">
                  <a:pos x="16" y="57"/>
                </a:cxn>
              </a:cxnLst>
              <a:rect l="0" t="0" r="r" b="b"/>
              <a:pathLst>
                <a:path w="23" h="57">
                  <a:moveTo>
                    <a:pt x="16" y="57"/>
                  </a:moveTo>
                  <a:lnTo>
                    <a:pt x="3" y="43"/>
                  </a:lnTo>
                  <a:lnTo>
                    <a:pt x="0" y="22"/>
                  </a:lnTo>
                  <a:lnTo>
                    <a:pt x="6" y="12"/>
                  </a:lnTo>
                  <a:lnTo>
                    <a:pt x="12" y="0"/>
                  </a:lnTo>
                  <a:lnTo>
                    <a:pt x="23" y="3"/>
                  </a:lnTo>
                  <a:lnTo>
                    <a:pt x="21" y="16"/>
                  </a:lnTo>
                  <a:lnTo>
                    <a:pt x="19" y="30"/>
                  </a:lnTo>
                  <a:lnTo>
                    <a:pt x="17" y="44"/>
                  </a:lnTo>
                  <a:lnTo>
                    <a:pt x="16" y="5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0" name="Freeform 264"/>
            <p:cNvSpPr/>
            <p:nvPr/>
          </p:nvSpPr>
          <p:spPr bwMode="auto">
            <a:xfrm>
              <a:off x="3882" y="1672"/>
              <a:ext cx="519" cy="204"/>
            </a:xfrm>
            <a:custGeom>
              <a:avLst/>
              <a:gdLst/>
              <a:ahLst/>
              <a:cxnLst>
                <a:cxn ang="0">
                  <a:pos x="276" y="176"/>
                </a:cxn>
                <a:cxn ang="0">
                  <a:pos x="252" y="168"/>
                </a:cxn>
                <a:cxn ang="0">
                  <a:pos x="211" y="166"/>
                </a:cxn>
                <a:cxn ang="0">
                  <a:pos x="171" y="163"/>
                </a:cxn>
                <a:cxn ang="0">
                  <a:pos x="145" y="136"/>
                </a:cxn>
                <a:cxn ang="0">
                  <a:pos x="104" y="124"/>
                </a:cxn>
                <a:cxn ang="0">
                  <a:pos x="71" y="118"/>
                </a:cxn>
                <a:cxn ang="0">
                  <a:pos x="60" y="89"/>
                </a:cxn>
                <a:cxn ang="0">
                  <a:pos x="27" y="72"/>
                </a:cxn>
                <a:cxn ang="0">
                  <a:pos x="1" y="53"/>
                </a:cxn>
                <a:cxn ang="0">
                  <a:pos x="7" y="44"/>
                </a:cxn>
                <a:cxn ang="0">
                  <a:pos x="33" y="31"/>
                </a:cxn>
                <a:cxn ang="0">
                  <a:pos x="75" y="25"/>
                </a:cxn>
                <a:cxn ang="0">
                  <a:pos x="102" y="35"/>
                </a:cxn>
                <a:cxn ang="0">
                  <a:pos x="133" y="30"/>
                </a:cxn>
                <a:cxn ang="0">
                  <a:pos x="123" y="0"/>
                </a:cxn>
                <a:cxn ang="0">
                  <a:pos x="171" y="11"/>
                </a:cxn>
                <a:cxn ang="0">
                  <a:pos x="204" y="32"/>
                </a:cxn>
                <a:cxn ang="0">
                  <a:pos x="247" y="31"/>
                </a:cxn>
                <a:cxn ang="0">
                  <a:pos x="275" y="42"/>
                </a:cxn>
                <a:cxn ang="0">
                  <a:pos x="320" y="47"/>
                </a:cxn>
                <a:cxn ang="0">
                  <a:pos x="353" y="31"/>
                </a:cxn>
                <a:cxn ang="0">
                  <a:pos x="392" y="38"/>
                </a:cxn>
                <a:cxn ang="0">
                  <a:pos x="396" y="66"/>
                </a:cxn>
                <a:cxn ang="0">
                  <a:pos x="404" y="74"/>
                </a:cxn>
                <a:cxn ang="0">
                  <a:pos x="425" y="77"/>
                </a:cxn>
                <a:cxn ang="0">
                  <a:pos x="463" y="86"/>
                </a:cxn>
                <a:cxn ang="0">
                  <a:pos x="443" y="95"/>
                </a:cxn>
                <a:cxn ang="0">
                  <a:pos x="423" y="115"/>
                </a:cxn>
                <a:cxn ang="0">
                  <a:pos x="396" y="127"/>
                </a:cxn>
                <a:cxn ang="0">
                  <a:pos x="377" y="138"/>
                </a:cxn>
                <a:cxn ang="0">
                  <a:pos x="373" y="157"/>
                </a:cxn>
                <a:cxn ang="0">
                  <a:pos x="343" y="170"/>
                </a:cxn>
                <a:cxn ang="0">
                  <a:pos x="315" y="178"/>
                </a:cxn>
                <a:cxn ang="0">
                  <a:pos x="294" y="180"/>
                </a:cxn>
              </a:cxnLst>
              <a:rect l="0" t="0" r="r" b="b"/>
              <a:pathLst>
                <a:path w="467" h="185">
                  <a:moveTo>
                    <a:pt x="294" y="180"/>
                  </a:moveTo>
                  <a:lnTo>
                    <a:pt x="276" y="176"/>
                  </a:lnTo>
                  <a:lnTo>
                    <a:pt x="258" y="173"/>
                  </a:lnTo>
                  <a:lnTo>
                    <a:pt x="252" y="168"/>
                  </a:lnTo>
                  <a:lnTo>
                    <a:pt x="231" y="167"/>
                  </a:lnTo>
                  <a:lnTo>
                    <a:pt x="211" y="166"/>
                  </a:lnTo>
                  <a:lnTo>
                    <a:pt x="192" y="164"/>
                  </a:lnTo>
                  <a:lnTo>
                    <a:pt x="171" y="163"/>
                  </a:lnTo>
                  <a:lnTo>
                    <a:pt x="158" y="150"/>
                  </a:lnTo>
                  <a:lnTo>
                    <a:pt x="145" y="136"/>
                  </a:lnTo>
                  <a:lnTo>
                    <a:pt x="125" y="130"/>
                  </a:lnTo>
                  <a:lnTo>
                    <a:pt x="104" y="124"/>
                  </a:lnTo>
                  <a:lnTo>
                    <a:pt x="87" y="120"/>
                  </a:lnTo>
                  <a:lnTo>
                    <a:pt x="71" y="118"/>
                  </a:lnTo>
                  <a:lnTo>
                    <a:pt x="65" y="103"/>
                  </a:lnTo>
                  <a:lnTo>
                    <a:pt x="60" y="89"/>
                  </a:lnTo>
                  <a:lnTo>
                    <a:pt x="38" y="74"/>
                  </a:lnTo>
                  <a:lnTo>
                    <a:pt x="27" y="72"/>
                  </a:lnTo>
                  <a:lnTo>
                    <a:pt x="7" y="59"/>
                  </a:lnTo>
                  <a:lnTo>
                    <a:pt x="1" y="53"/>
                  </a:lnTo>
                  <a:lnTo>
                    <a:pt x="0" y="50"/>
                  </a:lnTo>
                  <a:lnTo>
                    <a:pt x="7" y="44"/>
                  </a:lnTo>
                  <a:lnTo>
                    <a:pt x="19" y="38"/>
                  </a:lnTo>
                  <a:lnTo>
                    <a:pt x="33" y="31"/>
                  </a:lnTo>
                  <a:lnTo>
                    <a:pt x="47" y="23"/>
                  </a:lnTo>
                  <a:lnTo>
                    <a:pt x="75" y="25"/>
                  </a:lnTo>
                  <a:lnTo>
                    <a:pt x="80" y="31"/>
                  </a:lnTo>
                  <a:lnTo>
                    <a:pt x="102" y="35"/>
                  </a:lnTo>
                  <a:lnTo>
                    <a:pt x="122" y="38"/>
                  </a:lnTo>
                  <a:lnTo>
                    <a:pt x="133" y="30"/>
                  </a:lnTo>
                  <a:lnTo>
                    <a:pt x="120" y="18"/>
                  </a:lnTo>
                  <a:lnTo>
                    <a:pt x="123" y="0"/>
                  </a:lnTo>
                  <a:lnTo>
                    <a:pt x="147" y="6"/>
                  </a:lnTo>
                  <a:lnTo>
                    <a:pt x="171" y="11"/>
                  </a:lnTo>
                  <a:lnTo>
                    <a:pt x="182" y="22"/>
                  </a:lnTo>
                  <a:lnTo>
                    <a:pt x="204" y="32"/>
                  </a:lnTo>
                  <a:lnTo>
                    <a:pt x="228" y="28"/>
                  </a:lnTo>
                  <a:lnTo>
                    <a:pt x="247" y="31"/>
                  </a:lnTo>
                  <a:lnTo>
                    <a:pt x="267" y="36"/>
                  </a:lnTo>
                  <a:lnTo>
                    <a:pt x="275" y="42"/>
                  </a:lnTo>
                  <a:lnTo>
                    <a:pt x="303" y="49"/>
                  </a:lnTo>
                  <a:lnTo>
                    <a:pt x="320" y="47"/>
                  </a:lnTo>
                  <a:lnTo>
                    <a:pt x="337" y="43"/>
                  </a:lnTo>
                  <a:lnTo>
                    <a:pt x="353" y="31"/>
                  </a:lnTo>
                  <a:lnTo>
                    <a:pt x="379" y="37"/>
                  </a:lnTo>
                  <a:lnTo>
                    <a:pt x="392" y="38"/>
                  </a:lnTo>
                  <a:lnTo>
                    <a:pt x="395" y="52"/>
                  </a:lnTo>
                  <a:lnTo>
                    <a:pt x="396" y="66"/>
                  </a:lnTo>
                  <a:lnTo>
                    <a:pt x="392" y="67"/>
                  </a:lnTo>
                  <a:lnTo>
                    <a:pt x="404" y="74"/>
                  </a:lnTo>
                  <a:lnTo>
                    <a:pt x="420" y="74"/>
                  </a:lnTo>
                  <a:lnTo>
                    <a:pt x="425" y="77"/>
                  </a:lnTo>
                  <a:lnTo>
                    <a:pt x="432" y="70"/>
                  </a:lnTo>
                  <a:lnTo>
                    <a:pt x="463" y="86"/>
                  </a:lnTo>
                  <a:lnTo>
                    <a:pt x="467" y="95"/>
                  </a:lnTo>
                  <a:lnTo>
                    <a:pt x="443" y="95"/>
                  </a:lnTo>
                  <a:lnTo>
                    <a:pt x="426" y="103"/>
                  </a:lnTo>
                  <a:lnTo>
                    <a:pt x="423" y="115"/>
                  </a:lnTo>
                  <a:lnTo>
                    <a:pt x="409" y="119"/>
                  </a:lnTo>
                  <a:lnTo>
                    <a:pt x="396" y="127"/>
                  </a:lnTo>
                  <a:lnTo>
                    <a:pt x="374" y="121"/>
                  </a:lnTo>
                  <a:lnTo>
                    <a:pt x="377" y="138"/>
                  </a:lnTo>
                  <a:lnTo>
                    <a:pt x="386" y="146"/>
                  </a:lnTo>
                  <a:lnTo>
                    <a:pt x="373" y="157"/>
                  </a:lnTo>
                  <a:lnTo>
                    <a:pt x="360" y="169"/>
                  </a:lnTo>
                  <a:lnTo>
                    <a:pt x="343" y="170"/>
                  </a:lnTo>
                  <a:lnTo>
                    <a:pt x="325" y="172"/>
                  </a:lnTo>
                  <a:lnTo>
                    <a:pt x="315" y="178"/>
                  </a:lnTo>
                  <a:lnTo>
                    <a:pt x="305" y="185"/>
                  </a:lnTo>
                  <a:lnTo>
                    <a:pt x="294" y="18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1" name="Freeform 265"/>
            <p:cNvSpPr/>
            <p:nvPr/>
          </p:nvSpPr>
          <p:spPr bwMode="auto">
            <a:xfrm>
              <a:off x="3253" y="1608"/>
              <a:ext cx="618" cy="274"/>
            </a:xfrm>
            <a:custGeom>
              <a:avLst/>
              <a:gdLst/>
              <a:ahLst/>
              <a:cxnLst>
                <a:cxn ang="0">
                  <a:pos x="65" y="146"/>
                </a:cxn>
                <a:cxn ang="0">
                  <a:pos x="45" y="155"/>
                </a:cxn>
                <a:cxn ang="0">
                  <a:pos x="17" y="125"/>
                </a:cxn>
                <a:cxn ang="0">
                  <a:pos x="3" y="93"/>
                </a:cxn>
                <a:cxn ang="0">
                  <a:pos x="22" y="81"/>
                </a:cxn>
                <a:cxn ang="0">
                  <a:pos x="35" y="65"/>
                </a:cxn>
                <a:cxn ang="0">
                  <a:pos x="65" y="57"/>
                </a:cxn>
                <a:cxn ang="0">
                  <a:pos x="103" y="74"/>
                </a:cxn>
                <a:cxn ang="0">
                  <a:pos x="151" y="72"/>
                </a:cxn>
                <a:cxn ang="0">
                  <a:pos x="180" y="71"/>
                </a:cxn>
                <a:cxn ang="0">
                  <a:pos x="172" y="34"/>
                </a:cxn>
                <a:cxn ang="0">
                  <a:pos x="168" y="27"/>
                </a:cxn>
                <a:cxn ang="0">
                  <a:pos x="204" y="21"/>
                </a:cxn>
                <a:cxn ang="0">
                  <a:pos x="238" y="11"/>
                </a:cxn>
                <a:cxn ang="0">
                  <a:pos x="270" y="2"/>
                </a:cxn>
                <a:cxn ang="0">
                  <a:pos x="293" y="11"/>
                </a:cxn>
                <a:cxn ang="0">
                  <a:pos x="330" y="26"/>
                </a:cxn>
                <a:cxn ang="0">
                  <a:pos x="359" y="21"/>
                </a:cxn>
                <a:cxn ang="0">
                  <a:pos x="379" y="17"/>
                </a:cxn>
                <a:cxn ang="0">
                  <a:pos x="396" y="39"/>
                </a:cxn>
                <a:cxn ang="0">
                  <a:pos x="433" y="64"/>
                </a:cxn>
                <a:cxn ang="0">
                  <a:pos x="456" y="72"/>
                </a:cxn>
                <a:cxn ang="0">
                  <a:pos x="484" y="74"/>
                </a:cxn>
                <a:cxn ang="0">
                  <a:pos x="522" y="96"/>
                </a:cxn>
                <a:cxn ang="0">
                  <a:pos x="557" y="110"/>
                </a:cxn>
                <a:cxn ang="0">
                  <a:pos x="544" y="126"/>
                </a:cxn>
                <a:cxn ang="0">
                  <a:pos x="538" y="147"/>
                </a:cxn>
                <a:cxn ang="0">
                  <a:pos x="517" y="158"/>
                </a:cxn>
                <a:cxn ang="0">
                  <a:pos x="525" y="179"/>
                </a:cxn>
                <a:cxn ang="0">
                  <a:pos x="487" y="184"/>
                </a:cxn>
                <a:cxn ang="0">
                  <a:pos x="503" y="201"/>
                </a:cxn>
                <a:cxn ang="0">
                  <a:pos x="510" y="218"/>
                </a:cxn>
                <a:cxn ang="0">
                  <a:pos x="489" y="210"/>
                </a:cxn>
                <a:cxn ang="0">
                  <a:pos x="450" y="214"/>
                </a:cxn>
                <a:cxn ang="0">
                  <a:pos x="417" y="213"/>
                </a:cxn>
                <a:cxn ang="0">
                  <a:pos x="394" y="221"/>
                </a:cxn>
                <a:cxn ang="0">
                  <a:pos x="369" y="226"/>
                </a:cxn>
                <a:cxn ang="0">
                  <a:pos x="341" y="246"/>
                </a:cxn>
                <a:cxn ang="0">
                  <a:pos x="313" y="232"/>
                </a:cxn>
                <a:cxn ang="0">
                  <a:pos x="297" y="207"/>
                </a:cxn>
                <a:cxn ang="0">
                  <a:pos x="265" y="204"/>
                </a:cxn>
                <a:cxn ang="0">
                  <a:pos x="235" y="202"/>
                </a:cxn>
                <a:cxn ang="0">
                  <a:pos x="202" y="176"/>
                </a:cxn>
                <a:cxn ang="0">
                  <a:pos x="166" y="172"/>
                </a:cxn>
                <a:cxn ang="0">
                  <a:pos x="151" y="195"/>
                </a:cxn>
                <a:cxn ang="0">
                  <a:pos x="160" y="226"/>
                </a:cxn>
                <a:cxn ang="0">
                  <a:pos x="147" y="237"/>
                </a:cxn>
                <a:cxn ang="0">
                  <a:pos x="131" y="220"/>
                </a:cxn>
                <a:cxn ang="0">
                  <a:pos x="94" y="215"/>
                </a:cxn>
                <a:cxn ang="0">
                  <a:pos x="75" y="194"/>
                </a:cxn>
                <a:cxn ang="0">
                  <a:pos x="84" y="188"/>
                </a:cxn>
                <a:cxn ang="0">
                  <a:pos x="85" y="174"/>
                </a:cxn>
                <a:cxn ang="0">
                  <a:pos x="100" y="167"/>
                </a:cxn>
                <a:cxn ang="0">
                  <a:pos x="77" y="147"/>
                </a:cxn>
              </a:cxnLst>
              <a:rect l="0" t="0" r="r" b="b"/>
              <a:pathLst>
                <a:path w="557" h="246">
                  <a:moveTo>
                    <a:pt x="77" y="147"/>
                  </a:moveTo>
                  <a:lnTo>
                    <a:pt x="65" y="146"/>
                  </a:lnTo>
                  <a:lnTo>
                    <a:pt x="47" y="154"/>
                  </a:lnTo>
                  <a:lnTo>
                    <a:pt x="45" y="155"/>
                  </a:lnTo>
                  <a:lnTo>
                    <a:pt x="34" y="138"/>
                  </a:lnTo>
                  <a:lnTo>
                    <a:pt x="17" y="125"/>
                  </a:lnTo>
                  <a:lnTo>
                    <a:pt x="0" y="112"/>
                  </a:lnTo>
                  <a:lnTo>
                    <a:pt x="3" y="93"/>
                  </a:lnTo>
                  <a:lnTo>
                    <a:pt x="5" y="74"/>
                  </a:lnTo>
                  <a:lnTo>
                    <a:pt x="22" y="81"/>
                  </a:lnTo>
                  <a:lnTo>
                    <a:pt x="24" y="74"/>
                  </a:lnTo>
                  <a:lnTo>
                    <a:pt x="35" y="65"/>
                  </a:lnTo>
                  <a:lnTo>
                    <a:pt x="46" y="58"/>
                  </a:lnTo>
                  <a:lnTo>
                    <a:pt x="65" y="57"/>
                  </a:lnTo>
                  <a:lnTo>
                    <a:pt x="84" y="65"/>
                  </a:lnTo>
                  <a:lnTo>
                    <a:pt x="103" y="74"/>
                  </a:lnTo>
                  <a:lnTo>
                    <a:pt x="124" y="72"/>
                  </a:lnTo>
                  <a:lnTo>
                    <a:pt x="151" y="72"/>
                  </a:lnTo>
                  <a:lnTo>
                    <a:pt x="178" y="76"/>
                  </a:lnTo>
                  <a:lnTo>
                    <a:pt x="180" y="71"/>
                  </a:lnTo>
                  <a:lnTo>
                    <a:pt x="166" y="54"/>
                  </a:lnTo>
                  <a:lnTo>
                    <a:pt x="172" y="34"/>
                  </a:lnTo>
                  <a:lnTo>
                    <a:pt x="185" y="35"/>
                  </a:lnTo>
                  <a:lnTo>
                    <a:pt x="168" y="27"/>
                  </a:lnTo>
                  <a:lnTo>
                    <a:pt x="186" y="23"/>
                  </a:lnTo>
                  <a:lnTo>
                    <a:pt x="204" y="21"/>
                  </a:lnTo>
                  <a:lnTo>
                    <a:pt x="221" y="16"/>
                  </a:lnTo>
                  <a:lnTo>
                    <a:pt x="238" y="11"/>
                  </a:lnTo>
                  <a:lnTo>
                    <a:pt x="253" y="6"/>
                  </a:lnTo>
                  <a:lnTo>
                    <a:pt x="270" y="2"/>
                  </a:lnTo>
                  <a:lnTo>
                    <a:pt x="283" y="0"/>
                  </a:lnTo>
                  <a:lnTo>
                    <a:pt x="293" y="11"/>
                  </a:lnTo>
                  <a:lnTo>
                    <a:pt x="319" y="21"/>
                  </a:lnTo>
                  <a:lnTo>
                    <a:pt x="330" y="26"/>
                  </a:lnTo>
                  <a:lnTo>
                    <a:pt x="341" y="28"/>
                  </a:lnTo>
                  <a:lnTo>
                    <a:pt x="359" y="21"/>
                  </a:lnTo>
                  <a:lnTo>
                    <a:pt x="376" y="15"/>
                  </a:lnTo>
                  <a:lnTo>
                    <a:pt x="379" y="17"/>
                  </a:lnTo>
                  <a:lnTo>
                    <a:pt x="377" y="26"/>
                  </a:lnTo>
                  <a:lnTo>
                    <a:pt x="396" y="39"/>
                  </a:lnTo>
                  <a:lnTo>
                    <a:pt x="414" y="51"/>
                  </a:lnTo>
                  <a:lnTo>
                    <a:pt x="433" y="64"/>
                  </a:lnTo>
                  <a:lnTo>
                    <a:pt x="453" y="77"/>
                  </a:lnTo>
                  <a:lnTo>
                    <a:pt x="456" y="72"/>
                  </a:lnTo>
                  <a:lnTo>
                    <a:pt x="466" y="76"/>
                  </a:lnTo>
                  <a:lnTo>
                    <a:pt x="484" y="74"/>
                  </a:lnTo>
                  <a:lnTo>
                    <a:pt x="503" y="86"/>
                  </a:lnTo>
                  <a:lnTo>
                    <a:pt x="522" y="96"/>
                  </a:lnTo>
                  <a:lnTo>
                    <a:pt x="540" y="93"/>
                  </a:lnTo>
                  <a:lnTo>
                    <a:pt x="557" y="110"/>
                  </a:lnTo>
                  <a:lnTo>
                    <a:pt x="551" y="122"/>
                  </a:lnTo>
                  <a:lnTo>
                    <a:pt x="544" y="126"/>
                  </a:lnTo>
                  <a:lnTo>
                    <a:pt x="551" y="144"/>
                  </a:lnTo>
                  <a:lnTo>
                    <a:pt x="538" y="147"/>
                  </a:lnTo>
                  <a:lnTo>
                    <a:pt x="515" y="142"/>
                  </a:lnTo>
                  <a:lnTo>
                    <a:pt x="517" y="158"/>
                  </a:lnTo>
                  <a:lnTo>
                    <a:pt x="519" y="172"/>
                  </a:lnTo>
                  <a:lnTo>
                    <a:pt x="525" y="179"/>
                  </a:lnTo>
                  <a:lnTo>
                    <a:pt x="504" y="177"/>
                  </a:lnTo>
                  <a:lnTo>
                    <a:pt x="487" y="184"/>
                  </a:lnTo>
                  <a:lnTo>
                    <a:pt x="497" y="188"/>
                  </a:lnTo>
                  <a:lnTo>
                    <a:pt x="503" y="201"/>
                  </a:lnTo>
                  <a:lnTo>
                    <a:pt x="510" y="214"/>
                  </a:lnTo>
                  <a:lnTo>
                    <a:pt x="510" y="218"/>
                  </a:lnTo>
                  <a:lnTo>
                    <a:pt x="507" y="221"/>
                  </a:lnTo>
                  <a:lnTo>
                    <a:pt x="489" y="210"/>
                  </a:lnTo>
                  <a:lnTo>
                    <a:pt x="469" y="212"/>
                  </a:lnTo>
                  <a:lnTo>
                    <a:pt x="450" y="214"/>
                  </a:lnTo>
                  <a:lnTo>
                    <a:pt x="430" y="214"/>
                  </a:lnTo>
                  <a:lnTo>
                    <a:pt x="417" y="213"/>
                  </a:lnTo>
                  <a:lnTo>
                    <a:pt x="408" y="222"/>
                  </a:lnTo>
                  <a:lnTo>
                    <a:pt x="394" y="221"/>
                  </a:lnTo>
                  <a:lnTo>
                    <a:pt x="378" y="219"/>
                  </a:lnTo>
                  <a:lnTo>
                    <a:pt x="369" y="226"/>
                  </a:lnTo>
                  <a:lnTo>
                    <a:pt x="355" y="237"/>
                  </a:lnTo>
                  <a:lnTo>
                    <a:pt x="341" y="246"/>
                  </a:lnTo>
                  <a:lnTo>
                    <a:pt x="328" y="239"/>
                  </a:lnTo>
                  <a:lnTo>
                    <a:pt x="313" y="232"/>
                  </a:lnTo>
                  <a:lnTo>
                    <a:pt x="312" y="218"/>
                  </a:lnTo>
                  <a:lnTo>
                    <a:pt x="297" y="207"/>
                  </a:lnTo>
                  <a:lnTo>
                    <a:pt x="281" y="206"/>
                  </a:lnTo>
                  <a:lnTo>
                    <a:pt x="265" y="204"/>
                  </a:lnTo>
                  <a:lnTo>
                    <a:pt x="251" y="203"/>
                  </a:lnTo>
                  <a:lnTo>
                    <a:pt x="235" y="202"/>
                  </a:lnTo>
                  <a:lnTo>
                    <a:pt x="221" y="185"/>
                  </a:lnTo>
                  <a:lnTo>
                    <a:pt x="202" y="176"/>
                  </a:lnTo>
                  <a:lnTo>
                    <a:pt x="183" y="165"/>
                  </a:lnTo>
                  <a:lnTo>
                    <a:pt x="166" y="172"/>
                  </a:lnTo>
                  <a:lnTo>
                    <a:pt x="148" y="178"/>
                  </a:lnTo>
                  <a:lnTo>
                    <a:pt x="151" y="195"/>
                  </a:lnTo>
                  <a:lnTo>
                    <a:pt x="155" y="210"/>
                  </a:lnTo>
                  <a:lnTo>
                    <a:pt x="160" y="226"/>
                  </a:lnTo>
                  <a:lnTo>
                    <a:pt x="163" y="243"/>
                  </a:lnTo>
                  <a:lnTo>
                    <a:pt x="147" y="237"/>
                  </a:lnTo>
                  <a:lnTo>
                    <a:pt x="130" y="232"/>
                  </a:lnTo>
                  <a:lnTo>
                    <a:pt x="131" y="220"/>
                  </a:lnTo>
                  <a:lnTo>
                    <a:pt x="106" y="220"/>
                  </a:lnTo>
                  <a:lnTo>
                    <a:pt x="94" y="215"/>
                  </a:lnTo>
                  <a:lnTo>
                    <a:pt x="88" y="212"/>
                  </a:lnTo>
                  <a:lnTo>
                    <a:pt x="75" y="194"/>
                  </a:lnTo>
                  <a:lnTo>
                    <a:pt x="67" y="189"/>
                  </a:lnTo>
                  <a:lnTo>
                    <a:pt x="84" y="188"/>
                  </a:lnTo>
                  <a:lnTo>
                    <a:pt x="77" y="182"/>
                  </a:lnTo>
                  <a:lnTo>
                    <a:pt x="85" y="174"/>
                  </a:lnTo>
                  <a:lnTo>
                    <a:pt x="103" y="174"/>
                  </a:lnTo>
                  <a:lnTo>
                    <a:pt x="100" y="167"/>
                  </a:lnTo>
                  <a:lnTo>
                    <a:pt x="96" y="148"/>
                  </a:lnTo>
                  <a:lnTo>
                    <a:pt x="77" y="14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2" name="Freeform 266"/>
            <p:cNvSpPr/>
            <p:nvPr/>
          </p:nvSpPr>
          <p:spPr bwMode="auto">
            <a:xfrm>
              <a:off x="3156" y="1827"/>
              <a:ext cx="134" cy="52"/>
            </a:xfrm>
            <a:custGeom>
              <a:avLst/>
              <a:gdLst/>
              <a:ahLst/>
              <a:cxnLst>
                <a:cxn ang="0">
                  <a:pos x="24" y="17"/>
                </a:cxn>
                <a:cxn ang="0">
                  <a:pos x="0" y="3"/>
                </a:cxn>
                <a:cxn ang="0">
                  <a:pos x="1" y="0"/>
                </a:cxn>
                <a:cxn ang="0">
                  <a:pos x="17" y="2"/>
                </a:cxn>
                <a:cxn ang="0">
                  <a:pos x="33" y="3"/>
                </a:cxn>
                <a:cxn ang="0">
                  <a:pos x="55" y="12"/>
                </a:cxn>
                <a:cxn ang="0">
                  <a:pos x="77" y="21"/>
                </a:cxn>
                <a:cxn ang="0">
                  <a:pos x="98" y="29"/>
                </a:cxn>
                <a:cxn ang="0">
                  <a:pos x="120" y="38"/>
                </a:cxn>
                <a:cxn ang="0">
                  <a:pos x="115" y="46"/>
                </a:cxn>
                <a:cxn ang="0">
                  <a:pos x="101" y="45"/>
                </a:cxn>
                <a:cxn ang="0">
                  <a:pos x="79" y="44"/>
                </a:cxn>
                <a:cxn ang="0">
                  <a:pos x="57" y="44"/>
                </a:cxn>
                <a:cxn ang="0">
                  <a:pos x="39" y="45"/>
                </a:cxn>
                <a:cxn ang="0">
                  <a:pos x="38" y="32"/>
                </a:cxn>
                <a:cxn ang="0">
                  <a:pos x="24" y="17"/>
                </a:cxn>
              </a:cxnLst>
              <a:rect l="0" t="0" r="r" b="b"/>
              <a:pathLst>
                <a:path w="120" h="46">
                  <a:moveTo>
                    <a:pt x="24" y="17"/>
                  </a:moveTo>
                  <a:lnTo>
                    <a:pt x="0" y="3"/>
                  </a:lnTo>
                  <a:lnTo>
                    <a:pt x="1" y="0"/>
                  </a:lnTo>
                  <a:lnTo>
                    <a:pt x="17" y="2"/>
                  </a:lnTo>
                  <a:lnTo>
                    <a:pt x="33" y="3"/>
                  </a:lnTo>
                  <a:lnTo>
                    <a:pt x="55" y="12"/>
                  </a:lnTo>
                  <a:lnTo>
                    <a:pt x="77" y="21"/>
                  </a:lnTo>
                  <a:lnTo>
                    <a:pt x="98" y="29"/>
                  </a:lnTo>
                  <a:lnTo>
                    <a:pt x="120" y="38"/>
                  </a:lnTo>
                  <a:lnTo>
                    <a:pt x="115" y="46"/>
                  </a:lnTo>
                  <a:lnTo>
                    <a:pt x="101" y="45"/>
                  </a:lnTo>
                  <a:lnTo>
                    <a:pt x="79" y="44"/>
                  </a:lnTo>
                  <a:lnTo>
                    <a:pt x="57" y="44"/>
                  </a:lnTo>
                  <a:lnTo>
                    <a:pt x="39" y="45"/>
                  </a:lnTo>
                  <a:lnTo>
                    <a:pt x="38" y="32"/>
                  </a:lnTo>
                  <a:lnTo>
                    <a:pt x="24" y="1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3" name="Freeform 267"/>
            <p:cNvSpPr/>
            <p:nvPr/>
          </p:nvSpPr>
          <p:spPr bwMode="auto">
            <a:xfrm>
              <a:off x="3662" y="1841"/>
              <a:ext cx="158" cy="82"/>
            </a:xfrm>
            <a:custGeom>
              <a:avLst/>
              <a:gdLst/>
              <a:ahLst/>
              <a:cxnLst>
                <a:cxn ang="0">
                  <a:pos x="46" y="41"/>
                </a:cxn>
                <a:cxn ang="0">
                  <a:pos x="31" y="32"/>
                </a:cxn>
                <a:cxn ang="0">
                  <a:pos x="10" y="29"/>
                </a:cxn>
                <a:cxn ang="0">
                  <a:pos x="0" y="16"/>
                </a:cxn>
                <a:cxn ang="0">
                  <a:pos x="9" y="9"/>
                </a:cxn>
                <a:cxn ang="0">
                  <a:pos x="25" y="11"/>
                </a:cxn>
                <a:cxn ang="0">
                  <a:pos x="39" y="12"/>
                </a:cxn>
                <a:cxn ang="0">
                  <a:pos x="48" y="3"/>
                </a:cxn>
                <a:cxn ang="0">
                  <a:pos x="61" y="4"/>
                </a:cxn>
                <a:cxn ang="0">
                  <a:pos x="81" y="4"/>
                </a:cxn>
                <a:cxn ang="0">
                  <a:pos x="100" y="2"/>
                </a:cxn>
                <a:cxn ang="0">
                  <a:pos x="120" y="0"/>
                </a:cxn>
                <a:cxn ang="0">
                  <a:pos x="138" y="11"/>
                </a:cxn>
                <a:cxn ang="0">
                  <a:pos x="141" y="20"/>
                </a:cxn>
                <a:cxn ang="0">
                  <a:pos x="130" y="29"/>
                </a:cxn>
                <a:cxn ang="0">
                  <a:pos x="120" y="38"/>
                </a:cxn>
                <a:cxn ang="0">
                  <a:pos x="104" y="42"/>
                </a:cxn>
                <a:cxn ang="0">
                  <a:pos x="94" y="53"/>
                </a:cxn>
                <a:cxn ang="0">
                  <a:pos x="86" y="51"/>
                </a:cxn>
                <a:cxn ang="0">
                  <a:pos x="79" y="52"/>
                </a:cxn>
                <a:cxn ang="0">
                  <a:pos x="68" y="58"/>
                </a:cxn>
                <a:cxn ang="0">
                  <a:pos x="62" y="71"/>
                </a:cxn>
                <a:cxn ang="0">
                  <a:pos x="37" y="69"/>
                </a:cxn>
                <a:cxn ang="0">
                  <a:pos x="12" y="65"/>
                </a:cxn>
                <a:cxn ang="0">
                  <a:pos x="10" y="53"/>
                </a:cxn>
                <a:cxn ang="0">
                  <a:pos x="28" y="47"/>
                </a:cxn>
                <a:cxn ang="0">
                  <a:pos x="46" y="41"/>
                </a:cxn>
              </a:cxnLst>
              <a:rect l="0" t="0" r="r" b="b"/>
              <a:pathLst>
                <a:path w="141" h="71">
                  <a:moveTo>
                    <a:pt x="46" y="41"/>
                  </a:moveTo>
                  <a:lnTo>
                    <a:pt x="31" y="32"/>
                  </a:lnTo>
                  <a:lnTo>
                    <a:pt x="10" y="29"/>
                  </a:lnTo>
                  <a:lnTo>
                    <a:pt x="0" y="16"/>
                  </a:lnTo>
                  <a:lnTo>
                    <a:pt x="9" y="9"/>
                  </a:lnTo>
                  <a:lnTo>
                    <a:pt x="25" y="11"/>
                  </a:lnTo>
                  <a:lnTo>
                    <a:pt x="39" y="12"/>
                  </a:lnTo>
                  <a:lnTo>
                    <a:pt x="48" y="3"/>
                  </a:lnTo>
                  <a:lnTo>
                    <a:pt x="61" y="4"/>
                  </a:lnTo>
                  <a:lnTo>
                    <a:pt x="81" y="4"/>
                  </a:lnTo>
                  <a:lnTo>
                    <a:pt x="100" y="2"/>
                  </a:lnTo>
                  <a:lnTo>
                    <a:pt x="120" y="0"/>
                  </a:lnTo>
                  <a:lnTo>
                    <a:pt x="138" y="11"/>
                  </a:lnTo>
                  <a:lnTo>
                    <a:pt x="141" y="20"/>
                  </a:lnTo>
                  <a:lnTo>
                    <a:pt x="130" y="29"/>
                  </a:lnTo>
                  <a:lnTo>
                    <a:pt x="120" y="38"/>
                  </a:lnTo>
                  <a:lnTo>
                    <a:pt x="104" y="42"/>
                  </a:lnTo>
                  <a:lnTo>
                    <a:pt x="94" y="53"/>
                  </a:lnTo>
                  <a:lnTo>
                    <a:pt x="86" y="51"/>
                  </a:lnTo>
                  <a:lnTo>
                    <a:pt x="79" y="52"/>
                  </a:lnTo>
                  <a:lnTo>
                    <a:pt x="68" y="58"/>
                  </a:lnTo>
                  <a:lnTo>
                    <a:pt x="62" y="71"/>
                  </a:lnTo>
                  <a:lnTo>
                    <a:pt x="37" y="69"/>
                  </a:lnTo>
                  <a:lnTo>
                    <a:pt x="12" y="65"/>
                  </a:lnTo>
                  <a:lnTo>
                    <a:pt x="10" y="53"/>
                  </a:lnTo>
                  <a:lnTo>
                    <a:pt x="28" y="47"/>
                  </a:lnTo>
                  <a:lnTo>
                    <a:pt x="46" y="4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4" name="Freeform 268"/>
            <p:cNvSpPr/>
            <p:nvPr/>
          </p:nvSpPr>
          <p:spPr bwMode="auto">
            <a:xfrm>
              <a:off x="3369" y="1852"/>
              <a:ext cx="241" cy="149"/>
            </a:xfrm>
            <a:custGeom>
              <a:avLst/>
              <a:gdLst/>
              <a:ahLst/>
              <a:cxnLst>
                <a:cxn ang="0">
                  <a:pos x="206" y="104"/>
                </a:cxn>
                <a:cxn ang="0">
                  <a:pos x="200" y="119"/>
                </a:cxn>
                <a:cxn ang="0">
                  <a:pos x="187" y="126"/>
                </a:cxn>
                <a:cxn ang="0">
                  <a:pos x="182" y="134"/>
                </a:cxn>
                <a:cxn ang="0">
                  <a:pos x="174" y="133"/>
                </a:cxn>
                <a:cxn ang="0">
                  <a:pos x="159" y="128"/>
                </a:cxn>
                <a:cxn ang="0">
                  <a:pos x="153" y="110"/>
                </a:cxn>
                <a:cxn ang="0">
                  <a:pos x="140" y="108"/>
                </a:cxn>
                <a:cxn ang="0">
                  <a:pos x="127" y="100"/>
                </a:cxn>
                <a:cxn ang="0">
                  <a:pos x="114" y="91"/>
                </a:cxn>
                <a:cxn ang="0">
                  <a:pos x="90" y="83"/>
                </a:cxn>
                <a:cxn ang="0">
                  <a:pos x="75" y="84"/>
                </a:cxn>
                <a:cxn ang="0">
                  <a:pos x="59" y="86"/>
                </a:cxn>
                <a:cxn ang="0">
                  <a:pos x="48" y="97"/>
                </a:cxn>
                <a:cxn ang="0">
                  <a:pos x="43" y="97"/>
                </a:cxn>
                <a:cxn ang="0">
                  <a:pos x="39" y="83"/>
                </a:cxn>
                <a:cxn ang="0">
                  <a:pos x="35" y="67"/>
                </a:cxn>
                <a:cxn ang="0">
                  <a:pos x="26" y="61"/>
                </a:cxn>
                <a:cxn ang="0">
                  <a:pos x="25" y="62"/>
                </a:cxn>
                <a:cxn ang="0">
                  <a:pos x="27" y="59"/>
                </a:cxn>
                <a:cxn ang="0">
                  <a:pos x="30" y="56"/>
                </a:cxn>
                <a:cxn ang="0">
                  <a:pos x="26" y="50"/>
                </a:cxn>
                <a:cxn ang="0">
                  <a:pos x="19" y="52"/>
                </a:cxn>
                <a:cxn ang="0">
                  <a:pos x="19" y="53"/>
                </a:cxn>
                <a:cxn ang="0">
                  <a:pos x="14" y="35"/>
                </a:cxn>
                <a:cxn ang="0">
                  <a:pos x="17" y="34"/>
                </a:cxn>
                <a:cxn ang="0">
                  <a:pos x="25" y="34"/>
                </a:cxn>
                <a:cxn ang="0">
                  <a:pos x="32" y="38"/>
                </a:cxn>
                <a:cxn ang="0">
                  <a:pos x="36" y="37"/>
                </a:cxn>
                <a:cxn ang="0">
                  <a:pos x="37" y="35"/>
                </a:cxn>
                <a:cxn ang="0">
                  <a:pos x="39" y="30"/>
                </a:cxn>
                <a:cxn ang="0">
                  <a:pos x="25" y="14"/>
                </a:cxn>
                <a:cxn ang="0">
                  <a:pos x="12" y="13"/>
                </a:cxn>
                <a:cxn ang="0">
                  <a:pos x="13" y="28"/>
                </a:cxn>
                <a:cxn ang="0">
                  <a:pos x="13" y="30"/>
                </a:cxn>
                <a:cxn ang="0">
                  <a:pos x="3" y="11"/>
                </a:cxn>
                <a:cxn ang="0">
                  <a:pos x="5" y="2"/>
                </a:cxn>
                <a:cxn ang="0">
                  <a:pos x="0" y="0"/>
                </a:cxn>
                <a:cxn ang="0">
                  <a:pos x="25" y="0"/>
                </a:cxn>
                <a:cxn ang="0">
                  <a:pos x="24" y="12"/>
                </a:cxn>
                <a:cxn ang="0">
                  <a:pos x="41" y="17"/>
                </a:cxn>
                <a:cxn ang="0">
                  <a:pos x="57" y="23"/>
                </a:cxn>
                <a:cxn ang="0">
                  <a:pos x="78" y="26"/>
                </a:cxn>
                <a:cxn ang="0">
                  <a:pos x="74" y="17"/>
                </a:cxn>
                <a:cxn ang="0">
                  <a:pos x="81" y="13"/>
                </a:cxn>
                <a:cxn ang="0">
                  <a:pos x="93" y="0"/>
                </a:cxn>
                <a:cxn ang="0">
                  <a:pos x="113" y="13"/>
                </a:cxn>
                <a:cxn ang="0">
                  <a:pos x="125" y="31"/>
                </a:cxn>
                <a:cxn ang="0">
                  <a:pos x="144" y="38"/>
                </a:cxn>
                <a:cxn ang="0">
                  <a:pos x="157" y="46"/>
                </a:cxn>
                <a:cxn ang="0">
                  <a:pos x="182" y="61"/>
                </a:cxn>
                <a:cxn ang="0">
                  <a:pos x="207" y="77"/>
                </a:cxn>
                <a:cxn ang="0">
                  <a:pos x="217" y="95"/>
                </a:cxn>
                <a:cxn ang="0">
                  <a:pos x="211" y="100"/>
                </a:cxn>
                <a:cxn ang="0">
                  <a:pos x="206" y="104"/>
                </a:cxn>
              </a:cxnLst>
              <a:rect l="0" t="0" r="r" b="b"/>
              <a:pathLst>
                <a:path w="217" h="134">
                  <a:moveTo>
                    <a:pt x="206" y="104"/>
                  </a:moveTo>
                  <a:lnTo>
                    <a:pt x="200" y="119"/>
                  </a:lnTo>
                  <a:lnTo>
                    <a:pt x="187" y="126"/>
                  </a:lnTo>
                  <a:lnTo>
                    <a:pt x="182" y="134"/>
                  </a:lnTo>
                  <a:lnTo>
                    <a:pt x="174" y="133"/>
                  </a:lnTo>
                  <a:lnTo>
                    <a:pt x="159" y="128"/>
                  </a:lnTo>
                  <a:lnTo>
                    <a:pt x="153" y="110"/>
                  </a:lnTo>
                  <a:lnTo>
                    <a:pt x="140" y="108"/>
                  </a:lnTo>
                  <a:lnTo>
                    <a:pt x="127" y="100"/>
                  </a:lnTo>
                  <a:lnTo>
                    <a:pt x="114" y="91"/>
                  </a:lnTo>
                  <a:lnTo>
                    <a:pt x="90" y="83"/>
                  </a:lnTo>
                  <a:lnTo>
                    <a:pt x="75" y="84"/>
                  </a:lnTo>
                  <a:lnTo>
                    <a:pt x="59" y="86"/>
                  </a:lnTo>
                  <a:lnTo>
                    <a:pt x="48" y="97"/>
                  </a:lnTo>
                  <a:lnTo>
                    <a:pt x="43" y="97"/>
                  </a:lnTo>
                  <a:lnTo>
                    <a:pt x="39" y="83"/>
                  </a:lnTo>
                  <a:lnTo>
                    <a:pt x="35" y="67"/>
                  </a:lnTo>
                  <a:lnTo>
                    <a:pt x="26" y="61"/>
                  </a:lnTo>
                  <a:lnTo>
                    <a:pt x="25" y="62"/>
                  </a:lnTo>
                  <a:lnTo>
                    <a:pt x="27" y="59"/>
                  </a:lnTo>
                  <a:lnTo>
                    <a:pt x="30" y="56"/>
                  </a:lnTo>
                  <a:lnTo>
                    <a:pt x="26" y="50"/>
                  </a:lnTo>
                  <a:lnTo>
                    <a:pt x="19" y="52"/>
                  </a:lnTo>
                  <a:lnTo>
                    <a:pt x="19" y="53"/>
                  </a:lnTo>
                  <a:lnTo>
                    <a:pt x="14" y="35"/>
                  </a:lnTo>
                  <a:lnTo>
                    <a:pt x="17" y="34"/>
                  </a:lnTo>
                  <a:lnTo>
                    <a:pt x="25" y="34"/>
                  </a:lnTo>
                  <a:lnTo>
                    <a:pt x="32" y="38"/>
                  </a:lnTo>
                  <a:lnTo>
                    <a:pt x="36" y="37"/>
                  </a:lnTo>
                  <a:lnTo>
                    <a:pt x="37" y="35"/>
                  </a:lnTo>
                  <a:lnTo>
                    <a:pt x="39" y="30"/>
                  </a:lnTo>
                  <a:lnTo>
                    <a:pt x="25" y="14"/>
                  </a:lnTo>
                  <a:lnTo>
                    <a:pt x="12" y="13"/>
                  </a:lnTo>
                  <a:lnTo>
                    <a:pt x="13" y="28"/>
                  </a:lnTo>
                  <a:lnTo>
                    <a:pt x="13" y="30"/>
                  </a:lnTo>
                  <a:lnTo>
                    <a:pt x="3" y="11"/>
                  </a:lnTo>
                  <a:lnTo>
                    <a:pt x="5" y="2"/>
                  </a:lnTo>
                  <a:lnTo>
                    <a:pt x="0" y="0"/>
                  </a:lnTo>
                  <a:lnTo>
                    <a:pt x="25" y="0"/>
                  </a:lnTo>
                  <a:lnTo>
                    <a:pt x="24" y="12"/>
                  </a:lnTo>
                  <a:lnTo>
                    <a:pt x="41" y="17"/>
                  </a:lnTo>
                  <a:lnTo>
                    <a:pt x="57" y="23"/>
                  </a:lnTo>
                  <a:lnTo>
                    <a:pt x="78" y="26"/>
                  </a:lnTo>
                  <a:lnTo>
                    <a:pt x="74" y="17"/>
                  </a:lnTo>
                  <a:lnTo>
                    <a:pt x="81" y="13"/>
                  </a:lnTo>
                  <a:lnTo>
                    <a:pt x="93" y="0"/>
                  </a:lnTo>
                  <a:lnTo>
                    <a:pt x="113" y="13"/>
                  </a:lnTo>
                  <a:lnTo>
                    <a:pt x="125" y="31"/>
                  </a:lnTo>
                  <a:lnTo>
                    <a:pt x="144" y="38"/>
                  </a:lnTo>
                  <a:lnTo>
                    <a:pt x="157" y="46"/>
                  </a:lnTo>
                  <a:lnTo>
                    <a:pt x="182" y="61"/>
                  </a:lnTo>
                  <a:lnTo>
                    <a:pt x="207" y="77"/>
                  </a:lnTo>
                  <a:lnTo>
                    <a:pt x="217" y="95"/>
                  </a:lnTo>
                  <a:lnTo>
                    <a:pt x="211" y="100"/>
                  </a:lnTo>
                  <a:lnTo>
                    <a:pt x="206" y="10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5" name="Freeform 269"/>
            <p:cNvSpPr/>
            <p:nvPr/>
          </p:nvSpPr>
          <p:spPr bwMode="auto">
            <a:xfrm>
              <a:off x="3542" y="1939"/>
              <a:ext cx="222" cy="182"/>
            </a:xfrm>
            <a:custGeom>
              <a:avLst/>
              <a:gdLst/>
              <a:ahLst/>
              <a:cxnLst>
                <a:cxn ang="0">
                  <a:pos x="1" y="71"/>
                </a:cxn>
                <a:cxn ang="0">
                  <a:pos x="0" y="73"/>
                </a:cxn>
                <a:cxn ang="0">
                  <a:pos x="0" y="83"/>
                </a:cxn>
                <a:cxn ang="0">
                  <a:pos x="6" y="88"/>
                </a:cxn>
                <a:cxn ang="0">
                  <a:pos x="4" y="91"/>
                </a:cxn>
                <a:cxn ang="0">
                  <a:pos x="8" y="106"/>
                </a:cxn>
                <a:cxn ang="0">
                  <a:pos x="10" y="121"/>
                </a:cxn>
                <a:cxn ang="0">
                  <a:pos x="26" y="126"/>
                </a:cxn>
                <a:cxn ang="0">
                  <a:pos x="28" y="133"/>
                </a:cxn>
                <a:cxn ang="0">
                  <a:pos x="18" y="154"/>
                </a:cxn>
                <a:cxn ang="0">
                  <a:pos x="31" y="157"/>
                </a:cxn>
                <a:cxn ang="0">
                  <a:pos x="43" y="162"/>
                </a:cxn>
                <a:cxn ang="0">
                  <a:pos x="67" y="161"/>
                </a:cxn>
                <a:cxn ang="0">
                  <a:pos x="84" y="157"/>
                </a:cxn>
                <a:cxn ang="0">
                  <a:pos x="99" y="154"/>
                </a:cxn>
                <a:cxn ang="0">
                  <a:pos x="99" y="146"/>
                </a:cxn>
                <a:cxn ang="0">
                  <a:pos x="102" y="132"/>
                </a:cxn>
                <a:cxn ang="0">
                  <a:pos x="116" y="126"/>
                </a:cxn>
                <a:cxn ang="0">
                  <a:pos x="121" y="121"/>
                </a:cxn>
                <a:cxn ang="0">
                  <a:pos x="135" y="121"/>
                </a:cxn>
                <a:cxn ang="0">
                  <a:pos x="136" y="102"/>
                </a:cxn>
                <a:cxn ang="0">
                  <a:pos x="148" y="91"/>
                </a:cxn>
                <a:cxn ang="0">
                  <a:pos x="140" y="82"/>
                </a:cxn>
                <a:cxn ang="0">
                  <a:pos x="153" y="80"/>
                </a:cxn>
                <a:cxn ang="0">
                  <a:pos x="156" y="72"/>
                </a:cxn>
                <a:cxn ang="0">
                  <a:pos x="160" y="59"/>
                </a:cxn>
                <a:cxn ang="0">
                  <a:pos x="152" y="44"/>
                </a:cxn>
                <a:cxn ang="0">
                  <a:pos x="159" y="34"/>
                </a:cxn>
                <a:cxn ang="0">
                  <a:pos x="177" y="29"/>
                </a:cxn>
                <a:cxn ang="0">
                  <a:pos x="195" y="25"/>
                </a:cxn>
                <a:cxn ang="0">
                  <a:pos x="195" y="22"/>
                </a:cxn>
                <a:cxn ang="0">
                  <a:pos x="199" y="22"/>
                </a:cxn>
                <a:cxn ang="0">
                  <a:pos x="200" y="22"/>
                </a:cxn>
                <a:cxn ang="0">
                  <a:pos x="187" y="20"/>
                </a:cxn>
                <a:cxn ang="0">
                  <a:pos x="182" y="19"/>
                </a:cxn>
                <a:cxn ang="0">
                  <a:pos x="170" y="20"/>
                </a:cxn>
                <a:cxn ang="0">
                  <a:pos x="152" y="30"/>
                </a:cxn>
                <a:cxn ang="0">
                  <a:pos x="146" y="8"/>
                </a:cxn>
                <a:cxn ang="0">
                  <a:pos x="142" y="8"/>
                </a:cxn>
                <a:cxn ang="0">
                  <a:pos x="138" y="0"/>
                </a:cxn>
                <a:cxn ang="0">
                  <a:pos x="130" y="4"/>
                </a:cxn>
                <a:cxn ang="0">
                  <a:pos x="128" y="14"/>
                </a:cxn>
                <a:cxn ang="0">
                  <a:pos x="117" y="19"/>
                </a:cxn>
                <a:cxn ang="0">
                  <a:pos x="114" y="23"/>
                </a:cxn>
                <a:cxn ang="0">
                  <a:pos x="104" y="23"/>
                </a:cxn>
                <a:cxn ang="0">
                  <a:pos x="96" y="24"/>
                </a:cxn>
                <a:cxn ang="0">
                  <a:pos x="91" y="22"/>
                </a:cxn>
                <a:cxn ang="0">
                  <a:pos x="76" y="19"/>
                </a:cxn>
                <a:cxn ang="0">
                  <a:pos x="62" y="17"/>
                </a:cxn>
                <a:cxn ang="0">
                  <a:pos x="56" y="22"/>
                </a:cxn>
                <a:cxn ang="0">
                  <a:pos x="51" y="26"/>
                </a:cxn>
                <a:cxn ang="0">
                  <a:pos x="45" y="41"/>
                </a:cxn>
                <a:cxn ang="0">
                  <a:pos x="32" y="48"/>
                </a:cxn>
                <a:cxn ang="0">
                  <a:pos x="27" y="56"/>
                </a:cxn>
                <a:cxn ang="0">
                  <a:pos x="19" y="55"/>
                </a:cxn>
                <a:cxn ang="0">
                  <a:pos x="4" y="50"/>
                </a:cxn>
                <a:cxn ang="0">
                  <a:pos x="1" y="71"/>
                </a:cxn>
              </a:cxnLst>
              <a:rect l="0" t="0" r="r" b="b"/>
              <a:pathLst>
                <a:path w="200" h="162">
                  <a:moveTo>
                    <a:pt x="1" y="71"/>
                  </a:moveTo>
                  <a:lnTo>
                    <a:pt x="0" y="73"/>
                  </a:lnTo>
                  <a:lnTo>
                    <a:pt x="0" y="83"/>
                  </a:lnTo>
                  <a:lnTo>
                    <a:pt x="6" y="88"/>
                  </a:lnTo>
                  <a:lnTo>
                    <a:pt x="4" y="91"/>
                  </a:lnTo>
                  <a:lnTo>
                    <a:pt x="8" y="106"/>
                  </a:lnTo>
                  <a:lnTo>
                    <a:pt x="10" y="121"/>
                  </a:lnTo>
                  <a:lnTo>
                    <a:pt x="26" y="126"/>
                  </a:lnTo>
                  <a:lnTo>
                    <a:pt x="28" y="133"/>
                  </a:lnTo>
                  <a:lnTo>
                    <a:pt x="18" y="154"/>
                  </a:lnTo>
                  <a:lnTo>
                    <a:pt x="31" y="157"/>
                  </a:lnTo>
                  <a:lnTo>
                    <a:pt x="43" y="162"/>
                  </a:lnTo>
                  <a:lnTo>
                    <a:pt x="67" y="161"/>
                  </a:lnTo>
                  <a:lnTo>
                    <a:pt x="84" y="157"/>
                  </a:lnTo>
                  <a:lnTo>
                    <a:pt x="99" y="154"/>
                  </a:lnTo>
                  <a:lnTo>
                    <a:pt x="99" y="146"/>
                  </a:lnTo>
                  <a:lnTo>
                    <a:pt x="102" y="132"/>
                  </a:lnTo>
                  <a:lnTo>
                    <a:pt x="116" y="126"/>
                  </a:lnTo>
                  <a:lnTo>
                    <a:pt x="121" y="121"/>
                  </a:lnTo>
                  <a:lnTo>
                    <a:pt x="135" y="121"/>
                  </a:lnTo>
                  <a:lnTo>
                    <a:pt x="136" y="102"/>
                  </a:lnTo>
                  <a:lnTo>
                    <a:pt x="148" y="91"/>
                  </a:lnTo>
                  <a:lnTo>
                    <a:pt x="140" y="82"/>
                  </a:lnTo>
                  <a:lnTo>
                    <a:pt x="153" y="80"/>
                  </a:lnTo>
                  <a:lnTo>
                    <a:pt x="156" y="72"/>
                  </a:lnTo>
                  <a:lnTo>
                    <a:pt x="160" y="59"/>
                  </a:lnTo>
                  <a:lnTo>
                    <a:pt x="152" y="44"/>
                  </a:lnTo>
                  <a:lnTo>
                    <a:pt x="159" y="34"/>
                  </a:lnTo>
                  <a:lnTo>
                    <a:pt x="177" y="29"/>
                  </a:lnTo>
                  <a:lnTo>
                    <a:pt x="195" y="25"/>
                  </a:lnTo>
                  <a:lnTo>
                    <a:pt x="195" y="22"/>
                  </a:lnTo>
                  <a:lnTo>
                    <a:pt x="199" y="22"/>
                  </a:lnTo>
                  <a:lnTo>
                    <a:pt x="200" y="22"/>
                  </a:lnTo>
                  <a:lnTo>
                    <a:pt x="187" y="20"/>
                  </a:lnTo>
                  <a:lnTo>
                    <a:pt x="182" y="19"/>
                  </a:lnTo>
                  <a:lnTo>
                    <a:pt x="170" y="20"/>
                  </a:lnTo>
                  <a:lnTo>
                    <a:pt x="152" y="30"/>
                  </a:lnTo>
                  <a:lnTo>
                    <a:pt x="146" y="8"/>
                  </a:lnTo>
                  <a:lnTo>
                    <a:pt x="142" y="8"/>
                  </a:lnTo>
                  <a:lnTo>
                    <a:pt x="138" y="0"/>
                  </a:lnTo>
                  <a:lnTo>
                    <a:pt x="130" y="4"/>
                  </a:lnTo>
                  <a:lnTo>
                    <a:pt x="128" y="14"/>
                  </a:lnTo>
                  <a:lnTo>
                    <a:pt x="117" y="19"/>
                  </a:lnTo>
                  <a:lnTo>
                    <a:pt x="114" y="23"/>
                  </a:lnTo>
                  <a:lnTo>
                    <a:pt x="104" y="23"/>
                  </a:lnTo>
                  <a:lnTo>
                    <a:pt x="96" y="24"/>
                  </a:lnTo>
                  <a:lnTo>
                    <a:pt x="91" y="22"/>
                  </a:lnTo>
                  <a:lnTo>
                    <a:pt x="76" y="19"/>
                  </a:lnTo>
                  <a:lnTo>
                    <a:pt x="62" y="17"/>
                  </a:lnTo>
                  <a:lnTo>
                    <a:pt x="56" y="22"/>
                  </a:lnTo>
                  <a:lnTo>
                    <a:pt x="51" y="26"/>
                  </a:lnTo>
                  <a:lnTo>
                    <a:pt x="45" y="41"/>
                  </a:lnTo>
                  <a:lnTo>
                    <a:pt x="32" y="48"/>
                  </a:lnTo>
                  <a:lnTo>
                    <a:pt x="27" y="56"/>
                  </a:lnTo>
                  <a:lnTo>
                    <a:pt x="19" y="55"/>
                  </a:lnTo>
                  <a:lnTo>
                    <a:pt x="4" y="50"/>
                  </a:lnTo>
                  <a:lnTo>
                    <a:pt x="1" y="7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6" name="Freeform 270"/>
            <p:cNvSpPr/>
            <p:nvPr/>
          </p:nvSpPr>
          <p:spPr bwMode="auto">
            <a:xfrm>
              <a:off x="3069" y="1994"/>
              <a:ext cx="35" cy="20"/>
            </a:xfrm>
            <a:custGeom>
              <a:avLst/>
              <a:gdLst/>
              <a:ahLst/>
              <a:cxnLst>
                <a:cxn ang="0">
                  <a:pos x="31" y="0"/>
                </a:cxn>
                <a:cxn ang="0">
                  <a:pos x="12" y="6"/>
                </a:cxn>
                <a:cxn ang="0">
                  <a:pos x="0" y="11"/>
                </a:cxn>
                <a:cxn ang="0">
                  <a:pos x="5" y="19"/>
                </a:cxn>
                <a:cxn ang="0">
                  <a:pos x="23" y="13"/>
                </a:cxn>
                <a:cxn ang="0">
                  <a:pos x="21" y="10"/>
                </a:cxn>
                <a:cxn ang="0">
                  <a:pos x="31" y="0"/>
                </a:cxn>
              </a:cxnLst>
              <a:rect l="0" t="0" r="r" b="b"/>
              <a:pathLst>
                <a:path w="31" h="19">
                  <a:moveTo>
                    <a:pt x="31" y="0"/>
                  </a:moveTo>
                  <a:lnTo>
                    <a:pt x="12" y="6"/>
                  </a:lnTo>
                  <a:lnTo>
                    <a:pt x="0" y="11"/>
                  </a:lnTo>
                  <a:lnTo>
                    <a:pt x="5" y="19"/>
                  </a:lnTo>
                  <a:lnTo>
                    <a:pt x="23" y="13"/>
                  </a:lnTo>
                  <a:lnTo>
                    <a:pt x="21" y="10"/>
                  </a:lnTo>
                  <a:lnTo>
                    <a:pt x="3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7" name="Line 271"/>
            <p:cNvSpPr>
              <a:spLocks noChangeShapeType="1"/>
            </p:cNvSpPr>
            <p:nvPr/>
          </p:nvSpPr>
          <p:spPr bwMode="auto">
            <a:xfrm>
              <a:off x="3753" y="1967"/>
              <a:ext cx="3" cy="5"/>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8" name="Line 272"/>
            <p:cNvSpPr>
              <a:spLocks noChangeShapeType="1"/>
            </p:cNvSpPr>
            <p:nvPr/>
          </p:nvSpPr>
          <p:spPr bwMode="auto">
            <a:xfrm>
              <a:off x="3755" y="1969"/>
              <a:ext cx="3" cy="5"/>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59" name="Line 273"/>
            <p:cNvSpPr>
              <a:spLocks noChangeShapeType="1"/>
            </p:cNvSpPr>
            <p:nvPr/>
          </p:nvSpPr>
          <p:spPr bwMode="auto">
            <a:xfrm flipH="1">
              <a:off x="3748" y="1974"/>
              <a:ext cx="7" cy="0"/>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0" name="Line 274"/>
            <p:cNvSpPr>
              <a:spLocks noChangeShapeType="1"/>
            </p:cNvSpPr>
            <p:nvPr/>
          </p:nvSpPr>
          <p:spPr bwMode="auto">
            <a:xfrm flipH="1">
              <a:off x="3747" y="1976"/>
              <a:ext cx="4" cy="5"/>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1" name="Line 275"/>
            <p:cNvSpPr>
              <a:spLocks noChangeShapeType="1"/>
            </p:cNvSpPr>
            <p:nvPr/>
          </p:nvSpPr>
          <p:spPr bwMode="auto">
            <a:xfrm flipH="1">
              <a:off x="3741" y="1981"/>
              <a:ext cx="6" cy="2"/>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2" name="Line 276"/>
            <p:cNvSpPr>
              <a:spLocks noChangeShapeType="1"/>
            </p:cNvSpPr>
            <p:nvPr/>
          </p:nvSpPr>
          <p:spPr bwMode="auto">
            <a:xfrm flipH="1">
              <a:off x="3740" y="1981"/>
              <a:ext cx="1" cy="6"/>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3" name="Line 277"/>
            <p:cNvSpPr>
              <a:spLocks noChangeShapeType="1"/>
            </p:cNvSpPr>
            <p:nvPr/>
          </p:nvSpPr>
          <p:spPr bwMode="auto">
            <a:xfrm>
              <a:off x="3740" y="1986"/>
              <a:ext cx="1" cy="6"/>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4" name="Line 278"/>
            <p:cNvSpPr>
              <a:spLocks noChangeShapeType="1"/>
            </p:cNvSpPr>
            <p:nvPr/>
          </p:nvSpPr>
          <p:spPr bwMode="auto">
            <a:xfrm>
              <a:off x="3740" y="1991"/>
              <a:ext cx="1" cy="10"/>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5" name="Line 279"/>
            <p:cNvSpPr>
              <a:spLocks noChangeShapeType="1"/>
            </p:cNvSpPr>
            <p:nvPr/>
          </p:nvSpPr>
          <p:spPr bwMode="auto">
            <a:xfrm>
              <a:off x="3741" y="1996"/>
              <a:ext cx="6" cy="7"/>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6" name="Line 280"/>
            <p:cNvSpPr>
              <a:spLocks noChangeShapeType="1"/>
            </p:cNvSpPr>
            <p:nvPr/>
          </p:nvSpPr>
          <p:spPr bwMode="auto">
            <a:xfrm>
              <a:off x="3744" y="2000"/>
              <a:ext cx="3" cy="5"/>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7" name="Line 281"/>
            <p:cNvSpPr>
              <a:spLocks noChangeShapeType="1"/>
            </p:cNvSpPr>
            <p:nvPr/>
          </p:nvSpPr>
          <p:spPr bwMode="auto">
            <a:xfrm>
              <a:off x="3755" y="2026"/>
              <a:ext cx="3" cy="4"/>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8" name="Line 282"/>
            <p:cNvSpPr>
              <a:spLocks noChangeShapeType="1"/>
            </p:cNvSpPr>
            <p:nvPr/>
          </p:nvSpPr>
          <p:spPr bwMode="auto">
            <a:xfrm>
              <a:off x="3755" y="2026"/>
              <a:ext cx="7" cy="5"/>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69" name="Line 283"/>
            <p:cNvSpPr>
              <a:spLocks noChangeShapeType="1"/>
            </p:cNvSpPr>
            <p:nvPr/>
          </p:nvSpPr>
          <p:spPr bwMode="auto">
            <a:xfrm>
              <a:off x="3762" y="2031"/>
              <a:ext cx="0" cy="5"/>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0" name="Line 284"/>
            <p:cNvSpPr>
              <a:spLocks noChangeShapeType="1"/>
            </p:cNvSpPr>
            <p:nvPr/>
          </p:nvSpPr>
          <p:spPr bwMode="auto">
            <a:xfrm>
              <a:off x="3762" y="2036"/>
              <a:ext cx="0" cy="6"/>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1" name="Line 285"/>
            <p:cNvSpPr>
              <a:spLocks noChangeShapeType="1"/>
            </p:cNvSpPr>
            <p:nvPr/>
          </p:nvSpPr>
          <p:spPr bwMode="auto">
            <a:xfrm>
              <a:off x="3764" y="2043"/>
              <a:ext cx="7" cy="5"/>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2" name="Line 286"/>
            <p:cNvSpPr>
              <a:spLocks noChangeShapeType="1"/>
            </p:cNvSpPr>
            <p:nvPr/>
          </p:nvSpPr>
          <p:spPr bwMode="auto">
            <a:xfrm>
              <a:off x="3769" y="2045"/>
              <a:ext cx="6" cy="2"/>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3" name="Line 287"/>
            <p:cNvSpPr>
              <a:spLocks noChangeShapeType="1"/>
            </p:cNvSpPr>
            <p:nvPr/>
          </p:nvSpPr>
          <p:spPr bwMode="auto">
            <a:xfrm flipV="1">
              <a:off x="3850" y="2022"/>
              <a:ext cx="10" cy="5"/>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4" name="Line 288"/>
            <p:cNvSpPr>
              <a:spLocks noChangeShapeType="1"/>
            </p:cNvSpPr>
            <p:nvPr/>
          </p:nvSpPr>
          <p:spPr bwMode="auto">
            <a:xfrm flipV="1">
              <a:off x="3859" y="2012"/>
              <a:ext cx="1" cy="11"/>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5" name="Line 289"/>
            <p:cNvSpPr>
              <a:spLocks noChangeShapeType="1"/>
            </p:cNvSpPr>
            <p:nvPr/>
          </p:nvSpPr>
          <p:spPr bwMode="auto">
            <a:xfrm flipV="1">
              <a:off x="3860" y="1996"/>
              <a:ext cx="1" cy="21"/>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6" name="Line 290"/>
            <p:cNvSpPr>
              <a:spLocks noChangeShapeType="1"/>
            </p:cNvSpPr>
            <p:nvPr/>
          </p:nvSpPr>
          <p:spPr bwMode="auto">
            <a:xfrm flipH="1" flipV="1">
              <a:off x="3849" y="1992"/>
              <a:ext cx="13" cy="4"/>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7" name="Line 291"/>
            <p:cNvSpPr>
              <a:spLocks noChangeShapeType="1"/>
            </p:cNvSpPr>
            <p:nvPr/>
          </p:nvSpPr>
          <p:spPr bwMode="auto">
            <a:xfrm flipH="1" flipV="1">
              <a:off x="3848" y="1991"/>
              <a:ext cx="1" cy="1"/>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8" name="Line 292"/>
            <p:cNvSpPr>
              <a:spLocks noChangeShapeType="1"/>
            </p:cNvSpPr>
            <p:nvPr/>
          </p:nvSpPr>
          <p:spPr bwMode="auto">
            <a:xfrm flipH="1">
              <a:off x="3820" y="1996"/>
              <a:ext cx="3" cy="5"/>
            </a:xfrm>
            <a:prstGeom prst="line">
              <a:avLst/>
            </a:pr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79" name="Freeform 293"/>
            <p:cNvSpPr/>
            <p:nvPr/>
          </p:nvSpPr>
          <p:spPr bwMode="auto">
            <a:xfrm>
              <a:off x="3121" y="2014"/>
              <a:ext cx="21" cy="31"/>
            </a:xfrm>
            <a:custGeom>
              <a:avLst/>
              <a:gdLst/>
              <a:ahLst/>
              <a:cxnLst>
                <a:cxn ang="0">
                  <a:pos x="17" y="16"/>
                </a:cxn>
                <a:cxn ang="0">
                  <a:pos x="7" y="25"/>
                </a:cxn>
                <a:cxn ang="0">
                  <a:pos x="0" y="29"/>
                </a:cxn>
                <a:cxn ang="0">
                  <a:pos x="5" y="15"/>
                </a:cxn>
                <a:cxn ang="0">
                  <a:pos x="10" y="0"/>
                </a:cxn>
                <a:cxn ang="0">
                  <a:pos x="19" y="5"/>
                </a:cxn>
                <a:cxn ang="0">
                  <a:pos x="17" y="16"/>
                </a:cxn>
              </a:cxnLst>
              <a:rect l="0" t="0" r="r" b="b"/>
              <a:pathLst>
                <a:path w="19" h="29">
                  <a:moveTo>
                    <a:pt x="17" y="16"/>
                  </a:moveTo>
                  <a:lnTo>
                    <a:pt x="7" y="25"/>
                  </a:lnTo>
                  <a:lnTo>
                    <a:pt x="0" y="29"/>
                  </a:lnTo>
                  <a:lnTo>
                    <a:pt x="5" y="15"/>
                  </a:lnTo>
                  <a:lnTo>
                    <a:pt x="10" y="0"/>
                  </a:lnTo>
                  <a:lnTo>
                    <a:pt x="19" y="5"/>
                  </a:lnTo>
                  <a:lnTo>
                    <a:pt x="17" y="1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0" name="Freeform 294"/>
            <p:cNvSpPr/>
            <p:nvPr/>
          </p:nvSpPr>
          <p:spPr bwMode="auto">
            <a:xfrm>
              <a:off x="3128" y="1963"/>
              <a:ext cx="102" cy="98"/>
            </a:xfrm>
            <a:custGeom>
              <a:avLst/>
              <a:gdLst/>
              <a:ahLst/>
              <a:cxnLst>
                <a:cxn ang="0">
                  <a:pos x="59" y="6"/>
                </a:cxn>
                <a:cxn ang="0">
                  <a:pos x="36" y="6"/>
                </a:cxn>
                <a:cxn ang="0">
                  <a:pos x="13" y="7"/>
                </a:cxn>
                <a:cxn ang="0">
                  <a:pos x="9" y="9"/>
                </a:cxn>
                <a:cxn ang="0">
                  <a:pos x="7" y="17"/>
                </a:cxn>
                <a:cxn ang="0">
                  <a:pos x="1" y="23"/>
                </a:cxn>
                <a:cxn ang="0">
                  <a:pos x="0" y="21"/>
                </a:cxn>
                <a:cxn ang="0">
                  <a:pos x="4" y="44"/>
                </a:cxn>
                <a:cxn ang="0">
                  <a:pos x="13" y="49"/>
                </a:cxn>
                <a:cxn ang="0">
                  <a:pos x="11" y="60"/>
                </a:cxn>
                <a:cxn ang="0">
                  <a:pos x="1" y="69"/>
                </a:cxn>
                <a:cxn ang="0">
                  <a:pos x="3" y="79"/>
                </a:cxn>
                <a:cxn ang="0">
                  <a:pos x="22" y="86"/>
                </a:cxn>
                <a:cxn ang="0">
                  <a:pos x="35" y="77"/>
                </a:cxn>
                <a:cxn ang="0">
                  <a:pos x="49" y="67"/>
                </a:cxn>
                <a:cxn ang="0">
                  <a:pos x="64" y="59"/>
                </a:cxn>
                <a:cxn ang="0">
                  <a:pos x="79" y="49"/>
                </a:cxn>
                <a:cxn ang="0">
                  <a:pos x="79" y="31"/>
                </a:cxn>
                <a:cxn ang="0">
                  <a:pos x="79" y="14"/>
                </a:cxn>
                <a:cxn ang="0">
                  <a:pos x="93" y="1"/>
                </a:cxn>
                <a:cxn ang="0">
                  <a:pos x="88" y="0"/>
                </a:cxn>
                <a:cxn ang="0">
                  <a:pos x="73" y="2"/>
                </a:cxn>
                <a:cxn ang="0">
                  <a:pos x="59" y="6"/>
                </a:cxn>
              </a:cxnLst>
              <a:rect l="0" t="0" r="r" b="b"/>
              <a:pathLst>
                <a:path w="93" h="86">
                  <a:moveTo>
                    <a:pt x="59" y="6"/>
                  </a:moveTo>
                  <a:lnTo>
                    <a:pt x="36" y="6"/>
                  </a:lnTo>
                  <a:lnTo>
                    <a:pt x="13" y="7"/>
                  </a:lnTo>
                  <a:lnTo>
                    <a:pt x="9" y="9"/>
                  </a:lnTo>
                  <a:lnTo>
                    <a:pt x="7" y="17"/>
                  </a:lnTo>
                  <a:lnTo>
                    <a:pt x="1" y="23"/>
                  </a:lnTo>
                  <a:lnTo>
                    <a:pt x="0" y="21"/>
                  </a:lnTo>
                  <a:lnTo>
                    <a:pt x="4" y="44"/>
                  </a:lnTo>
                  <a:lnTo>
                    <a:pt x="13" y="49"/>
                  </a:lnTo>
                  <a:lnTo>
                    <a:pt x="11" y="60"/>
                  </a:lnTo>
                  <a:lnTo>
                    <a:pt x="1" y="69"/>
                  </a:lnTo>
                  <a:lnTo>
                    <a:pt x="3" y="79"/>
                  </a:lnTo>
                  <a:lnTo>
                    <a:pt x="22" y="86"/>
                  </a:lnTo>
                  <a:lnTo>
                    <a:pt x="35" y="77"/>
                  </a:lnTo>
                  <a:lnTo>
                    <a:pt x="49" y="67"/>
                  </a:lnTo>
                  <a:lnTo>
                    <a:pt x="64" y="59"/>
                  </a:lnTo>
                  <a:lnTo>
                    <a:pt x="79" y="49"/>
                  </a:lnTo>
                  <a:lnTo>
                    <a:pt x="79" y="31"/>
                  </a:lnTo>
                  <a:lnTo>
                    <a:pt x="79" y="14"/>
                  </a:lnTo>
                  <a:lnTo>
                    <a:pt x="93" y="1"/>
                  </a:lnTo>
                  <a:lnTo>
                    <a:pt x="88" y="0"/>
                  </a:lnTo>
                  <a:lnTo>
                    <a:pt x="73" y="2"/>
                  </a:lnTo>
                  <a:lnTo>
                    <a:pt x="59"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1" name="Freeform 295"/>
            <p:cNvSpPr/>
            <p:nvPr/>
          </p:nvSpPr>
          <p:spPr bwMode="auto">
            <a:xfrm>
              <a:off x="3628" y="1874"/>
              <a:ext cx="138" cy="98"/>
            </a:xfrm>
            <a:custGeom>
              <a:avLst/>
              <a:gdLst/>
              <a:ahLst/>
              <a:cxnLst>
                <a:cxn ang="0">
                  <a:pos x="104" y="78"/>
                </a:cxn>
                <a:cxn ang="0">
                  <a:pos x="92" y="79"/>
                </a:cxn>
                <a:cxn ang="0">
                  <a:pos x="74" y="89"/>
                </a:cxn>
                <a:cxn ang="0">
                  <a:pos x="68" y="67"/>
                </a:cxn>
                <a:cxn ang="0">
                  <a:pos x="64" y="67"/>
                </a:cxn>
                <a:cxn ang="0">
                  <a:pos x="60" y="59"/>
                </a:cxn>
                <a:cxn ang="0">
                  <a:pos x="52" y="63"/>
                </a:cxn>
                <a:cxn ang="0">
                  <a:pos x="50" y="73"/>
                </a:cxn>
                <a:cxn ang="0">
                  <a:pos x="39" y="78"/>
                </a:cxn>
                <a:cxn ang="0">
                  <a:pos x="36" y="82"/>
                </a:cxn>
                <a:cxn ang="0">
                  <a:pos x="26" y="82"/>
                </a:cxn>
                <a:cxn ang="0">
                  <a:pos x="18" y="83"/>
                </a:cxn>
                <a:cxn ang="0">
                  <a:pos x="13" y="81"/>
                </a:cxn>
                <a:cxn ang="0">
                  <a:pos x="16" y="69"/>
                </a:cxn>
                <a:cxn ang="0">
                  <a:pos x="20" y="57"/>
                </a:cxn>
                <a:cxn ang="0">
                  <a:pos x="16" y="51"/>
                </a:cxn>
                <a:cxn ang="0">
                  <a:pos x="6" y="45"/>
                </a:cxn>
                <a:cxn ang="0">
                  <a:pos x="0" y="37"/>
                </a:cxn>
                <a:cxn ang="0">
                  <a:pos x="14" y="23"/>
                </a:cxn>
                <a:cxn ang="0">
                  <a:pos x="30" y="10"/>
                </a:cxn>
                <a:cxn ang="0">
                  <a:pos x="40" y="0"/>
                </a:cxn>
                <a:cxn ang="0">
                  <a:pos x="61" y="3"/>
                </a:cxn>
                <a:cxn ang="0">
                  <a:pos x="76" y="12"/>
                </a:cxn>
                <a:cxn ang="0">
                  <a:pos x="58" y="18"/>
                </a:cxn>
                <a:cxn ang="0">
                  <a:pos x="40" y="24"/>
                </a:cxn>
                <a:cxn ang="0">
                  <a:pos x="42" y="36"/>
                </a:cxn>
                <a:cxn ang="0">
                  <a:pos x="67" y="40"/>
                </a:cxn>
                <a:cxn ang="0">
                  <a:pos x="92" y="42"/>
                </a:cxn>
                <a:cxn ang="0">
                  <a:pos x="100" y="57"/>
                </a:cxn>
                <a:cxn ang="0">
                  <a:pos x="115" y="58"/>
                </a:cxn>
                <a:cxn ang="0">
                  <a:pos x="123" y="79"/>
                </a:cxn>
                <a:cxn ang="0">
                  <a:pos x="122" y="81"/>
                </a:cxn>
                <a:cxn ang="0">
                  <a:pos x="109" y="79"/>
                </a:cxn>
                <a:cxn ang="0">
                  <a:pos x="104" y="78"/>
                </a:cxn>
              </a:cxnLst>
              <a:rect l="0" t="0" r="r" b="b"/>
              <a:pathLst>
                <a:path w="123" h="89">
                  <a:moveTo>
                    <a:pt x="104" y="78"/>
                  </a:moveTo>
                  <a:lnTo>
                    <a:pt x="92" y="79"/>
                  </a:lnTo>
                  <a:lnTo>
                    <a:pt x="74" y="89"/>
                  </a:lnTo>
                  <a:lnTo>
                    <a:pt x="68" y="67"/>
                  </a:lnTo>
                  <a:lnTo>
                    <a:pt x="64" y="67"/>
                  </a:lnTo>
                  <a:lnTo>
                    <a:pt x="60" y="59"/>
                  </a:lnTo>
                  <a:lnTo>
                    <a:pt x="52" y="63"/>
                  </a:lnTo>
                  <a:lnTo>
                    <a:pt x="50" y="73"/>
                  </a:lnTo>
                  <a:lnTo>
                    <a:pt x="39" y="78"/>
                  </a:lnTo>
                  <a:lnTo>
                    <a:pt x="36" y="82"/>
                  </a:lnTo>
                  <a:lnTo>
                    <a:pt x="26" y="82"/>
                  </a:lnTo>
                  <a:lnTo>
                    <a:pt x="18" y="83"/>
                  </a:lnTo>
                  <a:lnTo>
                    <a:pt x="13" y="81"/>
                  </a:lnTo>
                  <a:lnTo>
                    <a:pt x="16" y="69"/>
                  </a:lnTo>
                  <a:lnTo>
                    <a:pt x="20" y="57"/>
                  </a:lnTo>
                  <a:lnTo>
                    <a:pt x="16" y="51"/>
                  </a:lnTo>
                  <a:lnTo>
                    <a:pt x="6" y="45"/>
                  </a:lnTo>
                  <a:lnTo>
                    <a:pt x="0" y="37"/>
                  </a:lnTo>
                  <a:lnTo>
                    <a:pt x="14" y="23"/>
                  </a:lnTo>
                  <a:lnTo>
                    <a:pt x="30" y="10"/>
                  </a:lnTo>
                  <a:lnTo>
                    <a:pt x="40" y="0"/>
                  </a:lnTo>
                  <a:lnTo>
                    <a:pt x="61" y="3"/>
                  </a:lnTo>
                  <a:lnTo>
                    <a:pt x="76" y="12"/>
                  </a:lnTo>
                  <a:lnTo>
                    <a:pt x="58" y="18"/>
                  </a:lnTo>
                  <a:lnTo>
                    <a:pt x="40" y="24"/>
                  </a:lnTo>
                  <a:lnTo>
                    <a:pt x="42" y="36"/>
                  </a:lnTo>
                  <a:lnTo>
                    <a:pt x="67" y="40"/>
                  </a:lnTo>
                  <a:lnTo>
                    <a:pt x="92" y="42"/>
                  </a:lnTo>
                  <a:lnTo>
                    <a:pt x="100" y="57"/>
                  </a:lnTo>
                  <a:lnTo>
                    <a:pt x="115" y="58"/>
                  </a:lnTo>
                  <a:lnTo>
                    <a:pt x="123" y="79"/>
                  </a:lnTo>
                  <a:lnTo>
                    <a:pt x="122" y="81"/>
                  </a:lnTo>
                  <a:lnTo>
                    <a:pt x="109" y="79"/>
                  </a:lnTo>
                  <a:lnTo>
                    <a:pt x="104" y="7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2" name="Freeform 296"/>
            <p:cNvSpPr/>
            <p:nvPr/>
          </p:nvSpPr>
          <p:spPr bwMode="auto">
            <a:xfrm>
              <a:off x="3415" y="1790"/>
              <a:ext cx="258" cy="173"/>
            </a:xfrm>
            <a:custGeom>
              <a:avLst/>
              <a:gdLst/>
              <a:ahLst/>
              <a:cxnLst>
                <a:cxn ang="0">
                  <a:pos x="165" y="132"/>
                </a:cxn>
                <a:cxn ang="0">
                  <a:pos x="140" y="116"/>
                </a:cxn>
                <a:cxn ang="0">
                  <a:pos x="115" y="101"/>
                </a:cxn>
                <a:cxn ang="0">
                  <a:pos x="102" y="93"/>
                </a:cxn>
                <a:cxn ang="0">
                  <a:pos x="83" y="86"/>
                </a:cxn>
                <a:cxn ang="0">
                  <a:pos x="71" y="68"/>
                </a:cxn>
                <a:cxn ang="0">
                  <a:pos x="51" y="55"/>
                </a:cxn>
                <a:cxn ang="0">
                  <a:pos x="39" y="68"/>
                </a:cxn>
                <a:cxn ang="0">
                  <a:pos x="32" y="72"/>
                </a:cxn>
                <a:cxn ang="0">
                  <a:pos x="36" y="81"/>
                </a:cxn>
                <a:cxn ang="0">
                  <a:pos x="15" y="78"/>
                </a:cxn>
                <a:cxn ang="0">
                  <a:pos x="12" y="61"/>
                </a:cxn>
                <a:cxn ang="0">
                  <a:pos x="7" y="45"/>
                </a:cxn>
                <a:cxn ang="0">
                  <a:pos x="3" y="30"/>
                </a:cxn>
                <a:cxn ang="0">
                  <a:pos x="0" y="13"/>
                </a:cxn>
                <a:cxn ang="0">
                  <a:pos x="18" y="7"/>
                </a:cxn>
                <a:cxn ang="0">
                  <a:pos x="35" y="0"/>
                </a:cxn>
                <a:cxn ang="0">
                  <a:pos x="54" y="11"/>
                </a:cxn>
                <a:cxn ang="0">
                  <a:pos x="73" y="20"/>
                </a:cxn>
                <a:cxn ang="0">
                  <a:pos x="87" y="37"/>
                </a:cxn>
                <a:cxn ang="0">
                  <a:pos x="103" y="38"/>
                </a:cxn>
                <a:cxn ang="0">
                  <a:pos x="117" y="39"/>
                </a:cxn>
                <a:cxn ang="0">
                  <a:pos x="133" y="41"/>
                </a:cxn>
                <a:cxn ang="0">
                  <a:pos x="149" y="42"/>
                </a:cxn>
                <a:cxn ang="0">
                  <a:pos x="164" y="53"/>
                </a:cxn>
                <a:cxn ang="0">
                  <a:pos x="165" y="67"/>
                </a:cxn>
                <a:cxn ang="0">
                  <a:pos x="180" y="74"/>
                </a:cxn>
                <a:cxn ang="0">
                  <a:pos x="193" y="81"/>
                </a:cxn>
                <a:cxn ang="0">
                  <a:pos x="207" y="72"/>
                </a:cxn>
                <a:cxn ang="0">
                  <a:pos x="221" y="61"/>
                </a:cxn>
                <a:cxn ang="0">
                  <a:pos x="231" y="74"/>
                </a:cxn>
                <a:cxn ang="0">
                  <a:pos x="221" y="84"/>
                </a:cxn>
                <a:cxn ang="0">
                  <a:pos x="205" y="97"/>
                </a:cxn>
                <a:cxn ang="0">
                  <a:pos x="191" y="111"/>
                </a:cxn>
                <a:cxn ang="0">
                  <a:pos x="197" y="119"/>
                </a:cxn>
                <a:cxn ang="0">
                  <a:pos x="207" y="125"/>
                </a:cxn>
                <a:cxn ang="0">
                  <a:pos x="211" y="131"/>
                </a:cxn>
                <a:cxn ang="0">
                  <a:pos x="207" y="143"/>
                </a:cxn>
                <a:cxn ang="0">
                  <a:pos x="204" y="155"/>
                </a:cxn>
                <a:cxn ang="0">
                  <a:pos x="189" y="152"/>
                </a:cxn>
                <a:cxn ang="0">
                  <a:pos x="175" y="150"/>
                </a:cxn>
                <a:cxn ang="0">
                  <a:pos x="165" y="132"/>
                </a:cxn>
              </a:cxnLst>
              <a:rect l="0" t="0" r="r" b="b"/>
              <a:pathLst>
                <a:path w="231" h="155">
                  <a:moveTo>
                    <a:pt x="165" y="132"/>
                  </a:moveTo>
                  <a:lnTo>
                    <a:pt x="140" y="116"/>
                  </a:lnTo>
                  <a:lnTo>
                    <a:pt x="115" y="101"/>
                  </a:lnTo>
                  <a:lnTo>
                    <a:pt x="102" y="93"/>
                  </a:lnTo>
                  <a:lnTo>
                    <a:pt x="83" y="86"/>
                  </a:lnTo>
                  <a:lnTo>
                    <a:pt x="71" y="68"/>
                  </a:lnTo>
                  <a:lnTo>
                    <a:pt x="51" y="55"/>
                  </a:lnTo>
                  <a:lnTo>
                    <a:pt x="39" y="68"/>
                  </a:lnTo>
                  <a:lnTo>
                    <a:pt x="32" y="72"/>
                  </a:lnTo>
                  <a:lnTo>
                    <a:pt x="36" y="81"/>
                  </a:lnTo>
                  <a:lnTo>
                    <a:pt x="15" y="78"/>
                  </a:lnTo>
                  <a:lnTo>
                    <a:pt x="12" y="61"/>
                  </a:lnTo>
                  <a:lnTo>
                    <a:pt x="7" y="45"/>
                  </a:lnTo>
                  <a:lnTo>
                    <a:pt x="3" y="30"/>
                  </a:lnTo>
                  <a:lnTo>
                    <a:pt x="0" y="13"/>
                  </a:lnTo>
                  <a:lnTo>
                    <a:pt x="18" y="7"/>
                  </a:lnTo>
                  <a:lnTo>
                    <a:pt x="35" y="0"/>
                  </a:lnTo>
                  <a:lnTo>
                    <a:pt x="54" y="11"/>
                  </a:lnTo>
                  <a:lnTo>
                    <a:pt x="73" y="20"/>
                  </a:lnTo>
                  <a:lnTo>
                    <a:pt x="87" y="37"/>
                  </a:lnTo>
                  <a:lnTo>
                    <a:pt x="103" y="38"/>
                  </a:lnTo>
                  <a:lnTo>
                    <a:pt x="117" y="39"/>
                  </a:lnTo>
                  <a:lnTo>
                    <a:pt x="133" y="41"/>
                  </a:lnTo>
                  <a:lnTo>
                    <a:pt x="149" y="42"/>
                  </a:lnTo>
                  <a:lnTo>
                    <a:pt x="164" y="53"/>
                  </a:lnTo>
                  <a:lnTo>
                    <a:pt x="165" y="67"/>
                  </a:lnTo>
                  <a:lnTo>
                    <a:pt x="180" y="74"/>
                  </a:lnTo>
                  <a:lnTo>
                    <a:pt x="193" y="81"/>
                  </a:lnTo>
                  <a:lnTo>
                    <a:pt x="207" y="72"/>
                  </a:lnTo>
                  <a:lnTo>
                    <a:pt x="221" y="61"/>
                  </a:lnTo>
                  <a:lnTo>
                    <a:pt x="231" y="74"/>
                  </a:lnTo>
                  <a:lnTo>
                    <a:pt x="221" y="84"/>
                  </a:lnTo>
                  <a:lnTo>
                    <a:pt x="205" y="97"/>
                  </a:lnTo>
                  <a:lnTo>
                    <a:pt x="191" y="111"/>
                  </a:lnTo>
                  <a:lnTo>
                    <a:pt x="197" y="119"/>
                  </a:lnTo>
                  <a:lnTo>
                    <a:pt x="207" y="125"/>
                  </a:lnTo>
                  <a:lnTo>
                    <a:pt x="211" y="131"/>
                  </a:lnTo>
                  <a:lnTo>
                    <a:pt x="207" y="143"/>
                  </a:lnTo>
                  <a:lnTo>
                    <a:pt x="204" y="155"/>
                  </a:lnTo>
                  <a:lnTo>
                    <a:pt x="189" y="152"/>
                  </a:lnTo>
                  <a:lnTo>
                    <a:pt x="175" y="150"/>
                  </a:lnTo>
                  <a:lnTo>
                    <a:pt x="165" y="13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3" name="Freeform 297"/>
            <p:cNvSpPr/>
            <p:nvPr/>
          </p:nvSpPr>
          <p:spPr bwMode="auto">
            <a:xfrm>
              <a:off x="2860" y="1860"/>
              <a:ext cx="40" cy="30"/>
            </a:xfrm>
            <a:custGeom>
              <a:avLst/>
              <a:gdLst/>
              <a:ahLst/>
              <a:cxnLst>
                <a:cxn ang="0">
                  <a:pos x="10" y="27"/>
                </a:cxn>
                <a:cxn ang="0">
                  <a:pos x="0" y="9"/>
                </a:cxn>
                <a:cxn ang="0">
                  <a:pos x="3" y="8"/>
                </a:cxn>
                <a:cxn ang="0">
                  <a:pos x="3" y="5"/>
                </a:cxn>
                <a:cxn ang="0">
                  <a:pos x="8" y="4"/>
                </a:cxn>
                <a:cxn ang="0">
                  <a:pos x="11" y="5"/>
                </a:cxn>
                <a:cxn ang="0">
                  <a:pos x="14" y="2"/>
                </a:cxn>
                <a:cxn ang="0">
                  <a:pos x="16" y="3"/>
                </a:cxn>
                <a:cxn ang="0">
                  <a:pos x="18" y="3"/>
                </a:cxn>
                <a:cxn ang="0">
                  <a:pos x="21" y="2"/>
                </a:cxn>
                <a:cxn ang="0">
                  <a:pos x="26" y="0"/>
                </a:cxn>
                <a:cxn ang="0">
                  <a:pos x="29" y="4"/>
                </a:cxn>
                <a:cxn ang="0">
                  <a:pos x="32" y="3"/>
                </a:cxn>
                <a:cxn ang="0">
                  <a:pos x="34" y="5"/>
                </a:cxn>
                <a:cxn ang="0">
                  <a:pos x="36" y="18"/>
                </a:cxn>
                <a:cxn ang="0">
                  <a:pos x="10" y="27"/>
                </a:cxn>
              </a:cxnLst>
              <a:rect l="0" t="0" r="r" b="b"/>
              <a:pathLst>
                <a:path w="36" h="27">
                  <a:moveTo>
                    <a:pt x="10" y="27"/>
                  </a:moveTo>
                  <a:lnTo>
                    <a:pt x="0" y="9"/>
                  </a:lnTo>
                  <a:lnTo>
                    <a:pt x="3" y="8"/>
                  </a:lnTo>
                  <a:lnTo>
                    <a:pt x="3" y="5"/>
                  </a:lnTo>
                  <a:lnTo>
                    <a:pt x="8" y="4"/>
                  </a:lnTo>
                  <a:lnTo>
                    <a:pt x="11" y="5"/>
                  </a:lnTo>
                  <a:lnTo>
                    <a:pt x="14" y="2"/>
                  </a:lnTo>
                  <a:lnTo>
                    <a:pt x="16" y="3"/>
                  </a:lnTo>
                  <a:lnTo>
                    <a:pt x="18" y="3"/>
                  </a:lnTo>
                  <a:lnTo>
                    <a:pt x="21" y="2"/>
                  </a:lnTo>
                  <a:lnTo>
                    <a:pt x="26" y="0"/>
                  </a:lnTo>
                  <a:lnTo>
                    <a:pt x="29" y="4"/>
                  </a:lnTo>
                  <a:lnTo>
                    <a:pt x="32" y="3"/>
                  </a:lnTo>
                  <a:lnTo>
                    <a:pt x="34" y="5"/>
                  </a:lnTo>
                  <a:lnTo>
                    <a:pt x="36" y="18"/>
                  </a:lnTo>
                  <a:lnTo>
                    <a:pt x="10" y="2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4" name="Freeform 298"/>
            <p:cNvSpPr/>
            <p:nvPr/>
          </p:nvSpPr>
          <p:spPr bwMode="auto">
            <a:xfrm>
              <a:off x="2889" y="1823"/>
              <a:ext cx="98" cy="58"/>
            </a:xfrm>
            <a:custGeom>
              <a:avLst/>
              <a:gdLst/>
              <a:ahLst/>
              <a:cxnLst>
                <a:cxn ang="0">
                  <a:pos x="5" y="5"/>
                </a:cxn>
                <a:cxn ang="0">
                  <a:pos x="1" y="0"/>
                </a:cxn>
                <a:cxn ang="0">
                  <a:pos x="0" y="11"/>
                </a:cxn>
                <a:cxn ang="0">
                  <a:pos x="6" y="20"/>
                </a:cxn>
                <a:cxn ang="0">
                  <a:pos x="0" y="30"/>
                </a:cxn>
                <a:cxn ang="0">
                  <a:pos x="5" y="36"/>
                </a:cxn>
                <a:cxn ang="0">
                  <a:pos x="7" y="38"/>
                </a:cxn>
                <a:cxn ang="0">
                  <a:pos x="9" y="51"/>
                </a:cxn>
                <a:cxn ang="0">
                  <a:pos x="25" y="49"/>
                </a:cxn>
                <a:cxn ang="0">
                  <a:pos x="50" y="51"/>
                </a:cxn>
                <a:cxn ang="0">
                  <a:pos x="56" y="47"/>
                </a:cxn>
                <a:cxn ang="0">
                  <a:pos x="59" y="44"/>
                </a:cxn>
                <a:cxn ang="0">
                  <a:pos x="61" y="41"/>
                </a:cxn>
                <a:cxn ang="0">
                  <a:pos x="83" y="39"/>
                </a:cxn>
                <a:cxn ang="0">
                  <a:pos x="77" y="32"/>
                </a:cxn>
                <a:cxn ang="0">
                  <a:pos x="79" y="25"/>
                </a:cxn>
                <a:cxn ang="0">
                  <a:pos x="83" y="14"/>
                </a:cxn>
                <a:cxn ang="0">
                  <a:pos x="86" y="8"/>
                </a:cxn>
                <a:cxn ang="0">
                  <a:pos x="59" y="2"/>
                </a:cxn>
                <a:cxn ang="0">
                  <a:pos x="37" y="9"/>
                </a:cxn>
                <a:cxn ang="0">
                  <a:pos x="20" y="7"/>
                </a:cxn>
                <a:cxn ang="0">
                  <a:pos x="5" y="5"/>
                </a:cxn>
              </a:cxnLst>
              <a:rect l="0" t="0" r="r" b="b"/>
              <a:pathLst>
                <a:path w="86" h="51">
                  <a:moveTo>
                    <a:pt x="5" y="5"/>
                  </a:moveTo>
                  <a:lnTo>
                    <a:pt x="1" y="0"/>
                  </a:lnTo>
                  <a:lnTo>
                    <a:pt x="0" y="11"/>
                  </a:lnTo>
                  <a:lnTo>
                    <a:pt x="6" y="20"/>
                  </a:lnTo>
                  <a:lnTo>
                    <a:pt x="0" y="30"/>
                  </a:lnTo>
                  <a:lnTo>
                    <a:pt x="5" y="36"/>
                  </a:lnTo>
                  <a:lnTo>
                    <a:pt x="7" y="38"/>
                  </a:lnTo>
                  <a:lnTo>
                    <a:pt x="9" y="51"/>
                  </a:lnTo>
                  <a:lnTo>
                    <a:pt x="25" y="49"/>
                  </a:lnTo>
                  <a:lnTo>
                    <a:pt x="50" y="51"/>
                  </a:lnTo>
                  <a:lnTo>
                    <a:pt x="56" y="47"/>
                  </a:lnTo>
                  <a:lnTo>
                    <a:pt x="59" y="44"/>
                  </a:lnTo>
                  <a:lnTo>
                    <a:pt x="61" y="41"/>
                  </a:lnTo>
                  <a:lnTo>
                    <a:pt x="83" y="39"/>
                  </a:lnTo>
                  <a:lnTo>
                    <a:pt x="77" y="32"/>
                  </a:lnTo>
                  <a:lnTo>
                    <a:pt x="79" y="25"/>
                  </a:lnTo>
                  <a:lnTo>
                    <a:pt x="83" y="14"/>
                  </a:lnTo>
                  <a:lnTo>
                    <a:pt x="86" y="8"/>
                  </a:lnTo>
                  <a:lnTo>
                    <a:pt x="59" y="2"/>
                  </a:lnTo>
                  <a:lnTo>
                    <a:pt x="37" y="9"/>
                  </a:lnTo>
                  <a:lnTo>
                    <a:pt x="20" y="7"/>
                  </a:lnTo>
                  <a:lnTo>
                    <a:pt x="5"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5" name="Freeform 299"/>
            <p:cNvSpPr/>
            <p:nvPr/>
          </p:nvSpPr>
          <p:spPr bwMode="auto">
            <a:xfrm>
              <a:off x="2842" y="1856"/>
              <a:ext cx="29" cy="58"/>
            </a:xfrm>
            <a:custGeom>
              <a:avLst/>
              <a:gdLst/>
              <a:ahLst/>
              <a:cxnLst>
                <a:cxn ang="0">
                  <a:pos x="0" y="12"/>
                </a:cxn>
                <a:cxn ang="0">
                  <a:pos x="2" y="36"/>
                </a:cxn>
                <a:cxn ang="0">
                  <a:pos x="13" y="50"/>
                </a:cxn>
                <a:cxn ang="0">
                  <a:pos x="17" y="45"/>
                </a:cxn>
                <a:cxn ang="0">
                  <a:pos x="25" y="31"/>
                </a:cxn>
                <a:cxn ang="0">
                  <a:pos x="25" y="30"/>
                </a:cxn>
                <a:cxn ang="0">
                  <a:pos x="15" y="12"/>
                </a:cxn>
                <a:cxn ang="0">
                  <a:pos x="11" y="2"/>
                </a:cxn>
                <a:cxn ang="0">
                  <a:pos x="2" y="0"/>
                </a:cxn>
                <a:cxn ang="0">
                  <a:pos x="0" y="12"/>
                </a:cxn>
              </a:cxnLst>
              <a:rect l="0" t="0" r="r" b="b"/>
              <a:pathLst>
                <a:path w="25" h="50">
                  <a:moveTo>
                    <a:pt x="0" y="12"/>
                  </a:moveTo>
                  <a:lnTo>
                    <a:pt x="2" y="36"/>
                  </a:lnTo>
                  <a:lnTo>
                    <a:pt x="13" y="50"/>
                  </a:lnTo>
                  <a:lnTo>
                    <a:pt x="17" y="45"/>
                  </a:lnTo>
                  <a:lnTo>
                    <a:pt x="25" y="31"/>
                  </a:lnTo>
                  <a:lnTo>
                    <a:pt x="25" y="30"/>
                  </a:lnTo>
                  <a:lnTo>
                    <a:pt x="15" y="12"/>
                  </a:lnTo>
                  <a:lnTo>
                    <a:pt x="11" y="2"/>
                  </a:lnTo>
                  <a:lnTo>
                    <a:pt x="2" y="0"/>
                  </a:lnTo>
                  <a:lnTo>
                    <a:pt x="0"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6" name="Freeform 300"/>
            <p:cNvSpPr/>
            <p:nvPr/>
          </p:nvSpPr>
          <p:spPr bwMode="auto">
            <a:xfrm>
              <a:off x="3220" y="1877"/>
              <a:ext cx="75" cy="51"/>
            </a:xfrm>
            <a:custGeom>
              <a:avLst/>
              <a:gdLst/>
              <a:ahLst/>
              <a:cxnLst>
                <a:cxn ang="0">
                  <a:pos x="10" y="7"/>
                </a:cxn>
                <a:cxn ang="0">
                  <a:pos x="0" y="0"/>
                </a:cxn>
                <a:cxn ang="0">
                  <a:pos x="22" y="0"/>
                </a:cxn>
                <a:cxn ang="0">
                  <a:pos x="44" y="1"/>
                </a:cxn>
                <a:cxn ang="0">
                  <a:pos x="58" y="2"/>
                </a:cxn>
                <a:cxn ang="0">
                  <a:pos x="57" y="19"/>
                </a:cxn>
                <a:cxn ang="0">
                  <a:pos x="63" y="21"/>
                </a:cxn>
                <a:cxn ang="0">
                  <a:pos x="58" y="27"/>
                </a:cxn>
                <a:cxn ang="0">
                  <a:pos x="69" y="43"/>
                </a:cxn>
                <a:cxn ang="0">
                  <a:pos x="63" y="45"/>
                </a:cxn>
                <a:cxn ang="0">
                  <a:pos x="58" y="42"/>
                </a:cxn>
                <a:cxn ang="0">
                  <a:pos x="57" y="39"/>
                </a:cxn>
                <a:cxn ang="0">
                  <a:pos x="53" y="37"/>
                </a:cxn>
                <a:cxn ang="0">
                  <a:pos x="50" y="37"/>
                </a:cxn>
                <a:cxn ang="0">
                  <a:pos x="46" y="36"/>
                </a:cxn>
                <a:cxn ang="0">
                  <a:pos x="41" y="33"/>
                </a:cxn>
                <a:cxn ang="0">
                  <a:pos x="35" y="33"/>
                </a:cxn>
                <a:cxn ang="0">
                  <a:pos x="22" y="27"/>
                </a:cxn>
                <a:cxn ang="0">
                  <a:pos x="16" y="18"/>
                </a:cxn>
                <a:cxn ang="0">
                  <a:pos x="10" y="7"/>
                </a:cxn>
              </a:cxnLst>
              <a:rect l="0" t="0" r="r" b="b"/>
              <a:pathLst>
                <a:path w="69" h="45">
                  <a:moveTo>
                    <a:pt x="10" y="7"/>
                  </a:moveTo>
                  <a:lnTo>
                    <a:pt x="0" y="0"/>
                  </a:lnTo>
                  <a:lnTo>
                    <a:pt x="22" y="0"/>
                  </a:lnTo>
                  <a:lnTo>
                    <a:pt x="44" y="1"/>
                  </a:lnTo>
                  <a:lnTo>
                    <a:pt x="58" y="2"/>
                  </a:lnTo>
                  <a:lnTo>
                    <a:pt x="57" y="19"/>
                  </a:lnTo>
                  <a:lnTo>
                    <a:pt x="63" y="21"/>
                  </a:lnTo>
                  <a:lnTo>
                    <a:pt x="58" y="27"/>
                  </a:lnTo>
                  <a:lnTo>
                    <a:pt x="69" y="43"/>
                  </a:lnTo>
                  <a:lnTo>
                    <a:pt x="63" y="45"/>
                  </a:lnTo>
                  <a:lnTo>
                    <a:pt x="58" y="42"/>
                  </a:lnTo>
                  <a:lnTo>
                    <a:pt x="57" y="39"/>
                  </a:lnTo>
                  <a:lnTo>
                    <a:pt x="53" y="37"/>
                  </a:lnTo>
                  <a:lnTo>
                    <a:pt x="50" y="37"/>
                  </a:lnTo>
                  <a:lnTo>
                    <a:pt x="46" y="36"/>
                  </a:lnTo>
                  <a:lnTo>
                    <a:pt x="41" y="33"/>
                  </a:lnTo>
                  <a:lnTo>
                    <a:pt x="35" y="33"/>
                  </a:lnTo>
                  <a:lnTo>
                    <a:pt x="22" y="27"/>
                  </a:lnTo>
                  <a:lnTo>
                    <a:pt x="16" y="18"/>
                  </a:lnTo>
                  <a:lnTo>
                    <a:pt x="10" y="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7" name="Freeform 301"/>
            <p:cNvSpPr/>
            <p:nvPr/>
          </p:nvSpPr>
          <p:spPr bwMode="auto">
            <a:xfrm>
              <a:off x="3282" y="1870"/>
              <a:ext cx="67" cy="68"/>
            </a:xfrm>
            <a:custGeom>
              <a:avLst/>
              <a:gdLst/>
              <a:ahLst/>
              <a:cxnLst>
                <a:cxn ang="0">
                  <a:pos x="12" y="49"/>
                </a:cxn>
                <a:cxn ang="0">
                  <a:pos x="1" y="33"/>
                </a:cxn>
                <a:cxn ang="0">
                  <a:pos x="6" y="27"/>
                </a:cxn>
                <a:cxn ang="0">
                  <a:pos x="0" y="25"/>
                </a:cxn>
                <a:cxn ang="0">
                  <a:pos x="1" y="8"/>
                </a:cxn>
                <a:cxn ang="0">
                  <a:pos x="6" y="0"/>
                </a:cxn>
                <a:cxn ang="0">
                  <a:pos x="30" y="4"/>
                </a:cxn>
                <a:cxn ang="0">
                  <a:pos x="38" y="15"/>
                </a:cxn>
                <a:cxn ang="0">
                  <a:pos x="59" y="27"/>
                </a:cxn>
                <a:cxn ang="0">
                  <a:pos x="49" y="30"/>
                </a:cxn>
                <a:cxn ang="0">
                  <a:pos x="44" y="50"/>
                </a:cxn>
                <a:cxn ang="0">
                  <a:pos x="43" y="62"/>
                </a:cxn>
                <a:cxn ang="0">
                  <a:pos x="30" y="52"/>
                </a:cxn>
                <a:cxn ang="0">
                  <a:pos x="31" y="49"/>
                </a:cxn>
                <a:cxn ang="0">
                  <a:pos x="26" y="39"/>
                </a:cxn>
                <a:cxn ang="0">
                  <a:pos x="12" y="49"/>
                </a:cxn>
              </a:cxnLst>
              <a:rect l="0" t="0" r="r" b="b"/>
              <a:pathLst>
                <a:path w="59" h="62">
                  <a:moveTo>
                    <a:pt x="12" y="49"/>
                  </a:moveTo>
                  <a:lnTo>
                    <a:pt x="1" y="33"/>
                  </a:lnTo>
                  <a:lnTo>
                    <a:pt x="6" y="27"/>
                  </a:lnTo>
                  <a:lnTo>
                    <a:pt x="0" y="25"/>
                  </a:lnTo>
                  <a:lnTo>
                    <a:pt x="1" y="8"/>
                  </a:lnTo>
                  <a:lnTo>
                    <a:pt x="6" y="0"/>
                  </a:lnTo>
                  <a:lnTo>
                    <a:pt x="30" y="4"/>
                  </a:lnTo>
                  <a:lnTo>
                    <a:pt x="38" y="15"/>
                  </a:lnTo>
                  <a:lnTo>
                    <a:pt x="59" y="27"/>
                  </a:lnTo>
                  <a:lnTo>
                    <a:pt x="49" y="30"/>
                  </a:lnTo>
                  <a:lnTo>
                    <a:pt x="44" y="50"/>
                  </a:lnTo>
                  <a:lnTo>
                    <a:pt x="43" y="62"/>
                  </a:lnTo>
                  <a:lnTo>
                    <a:pt x="30" y="52"/>
                  </a:lnTo>
                  <a:lnTo>
                    <a:pt x="31" y="49"/>
                  </a:lnTo>
                  <a:lnTo>
                    <a:pt x="26" y="39"/>
                  </a:lnTo>
                  <a:lnTo>
                    <a:pt x="12" y="4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8" name="Freeform 302"/>
            <p:cNvSpPr/>
            <p:nvPr/>
          </p:nvSpPr>
          <p:spPr bwMode="auto">
            <a:xfrm>
              <a:off x="3260" y="1914"/>
              <a:ext cx="29" cy="16"/>
            </a:xfrm>
            <a:custGeom>
              <a:avLst/>
              <a:gdLst/>
              <a:ahLst/>
              <a:cxnLst>
                <a:cxn ang="0">
                  <a:pos x="28" y="12"/>
                </a:cxn>
                <a:cxn ang="0">
                  <a:pos x="22" y="15"/>
                </a:cxn>
                <a:cxn ang="0">
                  <a:pos x="4" y="5"/>
                </a:cxn>
                <a:cxn ang="0">
                  <a:pos x="1" y="1"/>
                </a:cxn>
                <a:cxn ang="0">
                  <a:pos x="0" y="0"/>
                </a:cxn>
                <a:cxn ang="0">
                  <a:pos x="6" y="0"/>
                </a:cxn>
                <a:cxn ang="0">
                  <a:pos x="11" y="3"/>
                </a:cxn>
                <a:cxn ang="0">
                  <a:pos x="15" y="4"/>
                </a:cxn>
                <a:cxn ang="0">
                  <a:pos x="18" y="4"/>
                </a:cxn>
                <a:cxn ang="0">
                  <a:pos x="22" y="6"/>
                </a:cxn>
                <a:cxn ang="0">
                  <a:pos x="23" y="9"/>
                </a:cxn>
                <a:cxn ang="0">
                  <a:pos x="28" y="12"/>
                </a:cxn>
              </a:cxnLst>
              <a:rect l="0" t="0" r="r" b="b"/>
              <a:pathLst>
                <a:path w="28" h="15">
                  <a:moveTo>
                    <a:pt x="28" y="12"/>
                  </a:moveTo>
                  <a:lnTo>
                    <a:pt x="22" y="15"/>
                  </a:lnTo>
                  <a:lnTo>
                    <a:pt x="4" y="5"/>
                  </a:lnTo>
                  <a:lnTo>
                    <a:pt x="1" y="1"/>
                  </a:lnTo>
                  <a:lnTo>
                    <a:pt x="0" y="0"/>
                  </a:lnTo>
                  <a:lnTo>
                    <a:pt x="6" y="0"/>
                  </a:lnTo>
                  <a:lnTo>
                    <a:pt x="11" y="3"/>
                  </a:lnTo>
                  <a:lnTo>
                    <a:pt x="15" y="4"/>
                  </a:lnTo>
                  <a:lnTo>
                    <a:pt x="18" y="4"/>
                  </a:lnTo>
                  <a:lnTo>
                    <a:pt x="22" y="6"/>
                  </a:lnTo>
                  <a:lnTo>
                    <a:pt x="23" y="9"/>
                  </a:lnTo>
                  <a:lnTo>
                    <a:pt x="28"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89" name="Freeform 303"/>
            <p:cNvSpPr/>
            <p:nvPr/>
          </p:nvSpPr>
          <p:spPr bwMode="auto">
            <a:xfrm>
              <a:off x="2858" y="1874"/>
              <a:ext cx="102" cy="102"/>
            </a:xfrm>
            <a:custGeom>
              <a:avLst/>
              <a:gdLst/>
              <a:ahLst/>
              <a:cxnLst>
                <a:cxn ang="0">
                  <a:pos x="17" y="49"/>
                </a:cxn>
                <a:cxn ang="0">
                  <a:pos x="7" y="45"/>
                </a:cxn>
                <a:cxn ang="0">
                  <a:pos x="0" y="36"/>
                </a:cxn>
                <a:cxn ang="0">
                  <a:pos x="4" y="31"/>
                </a:cxn>
                <a:cxn ang="0">
                  <a:pos x="12" y="17"/>
                </a:cxn>
                <a:cxn ang="0">
                  <a:pos x="12" y="16"/>
                </a:cxn>
                <a:cxn ang="0">
                  <a:pos x="38" y="7"/>
                </a:cxn>
                <a:cxn ang="0">
                  <a:pos x="54" y="5"/>
                </a:cxn>
                <a:cxn ang="0">
                  <a:pos x="79" y="7"/>
                </a:cxn>
                <a:cxn ang="0">
                  <a:pos x="85" y="3"/>
                </a:cxn>
                <a:cxn ang="0">
                  <a:pos x="88" y="0"/>
                </a:cxn>
                <a:cxn ang="0">
                  <a:pos x="91" y="7"/>
                </a:cxn>
                <a:cxn ang="0">
                  <a:pos x="85" y="18"/>
                </a:cxn>
                <a:cxn ang="0">
                  <a:pos x="68" y="15"/>
                </a:cxn>
                <a:cxn ang="0">
                  <a:pos x="53" y="19"/>
                </a:cxn>
                <a:cxn ang="0">
                  <a:pos x="60" y="27"/>
                </a:cxn>
                <a:cxn ang="0">
                  <a:pos x="53" y="28"/>
                </a:cxn>
                <a:cxn ang="0">
                  <a:pos x="54" y="30"/>
                </a:cxn>
                <a:cxn ang="0">
                  <a:pos x="48" y="29"/>
                </a:cxn>
                <a:cxn ang="0">
                  <a:pos x="52" y="33"/>
                </a:cxn>
                <a:cxn ang="0">
                  <a:pos x="41" y="22"/>
                </a:cxn>
                <a:cxn ang="0">
                  <a:pos x="37" y="24"/>
                </a:cxn>
                <a:cxn ang="0">
                  <a:pos x="43" y="40"/>
                </a:cxn>
                <a:cxn ang="0">
                  <a:pos x="47" y="47"/>
                </a:cxn>
                <a:cxn ang="0">
                  <a:pos x="41" y="45"/>
                </a:cxn>
                <a:cxn ang="0">
                  <a:pos x="43" y="51"/>
                </a:cxn>
                <a:cxn ang="0">
                  <a:pos x="40" y="52"/>
                </a:cxn>
                <a:cxn ang="0">
                  <a:pos x="60" y="65"/>
                </a:cxn>
                <a:cxn ang="0">
                  <a:pos x="59" y="71"/>
                </a:cxn>
                <a:cxn ang="0">
                  <a:pos x="52" y="67"/>
                </a:cxn>
                <a:cxn ang="0">
                  <a:pos x="48" y="70"/>
                </a:cxn>
                <a:cxn ang="0">
                  <a:pos x="52" y="77"/>
                </a:cxn>
                <a:cxn ang="0">
                  <a:pos x="43" y="77"/>
                </a:cxn>
                <a:cxn ang="0">
                  <a:pos x="48" y="94"/>
                </a:cxn>
                <a:cxn ang="0">
                  <a:pos x="41" y="90"/>
                </a:cxn>
                <a:cxn ang="0">
                  <a:pos x="38" y="94"/>
                </a:cxn>
                <a:cxn ang="0">
                  <a:pos x="31" y="85"/>
                </a:cxn>
                <a:cxn ang="0">
                  <a:pos x="29" y="89"/>
                </a:cxn>
                <a:cxn ang="0">
                  <a:pos x="22" y="73"/>
                </a:cxn>
                <a:cxn ang="0">
                  <a:pos x="20" y="66"/>
                </a:cxn>
                <a:cxn ang="0">
                  <a:pos x="32" y="63"/>
                </a:cxn>
                <a:cxn ang="0">
                  <a:pos x="46" y="66"/>
                </a:cxn>
                <a:cxn ang="0">
                  <a:pos x="46" y="63"/>
                </a:cxn>
                <a:cxn ang="0">
                  <a:pos x="37" y="59"/>
                </a:cxn>
                <a:cxn ang="0">
                  <a:pos x="20" y="58"/>
                </a:cxn>
                <a:cxn ang="0">
                  <a:pos x="17" y="59"/>
                </a:cxn>
                <a:cxn ang="0">
                  <a:pos x="13" y="51"/>
                </a:cxn>
                <a:cxn ang="0">
                  <a:pos x="17" y="49"/>
                </a:cxn>
              </a:cxnLst>
              <a:rect l="0" t="0" r="r" b="b"/>
              <a:pathLst>
                <a:path w="91" h="94">
                  <a:moveTo>
                    <a:pt x="17" y="49"/>
                  </a:moveTo>
                  <a:lnTo>
                    <a:pt x="7" y="45"/>
                  </a:lnTo>
                  <a:lnTo>
                    <a:pt x="0" y="36"/>
                  </a:lnTo>
                  <a:lnTo>
                    <a:pt x="4" y="31"/>
                  </a:lnTo>
                  <a:lnTo>
                    <a:pt x="12" y="17"/>
                  </a:lnTo>
                  <a:lnTo>
                    <a:pt x="12" y="16"/>
                  </a:lnTo>
                  <a:lnTo>
                    <a:pt x="38" y="7"/>
                  </a:lnTo>
                  <a:lnTo>
                    <a:pt x="54" y="5"/>
                  </a:lnTo>
                  <a:lnTo>
                    <a:pt x="79" y="7"/>
                  </a:lnTo>
                  <a:lnTo>
                    <a:pt x="85" y="3"/>
                  </a:lnTo>
                  <a:lnTo>
                    <a:pt x="88" y="0"/>
                  </a:lnTo>
                  <a:lnTo>
                    <a:pt x="91" y="7"/>
                  </a:lnTo>
                  <a:lnTo>
                    <a:pt x="85" y="18"/>
                  </a:lnTo>
                  <a:lnTo>
                    <a:pt x="68" y="15"/>
                  </a:lnTo>
                  <a:lnTo>
                    <a:pt x="53" y="19"/>
                  </a:lnTo>
                  <a:lnTo>
                    <a:pt x="60" y="27"/>
                  </a:lnTo>
                  <a:lnTo>
                    <a:pt x="53" y="28"/>
                  </a:lnTo>
                  <a:lnTo>
                    <a:pt x="54" y="30"/>
                  </a:lnTo>
                  <a:lnTo>
                    <a:pt x="48" y="29"/>
                  </a:lnTo>
                  <a:lnTo>
                    <a:pt x="52" y="33"/>
                  </a:lnTo>
                  <a:lnTo>
                    <a:pt x="41" y="22"/>
                  </a:lnTo>
                  <a:lnTo>
                    <a:pt x="37" y="24"/>
                  </a:lnTo>
                  <a:lnTo>
                    <a:pt x="43" y="40"/>
                  </a:lnTo>
                  <a:lnTo>
                    <a:pt x="47" y="47"/>
                  </a:lnTo>
                  <a:lnTo>
                    <a:pt x="41" y="45"/>
                  </a:lnTo>
                  <a:lnTo>
                    <a:pt x="43" y="51"/>
                  </a:lnTo>
                  <a:lnTo>
                    <a:pt x="40" y="52"/>
                  </a:lnTo>
                  <a:lnTo>
                    <a:pt x="60" y="65"/>
                  </a:lnTo>
                  <a:lnTo>
                    <a:pt x="59" y="71"/>
                  </a:lnTo>
                  <a:lnTo>
                    <a:pt x="52" y="67"/>
                  </a:lnTo>
                  <a:lnTo>
                    <a:pt x="48" y="70"/>
                  </a:lnTo>
                  <a:lnTo>
                    <a:pt x="52" y="77"/>
                  </a:lnTo>
                  <a:lnTo>
                    <a:pt x="43" y="77"/>
                  </a:lnTo>
                  <a:lnTo>
                    <a:pt x="48" y="94"/>
                  </a:lnTo>
                  <a:lnTo>
                    <a:pt x="41" y="90"/>
                  </a:lnTo>
                  <a:lnTo>
                    <a:pt x="38" y="94"/>
                  </a:lnTo>
                  <a:lnTo>
                    <a:pt x="31" y="85"/>
                  </a:lnTo>
                  <a:lnTo>
                    <a:pt x="29" y="89"/>
                  </a:lnTo>
                  <a:lnTo>
                    <a:pt x="22" y="73"/>
                  </a:lnTo>
                  <a:lnTo>
                    <a:pt x="20" y="66"/>
                  </a:lnTo>
                  <a:lnTo>
                    <a:pt x="32" y="63"/>
                  </a:lnTo>
                  <a:lnTo>
                    <a:pt x="46" y="66"/>
                  </a:lnTo>
                  <a:lnTo>
                    <a:pt x="46" y="63"/>
                  </a:lnTo>
                  <a:lnTo>
                    <a:pt x="37" y="59"/>
                  </a:lnTo>
                  <a:lnTo>
                    <a:pt x="20" y="58"/>
                  </a:lnTo>
                  <a:lnTo>
                    <a:pt x="17" y="59"/>
                  </a:lnTo>
                  <a:lnTo>
                    <a:pt x="13" y="51"/>
                  </a:lnTo>
                  <a:lnTo>
                    <a:pt x="17" y="4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90" name="Freeform 304"/>
            <p:cNvSpPr/>
            <p:nvPr/>
          </p:nvSpPr>
          <p:spPr bwMode="auto">
            <a:xfrm>
              <a:off x="2923" y="1996"/>
              <a:ext cx="46" cy="11"/>
            </a:xfrm>
            <a:custGeom>
              <a:avLst/>
              <a:gdLst/>
              <a:ahLst/>
              <a:cxnLst>
                <a:cxn ang="0">
                  <a:pos x="31" y="4"/>
                </a:cxn>
                <a:cxn ang="0">
                  <a:pos x="8" y="0"/>
                </a:cxn>
                <a:cxn ang="0">
                  <a:pos x="1" y="0"/>
                </a:cxn>
                <a:cxn ang="0">
                  <a:pos x="0" y="6"/>
                </a:cxn>
                <a:cxn ang="0">
                  <a:pos x="14" y="8"/>
                </a:cxn>
                <a:cxn ang="0">
                  <a:pos x="29" y="9"/>
                </a:cxn>
                <a:cxn ang="0">
                  <a:pos x="41" y="6"/>
                </a:cxn>
                <a:cxn ang="0">
                  <a:pos x="31" y="4"/>
                </a:cxn>
              </a:cxnLst>
              <a:rect l="0" t="0" r="r" b="b"/>
              <a:pathLst>
                <a:path w="41" h="9">
                  <a:moveTo>
                    <a:pt x="31" y="4"/>
                  </a:moveTo>
                  <a:lnTo>
                    <a:pt x="8" y="0"/>
                  </a:lnTo>
                  <a:lnTo>
                    <a:pt x="1" y="0"/>
                  </a:lnTo>
                  <a:lnTo>
                    <a:pt x="0" y="6"/>
                  </a:lnTo>
                  <a:lnTo>
                    <a:pt x="14" y="8"/>
                  </a:lnTo>
                  <a:lnTo>
                    <a:pt x="29" y="9"/>
                  </a:lnTo>
                  <a:lnTo>
                    <a:pt x="41" y="6"/>
                  </a:lnTo>
                  <a:lnTo>
                    <a:pt x="31"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91" name="Freeform 305"/>
            <p:cNvSpPr/>
            <p:nvPr/>
          </p:nvSpPr>
          <p:spPr bwMode="auto">
            <a:xfrm>
              <a:off x="2907" y="1927"/>
              <a:ext cx="25" cy="16"/>
            </a:xfrm>
            <a:custGeom>
              <a:avLst/>
              <a:gdLst/>
              <a:ahLst/>
              <a:cxnLst>
                <a:cxn ang="0">
                  <a:pos x="24" y="16"/>
                </a:cxn>
                <a:cxn ang="0">
                  <a:pos x="11" y="4"/>
                </a:cxn>
                <a:cxn ang="0">
                  <a:pos x="0" y="0"/>
                </a:cxn>
                <a:cxn ang="0">
                  <a:pos x="12" y="8"/>
                </a:cxn>
                <a:cxn ang="0">
                  <a:pos x="24" y="16"/>
                </a:cxn>
              </a:cxnLst>
              <a:rect l="0" t="0" r="r" b="b"/>
              <a:pathLst>
                <a:path w="24" h="16">
                  <a:moveTo>
                    <a:pt x="24" y="16"/>
                  </a:moveTo>
                  <a:lnTo>
                    <a:pt x="11" y="4"/>
                  </a:lnTo>
                  <a:lnTo>
                    <a:pt x="0" y="0"/>
                  </a:lnTo>
                  <a:lnTo>
                    <a:pt x="12" y="8"/>
                  </a:lnTo>
                  <a:lnTo>
                    <a:pt x="24" y="1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92" name="Freeform 306"/>
            <p:cNvSpPr/>
            <p:nvPr/>
          </p:nvSpPr>
          <p:spPr bwMode="auto">
            <a:xfrm>
              <a:off x="2953" y="1921"/>
              <a:ext cx="11" cy="4"/>
            </a:xfrm>
            <a:custGeom>
              <a:avLst/>
              <a:gdLst/>
              <a:ahLst/>
              <a:cxnLst>
                <a:cxn ang="0">
                  <a:pos x="10" y="4"/>
                </a:cxn>
                <a:cxn ang="0">
                  <a:pos x="4" y="3"/>
                </a:cxn>
                <a:cxn ang="0">
                  <a:pos x="0" y="0"/>
                </a:cxn>
                <a:cxn ang="0">
                  <a:pos x="9" y="2"/>
                </a:cxn>
                <a:cxn ang="0">
                  <a:pos x="10" y="4"/>
                </a:cxn>
              </a:cxnLst>
              <a:rect l="0" t="0" r="r" b="b"/>
              <a:pathLst>
                <a:path w="10" h="4">
                  <a:moveTo>
                    <a:pt x="10" y="4"/>
                  </a:moveTo>
                  <a:lnTo>
                    <a:pt x="4" y="3"/>
                  </a:lnTo>
                  <a:lnTo>
                    <a:pt x="0" y="0"/>
                  </a:lnTo>
                  <a:lnTo>
                    <a:pt x="9" y="2"/>
                  </a:lnTo>
                  <a:lnTo>
                    <a:pt x="10"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93" name="Freeform 307"/>
            <p:cNvSpPr/>
            <p:nvPr/>
          </p:nvSpPr>
          <p:spPr bwMode="auto">
            <a:xfrm>
              <a:off x="2867" y="1941"/>
              <a:ext cx="4" cy="2"/>
            </a:xfrm>
            <a:custGeom>
              <a:avLst/>
              <a:gdLst/>
              <a:ahLst/>
              <a:cxnLst>
                <a:cxn ang="0">
                  <a:pos x="0" y="0"/>
                </a:cxn>
                <a:cxn ang="0">
                  <a:pos x="5" y="4"/>
                </a:cxn>
                <a:cxn ang="0">
                  <a:pos x="1" y="4"/>
                </a:cxn>
                <a:cxn ang="0">
                  <a:pos x="0" y="0"/>
                </a:cxn>
              </a:cxnLst>
              <a:rect l="0" t="0" r="r" b="b"/>
              <a:pathLst>
                <a:path w="5" h="4">
                  <a:moveTo>
                    <a:pt x="0" y="0"/>
                  </a:moveTo>
                  <a:lnTo>
                    <a:pt x="5" y="4"/>
                  </a:lnTo>
                  <a:lnTo>
                    <a:pt x="1" y="4"/>
                  </a:lnTo>
                  <a:lnTo>
                    <a:pt x="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94" name="Freeform 308"/>
            <p:cNvSpPr/>
            <p:nvPr/>
          </p:nvSpPr>
          <p:spPr bwMode="auto">
            <a:xfrm>
              <a:off x="2956" y="1936"/>
              <a:ext cx="4" cy="5"/>
            </a:xfrm>
            <a:custGeom>
              <a:avLst/>
              <a:gdLst/>
              <a:ahLst/>
              <a:cxnLst>
                <a:cxn ang="0">
                  <a:pos x="3" y="0"/>
                </a:cxn>
                <a:cxn ang="0">
                  <a:pos x="2" y="4"/>
                </a:cxn>
                <a:cxn ang="0">
                  <a:pos x="0" y="1"/>
                </a:cxn>
                <a:cxn ang="0">
                  <a:pos x="3" y="0"/>
                </a:cxn>
              </a:cxnLst>
              <a:rect l="0" t="0" r="r" b="b"/>
              <a:pathLst>
                <a:path w="3" h="4">
                  <a:moveTo>
                    <a:pt x="3" y="0"/>
                  </a:moveTo>
                  <a:lnTo>
                    <a:pt x="2" y="4"/>
                  </a:lnTo>
                  <a:lnTo>
                    <a:pt x="0" y="1"/>
                  </a:lnTo>
                  <a:lnTo>
                    <a:pt x="3"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95" name="Freeform 309"/>
            <p:cNvSpPr/>
            <p:nvPr/>
          </p:nvSpPr>
          <p:spPr bwMode="auto">
            <a:xfrm>
              <a:off x="2639" y="1770"/>
              <a:ext cx="190" cy="180"/>
            </a:xfrm>
            <a:custGeom>
              <a:avLst/>
              <a:gdLst/>
              <a:ahLst/>
              <a:cxnLst>
                <a:cxn ang="0">
                  <a:pos x="96" y="7"/>
                </a:cxn>
                <a:cxn ang="0">
                  <a:pos x="75" y="0"/>
                </a:cxn>
                <a:cxn ang="0">
                  <a:pos x="59" y="2"/>
                </a:cxn>
                <a:cxn ang="0">
                  <a:pos x="51" y="1"/>
                </a:cxn>
                <a:cxn ang="0">
                  <a:pos x="51" y="2"/>
                </a:cxn>
                <a:cxn ang="0">
                  <a:pos x="47" y="6"/>
                </a:cxn>
                <a:cxn ang="0">
                  <a:pos x="45" y="11"/>
                </a:cxn>
                <a:cxn ang="0">
                  <a:pos x="34" y="11"/>
                </a:cxn>
                <a:cxn ang="0">
                  <a:pos x="29" y="18"/>
                </a:cxn>
                <a:cxn ang="0">
                  <a:pos x="19" y="11"/>
                </a:cxn>
                <a:cxn ang="0">
                  <a:pos x="11" y="17"/>
                </a:cxn>
                <a:cxn ang="0">
                  <a:pos x="3" y="18"/>
                </a:cxn>
                <a:cxn ang="0">
                  <a:pos x="3" y="25"/>
                </a:cxn>
                <a:cxn ang="0">
                  <a:pos x="0" y="32"/>
                </a:cxn>
                <a:cxn ang="0">
                  <a:pos x="0" y="37"/>
                </a:cxn>
                <a:cxn ang="0">
                  <a:pos x="1" y="43"/>
                </a:cxn>
                <a:cxn ang="0">
                  <a:pos x="11" y="49"/>
                </a:cxn>
                <a:cxn ang="0">
                  <a:pos x="11" y="56"/>
                </a:cxn>
                <a:cxn ang="0">
                  <a:pos x="24" y="47"/>
                </a:cxn>
                <a:cxn ang="0">
                  <a:pos x="43" y="50"/>
                </a:cxn>
                <a:cxn ang="0">
                  <a:pos x="54" y="68"/>
                </a:cxn>
                <a:cxn ang="0">
                  <a:pos x="67" y="80"/>
                </a:cxn>
                <a:cxn ang="0">
                  <a:pos x="81" y="92"/>
                </a:cxn>
                <a:cxn ang="0">
                  <a:pos x="84" y="95"/>
                </a:cxn>
                <a:cxn ang="0">
                  <a:pos x="85" y="95"/>
                </a:cxn>
                <a:cxn ang="0">
                  <a:pos x="96" y="99"/>
                </a:cxn>
                <a:cxn ang="0">
                  <a:pos x="114" y="111"/>
                </a:cxn>
                <a:cxn ang="0">
                  <a:pos x="123" y="116"/>
                </a:cxn>
                <a:cxn ang="0">
                  <a:pos x="130" y="122"/>
                </a:cxn>
                <a:cxn ang="0">
                  <a:pos x="139" y="140"/>
                </a:cxn>
                <a:cxn ang="0">
                  <a:pos x="133" y="156"/>
                </a:cxn>
                <a:cxn ang="0">
                  <a:pos x="141" y="161"/>
                </a:cxn>
                <a:cxn ang="0">
                  <a:pos x="147" y="149"/>
                </a:cxn>
                <a:cxn ang="0">
                  <a:pos x="153" y="141"/>
                </a:cxn>
                <a:cxn ang="0">
                  <a:pos x="155" y="138"/>
                </a:cxn>
                <a:cxn ang="0">
                  <a:pos x="147" y="129"/>
                </a:cxn>
                <a:cxn ang="0">
                  <a:pos x="150" y="115"/>
                </a:cxn>
                <a:cxn ang="0">
                  <a:pos x="159" y="117"/>
                </a:cxn>
                <a:cxn ang="0">
                  <a:pos x="169" y="126"/>
                </a:cxn>
                <a:cxn ang="0">
                  <a:pos x="172" y="117"/>
                </a:cxn>
                <a:cxn ang="0">
                  <a:pos x="154" y="108"/>
                </a:cxn>
                <a:cxn ang="0">
                  <a:pos x="135" y="97"/>
                </a:cxn>
                <a:cxn ang="0">
                  <a:pos x="137" y="91"/>
                </a:cxn>
                <a:cxn ang="0">
                  <a:pos x="132" y="89"/>
                </a:cxn>
                <a:cxn ang="0">
                  <a:pos x="113" y="84"/>
                </a:cxn>
                <a:cxn ang="0">
                  <a:pos x="106" y="72"/>
                </a:cxn>
                <a:cxn ang="0">
                  <a:pos x="99" y="61"/>
                </a:cxn>
                <a:cxn ang="0">
                  <a:pos x="84" y="53"/>
                </a:cxn>
                <a:cxn ang="0">
                  <a:pos x="79" y="38"/>
                </a:cxn>
                <a:cxn ang="0">
                  <a:pos x="77" y="30"/>
                </a:cxn>
                <a:cxn ang="0">
                  <a:pos x="89" y="21"/>
                </a:cxn>
                <a:cxn ang="0">
                  <a:pos x="97" y="24"/>
                </a:cxn>
                <a:cxn ang="0">
                  <a:pos x="94" y="13"/>
                </a:cxn>
                <a:cxn ang="0">
                  <a:pos x="96" y="7"/>
                </a:cxn>
                <a:cxn ang="0">
                  <a:pos x="82" y="53"/>
                </a:cxn>
                <a:cxn ang="0">
                  <a:pos x="81" y="53"/>
                </a:cxn>
                <a:cxn ang="0">
                  <a:pos x="81" y="54"/>
                </a:cxn>
                <a:cxn ang="0">
                  <a:pos x="82" y="54"/>
                </a:cxn>
                <a:cxn ang="0">
                  <a:pos x="82" y="53"/>
                </a:cxn>
                <a:cxn ang="0">
                  <a:pos x="96" y="7"/>
                </a:cxn>
                <a:cxn ang="0">
                  <a:pos x="85" y="93"/>
                </a:cxn>
                <a:cxn ang="0">
                  <a:pos x="96" y="7"/>
                </a:cxn>
              </a:cxnLst>
              <a:rect l="0" t="0" r="r" b="b"/>
              <a:pathLst>
                <a:path w="172" h="161">
                  <a:moveTo>
                    <a:pt x="96" y="7"/>
                  </a:moveTo>
                  <a:lnTo>
                    <a:pt x="75" y="0"/>
                  </a:lnTo>
                  <a:lnTo>
                    <a:pt x="59" y="2"/>
                  </a:lnTo>
                  <a:lnTo>
                    <a:pt x="51" y="1"/>
                  </a:lnTo>
                  <a:lnTo>
                    <a:pt x="51" y="2"/>
                  </a:lnTo>
                  <a:lnTo>
                    <a:pt x="47" y="6"/>
                  </a:lnTo>
                  <a:lnTo>
                    <a:pt x="45" y="11"/>
                  </a:lnTo>
                  <a:lnTo>
                    <a:pt x="34" y="11"/>
                  </a:lnTo>
                  <a:lnTo>
                    <a:pt x="29" y="18"/>
                  </a:lnTo>
                  <a:lnTo>
                    <a:pt x="19" y="11"/>
                  </a:lnTo>
                  <a:lnTo>
                    <a:pt x="11" y="17"/>
                  </a:lnTo>
                  <a:lnTo>
                    <a:pt x="3" y="18"/>
                  </a:lnTo>
                  <a:lnTo>
                    <a:pt x="3" y="25"/>
                  </a:lnTo>
                  <a:lnTo>
                    <a:pt x="0" y="32"/>
                  </a:lnTo>
                  <a:lnTo>
                    <a:pt x="0" y="37"/>
                  </a:lnTo>
                  <a:lnTo>
                    <a:pt x="1" y="43"/>
                  </a:lnTo>
                  <a:lnTo>
                    <a:pt x="11" y="49"/>
                  </a:lnTo>
                  <a:lnTo>
                    <a:pt x="11" y="56"/>
                  </a:lnTo>
                  <a:lnTo>
                    <a:pt x="24" y="47"/>
                  </a:lnTo>
                  <a:lnTo>
                    <a:pt x="43" y="50"/>
                  </a:lnTo>
                  <a:lnTo>
                    <a:pt x="54" y="68"/>
                  </a:lnTo>
                  <a:lnTo>
                    <a:pt x="67" y="80"/>
                  </a:lnTo>
                  <a:lnTo>
                    <a:pt x="81" y="92"/>
                  </a:lnTo>
                  <a:lnTo>
                    <a:pt x="84" y="95"/>
                  </a:lnTo>
                  <a:lnTo>
                    <a:pt x="85" y="95"/>
                  </a:lnTo>
                  <a:lnTo>
                    <a:pt x="96" y="99"/>
                  </a:lnTo>
                  <a:lnTo>
                    <a:pt x="114" y="111"/>
                  </a:lnTo>
                  <a:lnTo>
                    <a:pt x="123" y="116"/>
                  </a:lnTo>
                  <a:lnTo>
                    <a:pt x="130" y="122"/>
                  </a:lnTo>
                  <a:lnTo>
                    <a:pt x="139" y="140"/>
                  </a:lnTo>
                  <a:lnTo>
                    <a:pt x="133" y="156"/>
                  </a:lnTo>
                  <a:lnTo>
                    <a:pt x="141" y="161"/>
                  </a:lnTo>
                  <a:lnTo>
                    <a:pt x="147" y="149"/>
                  </a:lnTo>
                  <a:lnTo>
                    <a:pt x="153" y="141"/>
                  </a:lnTo>
                  <a:lnTo>
                    <a:pt x="155" y="138"/>
                  </a:lnTo>
                  <a:lnTo>
                    <a:pt x="147" y="129"/>
                  </a:lnTo>
                  <a:lnTo>
                    <a:pt x="150" y="115"/>
                  </a:lnTo>
                  <a:lnTo>
                    <a:pt x="159" y="117"/>
                  </a:lnTo>
                  <a:lnTo>
                    <a:pt x="169" y="126"/>
                  </a:lnTo>
                  <a:lnTo>
                    <a:pt x="172" y="117"/>
                  </a:lnTo>
                  <a:lnTo>
                    <a:pt x="154" y="108"/>
                  </a:lnTo>
                  <a:lnTo>
                    <a:pt x="135" y="97"/>
                  </a:lnTo>
                  <a:lnTo>
                    <a:pt x="137" y="91"/>
                  </a:lnTo>
                  <a:lnTo>
                    <a:pt x="132" y="89"/>
                  </a:lnTo>
                  <a:lnTo>
                    <a:pt x="113" y="84"/>
                  </a:lnTo>
                  <a:lnTo>
                    <a:pt x="106" y="72"/>
                  </a:lnTo>
                  <a:lnTo>
                    <a:pt x="99" y="61"/>
                  </a:lnTo>
                  <a:lnTo>
                    <a:pt x="84" y="53"/>
                  </a:lnTo>
                  <a:lnTo>
                    <a:pt x="79" y="38"/>
                  </a:lnTo>
                  <a:lnTo>
                    <a:pt x="77" y="30"/>
                  </a:lnTo>
                  <a:lnTo>
                    <a:pt x="89" y="21"/>
                  </a:lnTo>
                  <a:lnTo>
                    <a:pt x="97" y="24"/>
                  </a:lnTo>
                  <a:lnTo>
                    <a:pt x="94" y="13"/>
                  </a:lnTo>
                  <a:lnTo>
                    <a:pt x="96" y="7"/>
                  </a:lnTo>
                  <a:lnTo>
                    <a:pt x="82" y="53"/>
                  </a:lnTo>
                  <a:lnTo>
                    <a:pt x="81" y="53"/>
                  </a:lnTo>
                  <a:lnTo>
                    <a:pt x="81" y="54"/>
                  </a:lnTo>
                  <a:lnTo>
                    <a:pt x="82" y="54"/>
                  </a:lnTo>
                  <a:lnTo>
                    <a:pt x="82" y="53"/>
                  </a:lnTo>
                  <a:lnTo>
                    <a:pt x="96" y="7"/>
                  </a:lnTo>
                  <a:lnTo>
                    <a:pt x="85" y="93"/>
                  </a:lnTo>
                  <a:lnTo>
                    <a:pt x="96" y="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96" name="Freeform 310"/>
            <p:cNvSpPr/>
            <p:nvPr/>
          </p:nvSpPr>
          <p:spPr bwMode="auto">
            <a:xfrm>
              <a:off x="2639" y="1770"/>
              <a:ext cx="190" cy="180"/>
            </a:xfrm>
            <a:custGeom>
              <a:avLst/>
              <a:gdLst/>
              <a:ahLst/>
              <a:cxnLst>
                <a:cxn ang="0">
                  <a:pos x="96" y="7"/>
                </a:cxn>
                <a:cxn ang="0">
                  <a:pos x="75" y="0"/>
                </a:cxn>
                <a:cxn ang="0">
                  <a:pos x="59" y="2"/>
                </a:cxn>
                <a:cxn ang="0">
                  <a:pos x="51" y="1"/>
                </a:cxn>
                <a:cxn ang="0">
                  <a:pos x="51" y="2"/>
                </a:cxn>
                <a:cxn ang="0">
                  <a:pos x="47" y="6"/>
                </a:cxn>
                <a:cxn ang="0">
                  <a:pos x="45" y="11"/>
                </a:cxn>
                <a:cxn ang="0">
                  <a:pos x="34" y="11"/>
                </a:cxn>
                <a:cxn ang="0">
                  <a:pos x="29" y="18"/>
                </a:cxn>
                <a:cxn ang="0">
                  <a:pos x="19" y="11"/>
                </a:cxn>
                <a:cxn ang="0">
                  <a:pos x="11" y="17"/>
                </a:cxn>
                <a:cxn ang="0">
                  <a:pos x="3" y="18"/>
                </a:cxn>
                <a:cxn ang="0">
                  <a:pos x="3" y="25"/>
                </a:cxn>
                <a:cxn ang="0">
                  <a:pos x="0" y="32"/>
                </a:cxn>
                <a:cxn ang="0">
                  <a:pos x="0" y="37"/>
                </a:cxn>
                <a:cxn ang="0">
                  <a:pos x="1" y="43"/>
                </a:cxn>
                <a:cxn ang="0">
                  <a:pos x="11" y="49"/>
                </a:cxn>
                <a:cxn ang="0">
                  <a:pos x="11" y="56"/>
                </a:cxn>
                <a:cxn ang="0">
                  <a:pos x="24" y="47"/>
                </a:cxn>
                <a:cxn ang="0">
                  <a:pos x="43" y="50"/>
                </a:cxn>
                <a:cxn ang="0">
                  <a:pos x="54" y="68"/>
                </a:cxn>
                <a:cxn ang="0">
                  <a:pos x="67" y="80"/>
                </a:cxn>
                <a:cxn ang="0">
                  <a:pos x="81" y="92"/>
                </a:cxn>
                <a:cxn ang="0">
                  <a:pos x="84" y="95"/>
                </a:cxn>
                <a:cxn ang="0">
                  <a:pos x="85" y="95"/>
                </a:cxn>
                <a:cxn ang="0">
                  <a:pos x="96" y="99"/>
                </a:cxn>
                <a:cxn ang="0">
                  <a:pos x="114" y="111"/>
                </a:cxn>
                <a:cxn ang="0">
                  <a:pos x="123" y="116"/>
                </a:cxn>
                <a:cxn ang="0">
                  <a:pos x="130" y="122"/>
                </a:cxn>
                <a:cxn ang="0">
                  <a:pos x="139" y="140"/>
                </a:cxn>
                <a:cxn ang="0">
                  <a:pos x="133" y="156"/>
                </a:cxn>
                <a:cxn ang="0">
                  <a:pos x="141" y="161"/>
                </a:cxn>
                <a:cxn ang="0">
                  <a:pos x="147" y="149"/>
                </a:cxn>
                <a:cxn ang="0">
                  <a:pos x="153" y="141"/>
                </a:cxn>
                <a:cxn ang="0">
                  <a:pos x="155" y="138"/>
                </a:cxn>
                <a:cxn ang="0">
                  <a:pos x="147" y="129"/>
                </a:cxn>
                <a:cxn ang="0">
                  <a:pos x="150" y="115"/>
                </a:cxn>
                <a:cxn ang="0">
                  <a:pos x="159" y="117"/>
                </a:cxn>
                <a:cxn ang="0">
                  <a:pos x="169" y="126"/>
                </a:cxn>
                <a:cxn ang="0">
                  <a:pos x="172" y="117"/>
                </a:cxn>
                <a:cxn ang="0">
                  <a:pos x="154" y="108"/>
                </a:cxn>
                <a:cxn ang="0">
                  <a:pos x="135" y="97"/>
                </a:cxn>
                <a:cxn ang="0">
                  <a:pos x="137" y="91"/>
                </a:cxn>
                <a:cxn ang="0">
                  <a:pos x="132" y="89"/>
                </a:cxn>
                <a:cxn ang="0">
                  <a:pos x="113" y="84"/>
                </a:cxn>
                <a:cxn ang="0">
                  <a:pos x="106" y="72"/>
                </a:cxn>
                <a:cxn ang="0">
                  <a:pos x="99" y="61"/>
                </a:cxn>
                <a:cxn ang="0">
                  <a:pos x="84" y="53"/>
                </a:cxn>
                <a:cxn ang="0">
                  <a:pos x="79" y="38"/>
                </a:cxn>
                <a:cxn ang="0">
                  <a:pos x="77" y="30"/>
                </a:cxn>
                <a:cxn ang="0">
                  <a:pos x="89" y="21"/>
                </a:cxn>
                <a:cxn ang="0">
                  <a:pos x="97" y="24"/>
                </a:cxn>
                <a:cxn ang="0">
                  <a:pos x="94" y="13"/>
                </a:cxn>
                <a:cxn ang="0">
                  <a:pos x="96" y="7"/>
                </a:cxn>
              </a:cxnLst>
              <a:rect l="0" t="0" r="r" b="b"/>
              <a:pathLst>
                <a:path w="172" h="161">
                  <a:moveTo>
                    <a:pt x="96" y="7"/>
                  </a:moveTo>
                  <a:lnTo>
                    <a:pt x="75" y="0"/>
                  </a:lnTo>
                  <a:lnTo>
                    <a:pt x="59" y="2"/>
                  </a:lnTo>
                  <a:lnTo>
                    <a:pt x="51" y="1"/>
                  </a:lnTo>
                  <a:lnTo>
                    <a:pt x="51" y="2"/>
                  </a:lnTo>
                  <a:lnTo>
                    <a:pt x="47" y="6"/>
                  </a:lnTo>
                  <a:lnTo>
                    <a:pt x="45" y="11"/>
                  </a:lnTo>
                  <a:lnTo>
                    <a:pt x="34" y="11"/>
                  </a:lnTo>
                  <a:lnTo>
                    <a:pt x="29" y="18"/>
                  </a:lnTo>
                  <a:lnTo>
                    <a:pt x="19" y="11"/>
                  </a:lnTo>
                  <a:lnTo>
                    <a:pt x="11" y="17"/>
                  </a:lnTo>
                  <a:lnTo>
                    <a:pt x="3" y="18"/>
                  </a:lnTo>
                  <a:lnTo>
                    <a:pt x="3" y="25"/>
                  </a:lnTo>
                  <a:lnTo>
                    <a:pt x="0" y="32"/>
                  </a:lnTo>
                  <a:lnTo>
                    <a:pt x="0" y="37"/>
                  </a:lnTo>
                  <a:lnTo>
                    <a:pt x="1" y="43"/>
                  </a:lnTo>
                  <a:lnTo>
                    <a:pt x="11" y="49"/>
                  </a:lnTo>
                  <a:lnTo>
                    <a:pt x="11" y="56"/>
                  </a:lnTo>
                  <a:lnTo>
                    <a:pt x="24" y="47"/>
                  </a:lnTo>
                  <a:lnTo>
                    <a:pt x="43" y="50"/>
                  </a:lnTo>
                  <a:lnTo>
                    <a:pt x="54" y="68"/>
                  </a:lnTo>
                  <a:lnTo>
                    <a:pt x="67" y="80"/>
                  </a:lnTo>
                  <a:lnTo>
                    <a:pt x="81" y="92"/>
                  </a:lnTo>
                  <a:lnTo>
                    <a:pt x="84" y="95"/>
                  </a:lnTo>
                  <a:lnTo>
                    <a:pt x="85" y="95"/>
                  </a:lnTo>
                  <a:lnTo>
                    <a:pt x="96" y="99"/>
                  </a:lnTo>
                  <a:lnTo>
                    <a:pt x="114" y="111"/>
                  </a:lnTo>
                  <a:lnTo>
                    <a:pt x="123" y="116"/>
                  </a:lnTo>
                  <a:lnTo>
                    <a:pt x="130" y="122"/>
                  </a:lnTo>
                  <a:lnTo>
                    <a:pt x="139" y="140"/>
                  </a:lnTo>
                  <a:lnTo>
                    <a:pt x="133" y="156"/>
                  </a:lnTo>
                  <a:lnTo>
                    <a:pt x="141" y="161"/>
                  </a:lnTo>
                  <a:lnTo>
                    <a:pt x="147" y="149"/>
                  </a:lnTo>
                  <a:lnTo>
                    <a:pt x="153" y="141"/>
                  </a:lnTo>
                  <a:lnTo>
                    <a:pt x="155" y="138"/>
                  </a:lnTo>
                  <a:lnTo>
                    <a:pt x="147" y="129"/>
                  </a:lnTo>
                  <a:lnTo>
                    <a:pt x="150" y="115"/>
                  </a:lnTo>
                  <a:lnTo>
                    <a:pt x="159" y="117"/>
                  </a:lnTo>
                  <a:lnTo>
                    <a:pt x="169" y="126"/>
                  </a:lnTo>
                  <a:lnTo>
                    <a:pt x="172" y="117"/>
                  </a:lnTo>
                  <a:lnTo>
                    <a:pt x="154" y="108"/>
                  </a:lnTo>
                  <a:lnTo>
                    <a:pt x="135" y="97"/>
                  </a:lnTo>
                  <a:lnTo>
                    <a:pt x="137" y="91"/>
                  </a:lnTo>
                  <a:lnTo>
                    <a:pt x="132" y="89"/>
                  </a:lnTo>
                  <a:lnTo>
                    <a:pt x="113" y="84"/>
                  </a:lnTo>
                  <a:lnTo>
                    <a:pt x="106" y="72"/>
                  </a:lnTo>
                  <a:lnTo>
                    <a:pt x="99" y="61"/>
                  </a:lnTo>
                  <a:lnTo>
                    <a:pt x="84" y="53"/>
                  </a:lnTo>
                  <a:lnTo>
                    <a:pt x="79" y="38"/>
                  </a:lnTo>
                  <a:lnTo>
                    <a:pt x="77" y="30"/>
                  </a:lnTo>
                  <a:lnTo>
                    <a:pt x="89" y="21"/>
                  </a:lnTo>
                  <a:lnTo>
                    <a:pt x="97" y="24"/>
                  </a:lnTo>
                  <a:lnTo>
                    <a:pt x="94" y="13"/>
                  </a:lnTo>
                  <a:lnTo>
                    <a:pt x="96" y="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97" name="Rectangle 311"/>
            <p:cNvSpPr>
              <a:spLocks noChangeArrowheads="1"/>
            </p:cNvSpPr>
            <p:nvPr/>
          </p:nvSpPr>
          <p:spPr bwMode="auto">
            <a:xfrm>
              <a:off x="2729" y="1830"/>
              <a:ext cx="0" cy="0"/>
            </a:xfrm>
            <a:prstGeom prst="rect">
              <a:avLst/>
            </a:prstGeom>
          </p:spPr>
          <p:style>
            <a:lnRef idx="1">
              <a:schemeClr val="accent3"/>
            </a:lnRef>
            <a:fillRef idx="3">
              <a:schemeClr val="accent3"/>
            </a:fillRef>
            <a:effectRef idx="2">
              <a:schemeClr val="accent3"/>
            </a:effectRef>
            <a:fontRef idx="minor">
              <a:schemeClr val="lt1"/>
            </a:fontRef>
          </p:style>
          <p:txBody>
            <a:bodyPr/>
            <a:lstStyle/>
            <a:p>
              <a:pPr>
                <a:lnSpc>
                  <a:spcPct val="90000"/>
                </a:lnSpc>
                <a:defRPr/>
              </a:pPr>
              <a:endParaRPr lang="en-US" sz="1400"/>
            </a:p>
          </p:txBody>
        </p:sp>
        <p:sp>
          <p:nvSpPr>
            <p:cNvPr id="13498" name="Freeform 312"/>
            <p:cNvSpPr/>
            <p:nvPr/>
          </p:nvSpPr>
          <p:spPr bwMode="auto">
            <a:xfrm>
              <a:off x="2736" y="1941"/>
              <a:ext cx="53" cy="33"/>
            </a:xfrm>
            <a:custGeom>
              <a:avLst/>
              <a:gdLst/>
              <a:ahLst/>
              <a:cxnLst>
                <a:cxn ang="0">
                  <a:pos x="39" y="18"/>
                </a:cxn>
                <a:cxn ang="0">
                  <a:pos x="39" y="29"/>
                </a:cxn>
                <a:cxn ang="0">
                  <a:pos x="21" y="22"/>
                </a:cxn>
                <a:cxn ang="0">
                  <a:pos x="3" y="14"/>
                </a:cxn>
                <a:cxn ang="0">
                  <a:pos x="0" y="5"/>
                </a:cxn>
                <a:cxn ang="0">
                  <a:pos x="13" y="4"/>
                </a:cxn>
                <a:cxn ang="0">
                  <a:pos x="29" y="3"/>
                </a:cxn>
                <a:cxn ang="0">
                  <a:pos x="45" y="0"/>
                </a:cxn>
                <a:cxn ang="0">
                  <a:pos x="39" y="18"/>
                </a:cxn>
              </a:cxnLst>
              <a:rect l="0" t="0" r="r" b="b"/>
              <a:pathLst>
                <a:path w="45" h="29">
                  <a:moveTo>
                    <a:pt x="39" y="18"/>
                  </a:moveTo>
                  <a:lnTo>
                    <a:pt x="39" y="29"/>
                  </a:lnTo>
                  <a:lnTo>
                    <a:pt x="21" y="22"/>
                  </a:lnTo>
                  <a:lnTo>
                    <a:pt x="3" y="14"/>
                  </a:lnTo>
                  <a:lnTo>
                    <a:pt x="0" y="5"/>
                  </a:lnTo>
                  <a:lnTo>
                    <a:pt x="13" y="4"/>
                  </a:lnTo>
                  <a:lnTo>
                    <a:pt x="29" y="3"/>
                  </a:lnTo>
                  <a:lnTo>
                    <a:pt x="45" y="0"/>
                  </a:lnTo>
                  <a:lnTo>
                    <a:pt x="39" y="1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499" name="Freeform 313"/>
            <p:cNvSpPr/>
            <p:nvPr/>
          </p:nvSpPr>
          <p:spPr bwMode="auto">
            <a:xfrm>
              <a:off x="2664" y="1883"/>
              <a:ext cx="27" cy="47"/>
            </a:xfrm>
            <a:custGeom>
              <a:avLst/>
              <a:gdLst/>
              <a:ahLst/>
              <a:cxnLst>
                <a:cxn ang="0">
                  <a:pos x="13" y="36"/>
                </a:cxn>
                <a:cxn ang="0">
                  <a:pos x="7" y="42"/>
                </a:cxn>
                <a:cxn ang="0">
                  <a:pos x="4" y="32"/>
                </a:cxn>
                <a:cxn ang="0">
                  <a:pos x="1" y="19"/>
                </a:cxn>
                <a:cxn ang="0">
                  <a:pos x="0" y="6"/>
                </a:cxn>
                <a:cxn ang="0">
                  <a:pos x="14" y="0"/>
                </a:cxn>
                <a:cxn ang="0">
                  <a:pos x="24" y="13"/>
                </a:cxn>
                <a:cxn ang="0">
                  <a:pos x="20" y="34"/>
                </a:cxn>
                <a:cxn ang="0">
                  <a:pos x="13" y="36"/>
                </a:cxn>
              </a:cxnLst>
              <a:rect l="0" t="0" r="r" b="b"/>
              <a:pathLst>
                <a:path w="24" h="42">
                  <a:moveTo>
                    <a:pt x="13" y="36"/>
                  </a:moveTo>
                  <a:lnTo>
                    <a:pt x="7" y="42"/>
                  </a:lnTo>
                  <a:lnTo>
                    <a:pt x="4" y="32"/>
                  </a:lnTo>
                  <a:lnTo>
                    <a:pt x="1" y="19"/>
                  </a:lnTo>
                  <a:lnTo>
                    <a:pt x="0" y="6"/>
                  </a:lnTo>
                  <a:lnTo>
                    <a:pt x="14" y="0"/>
                  </a:lnTo>
                  <a:lnTo>
                    <a:pt x="24" y="13"/>
                  </a:lnTo>
                  <a:lnTo>
                    <a:pt x="20" y="34"/>
                  </a:lnTo>
                  <a:lnTo>
                    <a:pt x="13" y="3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0" name="Freeform 314"/>
            <p:cNvSpPr/>
            <p:nvPr/>
          </p:nvSpPr>
          <p:spPr bwMode="auto">
            <a:xfrm>
              <a:off x="2649" y="1834"/>
              <a:ext cx="1" cy="0"/>
            </a:xfrm>
            <a:custGeom>
              <a:avLst/>
              <a:gdLst/>
              <a:ahLst/>
              <a:cxnLst>
                <a:cxn ang="0">
                  <a:pos x="1" y="0"/>
                </a:cxn>
                <a:cxn ang="0">
                  <a:pos x="0" y="0"/>
                </a:cxn>
                <a:cxn ang="0">
                  <a:pos x="1" y="0"/>
                </a:cxn>
              </a:cxnLst>
              <a:rect l="0" t="0" r="r" b="b"/>
              <a:pathLst>
                <a:path w="1">
                  <a:moveTo>
                    <a:pt x="1" y="0"/>
                  </a:moveTo>
                  <a:lnTo>
                    <a:pt x="0" y="0"/>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1" name="Freeform 315"/>
            <p:cNvSpPr/>
            <p:nvPr/>
          </p:nvSpPr>
          <p:spPr bwMode="auto">
            <a:xfrm>
              <a:off x="2960" y="1867"/>
              <a:ext cx="308" cy="124"/>
            </a:xfrm>
            <a:custGeom>
              <a:avLst/>
              <a:gdLst/>
              <a:ahLst/>
              <a:cxnLst>
                <a:cxn ang="0">
                  <a:pos x="186" y="93"/>
                </a:cxn>
                <a:cxn ang="0">
                  <a:pos x="159" y="96"/>
                </a:cxn>
                <a:cxn ang="0">
                  <a:pos x="151" y="110"/>
                </a:cxn>
                <a:cxn ang="0">
                  <a:pos x="150" y="106"/>
                </a:cxn>
                <a:cxn ang="0">
                  <a:pos x="144" y="95"/>
                </a:cxn>
                <a:cxn ang="0">
                  <a:pos x="123" y="99"/>
                </a:cxn>
                <a:cxn ang="0">
                  <a:pos x="95" y="102"/>
                </a:cxn>
                <a:cxn ang="0">
                  <a:pos x="69" y="100"/>
                </a:cxn>
                <a:cxn ang="0">
                  <a:pos x="47" y="99"/>
                </a:cxn>
                <a:cxn ang="0">
                  <a:pos x="31" y="95"/>
                </a:cxn>
                <a:cxn ang="0">
                  <a:pos x="33" y="90"/>
                </a:cxn>
                <a:cxn ang="0">
                  <a:pos x="23" y="84"/>
                </a:cxn>
                <a:cxn ang="0">
                  <a:pos x="18" y="75"/>
                </a:cxn>
                <a:cxn ang="0">
                  <a:pos x="4" y="63"/>
                </a:cxn>
                <a:cxn ang="0">
                  <a:pos x="12" y="65"/>
                </a:cxn>
                <a:cxn ang="0">
                  <a:pos x="10" y="56"/>
                </a:cxn>
                <a:cxn ang="0">
                  <a:pos x="0" y="45"/>
                </a:cxn>
                <a:cxn ang="0">
                  <a:pos x="16" y="30"/>
                </a:cxn>
                <a:cxn ang="0">
                  <a:pos x="39" y="28"/>
                </a:cxn>
                <a:cxn ang="0">
                  <a:pos x="45" y="22"/>
                </a:cxn>
                <a:cxn ang="0">
                  <a:pos x="65" y="17"/>
                </a:cxn>
                <a:cxn ang="0">
                  <a:pos x="100" y="3"/>
                </a:cxn>
                <a:cxn ang="0">
                  <a:pos x="123" y="2"/>
                </a:cxn>
                <a:cxn ang="0">
                  <a:pos x="139" y="10"/>
                </a:cxn>
                <a:cxn ang="0">
                  <a:pos x="177" y="18"/>
                </a:cxn>
                <a:cxn ang="0">
                  <a:pos x="217" y="9"/>
                </a:cxn>
                <a:cxn ang="0">
                  <a:pos x="245" y="15"/>
                </a:cxn>
                <a:cxn ang="0">
                  <a:pos x="257" y="35"/>
                </a:cxn>
                <a:cxn ang="0">
                  <a:pos x="264" y="46"/>
                </a:cxn>
                <a:cxn ang="0">
                  <a:pos x="269" y="74"/>
                </a:cxn>
                <a:cxn ang="0">
                  <a:pos x="270" y="88"/>
                </a:cxn>
                <a:cxn ang="0">
                  <a:pos x="246" y="84"/>
                </a:cxn>
                <a:cxn ang="0">
                  <a:pos x="238" y="87"/>
                </a:cxn>
                <a:cxn ang="0">
                  <a:pos x="209" y="93"/>
                </a:cxn>
              </a:cxnLst>
              <a:rect l="0" t="0" r="r" b="b"/>
              <a:pathLst>
                <a:path w="279" h="110">
                  <a:moveTo>
                    <a:pt x="209" y="93"/>
                  </a:moveTo>
                  <a:lnTo>
                    <a:pt x="186" y="93"/>
                  </a:lnTo>
                  <a:lnTo>
                    <a:pt x="163" y="94"/>
                  </a:lnTo>
                  <a:lnTo>
                    <a:pt x="159" y="96"/>
                  </a:lnTo>
                  <a:lnTo>
                    <a:pt x="157" y="104"/>
                  </a:lnTo>
                  <a:lnTo>
                    <a:pt x="151" y="110"/>
                  </a:lnTo>
                  <a:lnTo>
                    <a:pt x="150" y="108"/>
                  </a:lnTo>
                  <a:lnTo>
                    <a:pt x="150" y="106"/>
                  </a:lnTo>
                  <a:lnTo>
                    <a:pt x="151" y="92"/>
                  </a:lnTo>
                  <a:lnTo>
                    <a:pt x="144" y="95"/>
                  </a:lnTo>
                  <a:lnTo>
                    <a:pt x="135" y="95"/>
                  </a:lnTo>
                  <a:lnTo>
                    <a:pt x="123" y="99"/>
                  </a:lnTo>
                  <a:lnTo>
                    <a:pt x="107" y="106"/>
                  </a:lnTo>
                  <a:lnTo>
                    <a:pt x="95" y="102"/>
                  </a:lnTo>
                  <a:lnTo>
                    <a:pt x="71" y="93"/>
                  </a:lnTo>
                  <a:lnTo>
                    <a:pt x="69" y="100"/>
                  </a:lnTo>
                  <a:lnTo>
                    <a:pt x="61" y="104"/>
                  </a:lnTo>
                  <a:lnTo>
                    <a:pt x="47" y="99"/>
                  </a:lnTo>
                  <a:lnTo>
                    <a:pt x="40" y="94"/>
                  </a:lnTo>
                  <a:lnTo>
                    <a:pt x="31" y="95"/>
                  </a:lnTo>
                  <a:lnTo>
                    <a:pt x="24" y="95"/>
                  </a:lnTo>
                  <a:lnTo>
                    <a:pt x="33" y="90"/>
                  </a:lnTo>
                  <a:lnTo>
                    <a:pt x="22" y="89"/>
                  </a:lnTo>
                  <a:lnTo>
                    <a:pt x="23" y="84"/>
                  </a:lnTo>
                  <a:lnTo>
                    <a:pt x="16" y="78"/>
                  </a:lnTo>
                  <a:lnTo>
                    <a:pt x="18" y="75"/>
                  </a:lnTo>
                  <a:lnTo>
                    <a:pt x="5" y="69"/>
                  </a:lnTo>
                  <a:lnTo>
                    <a:pt x="4" y="63"/>
                  </a:lnTo>
                  <a:lnTo>
                    <a:pt x="7" y="63"/>
                  </a:lnTo>
                  <a:lnTo>
                    <a:pt x="12" y="65"/>
                  </a:lnTo>
                  <a:lnTo>
                    <a:pt x="10" y="58"/>
                  </a:lnTo>
                  <a:lnTo>
                    <a:pt x="10" y="56"/>
                  </a:lnTo>
                  <a:lnTo>
                    <a:pt x="9" y="46"/>
                  </a:lnTo>
                  <a:lnTo>
                    <a:pt x="0" y="45"/>
                  </a:lnTo>
                  <a:lnTo>
                    <a:pt x="1" y="33"/>
                  </a:lnTo>
                  <a:lnTo>
                    <a:pt x="16" y="30"/>
                  </a:lnTo>
                  <a:lnTo>
                    <a:pt x="21" y="27"/>
                  </a:lnTo>
                  <a:lnTo>
                    <a:pt x="39" y="28"/>
                  </a:lnTo>
                  <a:lnTo>
                    <a:pt x="49" y="23"/>
                  </a:lnTo>
                  <a:lnTo>
                    <a:pt x="45" y="22"/>
                  </a:lnTo>
                  <a:lnTo>
                    <a:pt x="37" y="16"/>
                  </a:lnTo>
                  <a:lnTo>
                    <a:pt x="65" y="17"/>
                  </a:lnTo>
                  <a:lnTo>
                    <a:pt x="85" y="4"/>
                  </a:lnTo>
                  <a:lnTo>
                    <a:pt x="100" y="3"/>
                  </a:lnTo>
                  <a:lnTo>
                    <a:pt x="114" y="0"/>
                  </a:lnTo>
                  <a:lnTo>
                    <a:pt x="123" y="2"/>
                  </a:lnTo>
                  <a:lnTo>
                    <a:pt x="133" y="6"/>
                  </a:lnTo>
                  <a:lnTo>
                    <a:pt x="139" y="10"/>
                  </a:lnTo>
                  <a:lnTo>
                    <a:pt x="159" y="15"/>
                  </a:lnTo>
                  <a:lnTo>
                    <a:pt x="177" y="18"/>
                  </a:lnTo>
                  <a:lnTo>
                    <a:pt x="196" y="20"/>
                  </a:lnTo>
                  <a:lnTo>
                    <a:pt x="217" y="9"/>
                  </a:lnTo>
                  <a:lnTo>
                    <a:pt x="235" y="8"/>
                  </a:lnTo>
                  <a:lnTo>
                    <a:pt x="245" y="15"/>
                  </a:lnTo>
                  <a:lnTo>
                    <a:pt x="251" y="26"/>
                  </a:lnTo>
                  <a:lnTo>
                    <a:pt x="257" y="35"/>
                  </a:lnTo>
                  <a:lnTo>
                    <a:pt x="270" y="41"/>
                  </a:lnTo>
                  <a:lnTo>
                    <a:pt x="264" y="46"/>
                  </a:lnTo>
                  <a:lnTo>
                    <a:pt x="265" y="56"/>
                  </a:lnTo>
                  <a:lnTo>
                    <a:pt x="269" y="74"/>
                  </a:lnTo>
                  <a:lnTo>
                    <a:pt x="279" y="87"/>
                  </a:lnTo>
                  <a:lnTo>
                    <a:pt x="270" y="88"/>
                  </a:lnTo>
                  <a:lnTo>
                    <a:pt x="267" y="84"/>
                  </a:lnTo>
                  <a:lnTo>
                    <a:pt x="246" y="84"/>
                  </a:lnTo>
                  <a:lnTo>
                    <a:pt x="243" y="88"/>
                  </a:lnTo>
                  <a:lnTo>
                    <a:pt x="238" y="87"/>
                  </a:lnTo>
                  <a:lnTo>
                    <a:pt x="223" y="89"/>
                  </a:lnTo>
                  <a:lnTo>
                    <a:pt x="209" y="9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2" name="Freeform 316"/>
            <p:cNvSpPr/>
            <p:nvPr/>
          </p:nvSpPr>
          <p:spPr bwMode="auto">
            <a:xfrm>
              <a:off x="2953" y="1867"/>
              <a:ext cx="47" cy="36"/>
            </a:xfrm>
            <a:custGeom>
              <a:avLst/>
              <a:gdLst/>
              <a:ahLst/>
              <a:cxnLst>
                <a:cxn ang="0">
                  <a:pos x="5" y="2"/>
                </a:cxn>
                <a:cxn ang="0">
                  <a:pos x="3" y="5"/>
                </a:cxn>
                <a:cxn ang="0">
                  <a:pos x="6" y="12"/>
                </a:cxn>
                <a:cxn ang="0">
                  <a:pos x="0" y="23"/>
                </a:cxn>
                <a:cxn ang="0">
                  <a:pos x="10" y="24"/>
                </a:cxn>
                <a:cxn ang="0">
                  <a:pos x="5" y="33"/>
                </a:cxn>
                <a:cxn ang="0">
                  <a:pos x="21" y="21"/>
                </a:cxn>
                <a:cxn ang="0">
                  <a:pos x="43" y="17"/>
                </a:cxn>
                <a:cxn ang="0">
                  <a:pos x="36" y="12"/>
                </a:cxn>
                <a:cxn ang="0">
                  <a:pos x="27" y="0"/>
                </a:cxn>
                <a:cxn ang="0">
                  <a:pos x="5" y="2"/>
                </a:cxn>
              </a:cxnLst>
              <a:rect l="0" t="0" r="r" b="b"/>
              <a:pathLst>
                <a:path w="43" h="33">
                  <a:moveTo>
                    <a:pt x="5" y="2"/>
                  </a:moveTo>
                  <a:lnTo>
                    <a:pt x="3" y="5"/>
                  </a:lnTo>
                  <a:lnTo>
                    <a:pt x="6" y="12"/>
                  </a:lnTo>
                  <a:lnTo>
                    <a:pt x="0" y="23"/>
                  </a:lnTo>
                  <a:lnTo>
                    <a:pt x="10" y="24"/>
                  </a:lnTo>
                  <a:lnTo>
                    <a:pt x="5" y="33"/>
                  </a:lnTo>
                  <a:lnTo>
                    <a:pt x="21" y="21"/>
                  </a:lnTo>
                  <a:lnTo>
                    <a:pt x="43" y="17"/>
                  </a:lnTo>
                  <a:lnTo>
                    <a:pt x="36" y="12"/>
                  </a:lnTo>
                  <a:lnTo>
                    <a:pt x="27" y="0"/>
                  </a:lnTo>
                  <a:lnTo>
                    <a:pt x="5"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3" name="Freeform 317"/>
            <p:cNvSpPr/>
            <p:nvPr/>
          </p:nvSpPr>
          <p:spPr bwMode="auto">
            <a:xfrm>
              <a:off x="2877" y="1595"/>
              <a:ext cx="138" cy="88"/>
            </a:xfrm>
            <a:custGeom>
              <a:avLst/>
              <a:gdLst/>
              <a:ahLst/>
              <a:cxnLst>
                <a:cxn ang="0">
                  <a:pos x="122" y="42"/>
                </a:cxn>
                <a:cxn ang="0">
                  <a:pos x="117" y="47"/>
                </a:cxn>
                <a:cxn ang="0">
                  <a:pos x="121" y="62"/>
                </a:cxn>
                <a:cxn ang="0">
                  <a:pos x="104" y="71"/>
                </a:cxn>
                <a:cxn ang="0">
                  <a:pos x="105" y="78"/>
                </a:cxn>
                <a:cxn ang="0">
                  <a:pos x="81" y="73"/>
                </a:cxn>
                <a:cxn ang="0">
                  <a:pos x="57" y="68"/>
                </a:cxn>
                <a:cxn ang="0">
                  <a:pos x="35" y="68"/>
                </a:cxn>
                <a:cxn ang="0">
                  <a:pos x="11" y="68"/>
                </a:cxn>
                <a:cxn ang="0">
                  <a:pos x="2" y="63"/>
                </a:cxn>
                <a:cxn ang="0">
                  <a:pos x="12" y="51"/>
                </a:cxn>
                <a:cxn ang="0">
                  <a:pos x="0" y="30"/>
                </a:cxn>
                <a:cxn ang="0">
                  <a:pos x="21" y="15"/>
                </a:cxn>
                <a:cxn ang="0">
                  <a:pos x="41" y="2"/>
                </a:cxn>
                <a:cxn ang="0">
                  <a:pos x="60" y="0"/>
                </a:cxn>
                <a:cxn ang="0">
                  <a:pos x="80" y="3"/>
                </a:cxn>
                <a:cxn ang="0">
                  <a:pos x="102" y="7"/>
                </a:cxn>
                <a:cxn ang="0">
                  <a:pos x="104" y="26"/>
                </a:cxn>
                <a:cxn ang="0">
                  <a:pos x="122" y="42"/>
                </a:cxn>
              </a:cxnLst>
              <a:rect l="0" t="0" r="r" b="b"/>
              <a:pathLst>
                <a:path w="122" h="78">
                  <a:moveTo>
                    <a:pt x="122" y="42"/>
                  </a:moveTo>
                  <a:lnTo>
                    <a:pt x="117" y="47"/>
                  </a:lnTo>
                  <a:lnTo>
                    <a:pt x="121" y="62"/>
                  </a:lnTo>
                  <a:lnTo>
                    <a:pt x="104" y="71"/>
                  </a:lnTo>
                  <a:lnTo>
                    <a:pt x="105" y="78"/>
                  </a:lnTo>
                  <a:lnTo>
                    <a:pt x="81" y="73"/>
                  </a:lnTo>
                  <a:lnTo>
                    <a:pt x="57" y="68"/>
                  </a:lnTo>
                  <a:lnTo>
                    <a:pt x="35" y="68"/>
                  </a:lnTo>
                  <a:lnTo>
                    <a:pt x="11" y="68"/>
                  </a:lnTo>
                  <a:lnTo>
                    <a:pt x="2" y="63"/>
                  </a:lnTo>
                  <a:lnTo>
                    <a:pt x="12" y="51"/>
                  </a:lnTo>
                  <a:lnTo>
                    <a:pt x="0" y="30"/>
                  </a:lnTo>
                  <a:lnTo>
                    <a:pt x="21" y="15"/>
                  </a:lnTo>
                  <a:lnTo>
                    <a:pt x="41" y="2"/>
                  </a:lnTo>
                  <a:lnTo>
                    <a:pt x="60" y="0"/>
                  </a:lnTo>
                  <a:lnTo>
                    <a:pt x="80" y="3"/>
                  </a:lnTo>
                  <a:lnTo>
                    <a:pt x="102" y="7"/>
                  </a:lnTo>
                  <a:lnTo>
                    <a:pt x="104" y="26"/>
                  </a:lnTo>
                  <a:lnTo>
                    <a:pt x="122" y="4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4" name="Freeform 318"/>
            <p:cNvSpPr/>
            <p:nvPr/>
          </p:nvSpPr>
          <p:spPr bwMode="auto">
            <a:xfrm>
              <a:off x="2653" y="1581"/>
              <a:ext cx="32" cy="41"/>
            </a:xfrm>
            <a:custGeom>
              <a:avLst/>
              <a:gdLst/>
              <a:ahLst/>
              <a:cxnLst>
                <a:cxn ang="0">
                  <a:pos x="18" y="31"/>
                </a:cxn>
                <a:cxn ang="0">
                  <a:pos x="17" y="36"/>
                </a:cxn>
                <a:cxn ang="0">
                  <a:pos x="6" y="34"/>
                </a:cxn>
                <a:cxn ang="0">
                  <a:pos x="4" y="31"/>
                </a:cxn>
                <a:cxn ang="0">
                  <a:pos x="0" y="23"/>
                </a:cxn>
                <a:cxn ang="0">
                  <a:pos x="0" y="6"/>
                </a:cxn>
                <a:cxn ang="0">
                  <a:pos x="7" y="5"/>
                </a:cxn>
                <a:cxn ang="0">
                  <a:pos x="10" y="6"/>
                </a:cxn>
                <a:cxn ang="0">
                  <a:pos x="11" y="3"/>
                </a:cxn>
                <a:cxn ang="0">
                  <a:pos x="21" y="0"/>
                </a:cxn>
                <a:cxn ang="0">
                  <a:pos x="24" y="6"/>
                </a:cxn>
                <a:cxn ang="0">
                  <a:pos x="31" y="7"/>
                </a:cxn>
                <a:cxn ang="0">
                  <a:pos x="29" y="13"/>
                </a:cxn>
                <a:cxn ang="0">
                  <a:pos x="19" y="21"/>
                </a:cxn>
                <a:cxn ang="0">
                  <a:pos x="19" y="23"/>
                </a:cxn>
                <a:cxn ang="0">
                  <a:pos x="18" y="31"/>
                </a:cxn>
              </a:cxnLst>
              <a:rect l="0" t="0" r="r" b="b"/>
              <a:pathLst>
                <a:path w="31" h="36">
                  <a:moveTo>
                    <a:pt x="18" y="31"/>
                  </a:moveTo>
                  <a:lnTo>
                    <a:pt x="17" y="36"/>
                  </a:lnTo>
                  <a:lnTo>
                    <a:pt x="6" y="34"/>
                  </a:lnTo>
                  <a:lnTo>
                    <a:pt x="4" y="31"/>
                  </a:lnTo>
                  <a:lnTo>
                    <a:pt x="0" y="23"/>
                  </a:lnTo>
                  <a:lnTo>
                    <a:pt x="0" y="6"/>
                  </a:lnTo>
                  <a:lnTo>
                    <a:pt x="7" y="5"/>
                  </a:lnTo>
                  <a:lnTo>
                    <a:pt x="10" y="6"/>
                  </a:lnTo>
                  <a:lnTo>
                    <a:pt x="11" y="3"/>
                  </a:lnTo>
                  <a:lnTo>
                    <a:pt x="21" y="0"/>
                  </a:lnTo>
                  <a:lnTo>
                    <a:pt x="24" y="6"/>
                  </a:lnTo>
                  <a:lnTo>
                    <a:pt x="31" y="7"/>
                  </a:lnTo>
                  <a:lnTo>
                    <a:pt x="29" y="13"/>
                  </a:lnTo>
                  <a:lnTo>
                    <a:pt x="19" y="21"/>
                  </a:lnTo>
                  <a:lnTo>
                    <a:pt x="19" y="23"/>
                  </a:lnTo>
                  <a:lnTo>
                    <a:pt x="18" y="3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5" name="Freeform 319"/>
            <p:cNvSpPr/>
            <p:nvPr/>
          </p:nvSpPr>
          <p:spPr bwMode="auto">
            <a:xfrm>
              <a:off x="2692" y="1595"/>
              <a:ext cx="24" cy="21"/>
            </a:xfrm>
            <a:custGeom>
              <a:avLst/>
              <a:gdLst/>
              <a:ahLst/>
              <a:cxnLst>
                <a:cxn ang="0">
                  <a:pos x="20" y="6"/>
                </a:cxn>
                <a:cxn ang="0">
                  <a:pos x="18" y="2"/>
                </a:cxn>
                <a:cxn ang="0">
                  <a:pos x="14" y="0"/>
                </a:cxn>
                <a:cxn ang="0">
                  <a:pos x="12" y="6"/>
                </a:cxn>
                <a:cxn ang="0">
                  <a:pos x="9" y="4"/>
                </a:cxn>
                <a:cxn ang="0">
                  <a:pos x="3" y="2"/>
                </a:cxn>
                <a:cxn ang="0">
                  <a:pos x="0" y="6"/>
                </a:cxn>
                <a:cxn ang="0">
                  <a:pos x="0" y="9"/>
                </a:cxn>
                <a:cxn ang="0">
                  <a:pos x="11" y="18"/>
                </a:cxn>
                <a:cxn ang="0">
                  <a:pos x="15" y="14"/>
                </a:cxn>
                <a:cxn ang="0">
                  <a:pos x="15" y="10"/>
                </a:cxn>
                <a:cxn ang="0">
                  <a:pos x="20" y="6"/>
                </a:cxn>
              </a:cxnLst>
              <a:rect l="0" t="0" r="r" b="b"/>
              <a:pathLst>
                <a:path w="20" h="18">
                  <a:moveTo>
                    <a:pt x="20" y="6"/>
                  </a:moveTo>
                  <a:lnTo>
                    <a:pt x="18" y="2"/>
                  </a:lnTo>
                  <a:lnTo>
                    <a:pt x="14" y="0"/>
                  </a:lnTo>
                  <a:lnTo>
                    <a:pt x="12" y="6"/>
                  </a:lnTo>
                  <a:lnTo>
                    <a:pt x="9" y="4"/>
                  </a:lnTo>
                  <a:lnTo>
                    <a:pt x="3" y="2"/>
                  </a:lnTo>
                  <a:lnTo>
                    <a:pt x="0" y="6"/>
                  </a:lnTo>
                  <a:lnTo>
                    <a:pt x="0" y="9"/>
                  </a:lnTo>
                  <a:lnTo>
                    <a:pt x="11" y="18"/>
                  </a:lnTo>
                  <a:lnTo>
                    <a:pt x="15" y="14"/>
                  </a:lnTo>
                  <a:lnTo>
                    <a:pt x="15" y="10"/>
                  </a:lnTo>
                  <a:lnTo>
                    <a:pt x="20"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6" name="Freeform 320"/>
            <p:cNvSpPr/>
            <p:nvPr/>
          </p:nvSpPr>
          <p:spPr bwMode="auto">
            <a:xfrm>
              <a:off x="2653" y="1564"/>
              <a:ext cx="31" cy="21"/>
            </a:xfrm>
            <a:custGeom>
              <a:avLst/>
              <a:gdLst/>
              <a:ahLst/>
              <a:cxnLst>
                <a:cxn ang="0">
                  <a:pos x="23" y="12"/>
                </a:cxn>
                <a:cxn ang="0">
                  <a:pos x="3" y="13"/>
                </a:cxn>
                <a:cxn ang="0">
                  <a:pos x="0" y="18"/>
                </a:cxn>
                <a:cxn ang="0">
                  <a:pos x="2" y="11"/>
                </a:cxn>
                <a:cxn ang="0">
                  <a:pos x="15" y="8"/>
                </a:cxn>
                <a:cxn ang="0">
                  <a:pos x="28" y="0"/>
                </a:cxn>
                <a:cxn ang="0">
                  <a:pos x="23" y="12"/>
                </a:cxn>
              </a:cxnLst>
              <a:rect l="0" t="0" r="r" b="b"/>
              <a:pathLst>
                <a:path w="28" h="18">
                  <a:moveTo>
                    <a:pt x="23" y="12"/>
                  </a:moveTo>
                  <a:lnTo>
                    <a:pt x="3" y="13"/>
                  </a:lnTo>
                  <a:lnTo>
                    <a:pt x="0" y="18"/>
                  </a:lnTo>
                  <a:lnTo>
                    <a:pt x="2" y="11"/>
                  </a:lnTo>
                  <a:lnTo>
                    <a:pt x="15" y="8"/>
                  </a:lnTo>
                  <a:lnTo>
                    <a:pt x="28" y="0"/>
                  </a:lnTo>
                  <a:lnTo>
                    <a:pt x="23"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7" name="Freeform 321"/>
            <p:cNvSpPr/>
            <p:nvPr/>
          </p:nvSpPr>
          <p:spPr bwMode="auto">
            <a:xfrm>
              <a:off x="2676" y="1608"/>
              <a:ext cx="14" cy="9"/>
            </a:xfrm>
            <a:custGeom>
              <a:avLst/>
              <a:gdLst/>
              <a:ahLst/>
              <a:cxnLst>
                <a:cxn ang="0">
                  <a:pos x="13" y="4"/>
                </a:cxn>
                <a:cxn ang="0">
                  <a:pos x="9" y="0"/>
                </a:cxn>
                <a:cxn ang="0">
                  <a:pos x="0" y="1"/>
                </a:cxn>
                <a:cxn ang="0">
                  <a:pos x="9" y="9"/>
                </a:cxn>
                <a:cxn ang="0">
                  <a:pos x="13" y="4"/>
                </a:cxn>
              </a:cxnLst>
              <a:rect l="0" t="0" r="r" b="b"/>
              <a:pathLst>
                <a:path w="13" h="9">
                  <a:moveTo>
                    <a:pt x="13" y="4"/>
                  </a:moveTo>
                  <a:lnTo>
                    <a:pt x="9" y="0"/>
                  </a:lnTo>
                  <a:lnTo>
                    <a:pt x="0" y="1"/>
                  </a:lnTo>
                  <a:lnTo>
                    <a:pt x="9" y="9"/>
                  </a:lnTo>
                  <a:lnTo>
                    <a:pt x="13"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8" name="Freeform 322"/>
            <p:cNvSpPr/>
            <p:nvPr/>
          </p:nvSpPr>
          <p:spPr bwMode="auto">
            <a:xfrm>
              <a:off x="2706" y="1616"/>
              <a:ext cx="3" cy="5"/>
            </a:xfrm>
            <a:custGeom>
              <a:avLst/>
              <a:gdLst/>
              <a:ahLst/>
              <a:cxnLst>
                <a:cxn ang="0">
                  <a:pos x="3" y="1"/>
                </a:cxn>
                <a:cxn ang="0">
                  <a:pos x="0" y="0"/>
                </a:cxn>
                <a:cxn ang="0">
                  <a:pos x="0" y="3"/>
                </a:cxn>
                <a:cxn ang="0">
                  <a:pos x="3" y="1"/>
                </a:cxn>
              </a:cxnLst>
              <a:rect l="0" t="0" r="r" b="b"/>
              <a:pathLst>
                <a:path w="3" h="3">
                  <a:moveTo>
                    <a:pt x="3" y="1"/>
                  </a:moveTo>
                  <a:lnTo>
                    <a:pt x="0" y="0"/>
                  </a:lnTo>
                  <a:lnTo>
                    <a:pt x="0" y="3"/>
                  </a:lnTo>
                  <a:lnTo>
                    <a:pt x="3"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09" name="Freeform 323"/>
            <p:cNvSpPr/>
            <p:nvPr/>
          </p:nvSpPr>
          <p:spPr bwMode="auto">
            <a:xfrm>
              <a:off x="2864" y="1532"/>
              <a:ext cx="66" cy="31"/>
            </a:xfrm>
            <a:custGeom>
              <a:avLst/>
              <a:gdLst/>
              <a:ahLst/>
              <a:cxnLst>
                <a:cxn ang="0">
                  <a:pos x="59" y="17"/>
                </a:cxn>
                <a:cxn ang="0">
                  <a:pos x="55" y="2"/>
                </a:cxn>
                <a:cxn ang="0">
                  <a:pos x="24" y="0"/>
                </a:cxn>
                <a:cxn ang="0">
                  <a:pos x="0" y="6"/>
                </a:cxn>
                <a:cxn ang="0">
                  <a:pos x="2" y="12"/>
                </a:cxn>
                <a:cxn ang="0">
                  <a:pos x="11" y="22"/>
                </a:cxn>
                <a:cxn ang="0">
                  <a:pos x="16" y="22"/>
                </a:cxn>
                <a:cxn ang="0">
                  <a:pos x="34" y="24"/>
                </a:cxn>
                <a:cxn ang="0">
                  <a:pos x="53" y="28"/>
                </a:cxn>
                <a:cxn ang="0">
                  <a:pos x="59" y="17"/>
                </a:cxn>
              </a:cxnLst>
              <a:rect l="0" t="0" r="r" b="b"/>
              <a:pathLst>
                <a:path w="59" h="28">
                  <a:moveTo>
                    <a:pt x="59" y="17"/>
                  </a:moveTo>
                  <a:lnTo>
                    <a:pt x="55" y="2"/>
                  </a:lnTo>
                  <a:lnTo>
                    <a:pt x="24" y="0"/>
                  </a:lnTo>
                  <a:lnTo>
                    <a:pt x="0" y="6"/>
                  </a:lnTo>
                  <a:lnTo>
                    <a:pt x="2" y="12"/>
                  </a:lnTo>
                  <a:lnTo>
                    <a:pt x="11" y="22"/>
                  </a:lnTo>
                  <a:lnTo>
                    <a:pt x="16" y="22"/>
                  </a:lnTo>
                  <a:lnTo>
                    <a:pt x="34" y="24"/>
                  </a:lnTo>
                  <a:lnTo>
                    <a:pt x="53" y="28"/>
                  </a:lnTo>
                  <a:lnTo>
                    <a:pt x="59" y="1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0" name="Freeform 324"/>
            <p:cNvSpPr/>
            <p:nvPr/>
          </p:nvSpPr>
          <p:spPr bwMode="auto">
            <a:xfrm>
              <a:off x="2836" y="1556"/>
              <a:ext cx="106" cy="45"/>
            </a:xfrm>
            <a:custGeom>
              <a:avLst/>
              <a:gdLst/>
              <a:ahLst/>
              <a:cxnLst>
                <a:cxn ang="0">
                  <a:pos x="49" y="26"/>
                </a:cxn>
                <a:cxn ang="0">
                  <a:pos x="26" y="30"/>
                </a:cxn>
                <a:cxn ang="0">
                  <a:pos x="5" y="32"/>
                </a:cxn>
                <a:cxn ang="0">
                  <a:pos x="0" y="33"/>
                </a:cxn>
                <a:cxn ang="0">
                  <a:pos x="7" y="10"/>
                </a:cxn>
                <a:cxn ang="0">
                  <a:pos x="18" y="10"/>
                </a:cxn>
                <a:cxn ang="0">
                  <a:pos x="35" y="21"/>
                </a:cxn>
                <a:cxn ang="0">
                  <a:pos x="42" y="14"/>
                </a:cxn>
                <a:cxn ang="0">
                  <a:pos x="41" y="0"/>
                </a:cxn>
                <a:cxn ang="0">
                  <a:pos x="59" y="2"/>
                </a:cxn>
                <a:cxn ang="0">
                  <a:pos x="78" y="6"/>
                </a:cxn>
                <a:cxn ang="0">
                  <a:pos x="86" y="18"/>
                </a:cxn>
                <a:cxn ang="0">
                  <a:pos x="96" y="37"/>
                </a:cxn>
                <a:cxn ang="0">
                  <a:pos x="77" y="39"/>
                </a:cxn>
                <a:cxn ang="0">
                  <a:pos x="49" y="26"/>
                </a:cxn>
              </a:cxnLst>
              <a:rect l="0" t="0" r="r" b="b"/>
              <a:pathLst>
                <a:path w="96" h="39">
                  <a:moveTo>
                    <a:pt x="49" y="26"/>
                  </a:moveTo>
                  <a:lnTo>
                    <a:pt x="26" y="30"/>
                  </a:lnTo>
                  <a:lnTo>
                    <a:pt x="5" y="32"/>
                  </a:lnTo>
                  <a:lnTo>
                    <a:pt x="0" y="33"/>
                  </a:lnTo>
                  <a:lnTo>
                    <a:pt x="7" y="10"/>
                  </a:lnTo>
                  <a:lnTo>
                    <a:pt x="18" y="10"/>
                  </a:lnTo>
                  <a:lnTo>
                    <a:pt x="35" y="21"/>
                  </a:lnTo>
                  <a:lnTo>
                    <a:pt x="42" y="14"/>
                  </a:lnTo>
                  <a:lnTo>
                    <a:pt x="41" y="0"/>
                  </a:lnTo>
                  <a:lnTo>
                    <a:pt x="59" y="2"/>
                  </a:lnTo>
                  <a:lnTo>
                    <a:pt x="78" y="6"/>
                  </a:lnTo>
                  <a:lnTo>
                    <a:pt x="86" y="18"/>
                  </a:lnTo>
                  <a:lnTo>
                    <a:pt x="96" y="37"/>
                  </a:lnTo>
                  <a:lnTo>
                    <a:pt x="77" y="39"/>
                  </a:lnTo>
                  <a:lnTo>
                    <a:pt x="49" y="2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1" name="Freeform 325"/>
            <p:cNvSpPr/>
            <p:nvPr/>
          </p:nvSpPr>
          <p:spPr bwMode="auto">
            <a:xfrm>
              <a:off x="2836" y="1586"/>
              <a:ext cx="86" cy="47"/>
            </a:xfrm>
            <a:custGeom>
              <a:avLst/>
              <a:gdLst/>
              <a:ahLst/>
              <a:cxnLst>
                <a:cxn ang="0">
                  <a:pos x="3" y="29"/>
                </a:cxn>
                <a:cxn ang="0">
                  <a:pos x="0" y="7"/>
                </a:cxn>
                <a:cxn ang="0">
                  <a:pos x="5" y="6"/>
                </a:cxn>
                <a:cxn ang="0">
                  <a:pos x="26" y="4"/>
                </a:cxn>
                <a:cxn ang="0">
                  <a:pos x="49" y="0"/>
                </a:cxn>
                <a:cxn ang="0">
                  <a:pos x="77" y="13"/>
                </a:cxn>
                <a:cxn ang="0">
                  <a:pos x="57" y="26"/>
                </a:cxn>
                <a:cxn ang="0">
                  <a:pos x="36" y="41"/>
                </a:cxn>
                <a:cxn ang="0">
                  <a:pos x="24" y="40"/>
                </a:cxn>
                <a:cxn ang="0">
                  <a:pos x="24" y="32"/>
                </a:cxn>
                <a:cxn ang="0">
                  <a:pos x="12" y="31"/>
                </a:cxn>
                <a:cxn ang="0">
                  <a:pos x="3" y="29"/>
                </a:cxn>
              </a:cxnLst>
              <a:rect l="0" t="0" r="r" b="b"/>
              <a:pathLst>
                <a:path w="77" h="41">
                  <a:moveTo>
                    <a:pt x="3" y="29"/>
                  </a:moveTo>
                  <a:lnTo>
                    <a:pt x="0" y="7"/>
                  </a:lnTo>
                  <a:lnTo>
                    <a:pt x="5" y="6"/>
                  </a:lnTo>
                  <a:lnTo>
                    <a:pt x="26" y="4"/>
                  </a:lnTo>
                  <a:lnTo>
                    <a:pt x="49" y="0"/>
                  </a:lnTo>
                  <a:lnTo>
                    <a:pt x="77" y="13"/>
                  </a:lnTo>
                  <a:lnTo>
                    <a:pt x="57" y="26"/>
                  </a:lnTo>
                  <a:lnTo>
                    <a:pt x="36" y="41"/>
                  </a:lnTo>
                  <a:lnTo>
                    <a:pt x="24" y="40"/>
                  </a:lnTo>
                  <a:lnTo>
                    <a:pt x="24" y="32"/>
                  </a:lnTo>
                  <a:lnTo>
                    <a:pt x="12" y="31"/>
                  </a:lnTo>
                  <a:lnTo>
                    <a:pt x="3" y="2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2" name="Freeform 326"/>
            <p:cNvSpPr/>
            <p:nvPr/>
          </p:nvSpPr>
          <p:spPr bwMode="auto">
            <a:xfrm>
              <a:off x="2582" y="1647"/>
              <a:ext cx="57" cy="47"/>
            </a:xfrm>
            <a:custGeom>
              <a:avLst/>
              <a:gdLst/>
              <a:ahLst/>
              <a:cxnLst>
                <a:cxn ang="0">
                  <a:pos x="38" y="27"/>
                </a:cxn>
                <a:cxn ang="0">
                  <a:pos x="50" y="21"/>
                </a:cxn>
                <a:cxn ang="0">
                  <a:pos x="45" y="13"/>
                </a:cxn>
                <a:cxn ang="0">
                  <a:pos x="51" y="3"/>
                </a:cxn>
                <a:cxn ang="0">
                  <a:pos x="34" y="0"/>
                </a:cxn>
                <a:cxn ang="0">
                  <a:pos x="16" y="11"/>
                </a:cxn>
                <a:cxn ang="0">
                  <a:pos x="4" y="29"/>
                </a:cxn>
                <a:cxn ang="0">
                  <a:pos x="0" y="35"/>
                </a:cxn>
                <a:cxn ang="0">
                  <a:pos x="12" y="35"/>
                </a:cxn>
                <a:cxn ang="0">
                  <a:pos x="30" y="36"/>
                </a:cxn>
                <a:cxn ang="0">
                  <a:pos x="32" y="42"/>
                </a:cxn>
                <a:cxn ang="0">
                  <a:pos x="37" y="46"/>
                </a:cxn>
                <a:cxn ang="0">
                  <a:pos x="38" y="27"/>
                </a:cxn>
              </a:cxnLst>
              <a:rect l="0" t="0" r="r" b="b"/>
              <a:pathLst>
                <a:path w="51" h="46">
                  <a:moveTo>
                    <a:pt x="38" y="27"/>
                  </a:moveTo>
                  <a:lnTo>
                    <a:pt x="50" y="21"/>
                  </a:lnTo>
                  <a:lnTo>
                    <a:pt x="45" y="13"/>
                  </a:lnTo>
                  <a:lnTo>
                    <a:pt x="51" y="3"/>
                  </a:lnTo>
                  <a:lnTo>
                    <a:pt x="34" y="0"/>
                  </a:lnTo>
                  <a:lnTo>
                    <a:pt x="16" y="11"/>
                  </a:lnTo>
                  <a:lnTo>
                    <a:pt x="4" y="29"/>
                  </a:lnTo>
                  <a:lnTo>
                    <a:pt x="0" y="35"/>
                  </a:lnTo>
                  <a:lnTo>
                    <a:pt x="12" y="35"/>
                  </a:lnTo>
                  <a:lnTo>
                    <a:pt x="30" y="36"/>
                  </a:lnTo>
                  <a:lnTo>
                    <a:pt x="32" y="42"/>
                  </a:lnTo>
                  <a:lnTo>
                    <a:pt x="37" y="46"/>
                  </a:lnTo>
                  <a:lnTo>
                    <a:pt x="38" y="2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3" name="Freeform 327"/>
            <p:cNvSpPr/>
            <p:nvPr/>
          </p:nvSpPr>
          <p:spPr bwMode="auto">
            <a:xfrm>
              <a:off x="2743" y="1621"/>
              <a:ext cx="153" cy="109"/>
            </a:xfrm>
            <a:custGeom>
              <a:avLst/>
              <a:gdLst/>
              <a:ahLst/>
              <a:cxnLst>
                <a:cxn ang="0">
                  <a:pos x="57" y="5"/>
                </a:cxn>
                <a:cxn ang="0">
                  <a:pos x="55" y="0"/>
                </a:cxn>
                <a:cxn ang="0">
                  <a:pos x="37" y="2"/>
                </a:cxn>
                <a:cxn ang="0">
                  <a:pos x="19" y="8"/>
                </a:cxn>
                <a:cxn ang="0">
                  <a:pos x="0" y="11"/>
                </a:cxn>
                <a:cxn ang="0">
                  <a:pos x="6" y="17"/>
                </a:cxn>
                <a:cxn ang="0">
                  <a:pos x="1" y="18"/>
                </a:cxn>
                <a:cxn ang="0">
                  <a:pos x="3" y="34"/>
                </a:cxn>
                <a:cxn ang="0">
                  <a:pos x="10" y="53"/>
                </a:cxn>
                <a:cxn ang="0">
                  <a:pos x="13" y="66"/>
                </a:cxn>
                <a:cxn ang="0">
                  <a:pos x="15" y="66"/>
                </a:cxn>
                <a:cxn ang="0">
                  <a:pos x="33" y="72"/>
                </a:cxn>
                <a:cxn ang="0">
                  <a:pos x="37" y="77"/>
                </a:cxn>
                <a:cxn ang="0">
                  <a:pos x="44" y="77"/>
                </a:cxn>
                <a:cxn ang="0">
                  <a:pos x="54" y="77"/>
                </a:cxn>
                <a:cxn ang="0">
                  <a:pos x="70" y="89"/>
                </a:cxn>
                <a:cxn ang="0">
                  <a:pos x="86" y="90"/>
                </a:cxn>
                <a:cxn ang="0">
                  <a:pos x="88" y="94"/>
                </a:cxn>
                <a:cxn ang="0">
                  <a:pos x="100" y="93"/>
                </a:cxn>
                <a:cxn ang="0">
                  <a:pos x="122" y="98"/>
                </a:cxn>
                <a:cxn ang="0">
                  <a:pos x="124" y="93"/>
                </a:cxn>
                <a:cxn ang="0">
                  <a:pos x="138" y="75"/>
                </a:cxn>
                <a:cxn ang="0">
                  <a:pos x="139" y="66"/>
                </a:cxn>
                <a:cxn ang="0">
                  <a:pos x="132" y="47"/>
                </a:cxn>
                <a:cxn ang="0">
                  <a:pos x="123" y="42"/>
                </a:cxn>
                <a:cxn ang="0">
                  <a:pos x="133" y="30"/>
                </a:cxn>
                <a:cxn ang="0">
                  <a:pos x="121" y="9"/>
                </a:cxn>
                <a:cxn ang="0">
                  <a:pos x="96" y="6"/>
                </a:cxn>
                <a:cxn ang="0">
                  <a:pos x="72" y="5"/>
                </a:cxn>
                <a:cxn ang="0">
                  <a:pos x="57" y="5"/>
                </a:cxn>
              </a:cxnLst>
              <a:rect l="0" t="0" r="r" b="b"/>
              <a:pathLst>
                <a:path w="139" h="98">
                  <a:moveTo>
                    <a:pt x="57" y="5"/>
                  </a:moveTo>
                  <a:lnTo>
                    <a:pt x="55" y="0"/>
                  </a:lnTo>
                  <a:lnTo>
                    <a:pt x="37" y="2"/>
                  </a:lnTo>
                  <a:lnTo>
                    <a:pt x="19" y="8"/>
                  </a:lnTo>
                  <a:lnTo>
                    <a:pt x="0" y="11"/>
                  </a:lnTo>
                  <a:lnTo>
                    <a:pt x="6" y="17"/>
                  </a:lnTo>
                  <a:lnTo>
                    <a:pt x="1" y="18"/>
                  </a:lnTo>
                  <a:lnTo>
                    <a:pt x="3" y="34"/>
                  </a:lnTo>
                  <a:lnTo>
                    <a:pt x="10" y="53"/>
                  </a:lnTo>
                  <a:lnTo>
                    <a:pt x="13" y="66"/>
                  </a:lnTo>
                  <a:lnTo>
                    <a:pt x="15" y="66"/>
                  </a:lnTo>
                  <a:lnTo>
                    <a:pt x="33" y="72"/>
                  </a:lnTo>
                  <a:lnTo>
                    <a:pt x="37" y="77"/>
                  </a:lnTo>
                  <a:lnTo>
                    <a:pt x="44" y="77"/>
                  </a:lnTo>
                  <a:lnTo>
                    <a:pt x="54" y="77"/>
                  </a:lnTo>
                  <a:lnTo>
                    <a:pt x="70" y="89"/>
                  </a:lnTo>
                  <a:lnTo>
                    <a:pt x="86" y="90"/>
                  </a:lnTo>
                  <a:lnTo>
                    <a:pt x="88" y="94"/>
                  </a:lnTo>
                  <a:lnTo>
                    <a:pt x="100" y="93"/>
                  </a:lnTo>
                  <a:lnTo>
                    <a:pt x="122" y="98"/>
                  </a:lnTo>
                  <a:lnTo>
                    <a:pt x="124" y="93"/>
                  </a:lnTo>
                  <a:lnTo>
                    <a:pt x="138" y="75"/>
                  </a:lnTo>
                  <a:lnTo>
                    <a:pt x="139" y="66"/>
                  </a:lnTo>
                  <a:lnTo>
                    <a:pt x="132" y="47"/>
                  </a:lnTo>
                  <a:lnTo>
                    <a:pt x="123" y="42"/>
                  </a:lnTo>
                  <a:lnTo>
                    <a:pt x="133" y="30"/>
                  </a:lnTo>
                  <a:lnTo>
                    <a:pt x="121" y="9"/>
                  </a:lnTo>
                  <a:lnTo>
                    <a:pt x="96" y="6"/>
                  </a:lnTo>
                  <a:lnTo>
                    <a:pt x="72" y="5"/>
                  </a:lnTo>
                  <a:lnTo>
                    <a:pt x="57"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4" name="Freeform 328"/>
            <p:cNvSpPr/>
            <p:nvPr/>
          </p:nvSpPr>
          <p:spPr bwMode="auto">
            <a:xfrm>
              <a:off x="2849" y="1745"/>
              <a:ext cx="152" cy="89"/>
            </a:xfrm>
            <a:custGeom>
              <a:avLst/>
              <a:gdLst/>
              <a:ahLst/>
              <a:cxnLst>
                <a:cxn ang="0">
                  <a:pos x="123" y="66"/>
                </a:cxn>
                <a:cxn ang="0">
                  <a:pos x="122" y="79"/>
                </a:cxn>
                <a:cxn ang="0">
                  <a:pos x="95" y="73"/>
                </a:cxn>
                <a:cxn ang="0">
                  <a:pos x="73" y="80"/>
                </a:cxn>
                <a:cxn ang="0">
                  <a:pos x="56" y="78"/>
                </a:cxn>
                <a:cxn ang="0">
                  <a:pos x="41" y="76"/>
                </a:cxn>
                <a:cxn ang="0">
                  <a:pos x="37" y="71"/>
                </a:cxn>
                <a:cxn ang="0">
                  <a:pos x="36" y="65"/>
                </a:cxn>
                <a:cxn ang="0">
                  <a:pos x="31" y="64"/>
                </a:cxn>
                <a:cxn ang="0">
                  <a:pos x="26" y="62"/>
                </a:cxn>
                <a:cxn ang="0">
                  <a:pos x="20" y="59"/>
                </a:cxn>
                <a:cxn ang="0">
                  <a:pos x="0" y="37"/>
                </a:cxn>
                <a:cxn ang="0">
                  <a:pos x="7" y="35"/>
                </a:cxn>
                <a:cxn ang="0">
                  <a:pos x="19" y="19"/>
                </a:cxn>
                <a:cxn ang="0">
                  <a:pos x="32" y="6"/>
                </a:cxn>
                <a:cxn ang="0">
                  <a:pos x="33" y="5"/>
                </a:cxn>
                <a:cxn ang="0">
                  <a:pos x="60" y="7"/>
                </a:cxn>
                <a:cxn ang="0">
                  <a:pos x="84" y="0"/>
                </a:cxn>
                <a:cxn ang="0">
                  <a:pos x="85" y="0"/>
                </a:cxn>
                <a:cxn ang="0">
                  <a:pos x="95" y="11"/>
                </a:cxn>
                <a:cxn ang="0">
                  <a:pos x="105" y="20"/>
                </a:cxn>
                <a:cxn ang="0">
                  <a:pos x="110" y="36"/>
                </a:cxn>
                <a:cxn ang="0">
                  <a:pos x="114" y="50"/>
                </a:cxn>
                <a:cxn ang="0">
                  <a:pos x="126" y="50"/>
                </a:cxn>
                <a:cxn ang="0">
                  <a:pos x="134" y="53"/>
                </a:cxn>
                <a:cxn ang="0">
                  <a:pos x="134" y="58"/>
                </a:cxn>
                <a:cxn ang="0">
                  <a:pos x="128" y="61"/>
                </a:cxn>
                <a:cxn ang="0">
                  <a:pos x="127" y="60"/>
                </a:cxn>
                <a:cxn ang="0">
                  <a:pos x="123" y="66"/>
                </a:cxn>
              </a:cxnLst>
              <a:rect l="0" t="0" r="r" b="b"/>
              <a:pathLst>
                <a:path w="134" h="80">
                  <a:moveTo>
                    <a:pt x="123" y="66"/>
                  </a:moveTo>
                  <a:lnTo>
                    <a:pt x="122" y="79"/>
                  </a:lnTo>
                  <a:lnTo>
                    <a:pt x="95" y="73"/>
                  </a:lnTo>
                  <a:lnTo>
                    <a:pt x="73" y="80"/>
                  </a:lnTo>
                  <a:lnTo>
                    <a:pt x="56" y="78"/>
                  </a:lnTo>
                  <a:lnTo>
                    <a:pt x="41" y="76"/>
                  </a:lnTo>
                  <a:lnTo>
                    <a:pt x="37" y="71"/>
                  </a:lnTo>
                  <a:lnTo>
                    <a:pt x="36" y="65"/>
                  </a:lnTo>
                  <a:lnTo>
                    <a:pt x="31" y="64"/>
                  </a:lnTo>
                  <a:lnTo>
                    <a:pt x="26" y="62"/>
                  </a:lnTo>
                  <a:lnTo>
                    <a:pt x="20" y="59"/>
                  </a:lnTo>
                  <a:lnTo>
                    <a:pt x="0" y="37"/>
                  </a:lnTo>
                  <a:lnTo>
                    <a:pt x="7" y="35"/>
                  </a:lnTo>
                  <a:lnTo>
                    <a:pt x="19" y="19"/>
                  </a:lnTo>
                  <a:lnTo>
                    <a:pt x="32" y="6"/>
                  </a:lnTo>
                  <a:lnTo>
                    <a:pt x="33" y="5"/>
                  </a:lnTo>
                  <a:lnTo>
                    <a:pt x="60" y="7"/>
                  </a:lnTo>
                  <a:lnTo>
                    <a:pt x="84" y="0"/>
                  </a:lnTo>
                  <a:lnTo>
                    <a:pt x="85" y="0"/>
                  </a:lnTo>
                  <a:lnTo>
                    <a:pt x="95" y="11"/>
                  </a:lnTo>
                  <a:lnTo>
                    <a:pt x="105" y="20"/>
                  </a:lnTo>
                  <a:lnTo>
                    <a:pt x="110" y="36"/>
                  </a:lnTo>
                  <a:lnTo>
                    <a:pt x="114" y="50"/>
                  </a:lnTo>
                  <a:lnTo>
                    <a:pt x="126" y="50"/>
                  </a:lnTo>
                  <a:lnTo>
                    <a:pt x="134" y="53"/>
                  </a:lnTo>
                  <a:lnTo>
                    <a:pt x="134" y="58"/>
                  </a:lnTo>
                  <a:lnTo>
                    <a:pt x="128" y="61"/>
                  </a:lnTo>
                  <a:lnTo>
                    <a:pt x="127" y="60"/>
                  </a:lnTo>
                  <a:lnTo>
                    <a:pt x="123" y="6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5" name="Freeform 329"/>
            <p:cNvSpPr/>
            <p:nvPr/>
          </p:nvSpPr>
          <p:spPr bwMode="auto">
            <a:xfrm>
              <a:off x="2717" y="1695"/>
              <a:ext cx="102" cy="47"/>
            </a:xfrm>
            <a:custGeom>
              <a:avLst/>
              <a:gdLst/>
              <a:ahLst/>
              <a:cxnLst>
                <a:cxn ang="0">
                  <a:pos x="76" y="12"/>
                </a:cxn>
                <a:cxn ang="0">
                  <a:pos x="92" y="24"/>
                </a:cxn>
                <a:cxn ang="0">
                  <a:pos x="92" y="25"/>
                </a:cxn>
                <a:cxn ang="0">
                  <a:pos x="88" y="29"/>
                </a:cxn>
                <a:cxn ang="0">
                  <a:pos x="84" y="31"/>
                </a:cxn>
                <a:cxn ang="0">
                  <a:pos x="84" y="33"/>
                </a:cxn>
                <a:cxn ang="0">
                  <a:pos x="79" y="37"/>
                </a:cxn>
                <a:cxn ang="0">
                  <a:pos x="72" y="39"/>
                </a:cxn>
                <a:cxn ang="0">
                  <a:pos x="67" y="39"/>
                </a:cxn>
                <a:cxn ang="0">
                  <a:pos x="62" y="39"/>
                </a:cxn>
                <a:cxn ang="0">
                  <a:pos x="40" y="35"/>
                </a:cxn>
                <a:cxn ang="0">
                  <a:pos x="32" y="42"/>
                </a:cxn>
                <a:cxn ang="0">
                  <a:pos x="24" y="39"/>
                </a:cxn>
                <a:cxn ang="0">
                  <a:pos x="4" y="19"/>
                </a:cxn>
                <a:cxn ang="0">
                  <a:pos x="0" y="13"/>
                </a:cxn>
                <a:cxn ang="0">
                  <a:pos x="31" y="0"/>
                </a:cxn>
                <a:cxn ang="0">
                  <a:pos x="35" y="1"/>
                </a:cxn>
                <a:cxn ang="0">
                  <a:pos x="37" y="1"/>
                </a:cxn>
                <a:cxn ang="0">
                  <a:pos x="55" y="7"/>
                </a:cxn>
                <a:cxn ang="0">
                  <a:pos x="59" y="12"/>
                </a:cxn>
                <a:cxn ang="0">
                  <a:pos x="66" y="12"/>
                </a:cxn>
                <a:cxn ang="0">
                  <a:pos x="76" y="12"/>
                </a:cxn>
              </a:cxnLst>
              <a:rect l="0" t="0" r="r" b="b"/>
              <a:pathLst>
                <a:path w="92" h="42">
                  <a:moveTo>
                    <a:pt x="76" y="12"/>
                  </a:moveTo>
                  <a:lnTo>
                    <a:pt x="92" y="24"/>
                  </a:lnTo>
                  <a:lnTo>
                    <a:pt x="92" y="25"/>
                  </a:lnTo>
                  <a:lnTo>
                    <a:pt x="88" y="29"/>
                  </a:lnTo>
                  <a:lnTo>
                    <a:pt x="84" y="31"/>
                  </a:lnTo>
                  <a:lnTo>
                    <a:pt x="84" y="33"/>
                  </a:lnTo>
                  <a:lnTo>
                    <a:pt x="79" y="37"/>
                  </a:lnTo>
                  <a:lnTo>
                    <a:pt x="72" y="39"/>
                  </a:lnTo>
                  <a:lnTo>
                    <a:pt x="67" y="39"/>
                  </a:lnTo>
                  <a:lnTo>
                    <a:pt x="62" y="39"/>
                  </a:lnTo>
                  <a:lnTo>
                    <a:pt x="40" y="35"/>
                  </a:lnTo>
                  <a:lnTo>
                    <a:pt x="32" y="42"/>
                  </a:lnTo>
                  <a:lnTo>
                    <a:pt x="24" y="39"/>
                  </a:lnTo>
                  <a:lnTo>
                    <a:pt x="4" y="19"/>
                  </a:lnTo>
                  <a:lnTo>
                    <a:pt x="0" y="13"/>
                  </a:lnTo>
                  <a:lnTo>
                    <a:pt x="31" y="0"/>
                  </a:lnTo>
                  <a:lnTo>
                    <a:pt x="35" y="1"/>
                  </a:lnTo>
                  <a:lnTo>
                    <a:pt x="37" y="1"/>
                  </a:lnTo>
                  <a:lnTo>
                    <a:pt x="55" y="7"/>
                  </a:lnTo>
                  <a:lnTo>
                    <a:pt x="59" y="12"/>
                  </a:lnTo>
                  <a:lnTo>
                    <a:pt x="66" y="12"/>
                  </a:lnTo>
                  <a:lnTo>
                    <a:pt x="76"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6" name="Freeform 330"/>
            <p:cNvSpPr/>
            <p:nvPr/>
          </p:nvSpPr>
          <p:spPr bwMode="auto">
            <a:xfrm>
              <a:off x="2570" y="1685"/>
              <a:ext cx="57" cy="36"/>
            </a:xfrm>
            <a:custGeom>
              <a:avLst/>
              <a:gdLst/>
              <a:ahLst/>
              <a:cxnLst>
                <a:cxn ang="0">
                  <a:pos x="11" y="0"/>
                </a:cxn>
                <a:cxn ang="0">
                  <a:pos x="0" y="5"/>
                </a:cxn>
                <a:cxn ang="0">
                  <a:pos x="6" y="11"/>
                </a:cxn>
                <a:cxn ang="0">
                  <a:pos x="24" y="23"/>
                </a:cxn>
                <a:cxn ang="0">
                  <a:pos x="30" y="22"/>
                </a:cxn>
                <a:cxn ang="0">
                  <a:pos x="31" y="24"/>
                </a:cxn>
                <a:cxn ang="0">
                  <a:pos x="45" y="31"/>
                </a:cxn>
                <a:cxn ang="0">
                  <a:pos x="45" y="29"/>
                </a:cxn>
                <a:cxn ang="0">
                  <a:pos x="49" y="22"/>
                </a:cxn>
                <a:cxn ang="0">
                  <a:pos x="50" y="12"/>
                </a:cxn>
                <a:cxn ang="0">
                  <a:pos x="48" y="11"/>
                </a:cxn>
                <a:cxn ang="0">
                  <a:pos x="43" y="7"/>
                </a:cxn>
                <a:cxn ang="0">
                  <a:pos x="41" y="1"/>
                </a:cxn>
                <a:cxn ang="0">
                  <a:pos x="23" y="0"/>
                </a:cxn>
                <a:cxn ang="0">
                  <a:pos x="11" y="0"/>
                </a:cxn>
              </a:cxnLst>
              <a:rect l="0" t="0" r="r" b="b"/>
              <a:pathLst>
                <a:path w="50" h="31">
                  <a:moveTo>
                    <a:pt x="11" y="0"/>
                  </a:moveTo>
                  <a:lnTo>
                    <a:pt x="0" y="5"/>
                  </a:lnTo>
                  <a:lnTo>
                    <a:pt x="6" y="11"/>
                  </a:lnTo>
                  <a:lnTo>
                    <a:pt x="24" y="23"/>
                  </a:lnTo>
                  <a:lnTo>
                    <a:pt x="30" y="22"/>
                  </a:lnTo>
                  <a:lnTo>
                    <a:pt x="31" y="24"/>
                  </a:lnTo>
                  <a:lnTo>
                    <a:pt x="45" y="31"/>
                  </a:lnTo>
                  <a:lnTo>
                    <a:pt x="45" y="29"/>
                  </a:lnTo>
                  <a:lnTo>
                    <a:pt x="49" y="22"/>
                  </a:lnTo>
                  <a:lnTo>
                    <a:pt x="50" y="12"/>
                  </a:lnTo>
                  <a:lnTo>
                    <a:pt x="48" y="11"/>
                  </a:lnTo>
                  <a:lnTo>
                    <a:pt x="43" y="7"/>
                  </a:lnTo>
                  <a:lnTo>
                    <a:pt x="41" y="1"/>
                  </a:lnTo>
                  <a:lnTo>
                    <a:pt x="23" y="0"/>
                  </a:lnTo>
                  <a:lnTo>
                    <a:pt x="1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7" name="Freeform 331"/>
            <p:cNvSpPr/>
            <p:nvPr/>
          </p:nvSpPr>
          <p:spPr bwMode="auto">
            <a:xfrm>
              <a:off x="2623" y="1616"/>
              <a:ext cx="134" cy="145"/>
            </a:xfrm>
            <a:custGeom>
              <a:avLst/>
              <a:gdLst/>
              <a:ahLst/>
              <a:cxnLst>
                <a:cxn ang="0">
                  <a:pos x="29" y="24"/>
                </a:cxn>
                <a:cxn ang="0">
                  <a:pos x="31" y="25"/>
                </a:cxn>
                <a:cxn ang="0">
                  <a:pos x="31" y="21"/>
                </a:cxn>
                <a:cxn ang="0">
                  <a:pos x="36" y="19"/>
                </a:cxn>
                <a:cxn ang="0">
                  <a:pos x="45" y="23"/>
                </a:cxn>
                <a:cxn ang="0">
                  <a:pos x="41" y="18"/>
                </a:cxn>
                <a:cxn ang="0">
                  <a:pos x="36" y="11"/>
                </a:cxn>
                <a:cxn ang="0">
                  <a:pos x="35" y="9"/>
                </a:cxn>
                <a:cxn ang="0">
                  <a:pos x="32" y="0"/>
                </a:cxn>
                <a:cxn ang="0">
                  <a:pos x="43" y="2"/>
                </a:cxn>
                <a:cxn ang="0">
                  <a:pos x="47" y="2"/>
                </a:cxn>
                <a:cxn ang="0">
                  <a:pos x="48" y="7"/>
                </a:cxn>
                <a:cxn ang="0">
                  <a:pos x="62" y="9"/>
                </a:cxn>
                <a:cxn ang="0">
                  <a:pos x="62" y="14"/>
                </a:cxn>
                <a:cxn ang="0">
                  <a:pos x="67" y="17"/>
                </a:cxn>
                <a:cxn ang="0">
                  <a:pos x="85" y="8"/>
                </a:cxn>
                <a:cxn ang="0">
                  <a:pos x="85" y="9"/>
                </a:cxn>
                <a:cxn ang="0">
                  <a:pos x="101" y="15"/>
                </a:cxn>
                <a:cxn ang="0">
                  <a:pos x="107" y="14"/>
                </a:cxn>
                <a:cxn ang="0">
                  <a:pos x="113" y="20"/>
                </a:cxn>
                <a:cxn ang="0">
                  <a:pos x="108" y="21"/>
                </a:cxn>
                <a:cxn ang="0">
                  <a:pos x="110" y="37"/>
                </a:cxn>
                <a:cxn ang="0">
                  <a:pos x="117" y="56"/>
                </a:cxn>
                <a:cxn ang="0">
                  <a:pos x="120" y="69"/>
                </a:cxn>
                <a:cxn ang="0">
                  <a:pos x="116" y="68"/>
                </a:cxn>
                <a:cxn ang="0">
                  <a:pos x="85" y="81"/>
                </a:cxn>
                <a:cxn ang="0">
                  <a:pos x="89" y="87"/>
                </a:cxn>
                <a:cxn ang="0">
                  <a:pos x="109" y="107"/>
                </a:cxn>
                <a:cxn ang="0">
                  <a:pos x="98" y="116"/>
                </a:cxn>
                <a:cxn ang="0">
                  <a:pos x="101" y="125"/>
                </a:cxn>
                <a:cxn ang="0">
                  <a:pos x="96" y="127"/>
                </a:cxn>
                <a:cxn ang="0">
                  <a:pos x="79" y="127"/>
                </a:cxn>
                <a:cxn ang="0">
                  <a:pos x="67" y="127"/>
                </a:cxn>
                <a:cxn ang="0">
                  <a:pos x="63" y="131"/>
                </a:cxn>
                <a:cxn ang="0">
                  <a:pos x="51" y="128"/>
                </a:cxn>
                <a:cxn ang="0">
                  <a:pos x="37" y="126"/>
                </a:cxn>
                <a:cxn ang="0">
                  <a:pos x="24" y="127"/>
                </a:cxn>
                <a:cxn ang="0">
                  <a:pos x="30" y="102"/>
                </a:cxn>
                <a:cxn ang="0">
                  <a:pos x="7" y="95"/>
                </a:cxn>
                <a:cxn ang="0">
                  <a:pos x="5" y="93"/>
                </a:cxn>
                <a:cxn ang="0">
                  <a:pos x="5" y="92"/>
                </a:cxn>
                <a:cxn ang="0">
                  <a:pos x="1" y="83"/>
                </a:cxn>
                <a:cxn ang="0">
                  <a:pos x="2" y="73"/>
                </a:cxn>
                <a:cxn ang="0">
                  <a:pos x="0" y="72"/>
                </a:cxn>
                <a:cxn ang="0">
                  <a:pos x="1" y="53"/>
                </a:cxn>
                <a:cxn ang="0">
                  <a:pos x="13" y="47"/>
                </a:cxn>
                <a:cxn ang="0">
                  <a:pos x="8" y="39"/>
                </a:cxn>
                <a:cxn ang="0">
                  <a:pos x="14" y="29"/>
                </a:cxn>
                <a:cxn ang="0">
                  <a:pos x="12" y="27"/>
                </a:cxn>
                <a:cxn ang="0">
                  <a:pos x="14" y="21"/>
                </a:cxn>
                <a:cxn ang="0">
                  <a:pos x="29" y="24"/>
                </a:cxn>
              </a:cxnLst>
              <a:rect l="0" t="0" r="r" b="b"/>
              <a:pathLst>
                <a:path w="120" h="131">
                  <a:moveTo>
                    <a:pt x="29" y="24"/>
                  </a:moveTo>
                  <a:lnTo>
                    <a:pt x="31" y="25"/>
                  </a:lnTo>
                  <a:lnTo>
                    <a:pt x="31" y="21"/>
                  </a:lnTo>
                  <a:lnTo>
                    <a:pt x="36" y="19"/>
                  </a:lnTo>
                  <a:lnTo>
                    <a:pt x="45" y="23"/>
                  </a:lnTo>
                  <a:lnTo>
                    <a:pt x="41" y="18"/>
                  </a:lnTo>
                  <a:lnTo>
                    <a:pt x="36" y="11"/>
                  </a:lnTo>
                  <a:lnTo>
                    <a:pt x="35" y="9"/>
                  </a:lnTo>
                  <a:lnTo>
                    <a:pt x="32" y="0"/>
                  </a:lnTo>
                  <a:lnTo>
                    <a:pt x="43" y="2"/>
                  </a:lnTo>
                  <a:lnTo>
                    <a:pt x="47" y="2"/>
                  </a:lnTo>
                  <a:lnTo>
                    <a:pt x="48" y="7"/>
                  </a:lnTo>
                  <a:lnTo>
                    <a:pt x="62" y="9"/>
                  </a:lnTo>
                  <a:lnTo>
                    <a:pt x="62" y="14"/>
                  </a:lnTo>
                  <a:lnTo>
                    <a:pt x="67" y="17"/>
                  </a:lnTo>
                  <a:lnTo>
                    <a:pt x="85" y="8"/>
                  </a:lnTo>
                  <a:lnTo>
                    <a:pt x="85" y="9"/>
                  </a:lnTo>
                  <a:lnTo>
                    <a:pt x="101" y="15"/>
                  </a:lnTo>
                  <a:lnTo>
                    <a:pt x="107" y="14"/>
                  </a:lnTo>
                  <a:lnTo>
                    <a:pt x="113" y="20"/>
                  </a:lnTo>
                  <a:lnTo>
                    <a:pt x="108" y="21"/>
                  </a:lnTo>
                  <a:lnTo>
                    <a:pt x="110" y="37"/>
                  </a:lnTo>
                  <a:lnTo>
                    <a:pt x="117" y="56"/>
                  </a:lnTo>
                  <a:lnTo>
                    <a:pt x="120" y="69"/>
                  </a:lnTo>
                  <a:lnTo>
                    <a:pt x="116" y="68"/>
                  </a:lnTo>
                  <a:lnTo>
                    <a:pt x="85" y="81"/>
                  </a:lnTo>
                  <a:lnTo>
                    <a:pt x="89" y="87"/>
                  </a:lnTo>
                  <a:lnTo>
                    <a:pt x="109" y="107"/>
                  </a:lnTo>
                  <a:lnTo>
                    <a:pt x="98" y="116"/>
                  </a:lnTo>
                  <a:lnTo>
                    <a:pt x="101" y="125"/>
                  </a:lnTo>
                  <a:lnTo>
                    <a:pt x="96" y="127"/>
                  </a:lnTo>
                  <a:lnTo>
                    <a:pt x="79" y="127"/>
                  </a:lnTo>
                  <a:lnTo>
                    <a:pt x="67" y="127"/>
                  </a:lnTo>
                  <a:lnTo>
                    <a:pt x="63" y="131"/>
                  </a:lnTo>
                  <a:lnTo>
                    <a:pt x="51" y="128"/>
                  </a:lnTo>
                  <a:lnTo>
                    <a:pt x="37" y="126"/>
                  </a:lnTo>
                  <a:lnTo>
                    <a:pt x="24" y="127"/>
                  </a:lnTo>
                  <a:lnTo>
                    <a:pt x="30" y="102"/>
                  </a:lnTo>
                  <a:lnTo>
                    <a:pt x="7" y="95"/>
                  </a:lnTo>
                  <a:lnTo>
                    <a:pt x="5" y="93"/>
                  </a:lnTo>
                  <a:lnTo>
                    <a:pt x="5" y="92"/>
                  </a:lnTo>
                  <a:lnTo>
                    <a:pt x="1" y="83"/>
                  </a:lnTo>
                  <a:lnTo>
                    <a:pt x="2" y="73"/>
                  </a:lnTo>
                  <a:lnTo>
                    <a:pt x="0" y="72"/>
                  </a:lnTo>
                  <a:lnTo>
                    <a:pt x="1" y="53"/>
                  </a:lnTo>
                  <a:lnTo>
                    <a:pt x="13" y="47"/>
                  </a:lnTo>
                  <a:lnTo>
                    <a:pt x="8" y="39"/>
                  </a:lnTo>
                  <a:lnTo>
                    <a:pt x="14" y="29"/>
                  </a:lnTo>
                  <a:lnTo>
                    <a:pt x="12" y="27"/>
                  </a:lnTo>
                  <a:lnTo>
                    <a:pt x="14" y="21"/>
                  </a:lnTo>
                  <a:lnTo>
                    <a:pt x="29" y="2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8" name="Freeform 332"/>
            <p:cNvSpPr/>
            <p:nvPr/>
          </p:nvSpPr>
          <p:spPr bwMode="auto">
            <a:xfrm>
              <a:off x="2727" y="1623"/>
              <a:ext cx="8" cy="7"/>
            </a:xfrm>
            <a:custGeom>
              <a:avLst/>
              <a:gdLst/>
              <a:ahLst/>
              <a:cxnLst>
                <a:cxn ang="0">
                  <a:pos x="0" y="5"/>
                </a:cxn>
                <a:cxn ang="0">
                  <a:pos x="9" y="5"/>
                </a:cxn>
                <a:cxn ang="0">
                  <a:pos x="4" y="0"/>
                </a:cxn>
                <a:cxn ang="0">
                  <a:pos x="0" y="5"/>
                </a:cxn>
              </a:cxnLst>
              <a:rect l="0" t="0" r="r" b="b"/>
              <a:pathLst>
                <a:path w="9" h="5">
                  <a:moveTo>
                    <a:pt x="0" y="5"/>
                  </a:moveTo>
                  <a:lnTo>
                    <a:pt x="9" y="5"/>
                  </a:lnTo>
                  <a:lnTo>
                    <a:pt x="4" y="0"/>
                  </a:lnTo>
                  <a:lnTo>
                    <a:pt x="0"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19" name="Freeform 333"/>
            <p:cNvSpPr/>
            <p:nvPr/>
          </p:nvSpPr>
          <p:spPr bwMode="auto">
            <a:xfrm>
              <a:off x="2620" y="1709"/>
              <a:ext cx="10" cy="11"/>
            </a:xfrm>
            <a:custGeom>
              <a:avLst/>
              <a:gdLst/>
              <a:ahLst/>
              <a:cxnLst>
                <a:cxn ang="0">
                  <a:pos x="4" y="0"/>
                </a:cxn>
                <a:cxn ang="0">
                  <a:pos x="0" y="7"/>
                </a:cxn>
                <a:cxn ang="0">
                  <a:pos x="0" y="9"/>
                </a:cxn>
                <a:cxn ang="0">
                  <a:pos x="8" y="10"/>
                </a:cxn>
                <a:cxn ang="0">
                  <a:pos x="8" y="9"/>
                </a:cxn>
                <a:cxn ang="0">
                  <a:pos x="4" y="0"/>
                </a:cxn>
              </a:cxnLst>
              <a:rect l="0" t="0" r="r" b="b"/>
              <a:pathLst>
                <a:path w="8" h="10">
                  <a:moveTo>
                    <a:pt x="4" y="0"/>
                  </a:moveTo>
                  <a:lnTo>
                    <a:pt x="0" y="7"/>
                  </a:lnTo>
                  <a:lnTo>
                    <a:pt x="0" y="9"/>
                  </a:lnTo>
                  <a:lnTo>
                    <a:pt x="8" y="10"/>
                  </a:lnTo>
                  <a:lnTo>
                    <a:pt x="8" y="9"/>
                  </a:lnTo>
                  <a:lnTo>
                    <a:pt x="4"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0" name="Freeform 334"/>
            <p:cNvSpPr/>
            <p:nvPr/>
          </p:nvSpPr>
          <p:spPr bwMode="auto">
            <a:xfrm>
              <a:off x="2942" y="1734"/>
              <a:ext cx="68" cy="69"/>
            </a:xfrm>
            <a:custGeom>
              <a:avLst/>
              <a:gdLst/>
              <a:ahLst/>
              <a:cxnLst>
                <a:cxn ang="0">
                  <a:pos x="12" y="0"/>
                </a:cxn>
                <a:cxn ang="0">
                  <a:pos x="0" y="10"/>
                </a:cxn>
                <a:cxn ang="0">
                  <a:pos x="1" y="10"/>
                </a:cxn>
                <a:cxn ang="0">
                  <a:pos x="11" y="21"/>
                </a:cxn>
                <a:cxn ang="0">
                  <a:pos x="21" y="30"/>
                </a:cxn>
                <a:cxn ang="0">
                  <a:pos x="26" y="46"/>
                </a:cxn>
                <a:cxn ang="0">
                  <a:pos x="30" y="60"/>
                </a:cxn>
                <a:cxn ang="0">
                  <a:pos x="42" y="60"/>
                </a:cxn>
                <a:cxn ang="0">
                  <a:pos x="50" y="63"/>
                </a:cxn>
                <a:cxn ang="0">
                  <a:pos x="49" y="54"/>
                </a:cxn>
                <a:cxn ang="0">
                  <a:pos x="61" y="44"/>
                </a:cxn>
                <a:cxn ang="0">
                  <a:pos x="50" y="33"/>
                </a:cxn>
                <a:cxn ang="0">
                  <a:pos x="38" y="23"/>
                </a:cxn>
                <a:cxn ang="0">
                  <a:pos x="27" y="12"/>
                </a:cxn>
                <a:cxn ang="0">
                  <a:pos x="17" y="2"/>
                </a:cxn>
                <a:cxn ang="0">
                  <a:pos x="12" y="0"/>
                </a:cxn>
              </a:cxnLst>
              <a:rect l="0" t="0" r="r" b="b"/>
              <a:pathLst>
                <a:path w="61" h="63">
                  <a:moveTo>
                    <a:pt x="12" y="0"/>
                  </a:moveTo>
                  <a:lnTo>
                    <a:pt x="0" y="10"/>
                  </a:lnTo>
                  <a:lnTo>
                    <a:pt x="1" y="10"/>
                  </a:lnTo>
                  <a:lnTo>
                    <a:pt x="11" y="21"/>
                  </a:lnTo>
                  <a:lnTo>
                    <a:pt x="21" y="30"/>
                  </a:lnTo>
                  <a:lnTo>
                    <a:pt x="26" y="46"/>
                  </a:lnTo>
                  <a:lnTo>
                    <a:pt x="30" y="60"/>
                  </a:lnTo>
                  <a:lnTo>
                    <a:pt x="42" y="60"/>
                  </a:lnTo>
                  <a:lnTo>
                    <a:pt x="50" y="63"/>
                  </a:lnTo>
                  <a:lnTo>
                    <a:pt x="49" y="54"/>
                  </a:lnTo>
                  <a:lnTo>
                    <a:pt x="61" y="44"/>
                  </a:lnTo>
                  <a:lnTo>
                    <a:pt x="50" y="33"/>
                  </a:lnTo>
                  <a:lnTo>
                    <a:pt x="38" y="23"/>
                  </a:lnTo>
                  <a:lnTo>
                    <a:pt x="27" y="12"/>
                  </a:lnTo>
                  <a:lnTo>
                    <a:pt x="17" y="2"/>
                  </a:lnTo>
                  <a:lnTo>
                    <a:pt x="1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1" name="Freeform 335"/>
            <p:cNvSpPr/>
            <p:nvPr/>
          </p:nvSpPr>
          <p:spPr bwMode="auto">
            <a:xfrm>
              <a:off x="2602" y="1330"/>
              <a:ext cx="321" cy="229"/>
            </a:xfrm>
            <a:custGeom>
              <a:avLst/>
              <a:gdLst/>
              <a:ahLst/>
              <a:cxnLst>
                <a:cxn ang="0">
                  <a:pos x="166" y="17"/>
                </a:cxn>
                <a:cxn ang="0">
                  <a:pos x="159" y="18"/>
                </a:cxn>
                <a:cxn ang="0">
                  <a:pos x="150" y="24"/>
                </a:cxn>
                <a:cxn ang="0">
                  <a:pos x="141" y="29"/>
                </a:cxn>
                <a:cxn ang="0">
                  <a:pos x="127" y="38"/>
                </a:cxn>
                <a:cxn ang="0">
                  <a:pos x="129" y="42"/>
                </a:cxn>
                <a:cxn ang="0">
                  <a:pos x="126" y="48"/>
                </a:cxn>
                <a:cxn ang="0">
                  <a:pos x="110" y="51"/>
                </a:cxn>
                <a:cxn ang="0">
                  <a:pos x="120" y="55"/>
                </a:cxn>
                <a:cxn ang="0">
                  <a:pos x="110" y="57"/>
                </a:cxn>
                <a:cxn ang="0">
                  <a:pos x="99" y="65"/>
                </a:cxn>
                <a:cxn ang="0">
                  <a:pos x="91" y="72"/>
                </a:cxn>
                <a:cxn ang="0">
                  <a:pos x="90" y="77"/>
                </a:cxn>
                <a:cxn ang="0">
                  <a:pos x="87" y="89"/>
                </a:cxn>
                <a:cxn ang="0">
                  <a:pos x="75" y="96"/>
                </a:cxn>
                <a:cxn ang="0">
                  <a:pos x="72" y="101"/>
                </a:cxn>
                <a:cxn ang="0">
                  <a:pos x="56" y="113"/>
                </a:cxn>
                <a:cxn ang="0">
                  <a:pos x="73" y="109"/>
                </a:cxn>
                <a:cxn ang="0">
                  <a:pos x="58" y="117"/>
                </a:cxn>
                <a:cxn ang="0">
                  <a:pos x="42" y="121"/>
                </a:cxn>
                <a:cxn ang="0">
                  <a:pos x="37" y="126"/>
                </a:cxn>
                <a:cxn ang="0">
                  <a:pos x="22" y="129"/>
                </a:cxn>
                <a:cxn ang="0">
                  <a:pos x="27" y="131"/>
                </a:cxn>
                <a:cxn ang="0">
                  <a:pos x="24" y="138"/>
                </a:cxn>
                <a:cxn ang="0">
                  <a:pos x="9" y="138"/>
                </a:cxn>
                <a:cxn ang="0">
                  <a:pos x="1" y="139"/>
                </a:cxn>
                <a:cxn ang="0">
                  <a:pos x="0" y="145"/>
                </a:cxn>
                <a:cxn ang="0">
                  <a:pos x="3" y="151"/>
                </a:cxn>
                <a:cxn ang="0">
                  <a:pos x="27" y="152"/>
                </a:cxn>
                <a:cxn ang="0">
                  <a:pos x="26" y="158"/>
                </a:cxn>
                <a:cxn ang="0">
                  <a:pos x="2" y="161"/>
                </a:cxn>
                <a:cxn ang="0">
                  <a:pos x="8" y="163"/>
                </a:cxn>
                <a:cxn ang="0">
                  <a:pos x="8" y="169"/>
                </a:cxn>
                <a:cxn ang="0">
                  <a:pos x="22" y="165"/>
                </a:cxn>
                <a:cxn ang="0">
                  <a:pos x="12" y="176"/>
                </a:cxn>
                <a:cxn ang="0">
                  <a:pos x="6" y="185"/>
                </a:cxn>
                <a:cxn ang="0">
                  <a:pos x="16" y="185"/>
                </a:cxn>
                <a:cxn ang="0">
                  <a:pos x="10" y="198"/>
                </a:cxn>
                <a:cxn ang="0">
                  <a:pos x="60" y="188"/>
                </a:cxn>
                <a:cxn ang="0">
                  <a:pos x="73" y="176"/>
                </a:cxn>
                <a:cxn ang="0">
                  <a:pos x="90" y="175"/>
                </a:cxn>
                <a:cxn ang="0">
                  <a:pos x="97" y="151"/>
                </a:cxn>
                <a:cxn ang="0">
                  <a:pos x="86" y="114"/>
                </a:cxn>
                <a:cxn ang="0">
                  <a:pos x="102" y="99"/>
                </a:cxn>
                <a:cxn ang="0">
                  <a:pos x="120" y="73"/>
                </a:cxn>
                <a:cxn ang="0">
                  <a:pos x="147" y="43"/>
                </a:cxn>
                <a:cxn ang="0">
                  <a:pos x="168" y="30"/>
                </a:cxn>
                <a:cxn ang="0">
                  <a:pos x="194" y="33"/>
                </a:cxn>
                <a:cxn ang="0">
                  <a:pos x="230" y="32"/>
                </a:cxn>
                <a:cxn ang="0">
                  <a:pos x="270" y="20"/>
                </a:cxn>
                <a:cxn ang="0">
                  <a:pos x="289" y="23"/>
                </a:cxn>
                <a:cxn ang="0">
                  <a:pos x="276" y="19"/>
                </a:cxn>
                <a:cxn ang="0">
                  <a:pos x="278" y="6"/>
                </a:cxn>
                <a:cxn ang="0">
                  <a:pos x="256" y="13"/>
                </a:cxn>
                <a:cxn ang="0">
                  <a:pos x="253" y="5"/>
                </a:cxn>
                <a:cxn ang="0">
                  <a:pos x="237" y="11"/>
                </a:cxn>
                <a:cxn ang="0">
                  <a:pos x="225" y="5"/>
                </a:cxn>
                <a:cxn ang="0">
                  <a:pos x="213" y="6"/>
                </a:cxn>
                <a:cxn ang="0">
                  <a:pos x="193" y="12"/>
                </a:cxn>
                <a:cxn ang="0">
                  <a:pos x="186" y="18"/>
                </a:cxn>
              </a:cxnLst>
              <a:rect l="0" t="0" r="r" b="b"/>
              <a:pathLst>
                <a:path w="289" h="205">
                  <a:moveTo>
                    <a:pt x="171" y="21"/>
                  </a:moveTo>
                  <a:lnTo>
                    <a:pt x="166" y="26"/>
                  </a:lnTo>
                  <a:lnTo>
                    <a:pt x="166" y="17"/>
                  </a:lnTo>
                  <a:lnTo>
                    <a:pt x="165" y="21"/>
                  </a:lnTo>
                  <a:lnTo>
                    <a:pt x="162" y="23"/>
                  </a:lnTo>
                  <a:lnTo>
                    <a:pt x="159" y="18"/>
                  </a:lnTo>
                  <a:lnTo>
                    <a:pt x="157" y="21"/>
                  </a:lnTo>
                  <a:lnTo>
                    <a:pt x="158" y="25"/>
                  </a:lnTo>
                  <a:lnTo>
                    <a:pt x="150" y="24"/>
                  </a:lnTo>
                  <a:lnTo>
                    <a:pt x="151" y="26"/>
                  </a:lnTo>
                  <a:lnTo>
                    <a:pt x="145" y="25"/>
                  </a:lnTo>
                  <a:lnTo>
                    <a:pt x="141" y="29"/>
                  </a:lnTo>
                  <a:lnTo>
                    <a:pt x="142" y="35"/>
                  </a:lnTo>
                  <a:lnTo>
                    <a:pt x="140" y="36"/>
                  </a:lnTo>
                  <a:lnTo>
                    <a:pt x="127" y="38"/>
                  </a:lnTo>
                  <a:lnTo>
                    <a:pt x="140" y="39"/>
                  </a:lnTo>
                  <a:lnTo>
                    <a:pt x="138" y="43"/>
                  </a:lnTo>
                  <a:lnTo>
                    <a:pt x="129" y="42"/>
                  </a:lnTo>
                  <a:lnTo>
                    <a:pt x="128" y="43"/>
                  </a:lnTo>
                  <a:lnTo>
                    <a:pt x="126" y="47"/>
                  </a:lnTo>
                  <a:lnTo>
                    <a:pt x="126" y="48"/>
                  </a:lnTo>
                  <a:lnTo>
                    <a:pt x="122" y="44"/>
                  </a:lnTo>
                  <a:lnTo>
                    <a:pt x="118" y="45"/>
                  </a:lnTo>
                  <a:lnTo>
                    <a:pt x="110" y="51"/>
                  </a:lnTo>
                  <a:lnTo>
                    <a:pt x="121" y="50"/>
                  </a:lnTo>
                  <a:lnTo>
                    <a:pt x="117" y="53"/>
                  </a:lnTo>
                  <a:lnTo>
                    <a:pt x="120" y="55"/>
                  </a:lnTo>
                  <a:lnTo>
                    <a:pt x="118" y="55"/>
                  </a:lnTo>
                  <a:lnTo>
                    <a:pt x="111" y="55"/>
                  </a:lnTo>
                  <a:lnTo>
                    <a:pt x="110" y="57"/>
                  </a:lnTo>
                  <a:lnTo>
                    <a:pt x="118" y="61"/>
                  </a:lnTo>
                  <a:lnTo>
                    <a:pt x="109" y="61"/>
                  </a:lnTo>
                  <a:lnTo>
                    <a:pt x="99" y="65"/>
                  </a:lnTo>
                  <a:lnTo>
                    <a:pt x="93" y="68"/>
                  </a:lnTo>
                  <a:lnTo>
                    <a:pt x="94" y="68"/>
                  </a:lnTo>
                  <a:lnTo>
                    <a:pt x="91" y="72"/>
                  </a:lnTo>
                  <a:lnTo>
                    <a:pt x="93" y="73"/>
                  </a:lnTo>
                  <a:lnTo>
                    <a:pt x="100" y="73"/>
                  </a:lnTo>
                  <a:lnTo>
                    <a:pt x="90" y="77"/>
                  </a:lnTo>
                  <a:lnTo>
                    <a:pt x="87" y="81"/>
                  </a:lnTo>
                  <a:lnTo>
                    <a:pt x="87" y="85"/>
                  </a:lnTo>
                  <a:lnTo>
                    <a:pt x="87" y="89"/>
                  </a:lnTo>
                  <a:lnTo>
                    <a:pt x="90" y="90"/>
                  </a:lnTo>
                  <a:lnTo>
                    <a:pt x="75" y="95"/>
                  </a:lnTo>
                  <a:lnTo>
                    <a:pt x="75" y="96"/>
                  </a:lnTo>
                  <a:lnTo>
                    <a:pt x="81" y="93"/>
                  </a:lnTo>
                  <a:lnTo>
                    <a:pt x="78" y="98"/>
                  </a:lnTo>
                  <a:lnTo>
                    <a:pt x="72" y="101"/>
                  </a:lnTo>
                  <a:lnTo>
                    <a:pt x="67" y="102"/>
                  </a:lnTo>
                  <a:lnTo>
                    <a:pt x="60" y="109"/>
                  </a:lnTo>
                  <a:lnTo>
                    <a:pt x="56" y="113"/>
                  </a:lnTo>
                  <a:lnTo>
                    <a:pt x="61" y="116"/>
                  </a:lnTo>
                  <a:lnTo>
                    <a:pt x="68" y="111"/>
                  </a:lnTo>
                  <a:lnTo>
                    <a:pt x="73" y="109"/>
                  </a:lnTo>
                  <a:lnTo>
                    <a:pt x="73" y="114"/>
                  </a:lnTo>
                  <a:lnTo>
                    <a:pt x="63" y="117"/>
                  </a:lnTo>
                  <a:lnTo>
                    <a:pt x="58" y="117"/>
                  </a:lnTo>
                  <a:lnTo>
                    <a:pt x="49" y="116"/>
                  </a:lnTo>
                  <a:lnTo>
                    <a:pt x="48" y="117"/>
                  </a:lnTo>
                  <a:lnTo>
                    <a:pt x="42" y="121"/>
                  </a:lnTo>
                  <a:lnTo>
                    <a:pt x="38" y="125"/>
                  </a:lnTo>
                  <a:lnTo>
                    <a:pt x="39" y="127"/>
                  </a:lnTo>
                  <a:lnTo>
                    <a:pt x="37" y="126"/>
                  </a:lnTo>
                  <a:lnTo>
                    <a:pt x="40" y="129"/>
                  </a:lnTo>
                  <a:lnTo>
                    <a:pt x="24" y="125"/>
                  </a:lnTo>
                  <a:lnTo>
                    <a:pt x="22" y="129"/>
                  </a:lnTo>
                  <a:lnTo>
                    <a:pt x="27" y="129"/>
                  </a:lnTo>
                  <a:lnTo>
                    <a:pt x="32" y="129"/>
                  </a:lnTo>
                  <a:lnTo>
                    <a:pt x="27" y="131"/>
                  </a:lnTo>
                  <a:lnTo>
                    <a:pt x="16" y="133"/>
                  </a:lnTo>
                  <a:lnTo>
                    <a:pt x="25" y="137"/>
                  </a:lnTo>
                  <a:lnTo>
                    <a:pt x="24" y="138"/>
                  </a:lnTo>
                  <a:lnTo>
                    <a:pt x="15" y="134"/>
                  </a:lnTo>
                  <a:lnTo>
                    <a:pt x="16" y="137"/>
                  </a:lnTo>
                  <a:lnTo>
                    <a:pt x="9" y="138"/>
                  </a:lnTo>
                  <a:lnTo>
                    <a:pt x="12" y="139"/>
                  </a:lnTo>
                  <a:lnTo>
                    <a:pt x="4" y="140"/>
                  </a:lnTo>
                  <a:lnTo>
                    <a:pt x="1" y="139"/>
                  </a:lnTo>
                  <a:lnTo>
                    <a:pt x="1" y="143"/>
                  </a:lnTo>
                  <a:lnTo>
                    <a:pt x="18" y="144"/>
                  </a:lnTo>
                  <a:lnTo>
                    <a:pt x="0" y="145"/>
                  </a:lnTo>
                  <a:lnTo>
                    <a:pt x="6" y="150"/>
                  </a:lnTo>
                  <a:lnTo>
                    <a:pt x="2" y="151"/>
                  </a:lnTo>
                  <a:lnTo>
                    <a:pt x="3" y="151"/>
                  </a:lnTo>
                  <a:lnTo>
                    <a:pt x="1" y="155"/>
                  </a:lnTo>
                  <a:lnTo>
                    <a:pt x="19" y="152"/>
                  </a:lnTo>
                  <a:lnTo>
                    <a:pt x="27" y="152"/>
                  </a:lnTo>
                  <a:lnTo>
                    <a:pt x="28" y="151"/>
                  </a:lnTo>
                  <a:lnTo>
                    <a:pt x="30" y="156"/>
                  </a:lnTo>
                  <a:lnTo>
                    <a:pt x="26" y="158"/>
                  </a:lnTo>
                  <a:lnTo>
                    <a:pt x="16" y="156"/>
                  </a:lnTo>
                  <a:lnTo>
                    <a:pt x="0" y="158"/>
                  </a:lnTo>
                  <a:lnTo>
                    <a:pt x="2" y="161"/>
                  </a:lnTo>
                  <a:lnTo>
                    <a:pt x="3" y="162"/>
                  </a:lnTo>
                  <a:lnTo>
                    <a:pt x="0" y="162"/>
                  </a:lnTo>
                  <a:lnTo>
                    <a:pt x="8" y="163"/>
                  </a:lnTo>
                  <a:lnTo>
                    <a:pt x="6" y="167"/>
                  </a:lnTo>
                  <a:lnTo>
                    <a:pt x="2" y="170"/>
                  </a:lnTo>
                  <a:lnTo>
                    <a:pt x="8" y="169"/>
                  </a:lnTo>
                  <a:lnTo>
                    <a:pt x="10" y="173"/>
                  </a:lnTo>
                  <a:lnTo>
                    <a:pt x="16" y="167"/>
                  </a:lnTo>
                  <a:lnTo>
                    <a:pt x="22" y="165"/>
                  </a:lnTo>
                  <a:lnTo>
                    <a:pt x="19" y="171"/>
                  </a:lnTo>
                  <a:lnTo>
                    <a:pt x="18" y="167"/>
                  </a:lnTo>
                  <a:lnTo>
                    <a:pt x="12" y="176"/>
                  </a:lnTo>
                  <a:lnTo>
                    <a:pt x="13" y="177"/>
                  </a:lnTo>
                  <a:lnTo>
                    <a:pt x="6" y="180"/>
                  </a:lnTo>
                  <a:lnTo>
                    <a:pt x="6" y="185"/>
                  </a:lnTo>
                  <a:lnTo>
                    <a:pt x="12" y="182"/>
                  </a:lnTo>
                  <a:lnTo>
                    <a:pt x="15" y="181"/>
                  </a:lnTo>
                  <a:lnTo>
                    <a:pt x="16" y="185"/>
                  </a:lnTo>
                  <a:lnTo>
                    <a:pt x="15" y="189"/>
                  </a:lnTo>
                  <a:lnTo>
                    <a:pt x="9" y="191"/>
                  </a:lnTo>
                  <a:lnTo>
                    <a:pt x="10" y="198"/>
                  </a:lnTo>
                  <a:lnTo>
                    <a:pt x="21" y="204"/>
                  </a:lnTo>
                  <a:lnTo>
                    <a:pt x="39" y="205"/>
                  </a:lnTo>
                  <a:lnTo>
                    <a:pt x="60" y="188"/>
                  </a:lnTo>
                  <a:lnTo>
                    <a:pt x="68" y="188"/>
                  </a:lnTo>
                  <a:lnTo>
                    <a:pt x="68" y="179"/>
                  </a:lnTo>
                  <a:lnTo>
                    <a:pt x="73" y="176"/>
                  </a:lnTo>
                  <a:lnTo>
                    <a:pt x="76" y="187"/>
                  </a:lnTo>
                  <a:lnTo>
                    <a:pt x="82" y="191"/>
                  </a:lnTo>
                  <a:lnTo>
                    <a:pt x="90" y="175"/>
                  </a:lnTo>
                  <a:lnTo>
                    <a:pt x="92" y="161"/>
                  </a:lnTo>
                  <a:lnTo>
                    <a:pt x="92" y="156"/>
                  </a:lnTo>
                  <a:lnTo>
                    <a:pt x="97" y="151"/>
                  </a:lnTo>
                  <a:lnTo>
                    <a:pt x="87" y="145"/>
                  </a:lnTo>
                  <a:lnTo>
                    <a:pt x="87" y="129"/>
                  </a:lnTo>
                  <a:lnTo>
                    <a:pt x="86" y="114"/>
                  </a:lnTo>
                  <a:lnTo>
                    <a:pt x="97" y="107"/>
                  </a:lnTo>
                  <a:lnTo>
                    <a:pt x="108" y="105"/>
                  </a:lnTo>
                  <a:lnTo>
                    <a:pt x="102" y="99"/>
                  </a:lnTo>
                  <a:lnTo>
                    <a:pt x="111" y="79"/>
                  </a:lnTo>
                  <a:lnTo>
                    <a:pt x="109" y="75"/>
                  </a:lnTo>
                  <a:lnTo>
                    <a:pt x="120" y="73"/>
                  </a:lnTo>
                  <a:lnTo>
                    <a:pt x="126" y="63"/>
                  </a:lnTo>
                  <a:lnTo>
                    <a:pt x="132" y="48"/>
                  </a:lnTo>
                  <a:lnTo>
                    <a:pt x="147" y="43"/>
                  </a:lnTo>
                  <a:lnTo>
                    <a:pt x="148" y="38"/>
                  </a:lnTo>
                  <a:lnTo>
                    <a:pt x="169" y="38"/>
                  </a:lnTo>
                  <a:lnTo>
                    <a:pt x="168" y="30"/>
                  </a:lnTo>
                  <a:lnTo>
                    <a:pt x="174" y="30"/>
                  </a:lnTo>
                  <a:lnTo>
                    <a:pt x="181" y="25"/>
                  </a:lnTo>
                  <a:lnTo>
                    <a:pt x="194" y="33"/>
                  </a:lnTo>
                  <a:lnTo>
                    <a:pt x="207" y="36"/>
                  </a:lnTo>
                  <a:lnTo>
                    <a:pt x="223" y="36"/>
                  </a:lnTo>
                  <a:lnTo>
                    <a:pt x="230" y="32"/>
                  </a:lnTo>
                  <a:lnTo>
                    <a:pt x="234" y="21"/>
                  </a:lnTo>
                  <a:lnTo>
                    <a:pt x="250" y="14"/>
                  </a:lnTo>
                  <a:lnTo>
                    <a:pt x="270" y="20"/>
                  </a:lnTo>
                  <a:lnTo>
                    <a:pt x="270" y="30"/>
                  </a:lnTo>
                  <a:lnTo>
                    <a:pt x="282" y="23"/>
                  </a:lnTo>
                  <a:lnTo>
                    <a:pt x="289" y="23"/>
                  </a:lnTo>
                  <a:lnTo>
                    <a:pt x="289" y="18"/>
                  </a:lnTo>
                  <a:lnTo>
                    <a:pt x="282" y="18"/>
                  </a:lnTo>
                  <a:lnTo>
                    <a:pt x="276" y="19"/>
                  </a:lnTo>
                  <a:lnTo>
                    <a:pt x="266" y="13"/>
                  </a:lnTo>
                  <a:lnTo>
                    <a:pt x="289" y="11"/>
                  </a:lnTo>
                  <a:lnTo>
                    <a:pt x="278" y="6"/>
                  </a:lnTo>
                  <a:lnTo>
                    <a:pt x="266" y="3"/>
                  </a:lnTo>
                  <a:lnTo>
                    <a:pt x="259" y="6"/>
                  </a:lnTo>
                  <a:lnTo>
                    <a:pt x="256" y="13"/>
                  </a:lnTo>
                  <a:lnTo>
                    <a:pt x="255" y="8"/>
                  </a:lnTo>
                  <a:lnTo>
                    <a:pt x="254" y="6"/>
                  </a:lnTo>
                  <a:lnTo>
                    <a:pt x="253" y="5"/>
                  </a:lnTo>
                  <a:lnTo>
                    <a:pt x="252" y="0"/>
                  </a:lnTo>
                  <a:lnTo>
                    <a:pt x="244" y="2"/>
                  </a:lnTo>
                  <a:lnTo>
                    <a:pt x="237" y="11"/>
                  </a:lnTo>
                  <a:lnTo>
                    <a:pt x="234" y="2"/>
                  </a:lnTo>
                  <a:lnTo>
                    <a:pt x="220" y="14"/>
                  </a:lnTo>
                  <a:lnTo>
                    <a:pt x="225" y="5"/>
                  </a:lnTo>
                  <a:lnTo>
                    <a:pt x="222" y="3"/>
                  </a:lnTo>
                  <a:lnTo>
                    <a:pt x="213" y="3"/>
                  </a:lnTo>
                  <a:lnTo>
                    <a:pt x="213" y="6"/>
                  </a:lnTo>
                  <a:lnTo>
                    <a:pt x="200" y="14"/>
                  </a:lnTo>
                  <a:lnTo>
                    <a:pt x="192" y="14"/>
                  </a:lnTo>
                  <a:lnTo>
                    <a:pt x="193" y="12"/>
                  </a:lnTo>
                  <a:lnTo>
                    <a:pt x="180" y="13"/>
                  </a:lnTo>
                  <a:lnTo>
                    <a:pt x="188" y="15"/>
                  </a:lnTo>
                  <a:lnTo>
                    <a:pt x="186" y="18"/>
                  </a:lnTo>
                  <a:lnTo>
                    <a:pt x="178" y="18"/>
                  </a:lnTo>
                  <a:lnTo>
                    <a:pt x="171" y="2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2" name="Freeform 336"/>
            <p:cNvSpPr/>
            <p:nvPr/>
          </p:nvSpPr>
          <p:spPr bwMode="auto">
            <a:xfrm>
              <a:off x="2653" y="1194"/>
              <a:ext cx="120" cy="48"/>
            </a:xfrm>
            <a:custGeom>
              <a:avLst/>
              <a:gdLst/>
              <a:ahLst/>
              <a:cxnLst>
                <a:cxn ang="0">
                  <a:pos x="27" y="4"/>
                </a:cxn>
                <a:cxn ang="0">
                  <a:pos x="12" y="4"/>
                </a:cxn>
                <a:cxn ang="0">
                  <a:pos x="0" y="5"/>
                </a:cxn>
                <a:cxn ang="0">
                  <a:pos x="3" y="11"/>
                </a:cxn>
                <a:cxn ang="0">
                  <a:pos x="11" y="10"/>
                </a:cxn>
                <a:cxn ang="0">
                  <a:pos x="12" y="13"/>
                </a:cxn>
                <a:cxn ang="0">
                  <a:pos x="5" y="15"/>
                </a:cxn>
                <a:cxn ang="0">
                  <a:pos x="18" y="21"/>
                </a:cxn>
                <a:cxn ang="0">
                  <a:pos x="29" y="24"/>
                </a:cxn>
                <a:cxn ang="0">
                  <a:pos x="36" y="21"/>
                </a:cxn>
                <a:cxn ang="0">
                  <a:pos x="45" y="17"/>
                </a:cxn>
                <a:cxn ang="0">
                  <a:pos x="46" y="19"/>
                </a:cxn>
                <a:cxn ang="0">
                  <a:pos x="58" y="17"/>
                </a:cxn>
                <a:cxn ang="0">
                  <a:pos x="59" y="21"/>
                </a:cxn>
                <a:cxn ang="0">
                  <a:pos x="34" y="25"/>
                </a:cxn>
                <a:cxn ang="0">
                  <a:pos x="30" y="29"/>
                </a:cxn>
                <a:cxn ang="0">
                  <a:pos x="61" y="29"/>
                </a:cxn>
                <a:cxn ang="0">
                  <a:pos x="49" y="30"/>
                </a:cxn>
                <a:cxn ang="0">
                  <a:pos x="54" y="33"/>
                </a:cxn>
                <a:cxn ang="0">
                  <a:pos x="35" y="34"/>
                </a:cxn>
                <a:cxn ang="0">
                  <a:pos x="57" y="41"/>
                </a:cxn>
                <a:cxn ang="0">
                  <a:pos x="64" y="46"/>
                </a:cxn>
                <a:cxn ang="0">
                  <a:pos x="67" y="43"/>
                </a:cxn>
                <a:cxn ang="0">
                  <a:pos x="76" y="34"/>
                </a:cxn>
                <a:cxn ang="0">
                  <a:pos x="82" y="27"/>
                </a:cxn>
                <a:cxn ang="0">
                  <a:pos x="84" y="22"/>
                </a:cxn>
                <a:cxn ang="0">
                  <a:pos x="108" y="17"/>
                </a:cxn>
                <a:cxn ang="0">
                  <a:pos x="81" y="11"/>
                </a:cxn>
                <a:cxn ang="0">
                  <a:pos x="77" y="6"/>
                </a:cxn>
                <a:cxn ang="0">
                  <a:pos x="70" y="9"/>
                </a:cxn>
                <a:cxn ang="0">
                  <a:pos x="69" y="5"/>
                </a:cxn>
                <a:cxn ang="0">
                  <a:pos x="54" y="0"/>
                </a:cxn>
                <a:cxn ang="0">
                  <a:pos x="57" y="15"/>
                </a:cxn>
                <a:cxn ang="0">
                  <a:pos x="39" y="4"/>
                </a:cxn>
                <a:cxn ang="0">
                  <a:pos x="31" y="9"/>
                </a:cxn>
                <a:cxn ang="0">
                  <a:pos x="23" y="6"/>
                </a:cxn>
                <a:cxn ang="0">
                  <a:pos x="27" y="4"/>
                </a:cxn>
              </a:cxnLst>
              <a:rect l="0" t="0" r="r" b="b"/>
              <a:pathLst>
                <a:path w="108" h="46">
                  <a:moveTo>
                    <a:pt x="27" y="4"/>
                  </a:moveTo>
                  <a:lnTo>
                    <a:pt x="12" y="4"/>
                  </a:lnTo>
                  <a:lnTo>
                    <a:pt x="0" y="5"/>
                  </a:lnTo>
                  <a:lnTo>
                    <a:pt x="3" y="11"/>
                  </a:lnTo>
                  <a:lnTo>
                    <a:pt x="11" y="10"/>
                  </a:lnTo>
                  <a:lnTo>
                    <a:pt x="12" y="13"/>
                  </a:lnTo>
                  <a:lnTo>
                    <a:pt x="5" y="15"/>
                  </a:lnTo>
                  <a:lnTo>
                    <a:pt x="18" y="21"/>
                  </a:lnTo>
                  <a:lnTo>
                    <a:pt x="29" y="24"/>
                  </a:lnTo>
                  <a:lnTo>
                    <a:pt x="36" y="21"/>
                  </a:lnTo>
                  <a:lnTo>
                    <a:pt x="45" y="17"/>
                  </a:lnTo>
                  <a:lnTo>
                    <a:pt x="46" y="19"/>
                  </a:lnTo>
                  <a:lnTo>
                    <a:pt x="58" y="17"/>
                  </a:lnTo>
                  <a:lnTo>
                    <a:pt x="59" y="21"/>
                  </a:lnTo>
                  <a:lnTo>
                    <a:pt x="34" y="25"/>
                  </a:lnTo>
                  <a:lnTo>
                    <a:pt x="30" y="29"/>
                  </a:lnTo>
                  <a:lnTo>
                    <a:pt x="61" y="29"/>
                  </a:lnTo>
                  <a:lnTo>
                    <a:pt x="49" y="30"/>
                  </a:lnTo>
                  <a:lnTo>
                    <a:pt x="54" y="33"/>
                  </a:lnTo>
                  <a:lnTo>
                    <a:pt x="35" y="34"/>
                  </a:lnTo>
                  <a:lnTo>
                    <a:pt x="57" y="41"/>
                  </a:lnTo>
                  <a:lnTo>
                    <a:pt x="64" y="46"/>
                  </a:lnTo>
                  <a:lnTo>
                    <a:pt x="67" y="43"/>
                  </a:lnTo>
                  <a:lnTo>
                    <a:pt x="76" y="34"/>
                  </a:lnTo>
                  <a:lnTo>
                    <a:pt x="82" y="27"/>
                  </a:lnTo>
                  <a:lnTo>
                    <a:pt x="84" y="22"/>
                  </a:lnTo>
                  <a:lnTo>
                    <a:pt x="108" y="17"/>
                  </a:lnTo>
                  <a:lnTo>
                    <a:pt x="81" y="11"/>
                  </a:lnTo>
                  <a:lnTo>
                    <a:pt x="77" y="6"/>
                  </a:lnTo>
                  <a:lnTo>
                    <a:pt x="70" y="9"/>
                  </a:lnTo>
                  <a:lnTo>
                    <a:pt x="69" y="5"/>
                  </a:lnTo>
                  <a:lnTo>
                    <a:pt x="54" y="0"/>
                  </a:lnTo>
                  <a:lnTo>
                    <a:pt x="57" y="15"/>
                  </a:lnTo>
                  <a:lnTo>
                    <a:pt x="39" y="4"/>
                  </a:lnTo>
                  <a:lnTo>
                    <a:pt x="31" y="9"/>
                  </a:lnTo>
                  <a:lnTo>
                    <a:pt x="23" y="6"/>
                  </a:lnTo>
                  <a:lnTo>
                    <a:pt x="27"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3" name="Freeform 337"/>
            <p:cNvSpPr/>
            <p:nvPr/>
          </p:nvSpPr>
          <p:spPr bwMode="auto">
            <a:xfrm>
              <a:off x="2731" y="1188"/>
              <a:ext cx="98" cy="15"/>
            </a:xfrm>
            <a:custGeom>
              <a:avLst/>
              <a:gdLst/>
              <a:ahLst/>
              <a:cxnLst>
                <a:cxn ang="0">
                  <a:pos x="40" y="5"/>
                </a:cxn>
                <a:cxn ang="0">
                  <a:pos x="14" y="2"/>
                </a:cxn>
                <a:cxn ang="0">
                  <a:pos x="10" y="3"/>
                </a:cxn>
                <a:cxn ang="0">
                  <a:pos x="0" y="5"/>
                </a:cxn>
                <a:cxn ang="0">
                  <a:pos x="0" y="6"/>
                </a:cxn>
                <a:cxn ang="0">
                  <a:pos x="36" y="9"/>
                </a:cxn>
                <a:cxn ang="0">
                  <a:pos x="19" y="11"/>
                </a:cxn>
                <a:cxn ang="0">
                  <a:pos x="47" y="15"/>
                </a:cxn>
                <a:cxn ang="0">
                  <a:pos x="77" y="14"/>
                </a:cxn>
                <a:cxn ang="0">
                  <a:pos x="89" y="6"/>
                </a:cxn>
                <a:cxn ang="0">
                  <a:pos x="82" y="4"/>
                </a:cxn>
                <a:cxn ang="0">
                  <a:pos x="53" y="3"/>
                </a:cxn>
                <a:cxn ang="0">
                  <a:pos x="49" y="3"/>
                </a:cxn>
                <a:cxn ang="0">
                  <a:pos x="43" y="0"/>
                </a:cxn>
                <a:cxn ang="0">
                  <a:pos x="41" y="3"/>
                </a:cxn>
                <a:cxn ang="0">
                  <a:pos x="40" y="5"/>
                </a:cxn>
              </a:cxnLst>
              <a:rect l="0" t="0" r="r" b="b"/>
              <a:pathLst>
                <a:path w="89" h="15">
                  <a:moveTo>
                    <a:pt x="40" y="5"/>
                  </a:moveTo>
                  <a:lnTo>
                    <a:pt x="14" y="2"/>
                  </a:lnTo>
                  <a:lnTo>
                    <a:pt x="10" y="3"/>
                  </a:lnTo>
                  <a:lnTo>
                    <a:pt x="0" y="5"/>
                  </a:lnTo>
                  <a:lnTo>
                    <a:pt x="0" y="6"/>
                  </a:lnTo>
                  <a:lnTo>
                    <a:pt x="36" y="9"/>
                  </a:lnTo>
                  <a:lnTo>
                    <a:pt x="19" y="11"/>
                  </a:lnTo>
                  <a:lnTo>
                    <a:pt x="47" y="15"/>
                  </a:lnTo>
                  <a:lnTo>
                    <a:pt x="77" y="14"/>
                  </a:lnTo>
                  <a:lnTo>
                    <a:pt x="89" y="6"/>
                  </a:lnTo>
                  <a:lnTo>
                    <a:pt x="82" y="4"/>
                  </a:lnTo>
                  <a:lnTo>
                    <a:pt x="53" y="3"/>
                  </a:lnTo>
                  <a:lnTo>
                    <a:pt x="49" y="3"/>
                  </a:lnTo>
                  <a:lnTo>
                    <a:pt x="43" y="0"/>
                  </a:lnTo>
                  <a:lnTo>
                    <a:pt x="41" y="3"/>
                  </a:lnTo>
                  <a:lnTo>
                    <a:pt x="40"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4" name="Freeform 338"/>
            <p:cNvSpPr/>
            <p:nvPr/>
          </p:nvSpPr>
          <p:spPr bwMode="auto">
            <a:xfrm>
              <a:off x="2768" y="1221"/>
              <a:ext cx="45" cy="11"/>
            </a:xfrm>
            <a:custGeom>
              <a:avLst/>
              <a:gdLst/>
              <a:ahLst/>
              <a:cxnLst>
                <a:cxn ang="0">
                  <a:pos x="33" y="9"/>
                </a:cxn>
                <a:cxn ang="0">
                  <a:pos x="18" y="10"/>
                </a:cxn>
                <a:cxn ang="0">
                  <a:pos x="5" y="10"/>
                </a:cxn>
                <a:cxn ang="0">
                  <a:pos x="9" y="4"/>
                </a:cxn>
                <a:cxn ang="0">
                  <a:pos x="0" y="0"/>
                </a:cxn>
                <a:cxn ang="0">
                  <a:pos x="26" y="0"/>
                </a:cxn>
                <a:cxn ang="0">
                  <a:pos x="42" y="5"/>
                </a:cxn>
                <a:cxn ang="0">
                  <a:pos x="33" y="9"/>
                </a:cxn>
              </a:cxnLst>
              <a:rect l="0" t="0" r="r" b="b"/>
              <a:pathLst>
                <a:path w="42" h="10">
                  <a:moveTo>
                    <a:pt x="33" y="9"/>
                  </a:moveTo>
                  <a:lnTo>
                    <a:pt x="18" y="10"/>
                  </a:lnTo>
                  <a:lnTo>
                    <a:pt x="5" y="10"/>
                  </a:lnTo>
                  <a:lnTo>
                    <a:pt x="9" y="4"/>
                  </a:lnTo>
                  <a:lnTo>
                    <a:pt x="0" y="0"/>
                  </a:lnTo>
                  <a:lnTo>
                    <a:pt x="26" y="0"/>
                  </a:lnTo>
                  <a:lnTo>
                    <a:pt x="42" y="5"/>
                  </a:lnTo>
                  <a:lnTo>
                    <a:pt x="33" y="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5" name="Freeform 339"/>
            <p:cNvSpPr/>
            <p:nvPr/>
          </p:nvSpPr>
          <p:spPr bwMode="auto">
            <a:xfrm>
              <a:off x="2727" y="1368"/>
              <a:ext cx="15" cy="10"/>
            </a:xfrm>
            <a:custGeom>
              <a:avLst/>
              <a:gdLst/>
              <a:ahLst/>
              <a:cxnLst>
                <a:cxn ang="0">
                  <a:pos x="9" y="0"/>
                </a:cxn>
                <a:cxn ang="0">
                  <a:pos x="4" y="7"/>
                </a:cxn>
                <a:cxn ang="0">
                  <a:pos x="0" y="9"/>
                </a:cxn>
                <a:cxn ang="0">
                  <a:pos x="6" y="7"/>
                </a:cxn>
                <a:cxn ang="0">
                  <a:pos x="10" y="9"/>
                </a:cxn>
                <a:cxn ang="0">
                  <a:pos x="16" y="3"/>
                </a:cxn>
                <a:cxn ang="0">
                  <a:pos x="10" y="4"/>
                </a:cxn>
                <a:cxn ang="0">
                  <a:pos x="9" y="0"/>
                </a:cxn>
              </a:cxnLst>
              <a:rect l="0" t="0" r="r" b="b"/>
              <a:pathLst>
                <a:path w="16" h="9">
                  <a:moveTo>
                    <a:pt x="9" y="0"/>
                  </a:moveTo>
                  <a:lnTo>
                    <a:pt x="4" y="7"/>
                  </a:lnTo>
                  <a:lnTo>
                    <a:pt x="0" y="9"/>
                  </a:lnTo>
                  <a:lnTo>
                    <a:pt x="6" y="7"/>
                  </a:lnTo>
                  <a:lnTo>
                    <a:pt x="10" y="9"/>
                  </a:lnTo>
                  <a:lnTo>
                    <a:pt x="16" y="3"/>
                  </a:lnTo>
                  <a:lnTo>
                    <a:pt x="10" y="4"/>
                  </a:lnTo>
                  <a:lnTo>
                    <a:pt x="9"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6" name="Freeform 340"/>
            <p:cNvSpPr/>
            <p:nvPr/>
          </p:nvSpPr>
          <p:spPr bwMode="auto">
            <a:xfrm>
              <a:off x="2796" y="1348"/>
              <a:ext cx="166" cy="177"/>
            </a:xfrm>
            <a:custGeom>
              <a:avLst/>
              <a:gdLst/>
              <a:ahLst/>
              <a:cxnLst>
                <a:cxn ang="0">
                  <a:pos x="127" y="87"/>
                </a:cxn>
                <a:cxn ang="0">
                  <a:pos x="122" y="82"/>
                </a:cxn>
                <a:cxn ang="0">
                  <a:pos x="121" y="67"/>
                </a:cxn>
                <a:cxn ang="0">
                  <a:pos x="106" y="51"/>
                </a:cxn>
                <a:cxn ang="0">
                  <a:pos x="114" y="39"/>
                </a:cxn>
                <a:cxn ang="0">
                  <a:pos x="96" y="29"/>
                </a:cxn>
                <a:cxn ang="0">
                  <a:pos x="96" y="19"/>
                </a:cxn>
                <a:cxn ang="0">
                  <a:pos x="96" y="16"/>
                </a:cxn>
                <a:cxn ang="0">
                  <a:pos x="96" y="6"/>
                </a:cxn>
                <a:cxn ang="0">
                  <a:pos x="76" y="0"/>
                </a:cxn>
                <a:cxn ang="0">
                  <a:pos x="60" y="7"/>
                </a:cxn>
                <a:cxn ang="0">
                  <a:pos x="56" y="18"/>
                </a:cxn>
                <a:cxn ang="0">
                  <a:pos x="49" y="22"/>
                </a:cxn>
                <a:cxn ang="0">
                  <a:pos x="33" y="22"/>
                </a:cxn>
                <a:cxn ang="0">
                  <a:pos x="20" y="19"/>
                </a:cxn>
                <a:cxn ang="0">
                  <a:pos x="7" y="11"/>
                </a:cxn>
                <a:cxn ang="0">
                  <a:pos x="0" y="16"/>
                </a:cxn>
                <a:cxn ang="0">
                  <a:pos x="33" y="30"/>
                </a:cxn>
                <a:cxn ang="0">
                  <a:pos x="45" y="51"/>
                </a:cxn>
                <a:cxn ang="0">
                  <a:pos x="51" y="66"/>
                </a:cxn>
                <a:cxn ang="0">
                  <a:pos x="56" y="65"/>
                </a:cxn>
                <a:cxn ang="0">
                  <a:pos x="62" y="69"/>
                </a:cxn>
                <a:cxn ang="0">
                  <a:pos x="66" y="81"/>
                </a:cxn>
                <a:cxn ang="0">
                  <a:pos x="44" y="96"/>
                </a:cxn>
                <a:cxn ang="0">
                  <a:pos x="36" y="105"/>
                </a:cxn>
                <a:cxn ang="0">
                  <a:pos x="26" y="109"/>
                </a:cxn>
                <a:cxn ang="0">
                  <a:pos x="28" y="127"/>
                </a:cxn>
                <a:cxn ang="0">
                  <a:pos x="32" y="148"/>
                </a:cxn>
                <a:cxn ang="0">
                  <a:pos x="45" y="153"/>
                </a:cxn>
                <a:cxn ang="0">
                  <a:pos x="46" y="155"/>
                </a:cxn>
                <a:cxn ang="0">
                  <a:pos x="51" y="154"/>
                </a:cxn>
                <a:cxn ang="0">
                  <a:pos x="56" y="161"/>
                </a:cxn>
                <a:cxn ang="0">
                  <a:pos x="60" y="159"/>
                </a:cxn>
                <a:cxn ang="0">
                  <a:pos x="91" y="153"/>
                </a:cxn>
                <a:cxn ang="0">
                  <a:pos x="97" y="150"/>
                </a:cxn>
                <a:cxn ang="0">
                  <a:pos x="114" y="150"/>
                </a:cxn>
                <a:cxn ang="0">
                  <a:pos x="123" y="141"/>
                </a:cxn>
                <a:cxn ang="0">
                  <a:pos x="133" y="131"/>
                </a:cxn>
                <a:cxn ang="0">
                  <a:pos x="141" y="121"/>
                </a:cxn>
                <a:cxn ang="0">
                  <a:pos x="151" y="112"/>
                </a:cxn>
                <a:cxn ang="0">
                  <a:pos x="128" y="99"/>
                </a:cxn>
                <a:cxn ang="0">
                  <a:pos x="134" y="94"/>
                </a:cxn>
                <a:cxn ang="0">
                  <a:pos x="127" y="87"/>
                </a:cxn>
              </a:cxnLst>
              <a:rect l="0" t="0" r="r" b="b"/>
              <a:pathLst>
                <a:path w="151" h="161">
                  <a:moveTo>
                    <a:pt x="127" y="87"/>
                  </a:moveTo>
                  <a:lnTo>
                    <a:pt x="122" y="82"/>
                  </a:lnTo>
                  <a:lnTo>
                    <a:pt x="121" y="67"/>
                  </a:lnTo>
                  <a:lnTo>
                    <a:pt x="106" y="51"/>
                  </a:lnTo>
                  <a:lnTo>
                    <a:pt x="114" y="39"/>
                  </a:lnTo>
                  <a:lnTo>
                    <a:pt x="96" y="29"/>
                  </a:lnTo>
                  <a:lnTo>
                    <a:pt x="96" y="19"/>
                  </a:lnTo>
                  <a:lnTo>
                    <a:pt x="96" y="16"/>
                  </a:lnTo>
                  <a:lnTo>
                    <a:pt x="96" y="6"/>
                  </a:lnTo>
                  <a:lnTo>
                    <a:pt x="76" y="0"/>
                  </a:lnTo>
                  <a:lnTo>
                    <a:pt x="60" y="7"/>
                  </a:lnTo>
                  <a:lnTo>
                    <a:pt x="56" y="18"/>
                  </a:lnTo>
                  <a:lnTo>
                    <a:pt x="49" y="22"/>
                  </a:lnTo>
                  <a:lnTo>
                    <a:pt x="33" y="22"/>
                  </a:lnTo>
                  <a:lnTo>
                    <a:pt x="20" y="19"/>
                  </a:lnTo>
                  <a:lnTo>
                    <a:pt x="7" y="11"/>
                  </a:lnTo>
                  <a:lnTo>
                    <a:pt x="0" y="16"/>
                  </a:lnTo>
                  <a:lnTo>
                    <a:pt x="33" y="30"/>
                  </a:lnTo>
                  <a:lnTo>
                    <a:pt x="45" y="51"/>
                  </a:lnTo>
                  <a:lnTo>
                    <a:pt x="51" y="66"/>
                  </a:lnTo>
                  <a:lnTo>
                    <a:pt x="56" y="65"/>
                  </a:lnTo>
                  <a:lnTo>
                    <a:pt x="62" y="69"/>
                  </a:lnTo>
                  <a:lnTo>
                    <a:pt x="66" y="81"/>
                  </a:lnTo>
                  <a:lnTo>
                    <a:pt x="44" y="96"/>
                  </a:lnTo>
                  <a:lnTo>
                    <a:pt x="36" y="105"/>
                  </a:lnTo>
                  <a:lnTo>
                    <a:pt x="26" y="109"/>
                  </a:lnTo>
                  <a:lnTo>
                    <a:pt x="28" y="127"/>
                  </a:lnTo>
                  <a:lnTo>
                    <a:pt x="32" y="148"/>
                  </a:lnTo>
                  <a:lnTo>
                    <a:pt x="45" y="153"/>
                  </a:lnTo>
                  <a:lnTo>
                    <a:pt x="46" y="155"/>
                  </a:lnTo>
                  <a:lnTo>
                    <a:pt x="51" y="154"/>
                  </a:lnTo>
                  <a:lnTo>
                    <a:pt x="56" y="161"/>
                  </a:lnTo>
                  <a:lnTo>
                    <a:pt x="60" y="159"/>
                  </a:lnTo>
                  <a:lnTo>
                    <a:pt x="91" y="153"/>
                  </a:lnTo>
                  <a:lnTo>
                    <a:pt x="97" y="150"/>
                  </a:lnTo>
                  <a:lnTo>
                    <a:pt x="114" y="150"/>
                  </a:lnTo>
                  <a:lnTo>
                    <a:pt x="123" y="141"/>
                  </a:lnTo>
                  <a:lnTo>
                    <a:pt x="133" y="131"/>
                  </a:lnTo>
                  <a:lnTo>
                    <a:pt x="141" y="121"/>
                  </a:lnTo>
                  <a:lnTo>
                    <a:pt x="151" y="112"/>
                  </a:lnTo>
                  <a:lnTo>
                    <a:pt x="128" y="99"/>
                  </a:lnTo>
                  <a:lnTo>
                    <a:pt x="134" y="94"/>
                  </a:lnTo>
                  <a:lnTo>
                    <a:pt x="127" y="8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7" name="Freeform 341"/>
            <p:cNvSpPr/>
            <p:nvPr/>
          </p:nvSpPr>
          <p:spPr bwMode="auto">
            <a:xfrm>
              <a:off x="2680" y="1763"/>
              <a:ext cx="3" cy="5"/>
            </a:xfrm>
            <a:custGeom>
              <a:avLst/>
              <a:gdLst/>
              <a:ahLst/>
              <a:cxnLst>
                <a:cxn ang="0">
                  <a:pos x="0" y="0"/>
                </a:cxn>
                <a:cxn ang="0">
                  <a:pos x="0" y="3"/>
                </a:cxn>
                <a:cxn ang="0">
                  <a:pos x="1" y="3"/>
                </a:cxn>
                <a:cxn ang="0">
                  <a:pos x="0" y="0"/>
                </a:cxn>
              </a:cxnLst>
              <a:rect l="0" t="0" r="r" b="b"/>
              <a:pathLst>
                <a:path w="1" h="3">
                  <a:moveTo>
                    <a:pt x="0" y="0"/>
                  </a:moveTo>
                  <a:lnTo>
                    <a:pt x="0" y="3"/>
                  </a:lnTo>
                  <a:lnTo>
                    <a:pt x="1" y="3"/>
                  </a:lnTo>
                  <a:lnTo>
                    <a:pt x="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8" name="Freeform 342"/>
            <p:cNvSpPr/>
            <p:nvPr/>
          </p:nvSpPr>
          <p:spPr bwMode="auto">
            <a:xfrm>
              <a:off x="2680" y="1732"/>
              <a:ext cx="119" cy="51"/>
            </a:xfrm>
            <a:custGeom>
              <a:avLst/>
              <a:gdLst/>
              <a:ahLst/>
              <a:cxnLst>
                <a:cxn ang="0">
                  <a:pos x="39" y="35"/>
                </a:cxn>
                <a:cxn ang="0">
                  <a:pos x="23" y="37"/>
                </a:cxn>
                <a:cxn ang="0">
                  <a:pos x="15" y="36"/>
                </a:cxn>
                <a:cxn ang="0">
                  <a:pos x="3" y="32"/>
                </a:cxn>
                <a:cxn ang="0">
                  <a:pos x="1" y="32"/>
                </a:cxn>
                <a:cxn ang="0">
                  <a:pos x="0" y="29"/>
                </a:cxn>
                <a:cxn ang="0">
                  <a:pos x="1" y="25"/>
                </a:cxn>
                <a:cxn ang="0">
                  <a:pos x="11" y="26"/>
                </a:cxn>
                <a:cxn ang="0">
                  <a:pos x="13" y="28"/>
                </a:cxn>
                <a:cxn ang="0">
                  <a:pos x="17" y="24"/>
                </a:cxn>
                <a:cxn ang="0">
                  <a:pos x="29" y="24"/>
                </a:cxn>
                <a:cxn ang="0">
                  <a:pos x="46" y="24"/>
                </a:cxn>
                <a:cxn ang="0">
                  <a:pos x="51" y="22"/>
                </a:cxn>
                <a:cxn ang="0">
                  <a:pos x="48" y="13"/>
                </a:cxn>
                <a:cxn ang="0">
                  <a:pos x="59" y="4"/>
                </a:cxn>
                <a:cxn ang="0">
                  <a:pos x="67" y="7"/>
                </a:cxn>
                <a:cxn ang="0">
                  <a:pos x="75" y="0"/>
                </a:cxn>
                <a:cxn ang="0">
                  <a:pos x="97" y="4"/>
                </a:cxn>
                <a:cxn ang="0">
                  <a:pos x="107" y="17"/>
                </a:cxn>
                <a:cxn ang="0">
                  <a:pos x="101" y="22"/>
                </a:cxn>
                <a:cxn ang="0">
                  <a:pos x="100" y="23"/>
                </a:cxn>
                <a:cxn ang="0">
                  <a:pos x="95" y="35"/>
                </a:cxn>
                <a:cxn ang="0">
                  <a:pos x="94" y="36"/>
                </a:cxn>
                <a:cxn ang="0">
                  <a:pos x="66" y="43"/>
                </a:cxn>
                <a:cxn ang="0">
                  <a:pos x="60" y="42"/>
                </a:cxn>
                <a:cxn ang="0">
                  <a:pos x="39" y="35"/>
                </a:cxn>
              </a:cxnLst>
              <a:rect l="0" t="0" r="r" b="b"/>
              <a:pathLst>
                <a:path w="107" h="43">
                  <a:moveTo>
                    <a:pt x="39" y="35"/>
                  </a:moveTo>
                  <a:lnTo>
                    <a:pt x="23" y="37"/>
                  </a:lnTo>
                  <a:lnTo>
                    <a:pt x="15" y="36"/>
                  </a:lnTo>
                  <a:lnTo>
                    <a:pt x="3" y="32"/>
                  </a:lnTo>
                  <a:lnTo>
                    <a:pt x="1" y="32"/>
                  </a:lnTo>
                  <a:lnTo>
                    <a:pt x="0" y="29"/>
                  </a:lnTo>
                  <a:lnTo>
                    <a:pt x="1" y="25"/>
                  </a:lnTo>
                  <a:lnTo>
                    <a:pt x="11" y="26"/>
                  </a:lnTo>
                  <a:lnTo>
                    <a:pt x="13" y="28"/>
                  </a:lnTo>
                  <a:lnTo>
                    <a:pt x="17" y="24"/>
                  </a:lnTo>
                  <a:lnTo>
                    <a:pt x="29" y="24"/>
                  </a:lnTo>
                  <a:lnTo>
                    <a:pt x="46" y="24"/>
                  </a:lnTo>
                  <a:lnTo>
                    <a:pt x="51" y="22"/>
                  </a:lnTo>
                  <a:lnTo>
                    <a:pt x="48" y="13"/>
                  </a:lnTo>
                  <a:lnTo>
                    <a:pt x="59" y="4"/>
                  </a:lnTo>
                  <a:lnTo>
                    <a:pt x="67" y="7"/>
                  </a:lnTo>
                  <a:lnTo>
                    <a:pt x="75" y="0"/>
                  </a:lnTo>
                  <a:lnTo>
                    <a:pt x="97" y="4"/>
                  </a:lnTo>
                  <a:lnTo>
                    <a:pt x="107" y="17"/>
                  </a:lnTo>
                  <a:lnTo>
                    <a:pt x="101" y="22"/>
                  </a:lnTo>
                  <a:lnTo>
                    <a:pt x="100" y="23"/>
                  </a:lnTo>
                  <a:lnTo>
                    <a:pt x="95" y="35"/>
                  </a:lnTo>
                  <a:lnTo>
                    <a:pt x="94" y="36"/>
                  </a:lnTo>
                  <a:lnTo>
                    <a:pt x="66" y="43"/>
                  </a:lnTo>
                  <a:lnTo>
                    <a:pt x="60" y="42"/>
                  </a:lnTo>
                  <a:lnTo>
                    <a:pt x="39" y="3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29" name="Freeform 343"/>
            <p:cNvSpPr/>
            <p:nvPr/>
          </p:nvSpPr>
          <p:spPr bwMode="auto">
            <a:xfrm>
              <a:off x="2780" y="1804"/>
              <a:ext cx="61" cy="52"/>
            </a:xfrm>
            <a:custGeom>
              <a:avLst/>
              <a:gdLst/>
              <a:ahLst/>
              <a:cxnLst>
                <a:cxn ang="0">
                  <a:pos x="51" y="6"/>
                </a:cxn>
                <a:cxn ang="0">
                  <a:pos x="52" y="8"/>
                </a:cxn>
                <a:cxn ang="0">
                  <a:pos x="51" y="11"/>
                </a:cxn>
                <a:cxn ang="0">
                  <a:pos x="48" y="14"/>
                </a:cxn>
                <a:cxn ang="0">
                  <a:pos x="48" y="15"/>
                </a:cxn>
                <a:cxn ang="0">
                  <a:pos x="51" y="18"/>
                </a:cxn>
                <a:cxn ang="0">
                  <a:pos x="57" y="21"/>
                </a:cxn>
                <a:cxn ang="0">
                  <a:pos x="52" y="24"/>
                </a:cxn>
                <a:cxn ang="0">
                  <a:pos x="56" y="26"/>
                </a:cxn>
                <a:cxn ang="0">
                  <a:pos x="56" y="30"/>
                </a:cxn>
                <a:cxn ang="0">
                  <a:pos x="47" y="31"/>
                </a:cxn>
                <a:cxn ang="0">
                  <a:pos x="51" y="35"/>
                </a:cxn>
                <a:cxn ang="0">
                  <a:pos x="50" y="36"/>
                </a:cxn>
                <a:cxn ang="0">
                  <a:pos x="47" y="35"/>
                </a:cxn>
                <a:cxn ang="0">
                  <a:pos x="44" y="39"/>
                </a:cxn>
                <a:cxn ang="0">
                  <a:pos x="41" y="41"/>
                </a:cxn>
                <a:cxn ang="0">
                  <a:pos x="45" y="45"/>
                </a:cxn>
                <a:cxn ang="0">
                  <a:pos x="41" y="47"/>
                </a:cxn>
                <a:cxn ang="0">
                  <a:pos x="39" y="45"/>
                </a:cxn>
                <a:cxn ang="0">
                  <a:pos x="34" y="43"/>
                </a:cxn>
                <a:cxn ang="0">
                  <a:pos x="30" y="41"/>
                </a:cxn>
                <a:cxn ang="0">
                  <a:pos x="30" y="39"/>
                </a:cxn>
                <a:cxn ang="0">
                  <a:pos x="24" y="35"/>
                </a:cxn>
                <a:cxn ang="0">
                  <a:pos x="23" y="32"/>
                </a:cxn>
                <a:cxn ang="0">
                  <a:pos x="20" y="30"/>
                </a:cxn>
                <a:cxn ang="0">
                  <a:pos x="9" y="20"/>
                </a:cxn>
                <a:cxn ang="0">
                  <a:pos x="9" y="19"/>
                </a:cxn>
                <a:cxn ang="0">
                  <a:pos x="6" y="18"/>
                </a:cxn>
                <a:cxn ang="0">
                  <a:pos x="4" y="11"/>
                </a:cxn>
                <a:cxn ang="0">
                  <a:pos x="0" y="8"/>
                </a:cxn>
                <a:cxn ang="0">
                  <a:pos x="0" y="1"/>
                </a:cxn>
                <a:cxn ang="0">
                  <a:pos x="4" y="0"/>
                </a:cxn>
                <a:cxn ang="0">
                  <a:pos x="8" y="5"/>
                </a:cxn>
                <a:cxn ang="0">
                  <a:pos x="11" y="0"/>
                </a:cxn>
                <a:cxn ang="0">
                  <a:pos x="16" y="0"/>
                </a:cxn>
                <a:cxn ang="0">
                  <a:pos x="20" y="1"/>
                </a:cxn>
                <a:cxn ang="0">
                  <a:pos x="30" y="3"/>
                </a:cxn>
                <a:cxn ang="0">
                  <a:pos x="32" y="1"/>
                </a:cxn>
                <a:cxn ang="0">
                  <a:pos x="34" y="2"/>
                </a:cxn>
                <a:cxn ang="0">
                  <a:pos x="35" y="2"/>
                </a:cxn>
                <a:cxn ang="0">
                  <a:pos x="39" y="2"/>
                </a:cxn>
                <a:cxn ang="0">
                  <a:pos x="41" y="2"/>
                </a:cxn>
                <a:cxn ang="0">
                  <a:pos x="44" y="6"/>
                </a:cxn>
                <a:cxn ang="0">
                  <a:pos x="47" y="6"/>
                </a:cxn>
                <a:cxn ang="0">
                  <a:pos x="51" y="6"/>
                </a:cxn>
              </a:cxnLst>
              <a:rect l="0" t="0" r="r" b="b"/>
              <a:pathLst>
                <a:path w="57" h="47">
                  <a:moveTo>
                    <a:pt x="51" y="6"/>
                  </a:moveTo>
                  <a:lnTo>
                    <a:pt x="52" y="8"/>
                  </a:lnTo>
                  <a:lnTo>
                    <a:pt x="51" y="11"/>
                  </a:lnTo>
                  <a:lnTo>
                    <a:pt x="48" y="14"/>
                  </a:lnTo>
                  <a:lnTo>
                    <a:pt x="48" y="15"/>
                  </a:lnTo>
                  <a:lnTo>
                    <a:pt x="51" y="18"/>
                  </a:lnTo>
                  <a:lnTo>
                    <a:pt x="57" y="21"/>
                  </a:lnTo>
                  <a:lnTo>
                    <a:pt x="52" y="24"/>
                  </a:lnTo>
                  <a:lnTo>
                    <a:pt x="56" y="26"/>
                  </a:lnTo>
                  <a:lnTo>
                    <a:pt x="56" y="30"/>
                  </a:lnTo>
                  <a:lnTo>
                    <a:pt x="47" y="31"/>
                  </a:lnTo>
                  <a:lnTo>
                    <a:pt x="51" y="35"/>
                  </a:lnTo>
                  <a:lnTo>
                    <a:pt x="50" y="36"/>
                  </a:lnTo>
                  <a:lnTo>
                    <a:pt x="47" y="35"/>
                  </a:lnTo>
                  <a:lnTo>
                    <a:pt x="44" y="39"/>
                  </a:lnTo>
                  <a:lnTo>
                    <a:pt x="41" y="41"/>
                  </a:lnTo>
                  <a:lnTo>
                    <a:pt x="45" y="45"/>
                  </a:lnTo>
                  <a:lnTo>
                    <a:pt x="41" y="47"/>
                  </a:lnTo>
                  <a:lnTo>
                    <a:pt x="39" y="45"/>
                  </a:lnTo>
                  <a:lnTo>
                    <a:pt x="34" y="43"/>
                  </a:lnTo>
                  <a:lnTo>
                    <a:pt x="30" y="41"/>
                  </a:lnTo>
                  <a:lnTo>
                    <a:pt x="30" y="39"/>
                  </a:lnTo>
                  <a:lnTo>
                    <a:pt x="24" y="35"/>
                  </a:lnTo>
                  <a:lnTo>
                    <a:pt x="23" y="32"/>
                  </a:lnTo>
                  <a:lnTo>
                    <a:pt x="20" y="30"/>
                  </a:lnTo>
                  <a:lnTo>
                    <a:pt x="9" y="20"/>
                  </a:lnTo>
                  <a:lnTo>
                    <a:pt x="9" y="19"/>
                  </a:lnTo>
                  <a:lnTo>
                    <a:pt x="6" y="18"/>
                  </a:lnTo>
                  <a:lnTo>
                    <a:pt x="4" y="11"/>
                  </a:lnTo>
                  <a:lnTo>
                    <a:pt x="0" y="8"/>
                  </a:lnTo>
                  <a:lnTo>
                    <a:pt x="0" y="1"/>
                  </a:lnTo>
                  <a:lnTo>
                    <a:pt x="4" y="0"/>
                  </a:lnTo>
                  <a:lnTo>
                    <a:pt x="8" y="5"/>
                  </a:lnTo>
                  <a:lnTo>
                    <a:pt x="11" y="0"/>
                  </a:lnTo>
                  <a:lnTo>
                    <a:pt x="16" y="0"/>
                  </a:lnTo>
                  <a:lnTo>
                    <a:pt x="20" y="1"/>
                  </a:lnTo>
                  <a:lnTo>
                    <a:pt x="30" y="3"/>
                  </a:lnTo>
                  <a:lnTo>
                    <a:pt x="32" y="1"/>
                  </a:lnTo>
                  <a:lnTo>
                    <a:pt x="34" y="2"/>
                  </a:lnTo>
                  <a:lnTo>
                    <a:pt x="35" y="2"/>
                  </a:lnTo>
                  <a:lnTo>
                    <a:pt x="39" y="2"/>
                  </a:lnTo>
                  <a:lnTo>
                    <a:pt x="41" y="2"/>
                  </a:lnTo>
                  <a:lnTo>
                    <a:pt x="44" y="6"/>
                  </a:lnTo>
                  <a:lnTo>
                    <a:pt x="47" y="6"/>
                  </a:lnTo>
                  <a:lnTo>
                    <a:pt x="51"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0" name="Freeform 344"/>
            <p:cNvSpPr/>
            <p:nvPr/>
          </p:nvSpPr>
          <p:spPr bwMode="auto">
            <a:xfrm>
              <a:off x="2747" y="1776"/>
              <a:ext cx="91" cy="74"/>
            </a:xfrm>
            <a:custGeom>
              <a:avLst/>
              <a:gdLst/>
              <a:ahLst/>
              <a:cxnLst>
                <a:cxn ang="0">
                  <a:pos x="74" y="30"/>
                </a:cxn>
                <a:cxn ang="0">
                  <a:pos x="77" y="30"/>
                </a:cxn>
                <a:cxn ang="0">
                  <a:pos x="78" y="26"/>
                </a:cxn>
                <a:cxn ang="0">
                  <a:pos x="82" y="25"/>
                </a:cxn>
                <a:cxn ang="0">
                  <a:pos x="82" y="24"/>
                </a:cxn>
                <a:cxn ang="0">
                  <a:pos x="77" y="23"/>
                </a:cxn>
                <a:cxn ang="0">
                  <a:pos x="76" y="21"/>
                </a:cxn>
                <a:cxn ang="0">
                  <a:pos x="77" y="19"/>
                </a:cxn>
                <a:cxn ang="0">
                  <a:pos x="76" y="19"/>
                </a:cxn>
                <a:cxn ang="0">
                  <a:pos x="72" y="13"/>
                </a:cxn>
                <a:cxn ang="0">
                  <a:pos x="51" y="11"/>
                </a:cxn>
                <a:cxn ang="0">
                  <a:pos x="39" y="0"/>
                </a:cxn>
                <a:cxn ang="0">
                  <a:pos x="38" y="1"/>
                </a:cxn>
                <a:cxn ang="0">
                  <a:pos x="36" y="2"/>
                </a:cxn>
                <a:cxn ang="0">
                  <a:pos x="36" y="3"/>
                </a:cxn>
                <a:cxn ang="0">
                  <a:pos x="32" y="3"/>
                </a:cxn>
                <a:cxn ang="0">
                  <a:pos x="30" y="5"/>
                </a:cxn>
                <a:cxn ang="0">
                  <a:pos x="26" y="6"/>
                </a:cxn>
                <a:cxn ang="0">
                  <a:pos x="27" y="9"/>
                </a:cxn>
                <a:cxn ang="0">
                  <a:pos x="27" y="11"/>
                </a:cxn>
                <a:cxn ang="0">
                  <a:pos x="29" y="13"/>
                </a:cxn>
                <a:cxn ang="0">
                  <a:pos x="27" y="13"/>
                </a:cxn>
                <a:cxn ang="0">
                  <a:pos x="22" y="15"/>
                </a:cxn>
                <a:cxn ang="0">
                  <a:pos x="22" y="17"/>
                </a:cxn>
                <a:cxn ang="0">
                  <a:pos x="23" y="20"/>
                </a:cxn>
                <a:cxn ang="0">
                  <a:pos x="20" y="20"/>
                </a:cxn>
                <a:cxn ang="0">
                  <a:pos x="16" y="18"/>
                </a:cxn>
                <a:cxn ang="0">
                  <a:pos x="15" y="19"/>
                </a:cxn>
                <a:cxn ang="0">
                  <a:pos x="12" y="17"/>
                </a:cxn>
                <a:cxn ang="0">
                  <a:pos x="10" y="20"/>
                </a:cxn>
                <a:cxn ang="0">
                  <a:pos x="4" y="20"/>
                </a:cxn>
                <a:cxn ang="0">
                  <a:pos x="0" y="18"/>
                </a:cxn>
                <a:cxn ang="0">
                  <a:pos x="3" y="24"/>
                </a:cxn>
                <a:cxn ang="0">
                  <a:pos x="6" y="29"/>
                </a:cxn>
                <a:cxn ang="0">
                  <a:pos x="10" y="25"/>
                </a:cxn>
                <a:cxn ang="0">
                  <a:pos x="21" y="42"/>
                </a:cxn>
                <a:cxn ang="0">
                  <a:pos x="26" y="47"/>
                </a:cxn>
                <a:cxn ang="0">
                  <a:pos x="39" y="55"/>
                </a:cxn>
                <a:cxn ang="0">
                  <a:pos x="57" y="65"/>
                </a:cxn>
                <a:cxn ang="0">
                  <a:pos x="59" y="65"/>
                </a:cxn>
                <a:cxn ang="0">
                  <a:pos x="60" y="65"/>
                </a:cxn>
                <a:cxn ang="0">
                  <a:pos x="60" y="63"/>
                </a:cxn>
                <a:cxn ang="0">
                  <a:pos x="54" y="59"/>
                </a:cxn>
                <a:cxn ang="0">
                  <a:pos x="53" y="56"/>
                </a:cxn>
                <a:cxn ang="0">
                  <a:pos x="50" y="54"/>
                </a:cxn>
                <a:cxn ang="0">
                  <a:pos x="39" y="44"/>
                </a:cxn>
                <a:cxn ang="0">
                  <a:pos x="39" y="43"/>
                </a:cxn>
                <a:cxn ang="0">
                  <a:pos x="36" y="42"/>
                </a:cxn>
                <a:cxn ang="0">
                  <a:pos x="34" y="35"/>
                </a:cxn>
                <a:cxn ang="0">
                  <a:pos x="30" y="32"/>
                </a:cxn>
                <a:cxn ang="0">
                  <a:pos x="30" y="25"/>
                </a:cxn>
                <a:cxn ang="0">
                  <a:pos x="34" y="24"/>
                </a:cxn>
                <a:cxn ang="0">
                  <a:pos x="38" y="29"/>
                </a:cxn>
                <a:cxn ang="0">
                  <a:pos x="41" y="24"/>
                </a:cxn>
                <a:cxn ang="0">
                  <a:pos x="46" y="24"/>
                </a:cxn>
                <a:cxn ang="0">
                  <a:pos x="50" y="25"/>
                </a:cxn>
                <a:cxn ang="0">
                  <a:pos x="60" y="27"/>
                </a:cxn>
                <a:cxn ang="0">
                  <a:pos x="62" y="25"/>
                </a:cxn>
                <a:cxn ang="0">
                  <a:pos x="64" y="26"/>
                </a:cxn>
                <a:cxn ang="0">
                  <a:pos x="65" y="26"/>
                </a:cxn>
                <a:cxn ang="0">
                  <a:pos x="69" y="26"/>
                </a:cxn>
                <a:cxn ang="0">
                  <a:pos x="71" y="26"/>
                </a:cxn>
                <a:cxn ang="0">
                  <a:pos x="74" y="30"/>
                </a:cxn>
              </a:cxnLst>
              <a:rect l="0" t="0" r="r" b="b"/>
              <a:pathLst>
                <a:path w="82" h="65">
                  <a:moveTo>
                    <a:pt x="74" y="30"/>
                  </a:moveTo>
                  <a:lnTo>
                    <a:pt x="77" y="30"/>
                  </a:lnTo>
                  <a:lnTo>
                    <a:pt x="78" y="26"/>
                  </a:lnTo>
                  <a:lnTo>
                    <a:pt x="82" y="25"/>
                  </a:lnTo>
                  <a:lnTo>
                    <a:pt x="82" y="24"/>
                  </a:lnTo>
                  <a:lnTo>
                    <a:pt x="77" y="23"/>
                  </a:lnTo>
                  <a:lnTo>
                    <a:pt x="76" y="21"/>
                  </a:lnTo>
                  <a:lnTo>
                    <a:pt x="77" y="19"/>
                  </a:lnTo>
                  <a:lnTo>
                    <a:pt x="76" y="19"/>
                  </a:lnTo>
                  <a:lnTo>
                    <a:pt x="72" y="13"/>
                  </a:lnTo>
                  <a:lnTo>
                    <a:pt x="51" y="11"/>
                  </a:lnTo>
                  <a:lnTo>
                    <a:pt x="39" y="0"/>
                  </a:lnTo>
                  <a:lnTo>
                    <a:pt x="38" y="1"/>
                  </a:lnTo>
                  <a:lnTo>
                    <a:pt x="36" y="2"/>
                  </a:lnTo>
                  <a:lnTo>
                    <a:pt x="36" y="3"/>
                  </a:lnTo>
                  <a:lnTo>
                    <a:pt x="32" y="3"/>
                  </a:lnTo>
                  <a:lnTo>
                    <a:pt x="30" y="5"/>
                  </a:lnTo>
                  <a:lnTo>
                    <a:pt x="26" y="6"/>
                  </a:lnTo>
                  <a:lnTo>
                    <a:pt x="27" y="9"/>
                  </a:lnTo>
                  <a:lnTo>
                    <a:pt x="27" y="11"/>
                  </a:lnTo>
                  <a:lnTo>
                    <a:pt x="29" y="13"/>
                  </a:lnTo>
                  <a:lnTo>
                    <a:pt x="27" y="13"/>
                  </a:lnTo>
                  <a:lnTo>
                    <a:pt x="22" y="15"/>
                  </a:lnTo>
                  <a:lnTo>
                    <a:pt x="22" y="17"/>
                  </a:lnTo>
                  <a:lnTo>
                    <a:pt x="23" y="20"/>
                  </a:lnTo>
                  <a:lnTo>
                    <a:pt x="20" y="20"/>
                  </a:lnTo>
                  <a:lnTo>
                    <a:pt x="16" y="18"/>
                  </a:lnTo>
                  <a:lnTo>
                    <a:pt x="15" y="19"/>
                  </a:lnTo>
                  <a:lnTo>
                    <a:pt x="12" y="17"/>
                  </a:lnTo>
                  <a:lnTo>
                    <a:pt x="10" y="20"/>
                  </a:lnTo>
                  <a:lnTo>
                    <a:pt x="4" y="20"/>
                  </a:lnTo>
                  <a:lnTo>
                    <a:pt x="0" y="18"/>
                  </a:lnTo>
                  <a:lnTo>
                    <a:pt x="3" y="24"/>
                  </a:lnTo>
                  <a:lnTo>
                    <a:pt x="6" y="29"/>
                  </a:lnTo>
                  <a:lnTo>
                    <a:pt x="10" y="25"/>
                  </a:lnTo>
                  <a:lnTo>
                    <a:pt x="21" y="42"/>
                  </a:lnTo>
                  <a:lnTo>
                    <a:pt x="26" y="47"/>
                  </a:lnTo>
                  <a:lnTo>
                    <a:pt x="39" y="55"/>
                  </a:lnTo>
                  <a:lnTo>
                    <a:pt x="57" y="65"/>
                  </a:lnTo>
                  <a:lnTo>
                    <a:pt x="59" y="65"/>
                  </a:lnTo>
                  <a:lnTo>
                    <a:pt x="60" y="65"/>
                  </a:lnTo>
                  <a:lnTo>
                    <a:pt x="60" y="63"/>
                  </a:lnTo>
                  <a:lnTo>
                    <a:pt x="54" y="59"/>
                  </a:lnTo>
                  <a:lnTo>
                    <a:pt x="53" y="56"/>
                  </a:lnTo>
                  <a:lnTo>
                    <a:pt x="50" y="54"/>
                  </a:lnTo>
                  <a:lnTo>
                    <a:pt x="39" y="44"/>
                  </a:lnTo>
                  <a:lnTo>
                    <a:pt x="39" y="43"/>
                  </a:lnTo>
                  <a:lnTo>
                    <a:pt x="36" y="42"/>
                  </a:lnTo>
                  <a:lnTo>
                    <a:pt x="34" y="35"/>
                  </a:lnTo>
                  <a:lnTo>
                    <a:pt x="30" y="32"/>
                  </a:lnTo>
                  <a:lnTo>
                    <a:pt x="30" y="25"/>
                  </a:lnTo>
                  <a:lnTo>
                    <a:pt x="34" y="24"/>
                  </a:lnTo>
                  <a:lnTo>
                    <a:pt x="38" y="29"/>
                  </a:lnTo>
                  <a:lnTo>
                    <a:pt x="41" y="24"/>
                  </a:lnTo>
                  <a:lnTo>
                    <a:pt x="46" y="24"/>
                  </a:lnTo>
                  <a:lnTo>
                    <a:pt x="50" y="25"/>
                  </a:lnTo>
                  <a:lnTo>
                    <a:pt x="60" y="27"/>
                  </a:lnTo>
                  <a:lnTo>
                    <a:pt x="62" y="25"/>
                  </a:lnTo>
                  <a:lnTo>
                    <a:pt x="64" y="26"/>
                  </a:lnTo>
                  <a:lnTo>
                    <a:pt x="65" y="26"/>
                  </a:lnTo>
                  <a:lnTo>
                    <a:pt x="69" y="26"/>
                  </a:lnTo>
                  <a:lnTo>
                    <a:pt x="71" y="26"/>
                  </a:lnTo>
                  <a:lnTo>
                    <a:pt x="74" y="3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1" name="Freeform 345"/>
            <p:cNvSpPr/>
            <p:nvPr/>
          </p:nvSpPr>
          <p:spPr bwMode="auto">
            <a:xfrm>
              <a:off x="2803" y="1851"/>
              <a:ext cx="25" cy="10"/>
            </a:xfrm>
            <a:custGeom>
              <a:avLst/>
              <a:gdLst/>
              <a:ahLst/>
              <a:cxnLst>
                <a:cxn ang="0">
                  <a:pos x="21" y="9"/>
                </a:cxn>
                <a:cxn ang="0">
                  <a:pos x="21" y="7"/>
                </a:cxn>
                <a:cxn ang="0">
                  <a:pos x="21" y="6"/>
                </a:cxn>
                <a:cxn ang="0">
                  <a:pos x="19" y="4"/>
                </a:cxn>
                <a:cxn ang="0">
                  <a:pos x="14" y="2"/>
                </a:cxn>
                <a:cxn ang="0">
                  <a:pos x="10" y="0"/>
                </a:cxn>
                <a:cxn ang="0">
                  <a:pos x="9" y="1"/>
                </a:cxn>
                <a:cxn ang="0">
                  <a:pos x="0" y="0"/>
                </a:cxn>
                <a:cxn ang="0">
                  <a:pos x="21" y="9"/>
                </a:cxn>
              </a:cxnLst>
              <a:rect l="0" t="0" r="r" b="b"/>
              <a:pathLst>
                <a:path w="21" h="9">
                  <a:moveTo>
                    <a:pt x="21" y="9"/>
                  </a:moveTo>
                  <a:lnTo>
                    <a:pt x="21" y="7"/>
                  </a:lnTo>
                  <a:lnTo>
                    <a:pt x="21" y="6"/>
                  </a:lnTo>
                  <a:lnTo>
                    <a:pt x="19" y="4"/>
                  </a:lnTo>
                  <a:lnTo>
                    <a:pt x="14" y="2"/>
                  </a:lnTo>
                  <a:lnTo>
                    <a:pt x="10" y="0"/>
                  </a:lnTo>
                  <a:lnTo>
                    <a:pt x="9" y="1"/>
                  </a:lnTo>
                  <a:lnTo>
                    <a:pt x="0" y="0"/>
                  </a:lnTo>
                  <a:lnTo>
                    <a:pt x="21" y="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2" name="Freeform 346"/>
            <p:cNvSpPr/>
            <p:nvPr/>
          </p:nvSpPr>
          <p:spPr bwMode="auto">
            <a:xfrm>
              <a:off x="2458" y="1690"/>
              <a:ext cx="198" cy="171"/>
            </a:xfrm>
            <a:custGeom>
              <a:avLst/>
              <a:gdLst/>
              <a:ahLst/>
              <a:cxnLst>
                <a:cxn ang="0">
                  <a:pos x="174" y="121"/>
                </a:cxn>
                <a:cxn ang="0">
                  <a:pos x="174" y="128"/>
                </a:cxn>
                <a:cxn ang="0">
                  <a:pos x="173" y="128"/>
                </a:cxn>
                <a:cxn ang="0">
                  <a:pos x="172" y="128"/>
                </a:cxn>
                <a:cxn ang="0">
                  <a:pos x="157" y="140"/>
                </a:cxn>
                <a:cxn ang="0">
                  <a:pos x="139" y="134"/>
                </a:cxn>
                <a:cxn ang="0">
                  <a:pos x="134" y="133"/>
                </a:cxn>
                <a:cxn ang="0">
                  <a:pos x="132" y="134"/>
                </a:cxn>
                <a:cxn ang="0">
                  <a:pos x="120" y="134"/>
                </a:cxn>
                <a:cxn ang="0">
                  <a:pos x="112" y="140"/>
                </a:cxn>
                <a:cxn ang="0">
                  <a:pos x="113" y="151"/>
                </a:cxn>
                <a:cxn ang="0">
                  <a:pos x="91" y="151"/>
                </a:cxn>
                <a:cxn ang="0">
                  <a:pos x="92" y="149"/>
                </a:cxn>
                <a:cxn ang="0">
                  <a:pos x="88" y="149"/>
                </a:cxn>
                <a:cxn ang="0">
                  <a:pos x="48" y="140"/>
                </a:cxn>
                <a:cxn ang="0">
                  <a:pos x="41" y="134"/>
                </a:cxn>
                <a:cxn ang="0">
                  <a:pos x="47" y="126"/>
                </a:cxn>
                <a:cxn ang="0">
                  <a:pos x="48" y="111"/>
                </a:cxn>
                <a:cxn ang="0">
                  <a:pos x="50" y="98"/>
                </a:cxn>
                <a:cxn ang="0">
                  <a:pos x="56" y="105"/>
                </a:cxn>
                <a:cxn ang="0">
                  <a:pos x="50" y="92"/>
                </a:cxn>
                <a:cxn ang="0">
                  <a:pos x="50" y="87"/>
                </a:cxn>
                <a:cxn ang="0">
                  <a:pos x="43" y="81"/>
                </a:cxn>
                <a:cxn ang="0">
                  <a:pos x="37" y="69"/>
                </a:cxn>
                <a:cxn ang="0">
                  <a:pos x="38" y="66"/>
                </a:cxn>
                <a:cxn ang="0">
                  <a:pos x="31" y="63"/>
                </a:cxn>
                <a:cxn ang="0">
                  <a:pos x="23" y="61"/>
                </a:cxn>
                <a:cxn ang="0">
                  <a:pos x="11" y="56"/>
                </a:cxn>
                <a:cxn ang="0">
                  <a:pos x="2" y="54"/>
                </a:cxn>
                <a:cxn ang="0">
                  <a:pos x="5" y="49"/>
                </a:cxn>
                <a:cxn ang="0">
                  <a:pos x="6" y="48"/>
                </a:cxn>
                <a:cxn ang="0">
                  <a:pos x="0" y="47"/>
                </a:cxn>
                <a:cxn ang="0">
                  <a:pos x="17" y="41"/>
                </a:cxn>
                <a:cxn ang="0">
                  <a:pos x="28" y="42"/>
                </a:cxn>
                <a:cxn ang="0">
                  <a:pos x="44" y="43"/>
                </a:cxn>
                <a:cxn ang="0">
                  <a:pos x="41" y="26"/>
                </a:cxn>
                <a:cxn ang="0">
                  <a:pos x="46" y="24"/>
                </a:cxn>
                <a:cxn ang="0">
                  <a:pos x="50" y="29"/>
                </a:cxn>
                <a:cxn ang="0">
                  <a:pos x="72" y="29"/>
                </a:cxn>
                <a:cxn ang="0">
                  <a:pos x="67" y="27"/>
                </a:cxn>
                <a:cxn ang="0">
                  <a:pos x="86" y="17"/>
                </a:cxn>
                <a:cxn ang="0">
                  <a:pos x="88" y="5"/>
                </a:cxn>
                <a:cxn ang="0">
                  <a:pos x="101" y="0"/>
                </a:cxn>
                <a:cxn ang="0">
                  <a:pos x="107" y="6"/>
                </a:cxn>
                <a:cxn ang="0">
                  <a:pos x="125" y="18"/>
                </a:cxn>
                <a:cxn ang="0">
                  <a:pos x="131" y="17"/>
                </a:cxn>
                <a:cxn ang="0">
                  <a:pos x="132" y="19"/>
                </a:cxn>
                <a:cxn ang="0">
                  <a:pos x="146" y="26"/>
                </a:cxn>
                <a:cxn ang="0">
                  <a:pos x="154" y="27"/>
                </a:cxn>
                <a:cxn ang="0">
                  <a:pos x="156" y="29"/>
                </a:cxn>
                <a:cxn ang="0">
                  <a:pos x="179" y="36"/>
                </a:cxn>
                <a:cxn ang="0">
                  <a:pos x="173" y="61"/>
                </a:cxn>
                <a:cxn ang="0">
                  <a:pos x="168" y="63"/>
                </a:cxn>
                <a:cxn ang="0">
                  <a:pos x="164" y="66"/>
                </a:cxn>
                <a:cxn ang="0">
                  <a:pos x="152" y="84"/>
                </a:cxn>
                <a:cxn ang="0">
                  <a:pos x="157" y="80"/>
                </a:cxn>
                <a:cxn ang="0">
                  <a:pos x="166" y="90"/>
                </a:cxn>
                <a:cxn ang="0">
                  <a:pos x="166" y="97"/>
                </a:cxn>
                <a:cxn ang="0">
                  <a:pos x="163" y="104"/>
                </a:cxn>
                <a:cxn ang="0">
                  <a:pos x="163" y="109"/>
                </a:cxn>
                <a:cxn ang="0">
                  <a:pos x="164" y="115"/>
                </a:cxn>
                <a:cxn ang="0">
                  <a:pos x="174" y="121"/>
                </a:cxn>
              </a:cxnLst>
              <a:rect l="0" t="0" r="r" b="b"/>
              <a:pathLst>
                <a:path w="179" h="151">
                  <a:moveTo>
                    <a:pt x="174" y="121"/>
                  </a:moveTo>
                  <a:lnTo>
                    <a:pt x="174" y="128"/>
                  </a:lnTo>
                  <a:lnTo>
                    <a:pt x="173" y="128"/>
                  </a:lnTo>
                  <a:lnTo>
                    <a:pt x="172" y="128"/>
                  </a:lnTo>
                  <a:lnTo>
                    <a:pt x="157" y="140"/>
                  </a:lnTo>
                  <a:lnTo>
                    <a:pt x="139" y="134"/>
                  </a:lnTo>
                  <a:lnTo>
                    <a:pt x="134" y="133"/>
                  </a:lnTo>
                  <a:lnTo>
                    <a:pt x="132" y="134"/>
                  </a:lnTo>
                  <a:lnTo>
                    <a:pt x="120" y="134"/>
                  </a:lnTo>
                  <a:lnTo>
                    <a:pt x="112" y="140"/>
                  </a:lnTo>
                  <a:lnTo>
                    <a:pt x="113" y="151"/>
                  </a:lnTo>
                  <a:lnTo>
                    <a:pt x="91" y="151"/>
                  </a:lnTo>
                  <a:lnTo>
                    <a:pt x="92" y="149"/>
                  </a:lnTo>
                  <a:lnTo>
                    <a:pt x="88" y="149"/>
                  </a:lnTo>
                  <a:lnTo>
                    <a:pt x="48" y="140"/>
                  </a:lnTo>
                  <a:lnTo>
                    <a:pt x="41" y="134"/>
                  </a:lnTo>
                  <a:lnTo>
                    <a:pt x="47" y="126"/>
                  </a:lnTo>
                  <a:lnTo>
                    <a:pt x="48" y="111"/>
                  </a:lnTo>
                  <a:lnTo>
                    <a:pt x="50" y="98"/>
                  </a:lnTo>
                  <a:lnTo>
                    <a:pt x="56" y="105"/>
                  </a:lnTo>
                  <a:lnTo>
                    <a:pt x="50" y="92"/>
                  </a:lnTo>
                  <a:lnTo>
                    <a:pt x="50" y="87"/>
                  </a:lnTo>
                  <a:lnTo>
                    <a:pt x="43" y="81"/>
                  </a:lnTo>
                  <a:lnTo>
                    <a:pt x="37" y="69"/>
                  </a:lnTo>
                  <a:lnTo>
                    <a:pt x="38" y="66"/>
                  </a:lnTo>
                  <a:lnTo>
                    <a:pt x="31" y="63"/>
                  </a:lnTo>
                  <a:lnTo>
                    <a:pt x="23" y="61"/>
                  </a:lnTo>
                  <a:lnTo>
                    <a:pt x="11" y="56"/>
                  </a:lnTo>
                  <a:lnTo>
                    <a:pt x="2" y="54"/>
                  </a:lnTo>
                  <a:lnTo>
                    <a:pt x="5" y="49"/>
                  </a:lnTo>
                  <a:lnTo>
                    <a:pt x="6" y="48"/>
                  </a:lnTo>
                  <a:lnTo>
                    <a:pt x="0" y="47"/>
                  </a:lnTo>
                  <a:lnTo>
                    <a:pt x="17" y="41"/>
                  </a:lnTo>
                  <a:lnTo>
                    <a:pt x="28" y="42"/>
                  </a:lnTo>
                  <a:lnTo>
                    <a:pt x="44" y="43"/>
                  </a:lnTo>
                  <a:lnTo>
                    <a:pt x="41" y="26"/>
                  </a:lnTo>
                  <a:lnTo>
                    <a:pt x="46" y="24"/>
                  </a:lnTo>
                  <a:lnTo>
                    <a:pt x="50" y="29"/>
                  </a:lnTo>
                  <a:lnTo>
                    <a:pt x="72" y="29"/>
                  </a:lnTo>
                  <a:lnTo>
                    <a:pt x="67" y="27"/>
                  </a:lnTo>
                  <a:lnTo>
                    <a:pt x="86" y="17"/>
                  </a:lnTo>
                  <a:lnTo>
                    <a:pt x="88" y="5"/>
                  </a:lnTo>
                  <a:lnTo>
                    <a:pt x="101" y="0"/>
                  </a:lnTo>
                  <a:lnTo>
                    <a:pt x="107" y="6"/>
                  </a:lnTo>
                  <a:lnTo>
                    <a:pt x="125" y="18"/>
                  </a:lnTo>
                  <a:lnTo>
                    <a:pt x="131" y="17"/>
                  </a:lnTo>
                  <a:lnTo>
                    <a:pt x="132" y="19"/>
                  </a:lnTo>
                  <a:lnTo>
                    <a:pt x="146" y="26"/>
                  </a:lnTo>
                  <a:lnTo>
                    <a:pt x="154" y="27"/>
                  </a:lnTo>
                  <a:lnTo>
                    <a:pt x="156" y="29"/>
                  </a:lnTo>
                  <a:lnTo>
                    <a:pt x="179" y="36"/>
                  </a:lnTo>
                  <a:lnTo>
                    <a:pt x="173" y="61"/>
                  </a:lnTo>
                  <a:lnTo>
                    <a:pt x="168" y="63"/>
                  </a:lnTo>
                  <a:lnTo>
                    <a:pt x="164" y="66"/>
                  </a:lnTo>
                  <a:lnTo>
                    <a:pt x="152" y="84"/>
                  </a:lnTo>
                  <a:lnTo>
                    <a:pt x="157" y="80"/>
                  </a:lnTo>
                  <a:lnTo>
                    <a:pt x="166" y="90"/>
                  </a:lnTo>
                  <a:lnTo>
                    <a:pt x="166" y="97"/>
                  </a:lnTo>
                  <a:lnTo>
                    <a:pt x="163" y="104"/>
                  </a:lnTo>
                  <a:lnTo>
                    <a:pt x="163" y="109"/>
                  </a:lnTo>
                  <a:lnTo>
                    <a:pt x="164" y="115"/>
                  </a:lnTo>
                  <a:lnTo>
                    <a:pt x="174" y="12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3" name="Freeform 347"/>
            <p:cNvSpPr/>
            <p:nvPr/>
          </p:nvSpPr>
          <p:spPr bwMode="auto">
            <a:xfrm>
              <a:off x="2669" y="1851"/>
              <a:ext cx="15" cy="26"/>
            </a:xfrm>
            <a:custGeom>
              <a:avLst/>
              <a:gdLst/>
              <a:ahLst/>
              <a:cxnLst>
                <a:cxn ang="0">
                  <a:pos x="9" y="24"/>
                </a:cxn>
                <a:cxn ang="0">
                  <a:pos x="3" y="20"/>
                </a:cxn>
                <a:cxn ang="0">
                  <a:pos x="0" y="11"/>
                </a:cxn>
                <a:cxn ang="0">
                  <a:pos x="9" y="0"/>
                </a:cxn>
                <a:cxn ang="0">
                  <a:pos x="13" y="11"/>
                </a:cxn>
                <a:cxn ang="0">
                  <a:pos x="9" y="24"/>
                </a:cxn>
              </a:cxnLst>
              <a:rect l="0" t="0" r="r" b="b"/>
              <a:pathLst>
                <a:path w="13" h="24">
                  <a:moveTo>
                    <a:pt x="9" y="24"/>
                  </a:moveTo>
                  <a:lnTo>
                    <a:pt x="3" y="20"/>
                  </a:lnTo>
                  <a:lnTo>
                    <a:pt x="0" y="11"/>
                  </a:lnTo>
                  <a:lnTo>
                    <a:pt x="9" y="0"/>
                  </a:lnTo>
                  <a:lnTo>
                    <a:pt x="13" y="11"/>
                  </a:lnTo>
                  <a:lnTo>
                    <a:pt x="9" y="2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4" name="Freeform 348"/>
            <p:cNvSpPr/>
            <p:nvPr/>
          </p:nvSpPr>
          <p:spPr bwMode="auto">
            <a:xfrm>
              <a:off x="2782" y="1742"/>
              <a:ext cx="106" cy="52"/>
            </a:xfrm>
            <a:custGeom>
              <a:avLst/>
              <a:gdLst/>
              <a:ahLst/>
              <a:cxnLst>
                <a:cxn ang="0">
                  <a:pos x="39" y="46"/>
                </a:cxn>
                <a:cxn ang="0">
                  <a:pos x="18" y="44"/>
                </a:cxn>
                <a:cxn ang="0">
                  <a:pos x="6" y="33"/>
                </a:cxn>
                <a:cxn ang="0">
                  <a:pos x="1" y="30"/>
                </a:cxn>
                <a:cxn ang="0">
                  <a:pos x="0" y="28"/>
                </a:cxn>
                <a:cxn ang="0">
                  <a:pos x="1" y="27"/>
                </a:cxn>
                <a:cxn ang="0">
                  <a:pos x="6" y="15"/>
                </a:cxn>
                <a:cxn ang="0">
                  <a:pos x="7" y="14"/>
                </a:cxn>
                <a:cxn ang="0">
                  <a:pos x="13" y="9"/>
                </a:cxn>
                <a:cxn ang="0">
                  <a:pos x="17" y="10"/>
                </a:cxn>
                <a:cxn ang="0">
                  <a:pos x="35" y="11"/>
                </a:cxn>
                <a:cxn ang="0">
                  <a:pos x="57" y="0"/>
                </a:cxn>
                <a:cxn ang="0">
                  <a:pos x="81" y="2"/>
                </a:cxn>
                <a:cxn ang="0">
                  <a:pos x="92" y="10"/>
                </a:cxn>
                <a:cxn ang="0">
                  <a:pos x="79" y="23"/>
                </a:cxn>
                <a:cxn ang="0">
                  <a:pos x="67" y="39"/>
                </a:cxn>
                <a:cxn ang="0">
                  <a:pos x="60" y="41"/>
                </a:cxn>
                <a:cxn ang="0">
                  <a:pos x="39" y="46"/>
                </a:cxn>
              </a:cxnLst>
              <a:rect l="0" t="0" r="r" b="b"/>
              <a:pathLst>
                <a:path w="92" h="46">
                  <a:moveTo>
                    <a:pt x="39" y="46"/>
                  </a:moveTo>
                  <a:lnTo>
                    <a:pt x="18" y="44"/>
                  </a:lnTo>
                  <a:lnTo>
                    <a:pt x="6" y="33"/>
                  </a:lnTo>
                  <a:lnTo>
                    <a:pt x="1" y="30"/>
                  </a:lnTo>
                  <a:lnTo>
                    <a:pt x="0" y="28"/>
                  </a:lnTo>
                  <a:lnTo>
                    <a:pt x="1" y="27"/>
                  </a:lnTo>
                  <a:lnTo>
                    <a:pt x="6" y="15"/>
                  </a:lnTo>
                  <a:lnTo>
                    <a:pt x="7" y="14"/>
                  </a:lnTo>
                  <a:lnTo>
                    <a:pt x="13" y="9"/>
                  </a:lnTo>
                  <a:lnTo>
                    <a:pt x="17" y="10"/>
                  </a:lnTo>
                  <a:lnTo>
                    <a:pt x="35" y="11"/>
                  </a:lnTo>
                  <a:lnTo>
                    <a:pt x="57" y="0"/>
                  </a:lnTo>
                  <a:lnTo>
                    <a:pt x="81" y="2"/>
                  </a:lnTo>
                  <a:lnTo>
                    <a:pt x="92" y="10"/>
                  </a:lnTo>
                  <a:lnTo>
                    <a:pt x="79" y="23"/>
                  </a:lnTo>
                  <a:lnTo>
                    <a:pt x="67" y="39"/>
                  </a:lnTo>
                  <a:lnTo>
                    <a:pt x="60" y="41"/>
                  </a:lnTo>
                  <a:lnTo>
                    <a:pt x="39" y="4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5" name="Freeform 349"/>
            <p:cNvSpPr/>
            <p:nvPr/>
          </p:nvSpPr>
          <p:spPr bwMode="auto">
            <a:xfrm>
              <a:off x="2902" y="1228"/>
              <a:ext cx="2093" cy="649"/>
            </a:xfrm>
            <a:custGeom>
              <a:avLst/>
              <a:gdLst/>
              <a:ahLst/>
              <a:cxnLst>
                <a:cxn ang="0">
                  <a:pos x="1624" y="126"/>
                </a:cxn>
                <a:cxn ang="0">
                  <a:pos x="1471" y="99"/>
                </a:cxn>
                <a:cxn ang="0">
                  <a:pos x="1329" y="83"/>
                </a:cxn>
                <a:cxn ang="0">
                  <a:pos x="1222" y="71"/>
                </a:cxn>
                <a:cxn ang="0">
                  <a:pos x="1183" y="84"/>
                </a:cxn>
                <a:cxn ang="0">
                  <a:pos x="1071" y="75"/>
                </a:cxn>
                <a:cxn ang="0">
                  <a:pos x="890" y="52"/>
                </a:cxn>
                <a:cxn ang="0">
                  <a:pos x="873" y="30"/>
                </a:cxn>
                <a:cxn ang="0">
                  <a:pos x="777" y="15"/>
                </a:cxn>
                <a:cxn ang="0">
                  <a:pos x="702" y="18"/>
                </a:cxn>
                <a:cxn ang="0">
                  <a:pos x="597" y="41"/>
                </a:cxn>
                <a:cxn ang="0">
                  <a:pos x="564" y="74"/>
                </a:cxn>
                <a:cxn ang="0">
                  <a:pos x="596" y="84"/>
                </a:cxn>
                <a:cxn ang="0">
                  <a:pos x="511" y="87"/>
                </a:cxn>
                <a:cxn ang="0">
                  <a:pos x="548" y="122"/>
                </a:cxn>
                <a:cxn ang="0">
                  <a:pos x="541" y="144"/>
                </a:cxn>
                <a:cxn ang="0">
                  <a:pos x="511" y="155"/>
                </a:cxn>
                <a:cxn ang="0">
                  <a:pos x="428" y="68"/>
                </a:cxn>
                <a:cxn ang="0">
                  <a:pos x="464" y="125"/>
                </a:cxn>
                <a:cxn ang="0">
                  <a:pos x="360" y="134"/>
                </a:cxn>
                <a:cxn ang="0">
                  <a:pos x="296" y="124"/>
                </a:cxn>
                <a:cxn ang="0">
                  <a:pos x="194" y="147"/>
                </a:cxn>
                <a:cxn ang="0">
                  <a:pos x="180" y="164"/>
                </a:cxn>
                <a:cxn ang="0">
                  <a:pos x="129" y="201"/>
                </a:cxn>
                <a:cxn ang="0">
                  <a:pos x="54" y="155"/>
                </a:cxn>
                <a:cxn ang="0">
                  <a:pos x="46" y="123"/>
                </a:cxn>
                <a:cxn ang="0">
                  <a:pos x="12" y="116"/>
                </a:cxn>
                <a:cxn ang="0">
                  <a:pos x="38" y="201"/>
                </a:cxn>
                <a:cxn ang="0">
                  <a:pos x="27" y="260"/>
                </a:cxn>
                <a:cxn ang="0">
                  <a:pos x="57" y="336"/>
                </a:cxn>
                <a:cxn ang="0">
                  <a:pos x="152" y="416"/>
                </a:cxn>
                <a:cxn ang="0">
                  <a:pos x="206" y="492"/>
                </a:cxn>
                <a:cxn ang="0">
                  <a:pos x="207" y="531"/>
                </a:cxn>
                <a:cxn ang="0">
                  <a:pos x="373" y="582"/>
                </a:cxn>
                <a:cxn ang="0">
                  <a:pos x="362" y="501"/>
                </a:cxn>
                <a:cxn ang="0">
                  <a:pos x="350" y="407"/>
                </a:cxn>
                <a:cxn ang="0">
                  <a:pos x="481" y="396"/>
                </a:cxn>
                <a:cxn ang="0">
                  <a:pos x="585" y="344"/>
                </a:cxn>
                <a:cxn ang="0">
                  <a:pos x="692" y="368"/>
                </a:cxn>
                <a:cxn ang="0">
                  <a:pos x="837" y="438"/>
                </a:cxn>
                <a:cxn ang="0">
                  <a:pos x="963" y="431"/>
                </a:cxn>
                <a:cxn ang="0">
                  <a:pos x="1087" y="432"/>
                </a:cxn>
                <a:cxn ang="0">
                  <a:pos x="1262" y="437"/>
                </a:cxn>
                <a:cxn ang="0">
                  <a:pos x="1312" y="377"/>
                </a:cxn>
                <a:cxn ang="0">
                  <a:pos x="1479" y="456"/>
                </a:cxn>
                <a:cxn ang="0">
                  <a:pos x="1543" y="544"/>
                </a:cxn>
                <a:cxn ang="0">
                  <a:pos x="1570" y="561"/>
                </a:cxn>
                <a:cxn ang="0">
                  <a:pos x="1608" y="450"/>
                </a:cxn>
                <a:cxn ang="0">
                  <a:pos x="1514" y="362"/>
                </a:cxn>
                <a:cxn ang="0">
                  <a:pos x="1472" y="324"/>
                </a:cxn>
                <a:cxn ang="0">
                  <a:pos x="1531" y="276"/>
                </a:cxn>
                <a:cxn ang="0">
                  <a:pos x="1628" y="280"/>
                </a:cxn>
                <a:cxn ang="0">
                  <a:pos x="1672" y="251"/>
                </a:cxn>
                <a:cxn ang="0">
                  <a:pos x="1701" y="228"/>
                </a:cxn>
                <a:cxn ang="0">
                  <a:pos x="1702" y="318"/>
                </a:cxn>
                <a:cxn ang="0">
                  <a:pos x="1807" y="381"/>
                </a:cxn>
                <a:cxn ang="0">
                  <a:pos x="1807" y="333"/>
                </a:cxn>
                <a:cxn ang="0">
                  <a:pos x="1759" y="269"/>
                </a:cxn>
                <a:cxn ang="0">
                  <a:pos x="1828" y="249"/>
                </a:cxn>
                <a:cxn ang="0">
                  <a:pos x="1870" y="218"/>
                </a:cxn>
                <a:cxn ang="0">
                  <a:pos x="1788" y="156"/>
                </a:cxn>
              </a:cxnLst>
              <a:rect l="0" t="0" r="r" b="b"/>
              <a:pathLst>
                <a:path w="1884" h="582">
                  <a:moveTo>
                    <a:pt x="1741" y="124"/>
                  </a:moveTo>
                  <a:lnTo>
                    <a:pt x="1706" y="117"/>
                  </a:lnTo>
                  <a:lnTo>
                    <a:pt x="1670" y="110"/>
                  </a:lnTo>
                  <a:lnTo>
                    <a:pt x="1639" y="110"/>
                  </a:lnTo>
                  <a:lnTo>
                    <a:pt x="1609" y="107"/>
                  </a:lnTo>
                  <a:lnTo>
                    <a:pt x="1620" y="114"/>
                  </a:lnTo>
                  <a:lnTo>
                    <a:pt x="1638" y="124"/>
                  </a:lnTo>
                  <a:lnTo>
                    <a:pt x="1635" y="126"/>
                  </a:lnTo>
                  <a:lnTo>
                    <a:pt x="1624" y="126"/>
                  </a:lnTo>
                  <a:lnTo>
                    <a:pt x="1608" y="120"/>
                  </a:lnTo>
                  <a:lnTo>
                    <a:pt x="1602" y="120"/>
                  </a:lnTo>
                  <a:lnTo>
                    <a:pt x="1584" y="112"/>
                  </a:lnTo>
                  <a:lnTo>
                    <a:pt x="1570" y="116"/>
                  </a:lnTo>
                  <a:lnTo>
                    <a:pt x="1524" y="113"/>
                  </a:lnTo>
                  <a:lnTo>
                    <a:pt x="1522" y="120"/>
                  </a:lnTo>
                  <a:lnTo>
                    <a:pt x="1507" y="113"/>
                  </a:lnTo>
                  <a:lnTo>
                    <a:pt x="1489" y="110"/>
                  </a:lnTo>
                  <a:lnTo>
                    <a:pt x="1471" y="99"/>
                  </a:lnTo>
                  <a:lnTo>
                    <a:pt x="1443" y="93"/>
                  </a:lnTo>
                  <a:lnTo>
                    <a:pt x="1414" y="94"/>
                  </a:lnTo>
                  <a:lnTo>
                    <a:pt x="1387" y="96"/>
                  </a:lnTo>
                  <a:lnTo>
                    <a:pt x="1380" y="94"/>
                  </a:lnTo>
                  <a:lnTo>
                    <a:pt x="1358" y="88"/>
                  </a:lnTo>
                  <a:lnTo>
                    <a:pt x="1351" y="90"/>
                  </a:lnTo>
                  <a:lnTo>
                    <a:pt x="1351" y="87"/>
                  </a:lnTo>
                  <a:lnTo>
                    <a:pt x="1344" y="86"/>
                  </a:lnTo>
                  <a:lnTo>
                    <a:pt x="1329" y="83"/>
                  </a:lnTo>
                  <a:lnTo>
                    <a:pt x="1336" y="81"/>
                  </a:lnTo>
                  <a:lnTo>
                    <a:pt x="1310" y="75"/>
                  </a:lnTo>
                  <a:lnTo>
                    <a:pt x="1294" y="78"/>
                  </a:lnTo>
                  <a:lnTo>
                    <a:pt x="1290" y="78"/>
                  </a:lnTo>
                  <a:lnTo>
                    <a:pt x="1292" y="75"/>
                  </a:lnTo>
                  <a:lnTo>
                    <a:pt x="1291" y="74"/>
                  </a:lnTo>
                  <a:lnTo>
                    <a:pt x="1252" y="71"/>
                  </a:lnTo>
                  <a:lnTo>
                    <a:pt x="1213" y="68"/>
                  </a:lnTo>
                  <a:lnTo>
                    <a:pt x="1222" y="71"/>
                  </a:lnTo>
                  <a:lnTo>
                    <a:pt x="1206" y="75"/>
                  </a:lnTo>
                  <a:lnTo>
                    <a:pt x="1213" y="76"/>
                  </a:lnTo>
                  <a:lnTo>
                    <a:pt x="1218" y="77"/>
                  </a:lnTo>
                  <a:lnTo>
                    <a:pt x="1222" y="82"/>
                  </a:lnTo>
                  <a:lnTo>
                    <a:pt x="1230" y="87"/>
                  </a:lnTo>
                  <a:lnTo>
                    <a:pt x="1209" y="86"/>
                  </a:lnTo>
                  <a:lnTo>
                    <a:pt x="1213" y="89"/>
                  </a:lnTo>
                  <a:lnTo>
                    <a:pt x="1215" y="92"/>
                  </a:lnTo>
                  <a:lnTo>
                    <a:pt x="1183" y="84"/>
                  </a:lnTo>
                  <a:lnTo>
                    <a:pt x="1172" y="88"/>
                  </a:lnTo>
                  <a:lnTo>
                    <a:pt x="1146" y="83"/>
                  </a:lnTo>
                  <a:lnTo>
                    <a:pt x="1141" y="81"/>
                  </a:lnTo>
                  <a:lnTo>
                    <a:pt x="1148" y="90"/>
                  </a:lnTo>
                  <a:lnTo>
                    <a:pt x="1144" y="98"/>
                  </a:lnTo>
                  <a:lnTo>
                    <a:pt x="1126" y="93"/>
                  </a:lnTo>
                  <a:lnTo>
                    <a:pt x="1104" y="83"/>
                  </a:lnTo>
                  <a:lnTo>
                    <a:pt x="1078" y="74"/>
                  </a:lnTo>
                  <a:lnTo>
                    <a:pt x="1071" y="75"/>
                  </a:lnTo>
                  <a:lnTo>
                    <a:pt x="1090" y="88"/>
                  </a:lnTo>
                  <a:lnTo>
                    <a:pt x="1064" y="74"/>
                  </a:lnTo>
                  <a:lnTo>
                    <a:pt x="1022" y="69"/>
                  </a:lnTo>
                  <a:lnTo>
                    <a:pt x="980" y="64"/>
                  </a:lnTo>
                  <a:lnTo>
                    <a:pt x="957" y="59"/>
                  </a:lnTo>
                  <a:lnTo>
                    <a:pt x="961" y="57"/>
                  </a:lnTo>
                  <a:lnTo>
                    <a:pt x="943" y="57"/>
                  </a:lnTo>
                  <a:lnTo>
                    <a:pt x="903" y="58"/>
                  </a:lnTo>
                  <a:lnTo>
                    <a:pt x="890" y="52"/>
                  </a:lnTo>
                  <a:lnTo>
                    <a:pt x="873" y="52"/>
                  </a:lnTo>
                  <a:lnTo>
                    <a:pt x="873" y="50"/>
                  </a:lnTo>
                  <a:lnTo>
                    <a:pt x="854" y="53"/>
                  </a:lnTo>
                  <a:lnTo>
                    <a:pt x="872" y="54"/>
                  </a:lnTo>
                  <a:lnTo>
                    <a:pt x="850" y="60"/>
                  </a:lnTo>
                  <a:lnTo>
                    <a:pt x="829" y="63"/>
                  </a:lnTo>
                  <a:lnTo>
                    <a:pt x="830" y="60"/>
                  </a:lnTo>
                  <a:lnTo>
                    <a:pt x="852" y="46"/>
                  </a:lnTo>
                  <a:lnTo>
                    <a:pt x="873" y="30"/>
                  </a:lnTo>
                  <a:lnTo>
                    <a:pt x="864" y="28"/>
                  </a:lnTo>
                  <a:lnTo>
                    <a:pt x="853" y="24"/>
                  </a:lnTo>
                  <a:lnTo>
                    <a:pt x="870" y="28"/>
                  </a:lnTo>
                  <a:lnTo>
                    <a:pt x="855" y="20"/>
                  </a:lnTo>
                  <a:lnTo>
                    <a:pt x="853" y="21"/>
                  </a:lnTo>
                  <a:lnTo>
                    <a:pt x="844" y="20"/>
                  </a:lnTo>
                  <a:lnTo>
                    <a:pt x="826" y="15"/>
                  </a:lnTo>
                  <a:lnTo>
                    <a:pt x="790" y="14"/>
                  </a:lnTo>
                  <a:lnTo>
                    <a:pt x="777" y="15"/>
                  </a:lnTo>
                  <a:lnTo>
                    <a:pt x="776" y="9"/>
                  </a:lnTo>
                  <a:lnTo>
                    <a:pt x="760" y="8"/>
                  </a:lnTo>
                  <a:lnTo>
                    <a:pt x="742" y="8"/>
                  </a:lnTo>
                  <a:lnTo>
                    <a:pt x="756" y="4"/>
                  </a:lnTo>
                  <a:lnTo>
                    <a:pt x="728" y="0"/>
                  </a:lnTo>
                  <a:lnTo>
                    <a:pt x="711" y="10"/>
                  </a:lnTo>
                  <a:lnTo>
                    <a:pt x="718" y="15"/>
                  </a:lnTo>
                  <a:lnTo>
                    <a:pt x="728" y="16"/>
                  </a:lnTo>
                  <a:lnTo>
                    <a:pt x="702" y="18"/>
                  </a:lnTo>
                  <a:lnTo>
                    <a:pt x="711" y="21"/>
                  </a:lnTo>
                  <a:lnTo>
                    <a:pt x="693" y="22"/>
                  </a:lnTo>
                  <a:lnTo>
                    <a:pt x="676" y="23"/>
                  </a:lnTo>
                  <a:lnTo>
                    <a:pt x="644" y="23"/>
                  </a:lnTo>
                  <a:lnTo>
                    <a:pt x="657" y="23"/>
                  </a:lnTo>
                  <a:lnTo>
                    <a:pt x="632" y="28"/>
                  </a:lnTo>
                  <a:lnTo>
                    <a:pt x="606" y="33"/>
                  </a:lnTo>
                  <a:lnTo>
                    <a:pt x="597" y="35"/>
                  </a:lnTo>
                  <a:lnTo>
                    <a:pt x="597" y="41"/>
                  </a:lnTo>
                  <a:lnTo>
                    <a:pt x="588" y="40"/>
                  </a:lnTo>
                  <a:lnTo>
                    <a:pt x="603" y="45"/>
                  </a:lnTo>
                  <a:lnTo>
                    <a:pt x="594" y="46"/>
                  </a:lnTo>
                  <a:lnTo>
                    <a:pt x="607" y="50"/>
                  </a:lnTo>
                  <a:lnTo>
                    <a:pt x="607" y="52"/>
                  </a:lnTo>
                  <a:lnTo>
                    <a:pt x="576" y="54"/>
                  </a:lnTo>
                  <a:lnTo>
                    <a:pt x="546" y="58"/>
                  </a:lnTo>
                  <a:lnTo>
                    <a:pt x="550" y="64"/>
                  </a:lnTo>
                  <a:lnTo>
                    <a:pt x="564" y="74"/>
                  </a:lnTo>
                  <a:lnTo>
                    <a:pt x="579" y="77"/>
                  </a:lnTo>
                  <a:lnTo>
                    <a:pt x="601" y="84"/>
                  </a:lnTo>
                  <a:lnTo>
                    <a:pt x="610" y="98"/>
                  </a:lnTo>
                  <a:lnTo>
                    <a:pt x="614" y="104"/>
                  </a:lnTo>
                  <a:lnTo>
                    <a:pt x="608" y="104"/>
                  </a:lnTo>
                  <a:lnTo>
                    <a:pt x="598" y="94"/>
                  </a:lnTo>
                  <a:lnTo>
                    <a:pt x="596" y="100"/>
                  </a:lnTo>
                  <a:lnTo>
                    <a:pt x="589" y="90"/>
                  </a:lnTo>
                  <a:lnTo>
                    <a:pt x="596" y="84"/>
                  </a:lnTo>
                  <a:lnTo>
                    <a:pt x="571" y="82"/>
                  </a:lnTo>
                  <a:lnTo>
                    <a:pt x="546" y="74"/>
                  </a:lnTo>
                  <a:lnTo>
                    <a:pt x="525" y="77"/>
                  </a:lnTo>
                  <a:lnTo>
                    <a:pt x="535" y="81"/>
                  </a:lnTo>
                  <a:lnTo>
                    <a:pt x="512" y="81"/>
                  </a:lnTo>
                  <a:lnTo>
                    <a:pt x="518" y="86"/>
                  </a:lnTo>
                  <a:lnTo>
                    <a:pt x="546" y="90"/>
                  </a:lnTo>
                  <a:lnTo>
                    <a:pt x="552" y="94"/>
                  </a:lnTo>
                  <a:lnTo>
                    <a:pt x="511" y="87"/>
                  </a:lnTo>
                  <a:lnTo>
                    <a:pt x="498" y="69"/>
                  </a:lnTo>
                  <a:lnTo>
                    <a:pt x="488" y="68"/>
                  </a:lnTo>
                  <a:lnTo>
                    <a:pt x="498" y="77"/>
                  </a:lnTo>
                  <a:lnTo>
                    <a:pt x="487" y="84"/>
                  </a:lnTo>
                  <a:lnTo>
                    <a:pt x="492" y="90"/>
                  </a:lnTo>
                  <a:lnTo>
                    <a:pt x="508" y="100"/>
                  </a:lnTo>
                  <a:lnTo>
                    <a:pt x="507" y="112"/>
                  </a:lnTo>
                  <a:lnTo>
                    <a:pt x="518" y="123"/>
                  </a:lnTo>
                  <a:lnTo>
                    <a:pt x="548" y="122"/>
                  </a:lnTo>
                  <a:lnTo>
                    <a:pt x="564" y="125"/>
                  </a:lnTo>
                  <a:lnTo>
                    <a:pt x="571" y="136"/>
                  </a:lnTo>
                  <a:lnTo>
                    <a:pt x="576" y="142"/>
                  </a:lnTo>
                  <a:lnTo>
                    <a:pt x="592" y="146"/>
                  </a:lnTo>
                  <a:lnTo>
                    <a:pt x="567" y="142"/>
                  </a:lnTo>
                  <a:lnTo>
                    <a:pt x="558" y="129"/>
                  </a:lnTo>
                  <a:lnTo>
                    <a:pt x="549" y="124"/>
                  </a:lnTo>
                  <a:lnTo>
                    <a:pt x="528" y="128"/>
                  </a:lnTo>
                  <a:lnTo>
                    <a:pt x="541" y="144"/>
                  </a:lnTo>
                  <a:lnTo>
                    <a:pt x="530" y="160"/>
                  </a:lnTo>
                  <a:lnTo>
                    <a:pt x="525" y="162"/>
                  </a:lnTo>
                  <a:lnTo>
                    <a:pt x="518" y="165"/>
                  </a:lnTo>
                  <a:lnTo>
                    <a:pt x="484" y="161"/>
                  </a:lnTo>
                  <a:lnTo>
                    <a:pt x="481" y="158"/>
                  </a:lnTo>
                  <a:lnTo>
                    <a:pt x="502" y="159"/>
                  </a:lnTo>
                  <a:lnTo>
                    <a:pt x="499" y="160"/>
                  </a:lnTo>
                  <a:lnTo>
                    <a:pt x="513" y="159"/>
                  </a:lnTo>
                  <a:lnTo>
                    <a:pt x="511" y="155"/>
                  </a:lnTo>
                  <a:lnTo>
                    <a:pt x="520" y="140"/>
                  </a:lnTo>
                  <a:lnTo>
                    <a:pt x="520" y="132"/>
                  </a:lnTo>
                  <a:lnTo>
                    <a:pt x="500" y="120"/>
                  </a:lnTo>
                  <a:lnTo>
                    <a:pt x="492" y="106"/>
                  </a:lnTo>
                  <a:lnTo>
                    <a:pt x="482" y="92"/>
                  </a:lnTo>
                  <a:lnTo>
                    <a:pt x="470" y="86"/>
                  </a:lnTo>
                  <a:lnTo>
                    <a:pt x="470" y="71"/>
                  </a:lnTo>
                  <a:lnTo>
                    <a:pt x="452" y="66"/>
                  </a:lnTo>
                  <a:lnTo>
                    <a:pt x="428" y="68"/>
                  </a:lnTo>
                  <a:lnTo>
                    <a:pt x="426" y="87"/>
                  </a:lnTo>
                  <a:lnTo>
                    <a:pt x="416" y="94"/>
                  </a:lnTo>
                  <a:lnTo>
                    <a:pt x="420" y="98"/>
                  </a:lnTo>
                  <a:lnTo>
                    <a:pt x="427" y="98"/>
                  </a:lnTo>
                  <a:lnTo>
                    <a:pt x="429" y="107"/>
                  </a:lnTo>
                  <a:lnTo>
                    <a:pt x="433" y="113"/>
                  </a:lnTo>
                  <a:lnTo>
                    <a:pt x="448" y="118"/>
                  </a:lnTo>
                  <a:lnTo>
                    <a:pt x="458" y="125"/>
                  </a:lnTo>
                  <a:lnTo>
                    <a:pt x="464" y="125"/>
                  </a:lnTo>
                  <a:lnTo>
                    <a:pt x="459" y="136"/>
                  </a:lnTo>
                  <a:lnTo>
                    <a:pt x="441" y="126"/>
                  </a:lnTo>
                  <a:lnTo>
                    <a:pt x="412" y="119"/>
                  </a:lnTo>
                  <a:lnTo>
                    <a:pt x="386" y="114"/>
                  </a:lnTo>
                  <a:lnTo>
                    <a:pt x="360" y="111"/>
                  </a:lnTo>
                  <a:lnTo>
                    <a:pt x="355" y="114"/>
                  </a:lnTo>
                  <a:lnTo>
                    <a:pt x="368" y="125"/>
                  </a:lnTo>
                  <a:lnTo>
                    <a:pt x="360" y="130"/>
                  </a:lnTo>
                  <a:lnTo>
                    <a:pt x="360" y="134"/>
                  </a:lnTo>
                  <a:lnTo>
                    <a:pt x="351" y="132"/>
                  </a:lnTo>
                  <a:lnTo>
                    <a:pt x="349" y="125"/>
                  </a:lnTo>
                  <a:lnTo>
                    <a:pt x="332" y="128"/>
                  </a:lnTo>
                  <a:lnTo>
                    <a:pt x="319" y="130"/>
                  </a:lnTo>
                  <a:lnTo>
                    <a:pt x="304" y="135"/>
                  </a:lnTo>
                  <a:lnTo>
                    <a:pt x="285" y="134"/>
                  </a:lnTo>
                  <a:lnTo>
                    <a:pt x="291" y="131"/>
                  </a:lnTo>
                  <a:lnTo>
                    <a:pt x="286" y="126"/>
                  </a:lnTo>
                  <a:lnTo>
                    <a:pt x="296" y="124"/>
                  </a:lnTo>
                  <a:lnTo>
                    <a:pt x="274" y="130"/>
                  </a:lnTo>
                  <a:lnTo>
                    <a:pt x="273" y="132"/>
                  </a:lnTo>
                  <a:lnTo>
                    <a:pt x="249" y="137"/>
                  </a:lnTo>
                  <a:lnTo>
                    <a:pt x="236" y="142"/>
                  </a:lnTo>
                  <a:lnTo>
                    <a:pt x="237" y="144"/>
                  </a:lnTo>
                  <a:lnTo>
                    <a:pt x="226" y="146"/>
                  </a:lnTo>
                  <a:lnTo>
                    <a:pt x="225" y="155"/>
                  </a:lnTo>
                  <a:lnTo>
                    <a:pt x="207" y="156"/>
                  </a:lnTo>
                  <a:lnTo>
                    <a:pt x="194" y="147"/>
                  </a:lnTo>
                  <a:lnTo>
                    <a:pt x="212" y="141"/>
                  </a:lnTo>
                  <a:lnTo>
                    <a:pt x="190" y="130"/>
                  </a:lnTo>
                  <a:lnTo>
                    <a:pt x="166" y="129"/>
                  </a:lnTo>
                  <a:lnTo>
                    <a:pt x="181" y="135"/>
                  </a:lnTo>
                  <a:lnTo>
                    <a:pt x="186" y="152"/>
                  </a:lnTo>
                  <a:lnTo>
                    <a:pt x="192" y="162"/>
                  </a:lnTo>
                  <a:lnTo>
                    <a:pt x="190" y="170"/>
                  </a:lnTo>
                  <a:lnTo>
                    <a:pt x="184" y="170"/>
                  </a:lnTo>
                  <a:lnTo>
                    <a:pt x="180" y="164"/>
                  </a:lnTo>
                  <a:lnTo>
                    <a:pt x="166" y="161"/>
                  </a:lnTo>
                  <a:lnTo>
                    <a:pt x="154" y="171"/>
                  </a:lnTo>
                  <a:lnTo>
                    <a:pt x="142" y="179"/>
                  </a:lnTo>
                  <a:lnTo>
                    <a:pt x="154" y="192"/>
                  </a:lnTo>
                  <a:lnTo>
                    <a:pt x="127" y="189"/>
                  </a:lnTo>
                  <a:lnTo>
                    <a:pt x="109" y="183"/>
                  </a:lnTo>
                  <a:lnTo>
                    <a:pt x="110" y="190"/>
                  </a:lnTo>
                  <a:lnTo>
                    <a:pt x="123" y="196"/>
                  </a:lnTo>
                  <a:lnTo>
                    <a:pt x="129" y="201"/>
                  </a:lnTo>
                  <a:lnTo>
                    <a:pt x="114" y="203"/>
                  </a:lnTo>
                  <a:lnTo>
                    <a:pt x="90" y="191"/>
                  </a:lnTo>
                  <a:lnTo>
                    <a:pt x="81" y="178"/>
                  </a:lnTo>
                  <a:lnTo>
                    <a:pt x="80" y="173"/>
                  </a:lnTo>
                  <a:lnTo>
                    <a:pt x="82" y="173"/>
                  </a:lnTo>
                  <a:lnTo>
                    <a:pt x="66" y="165"/>
                  </a:lnTo>
                  <a:lnTo>
                    <a:pt x="60" y="161"/>
                  </a:lnTo>
                  <a:lnTo>
                    <a:pt x="44" y="153"/>
                  </a:lnTo>
                  <a:lnTo>
                    <a:pt x="54" y="155"/>
                  </a:lnTo>
                  <a:lnTo>
                    <a:pt x="86" y="161"/>
                  </a:lnTo>
                  <a:lnTo>
                    <a:pt x="118" y="168"/>
                  </a:lnTo>
                  <a:lnTo>
                    <a:pt x="148" y="161"/>
                  </a:lnTo>
                  <a:lnTo>
                    <a:pt x="152" y="150"/>
                  </a:lnTo>
                  <a:lnTo>
                    <a:pt x="140" y="142"/>
                  </a:lnTo>
                  <a:lnTo>
                    <a:pt x="106" y="131"/>
                  </a:lnTo>
                  <a:lnTo>
                    <a:pt x="72" y="120"/>
                  </a:lnTo>
                  <a:lnTo>
                    <a:pt x="52" y="122"/>
                  </a:lnTo>
                  <a:lnTo>
                    <a:pt x="46" y="123"/>
                  </a:lnTo>
                  <a:lnTo>
                    <a:pt x="51" y="117"/>
                  </a:lnTo>
                  <a:lnTo>
                    <a:pt x="43" y="118"/>
                  </a:lnTo>
                  <a:lnTo>
                    <a:pt x="33" y="113"/>
                  </a:lnTo>
                  <a:lnTo>
                    <a:pt x="45" y="112"/>
                  </a:lnTo>
                  <a:lnTo>
                    <a:pt x="31" y="110"/>
                  </a:lnTo>
                  <a:lnTo>
                    <a:pt x="25" y="113"/>
                  </a:lnTo>
                  <a:lnTo>
                    <a:pt x="19" y="111"/>
                  </a:lnTo>
                  <a:lnTo>
                    <a:pt x="19" y="116"/>
                  </a:lnTo>
                  <a:lnTo>
                    <a:pt x="12" y="116"/>
                  </a:lnTo>
                  <a:lnTo>
                    <a:pt x="0" y="123"/>
                  </a:lnTo>
                  <a:lnTo>
                    <a:pt x="0" y="126"/>
                  </a:lnTo>
                  <a:lnTo>
                    <a:pt x="0" y="136"/>
                  </a:lnTo>
                  <a:lnTo>
                    <a:pt x="18" y="146"/>
                  </a:lnTo>
                  <a:lnTo>
                    <a:pt x="10" y="158"/>
                  </a:lnTo>
                  <a:lnTo>
                    <a:pt x="25" y="174"/>
                  </a:lnTo>
                  <a:lnTo>
                    <a:pt x="26" y="189"/>
                  </a:lnTo>
                  <a:lnTo>
                    <a:pt x="31" y="194"/>
                  </a:lnTo>
                  <a:lnTo>
                    <a:pt x="38" y="201"/>
                  </a:lnTo>
                  <a:lnTo>
                    <a:pt x="32" y="206"/>
                  </a:lnTo>
                  <a:lnTo>
                    <a:pt x="55" y="219"/>
                  </a:lnTo>
                  <a:lnTo>
                    <a:pt x="45" y="228"/>
                  </a:lnTo>
                  <a:lnTo>
                    <a:pt x="37" y="238"/>
                  </a:lnTo>
                  <a:lnTo>
                    <a:pt x="27" y="248"/>
                  </a:lnTo>
                  <a:lnTo>
                    <a:pt x="18" y="257"/>
                  </a:lnTo>
                  <a:lnTo>
                    <a:pt x="26" y="257"/>
                  </a:lnTo>
                  <a:lnTo>
                    <a:pt x="25" y="257"/>
                  </a:lnTo>
                  <a:lnTo>
                    <a:pt x="27" y="260"/>
                  </a:lnTo>
                  <a:lnTo>
                    <a:pt x="50" y="267"/>
                  </a:lnTo>
                  <a:lnTo>
                    <a:pt x="36" y="266"/>
                  </a:lnTo>
                  <a:lnTo>
                    <a:pt x="25" y="272"/>
                  </a:lnTo>
                  <a:lnTo>
                    <a:pt x="21" y="276"/>
                  </a:lnTo>
                  <a:lnTo>
                    <a:pt x="25" y="291"/>
                  </a:lnTo>
                  <a:lnTo>
                    <a:pt x="19" y="302"/>
                  </a:lnTo>
                  <a:lnTo>
                    <a:pt x="27" y="314"/>
                  </a:lnTo>
                  <a:lnTo>
                    <a:pt x="37" y="333"/>
                  </a:lnTo>
                  <a:lnTo>
                    <a:pt x="57" y="336"/>
                  </a:lnTo>
                  <a:lnTo>
                    <a:pt x="79" y="340"/>
                  </a:lnTo>
                  <a:lnTo>
                    <a:pt x="81" y="359"/>
                  </a:lnTo>
                  <a:lnTo>
                    <a:pt x="99" y="375"/>
                  </a:lnTo>
                  <a:lnTo>
                    <a:pt x="94" y="380"/>
                  </a:lnTo>
                  <a:lnTo>
                    <a:pt x="98" y="395"/>
                  </a:lnTo>
                  <a:lnTo>
                    <a:pt x="109" y="392"/>
                  </a:lnTo>
                  <a:lnTo>
                    <a:pt x="132" y="394"/>
                  </a:lnTo>
                  <a:lnTo>
                    <a:pt x="134" y="400"/>
                  </a:lnTo>
                  <a:lnTo>
                    <a:pt x="152" y="416"/>
                  </a:lnTo>
                  <a:lnTo>
                    <a:pt x="170" y="431"/>
                  </a:lnTo>
                  <a:lnTo>
                    <a:pt x="180" y="430"/>
                  </a:lnTo>
                  <a:lnTo>
                    <a:pt x="200" y="436"/>
                  </a:lnTo>
                  <a:lnTo>
                    <a:pt x="222" y="443"/>
                  </a:lnTo>
                  <a:lnTo>
                    <a:pt x="230" y="467"/>
                  </a:lnTo>
                  <a:lnTo>
                    <a:pt x="219" y="473"/>
                  </a:lnTo>
                  <a:lnTo>
                    <a:pt x="214" y="483"/>
                  </a:lnTo>
                  <a:lnTo>
                    <a:pt x="217" y="486"/>
                  </a:lnTo>
                  <a:lnTo>
                    <a:pt x="206" y="492"/>
                  </a:lnTo>
                  <a:lnTo>
                    <a:pt x="199" y="495"/>
                  </a:lnTo>
                  <a:lnTo>
                    <a:pt x="211" y="504"/>
                  </a:lnTo>
                  <a:lnTo>
                    <a:pt x="206" y="503"/>
                  </a:lnTo>
                  <a:lnTo>
                    <a:pt x="205" y="509"/>
                  </a:lnTo>
                  <a:lnTo>
                    <a:pt x="202" y="504"/>
                  </a:lnTo>
                  <a:lnTo>
                    <a:pt x="201" y="515"/>
                  </a:lnTo>
                  <a:lnTo>
                    <a:pt x="189" y="516"/>
                  </a:lnTo>
                  <a:lnTo>
                    <a:pt x="186" y="520"/>
                  </a:lnTo>
                  <a:lnTo>
                    <a:pt x="207" y="531"/>
                  </a:lnTo>
                  <a:lnTo>
                    <a:pt x="229" y="543"/>
                  </a:lnTo>
                  <a:lnTo>
                    <a:pt x="230" y="540"/>
                  </a:lnTo>
                  <a:lnTo>
                    <a:pt x="246" y="542"/>
                  </a:lnTo>
                  <a:lnTo>
                    <a:pt x="262" y="543"/>
                  </a:lnTo>
                  <a:lnTo>
                    <a:pt x="284" y="552"/>
                  </a:lnTo>
                  <a:lnTo>
                    <a:pt x="306" y="561"/>
                  </a:lnTo>
                  <a:lnTo>
                    <a:pt x="327" y="569"/>
                  </a:lnTo>
                  <a:lnTo>
                    <a:pt x="349" y="578"/>
                  </a:lnTo>
                  <a:lnTo>
                    <a:pt x="373" y="582"/>
                  </a:lnTo>
                  <a:lnTo>
                    <a:pt x="361" y="568"/>
                  </a:lnTo>
                  <a:lnTo>
                    <a:pt x="348" y="555"/>
                  </a:lnTo>
                  <a:lnTo>
                    <a:pt x="346" y="543"/>
                  </a:lnTo>
                  <a:lnTo>
                    <a:pt x="345" y="548"/>
                  </a:lnTo>
                  <a:lnTo>
                    <a:pt x="337" y="534"/>
                  </a:lnTo>
                  <a:lnTo>
                    <a:pt x="332" y="530"/>
                  </a:lnTo>
                  <a:lnTo>
                    <a:pt x="339" y="512"/>
                  </a:lnTo>
                  <a:lnTo>
                    <a:pt x="355" y="506"/>
                  </a:lnTo>
                  <a:lnTo>
                    <a:pt x="362" y="501"/>
                  </a:lnTo>
                  <a:lnTo>
                    <a:pt x="360" y="497"/>
                  </a:lnTo>
                  <a:lnTo>
                    <a:pt x="349" y="480"/>
                  </a:lnTo>
                  <a:lnTo>
                    <a:pt x="332" y="467"/>
                  </a:lnTo>
                  <a:lnTo>
                    <a:pt x="315" y="454"/>
                  </a:lnTo>
                  <a:lnTo>
                    <a:pt x="318" y="435"/>
                  </a:lnTo>
                  <a:lnTo>
                    <a:pt x="320" y="416"/>
                  </a:lnTo>
                  <a:lnTo>
                    <a:pt x="337" y="423"/>
                  </a:lnTo>
                  <a:lnTo>
                    <a:pt x="339" y="416"/>
                  </a:lnTo>
                  <a:lnTo>
                    <a:pt x="350" y="407"/>
                  </a:lnTo>
                  <a:lnTo>
                    <a:pt x="361" y="400"/>
                  </a:lnTo>
                  <a:lnTo>
                    <a:pt x="380" y="399"/>
                  </a:lnTo>
                  <a:lnTo>
                    <a:pt x="399" y="407"/>
                  </a:lnTo>
                  <a:lnTo>
                    <a:pt x="418" y="416"/>
                  </a:lnTo>
                  <a:lnTo>
                    <a:pt x="439" y="414"/>
                  </a:lnTo>
                  <a:lnTo>
                    <a:pt x="466" y="414"/>
                  </a:lnTo>
                  <a:lnTo>
                    <a:pt x="493" y="418"/>
                  </a:lnTo>
                  <a:lnTo>
                    <a:pt x="495" y="413"/>
                  </a:lnTo>
                  <a:lnTo>
                    <a:pt x="481" y="396"/>
                  </a:lnTo>
                  <a:lnTo>
                    <a:pt x="487" y="376"/>
                  </a:lnTo>
                  <a:lnTo>
                    <a:pt x="500" y="377"/>
                  </a:lnTo>
                  <a:lnTo>
                    <a:pt x="483" y="369"/>
                  </a:lnTo>
                  <a:lnTo>
                    <a:pt x="501" y="365"/>
                  </a:lnTo>
                  <a:lnTo>
                    <a:pt x="519" y="363"/>
                  </a:lnTo>
                  <a:lnTo>
                    <a:pt x="536" y="358"/>
                  </a:lnTo>
                  <a:lnTo>
                    <a:pt x="553" y="353"/>
                  </a:lnTo>
                  <a:lnTo>
                    <a:pt x="568" y="348"/>
                  </a:lnTo>
                  <a:lnTo>
                    <a:pt x="585" y="344"/>
                  </a:lnTo>
                  <a:lnTo>
                    <a:pt x="598" y="342"/>
                  </a:lnTo>
                  <a:lnTo>
                    <a:pt x="608" y="353"/>
                  </a:lnTo>
                  <a:lnTo>
                    <a:pt x="634" y="363"/>
                  </a:lnTo>
                  <a:lnTo>
                    <a:pt x="645" y="368"/>
                  </a:lnTo>
                  <a:lnTo>
                    <a:pt x="656" y="370"/>
                  </a:lnTo>
                  <a:lnTo>
                    <a:pt x="674" y="363"/>
                  </a:lnTo>
                  <a:lnTo>
                    <a:pt x="691" y="357"/>
                  </a:lnTo>
                  <a:lnTo>
                    <a:pt x="694" y="359"/>
                  </a:lnTo>
                  <a:lnTo>
                    <a:pt x="692" y="368"/>
                  </a:lnTo>
                  <a:lnTo>
                    <a:pt x="711" y="381"/>
                  </a:lnTo>
                  <a:lnTo>
                    <a:pt x="729" y="393"/>
                  </a:lnTo>
                  <a:lnTo>
                    <a:pt x="748" y="406"/>
                  </a:lnTo>
                  <a:lnTo>
                    <a:pt x="768" y="419"/>
                  </a:lnTo>
                  <a:lnTo>
                    <a:pt x="771" y="414"/>
                  </a:lnTo>
                  <a:lnTo>
                    <a:pt x="781" y="418"/>
                  </a:lnTo>
                  <a:lnTo>
                    <a:pt x="799" y="416"/>
                  </a:lnTo>
                  <a:lnTo>
                    <a:pt x="818" y="428"/>
                  </a:lnTo>
                  <a:lnTo>
                    <a:pt x="837" y="438"/>
                  </a:lnTo>
                  <a:lnTo>
                    <a:pt x="855" y="435"/>
                  </a:lnTo>
                  <a:lnTo>
                    <a:pt x="872" y="452"/>
                  </a:lnTo>
                  <a:lnTo>
                    <a:pt x="883" y="450"/>
                  </a:lnTo>
                  <a:lnTo>
                    <a:pt x="890" y="444"/>
                  </a:lnTo>
                  <a:lnTo>
                    <a:pt x="902" y="438"/>
                  </a:lnTo>
                  <a:lnTo>
                    <a:pt x="916" y="431"/>
                  </a:lnTo>
                  <a:lnTo>
                    <a:pt x="930" y="423"/>
                  </a:lnTo>
                  <a:lnTo>
                    <a:pt x="958" y="425"/>
                  </a:lnTo>
                  <a:lnTo>
                    <a:pt x="963" y="431"/>
                  </a:lnTo>
                  <a:lnTo>
                    <a:pt x="985" y="435"/>
                  </a:lnTo>
                  <a:lnTo>
                    <a:pt x="1005" y="438"/>
                  </a:lnTo>
                  <a:lnTo>
                    <a:pt x="1016" y="430"/>
                  </a:lnTo>
                  <a:lnTo>
                    <a:pt x="1003" y="418"/>
                  </a:lnTo>
                  <a:lnTo>
                    <a:pt x="1006" y="400"/>
                  </a:lnTo>
                  <a:lnTo>
                    <a:pt x="1030" y="406"/>
                  </a:lnTo>
                  <a:lnTo>
                    <a:pt x="1054" y="411"/>
                  </a:lnTo>
                  <a:lnTo>
                    <a:pt x="1065" y="422"/>
                  </a:lnTo>
                  <a:lnTo>
                    <a:pt x="1087" y="432"/>
                  </a:lnTo>
                  <a:lnTo>
                    <a:pt x="1111" y="428"/>
                  </a:lnTo>
                  <a:lnTo>
                    <a:pt x="1130" y="431"/>
                  </a:lnTo>
                  <a:lnTo>
                    <a:pt x="1150" y="436"/>
                  </a:lnTo>
                  <a:lnTo>
                    <a:pt x="1158" y="442"/>
                  </a:lnTo>
                  <a:lnTo>
                    <a:pt x="1186" y="449"/>
                  </a:lnTo>
                  <a:lnTo>
                    <a:pt x="1203" y="447"/>
                  </a:lnTo>
                  <a:lnTo>
                    <a:pt x="1220" y="443"/>
                  </a:lnTo>
                  <a:lnTo>
                    <a:pt x="1236" y="431"/>
                  </a:lnTo>
                  <a:lnTo>
                    <a:pt x="1262" y="437"/>
                  </a:lnTo>
                  <a:lnTo>
                    <a:pt x="1275" y="438"/>
                  </a:lnTo>
                  <a:lnTo>
                    <a:pt x="1296" y="442"/>
                  </a:lnTo>
                  <a:lnTo>
                    <a:pt x="1306" y="431"/>
                  </a:lnTo>
                  <a:lnTo>
                    <a:pt x="1302" y="418"/>
                  </a:lnTo>
                  <a:lnTo>
                    <a:pt x="1300" y="398"/>
                  </a:lnTo>
                  <a:lnTo>
                    <a:pt x="1291" y="390"/>
                  </a:lnTo>
                  <a:lnTo>
                    <a:pt x="1285" y="388"/>
                  </a:lnTo>
                  <a:lnTo>
                    <a:pt x="1294" y="378"/>
                  </a:lnTo>
                  <a:lnTo>
                    <a:pt x="1312" y="377"/>
                  </a:lnTo>
                  <a:lnTo>
                    <a:pt x="1330" y="377"/>
                  </a:lnTo>
                  <a:lnTo>
                    <a:pt x="1365" y="388"/>
                  </a:lnTo>
                  <a:lnTo>
                    <a:pt x="1380" y="401"/>
                  </a:lnTo>
                  <a:lnTo>
                    <a:pt x="1394" y="413"/>
                  </a:lnTo>
                  <a:lnTo>
                    <a:pt x="1408" y="425"/>
                  </a:lnTo>
                  <a:lnTo>
                    <a:pt x="1423" y="437"/>
                  </a:lnTo>
                  <a:lnTo>
                    <a:pt x="1438" y="443"/>
                  </a:lnTo>
                  <a:lnTo>
                    <a:pt x="1464" y="450"/>
                  </a:lnTo>
                  <a:lnTo>
                    <a:pt x="1479" y="456"/>
                  </a:lnTo>
                  <a:lnTo>
                    <a:pt x="1497" y="476"/>
                  </a:lnTo>
                  <a:lnTo>
                    <a:pt x="1519" y="473"/>
                  </a:lnTo>
                  <a:lnTo>
                    <a:pt x="1540" y="465"/>
                  </a:lnTo>
                  <a:lnTo>
                    <a:pt x="1549" y="480"/>
                  </a:lnTo>
                  <a:lnTo>
                    <a:pt x="1551" y="501"/>
                  </a:lnTo>
                  <a:lnTo>
                    <a:pt x="1555" y="522"/>
                  </a:lnTo>
                  <a:lnTo>
                    <a:pt x="1536" y="519"/>
                  </a:lnTo>
                  <a:lnTo>
                    <a:pt x="1533" y="528"/>
                  </a:lnTo>
                  <a:lnTo>
                    <a:pt x="1543" y="544"/>
                  </a:lnTo>
                  <a:lnTo>
                    <a:pt x="1552" y="560"/>
                  </a:lnTo>
                  <a:lnTo>
                    <a:pt x="1546" y="564"/>
                  </a:lnTo>
                  <a:lnTo>
                    <a:pt x="1550" y="569"/>
                  </a:lnTo>
                  <a:lnTo>
                    <a:pt x="1554" y="572"/>
                  </a:lnTo>
                  <a:lnTo>
                    <a:pt x="1551" y="566"/>
                  </a:lnTo>
                  <a:lnTo>
                    <a:pt x="1554" y="566"/>
                  </a:lnTo>
                  <a:lnTo>
                    <a:pt x="1561" y="555"/>
                  </a:lnTo>
                  <a:lnTo>
                    <a:pt x="1566" y="554"/>
                  </a:lnTo>
                  <a:lnTo>
                    <a:pt x="1570" y="561"/>
                  </a:lnTo>
                  <a:lnTo>
                    <a:pt x="1581" y="562"/>
                  </a:lnTo>
                  <a:lnTo>
                    <a:pt x="1598" y="556"/>
                  </a:lnTo>
                  <a:lnTo>
                    <a:pt x="1603" y="544"/>
                  </a:lnTo>
                  <a:lnTo>
                    <a:pt x="1608" y="532"/>
                  </a:lnTo>
                  <a:lnTo>
                    <a:pt x="1610" y="515"/>
                  </a:lnTo>
                  <a:lnTo>
                    <a:pt x="1611" y="498"/>
                  </a:lnTo>
                  <a:lnTo>
                    <a:pt x="1614" y="482"/>
                  </a:lnTo>
                  <a:lnTo>
                    <a:pt x="1615" y="465"/>
                  </a:lnTo>
                  <a:lnTo>
                    <a:pt x="1608" y="450"/>
                  </a:lnTo>
                  <a:lnTo>
                    <a:pt x="1600" y="436"/>
                  </a:lnTo>
                  <a:lnTo>
                    <a:pt x="1592" y="426"/>
                  </a:lnTo>
                  <a:lnTo>
                    <a:pt x="1588" y="414"/>
                  </a:lnTo>
                  <a:lnTo>
                    <a:pt x="1584" y="404"/>
                  </a:lnTo>
                  <a:lnTo>
                    <a:pt x="1574" y="392"/>
                  </a:lnTo>
                  <a:lnTo>
                    <a:pt x="1558" y="382"/>
                  </a:lnTo>
                  <a:lnTo>
                    <a:pt x="1567" y="382"/>
                  </a:lnTo>
                  <a:lnTo>
                    <a:pt x="1532" y="364"/>
                  </a:lnTo>
                  <a:lnTo>
                    <a:pt x="1514" y="362"/>
                  </a:lnTo>
                  <a:lnTo>
                    <a:pt x="1519" y="369"/>
                  </a:lnTo>
                  <a:lnTo>
                    <a:pt x="1507" y="375"/>
                  </a:lnTo>
                  <a:lnTo>
                    <a:pt x="1507" y="369"/>
                  </a:lnTo>
                  <a:lnTo>
                    <a:pt x="1498" y="366"/>
                  </a:lnTo>
                  <a:lnTo>
                    <a:pt x="1497" y="369"/>
                  </a:lnTo>
                  <a:lnTo>
                    <a:pt x="1485" y="358"/>
                  </a:lnTo>
                  <a:lnTo>
                    <a:pt x="1462" y="354"/>
                  </a:lnTo>
                  <a:lnTo>
                    <a:pt x="1467" y="340"/>
                  </a:lnTo>
                  <a:lnTo>
                    <a:pt x="1472" y="324"/>
                  </a:lnTo>
                  <a:lnTo>
                    <a:pt x="1477" y="314"/>
                  </a:lnTo>
                  <a:lnTo>
                    <a:pt x="1480" y="304"/>
                  </a:lnTo>
                  <a:lnTo>
                    <a:pt x="1477" y="296"/>
                  </a:lnTo>
                  <a:lnTo>
                    <a:pt x="1483" y="281"/>
                  </a:lnTo>
                  <a:lnTo>
                    <a:pt x="1500" y="279"/>
                  </a:lnTo>
                  <a:lnTo>
                    <a:pt x="1516" y="275"/>
                  </a:lnTo>
                  <a:lnTo>
                    <a:pt x="1521" y="275"/>
                  </a:lnTo>
                  <a:lnTo>
                    <a:pt x="1528" y="279"/>
                  </a:lnTo>
                  <a:lnTo>
                    <a:pt x="1531" y="276"/>
                  </a:lnTo>
                  <a:lnTo>
                    <a:pt x="1563" y="279"/>
                  </a:lnTo>
                  <a:lnTo>
                    <a:pt x="1563" y="275"/>
                  </a:lnTo>
                  <a:lnTo>
                    <a:pt x="1561" y="272"/>
                  </a:lnTo>
                  <a:lnTo>
                    <a:pt x="1586" y="273"/>
                  </a:lnTo>
                  <a:lnTo>
                    <a:pt x="1605" y="278"/>
                  </a:lnTo>
                  <a:lnTo>
                    <a:pt x="1599" y="280"/>
                  </a:lnTo>
                  <a:lnTo>
                    <a:pt x="1604" y="286"/>
                  </a:lnTo>
                  <a:lnTo>
                    <a:pt x="1617" y="284"/>
                  </a:lnTo>
                  <a:lnTo>
                    <a:pt x="1628" y="280"/>
                  </a:lnTo>
                  <a:lnTo>
                    <a:pt x="1647" y="280"/>
                  </a:lnTo>
                  <a:lnTo>
                    <a:pt x="1644" y="276"/>
                  </a:lnTo>
                  <a:lnTo>
                    <a:pt x="1630" y="275"/>
                  </a:lnTo>
                  <a:lnTo>
                    <a:pt x="1626" y="270"/>
                  </a:lnTo>
                  <a:lnTo>
                    <a:pt x="1626" y="255"/>
                  </a:lnTo>
                  <a:lnTo>
                    <a:pt x="1624" y="238"/>
                  </a:lnTo>
                  <a:lnTo>
                    <a:pt x="1652" y="238"/>
                  </a:lnTo>
                  <a:lnTo>
                    <a:pt x="1658" y="236"/>
                  </a:lnTo>
                  <a:lnTo>
                    <a:pt x="1672" y="251"/>
                  </a:lnTo>
                  <a:lnTo>
                    <a:pt x="1675" y="249"/>
                  </a:lnTo>
                  <a:lnTo>
                    <a:pt x="1683" y="256"/>
                  </a:lnTo>
                  <a:lnTo>
                    <a:pt x="1690" y="240"/>
                  </a:lnTo>
                  <a:lnTo>
                    <a:pt x="1699" y="240"/>
                  </a:lnTo>
                  <a:lnTo>
                    <a:pt x="1684" y="226"/>
                  </a:lnTo>
                  <a:lnTo>
                    <a:pt x="1688" y="224"/>
                  </a:lnTo>
                  <a:lnTo>
                    <a:pt x="1711" y="226"/>
                  </a:lnTo>
                  <a:lnTo>
                    <a:pt x="1713" y="228"/>
                  </a:lnTo>
                  <a:lnTo>
                    <a:pt x="1701" y="228"/>
                  </a:lnTo>
                  <a:lnTo>
                    <a:pt x="1712" y="239"/>
                  </a:lnTo>
                  <a:lnTo>
                    <a:pt x="1722" y="251"/>
                  </a:lnTo>
                  <a:lnTo>
                    <a:pt x="1714" y="256"/>
                  </a:lnTo>
                  <a:lnTo>
                    <a:pt x="1712" y="269"/>
                  </a:lnTo>
                  <a:lnTo>
                    <a:pt x="1708" y="282"/>
                  </a:lnTo>
                  <a:lnTo>
                    <a:pt x="1707" y="299"/>
                  </a:lnTo>
                  <a:lnTo>
                    <a:pt x="1694" y="302"/>
                  </a:lnTo>
                  <a:lnTo>
                    <a:pt x="1700" y="308"/>
                  </a:lnTo>
                  <a:lnTo>
                    <a:pt x="1702" y="318"/>
                  </a:lnTo>
                  <a:lnTo>
                    <a:pt x="1713" y="333"/>
                  </a:lnTo>
                  <a:lnTo>
                    <a:pt x="1725" y="347"/>
                  </a:lnTo>
                  <a:lnTo>
                    <a:pt x="1746" y="365"/>
                  </a:lnTo>
                  <a:lnTo>
                    <a:pt x="1767" y="383"/>
                  </a:lnTo>
                  <a:lnTo>
                    <a:pt x="1788" y="401"/>
                  </a:lnTo>
                  <a:lnTo>
                    <a:pt x="1808" y="418"/>
                  </a:lnTo>
                  <a:lnTo>
                    <a:pt x="1814" y="407"/>
                  </a:lnTo>
                  <a:lnTo>
                    <a:pt x="1802" y="384"/>
                  </a:lnTo>
                  <a:lnTo>
                    <a:pt x="1807" y="381"/>
                  </a:lnTo>
                  <a:lnTo>
                    <a:pt x="1818" y="382"/>
                  </a:lnTo>
                  <a:lnTo>
                    <a:pt x="1814" y="380"/>
                  </a:lnTo>
                  <a:lnTo>
                    <a:pt x="1802" y="363"/>
                  </a:lnTo>
                  <a:lnTo>
                    <a:pt x="1818" y="356"/>
                  </a:lnTo>
                  <a:lnTo>
                    <a:pt x="1796" y="338"/>
                  </a:lnTo>
                  <a:lnTo>
                    <a:pt x="1796" y="328"/>
                  </a:lnTo>
                  <a:lnTo>
                    <a:pt x="1797" y="326"/>
                  </a:lnTo>
                  <a:lnTo>
                    <a:pt x="1797" y="329"/>
                  </a:lnTo>
                  <a:lnTo>
                    <a:pt x="1807" y="333"/>
                  </a:lnTo>
                  <a:lnTo>
                    <a:pt x="1796" y="321"/>
                  </a:lnTo>
                  <a:lnTo>
                    <a:pt x="1789" y="320"/>
                  </a:lnTo>
                  <a:lnTo>
                    <a:pt x="1774" y="302"/>
                  </a:lnTo>
                  <a:lnTo>
                    <a:pt x="1767" y="303"/>
                  </a:lnTo>
                  <a:lnTo>
                    <a:pt x="1754" y="298"/>
                  </a:lnTo>
                  <a:lnTo>
                    <a:pt x="1747" y="280"/>
                  </a:lnTo>
                  <a:lnTo>
                    <a:pt x="1740" y="269"/>
                  </a:lnTo>
                  <a:lnTo>
                    <a:pt x="1748" y="266"/>
                  </a:lnTo>
                  <a:lnTo>
                    <a:pt x="1759" y="269"/>
                  </a:lnTo>
                  <a:lnTo>
                    <a:pt x="1756" y="264"/>
                  </a:lnTo>
                  <a:lnTo>
                    <a:pt x="1762" y="258"/>
                  </a:lnTo>
                  <a:lnTo>
                    <a:pt x="1774" y="269"/>
                  </a:lnTo>
                  <a:lnTo>
                    <a:pt x="1776" y="262"/>
                  </a:lnTo>
                  <a:lnTo>
                    <a:pt x="1798" y="256"/>
                  </a:lnTo>
                  <a:lnTo>
                    <a:pt x="1821" y="266"/>
                  </a:lnTo>
                  <a:lnTo>
                    <a:pt x="1821" y="262"/>
                  </a:lnTo>
                  <a:lnTo>
                    <a:pt x="1827" y="250"/>
                  </a:lnTo>
                  <a:lnTo>
                    <a:pt x="1828" y="249"/>
                  </a:lnTo>
                  <a:lnTo>
                    <a:pt x="1827" y="244"/>
                  </a:lnTo>
                  <a:lnTo>
                    <a:pt x="1830" y="242"/>
                  </a:lnTo>
                  <a:lnTo>
                    <a:pt x="1843" y="233"/>
                  </a:lnTo>
                  <a:lnTo>
                    <a:pt x="1856" y="225"/>
                  </a:lnTo>
                  <a:lnTo>
                    <a:pt x="1849" y="222"/>
                  </a:lnTo>
                  <a:lnTo>
                    <a:pt x="1854" y="222"/>
                  </a:lnTo>
                  <a:lnTo>
                    <a:pt x="1882" y="228"/>
                  </a:lnTo>
                  <a:lnTo>
                    <a:pt x="1884" y="225"/>
                  </a:lnTo>
                  <a:lnTo>
                    <a:pt x="1870" y="218"/>
                  </a:lnTo>
                  <a:lnTo>
                    <a:pt x="1856" y="210"/>
                  </a:lnTo>
                  <a:lnTo>
                    <a:pt x="1849" y="208"/>
                  </a:lnTo>
                  <a:lnTo>
                    <a:pt x="1827" y="195"/>
                  </a:lnTo>
                  <a:lnTo>
                    <a:pt x="1826" y="197"/>
                  </a:lnTo>
                  <a:lnTo>
                    <a:pt x="1810" y="189"/>
                  </a:lnTo>
                  <a:lnTo>
                    <a:pt x="1820" y="190"/>
                  </a:lnTo>
                  <a:lnTo>
                    <a:pt x="1833" y="189"/>
                  </a:lnTo>
                  <a:lnTo>
                    <a:pt x="1810" y="172"/>
                  </a:lnTo>
                  <a:lnTo>
                    <a:pt x="1788" y="156"/>
                  </a:lnTo>
                  <a:lnTo>
                    <a:pt x="1765" y="140"/>
                  </a:lnTo>
                  <a:lnTo>
                    <a:pt x="1741" y="12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6" name="Freeform 350"/>
            <p:cNvSpPr/>
            <p:nvPr/>
          </p:nvSpPr>
          <p:spPr bwMode="auto">
            <a:xfrm>
              <a:off x="134" y="1368"/>
              <a:ext cx="151" cy="83"/>
            </a:xfrm>
            <a:custGeom>
              <a:avLst/>
              <a:gdLst/>
              <a:ahLst/>
              <a:cxnLst>
                <a:cxn ang="0">
                  <a:pos x="136" y="43"/>
                </a:cxn>
                <a:cxn ang="0">
                  <a:pos x="132" y="37"/>
                </a:cxn>
                <a:cxn ang="0">
                  <a:pos x="125" y="30"/>
                </a:cxn>
                <a:cxn ang="0">
                  <a:pos x="118" y="29"/>
                </a:cxn>
                <a:cxn ang="0">
                  <a:pos x="118" y="31"/>
                </a:cxn>
                <a:cxn ang="0">
                  <a:pos x="114" y="29"/>
                </a:cxn>
                <a:cxn ang="0">
                  <a:pos x="102" y="30"/>
                </a:cxn>
                <a:cxn ang="0">
                  <a:pos x="94" y="36"/>
                </a:cxn>
                <a:cxn ang="0">
                  <a:pos x="93" y="40"/>
                </a:cxn>
                <a:cxn ang="0">
                  <a:pos x="87" y="40"/>
                </a:cxn>
                <a:cxn ang="0">
                  <a:pos x="92" y="34"/>
                </a:cxn>
                <a:cxn ang="0">
                  <a:pos x="101" y="24"/>
                </a:cxn>
                <a:cxn ang="0">
                  <a:pos x="101" y="16"/>
                </a:cxn>
                <a:cxn ang="0">
                  <a:pos x="90" y="6"/>
                </a:cxn>
                <a:cxn ang="0">
                  <a:pos x="90" y="9"/>
                </a:cxn>
                <a:cxn ang="0">
                  <a:pos x="83" y="0"/>
                </a:cxn>
                <a:cxn ang="0">
                  <a:pos x="63" y="15"/>
                </a:cxn>
                <a:cxn ang="0">
                  <a:pos x="41" y="28"/>
                </a:cxn>
                <a:cxn ang="0">
                  <a:pos x="21" y="42"/>
                </a:cxn>
                <a:cxn ang="0">
                  <a:pos x="0" y="57"/>
                </a:cxn>
                <a:cxn ang="0">
                  <a:pos x="10" y="48"/>
                </a:cxn>
                <a:cxn ang="0">
                  <a:pos x="20" y="43"/>
                </a:cxn>
                <a:cxn ang="0">
                  <a:pos x="26" y="42"/>
                </a:cxn>
                <a:cxn ang="0">
                  <a:pos x="32" y="39"/>
                </a:cxn>
                <a:cxn ang="0">
                  <a:pos x="32" y="42"/>
                </a:cxn>
                <a:cxn ang="0">
                  <a:pos x="35" y="41"/>
                </a:cxn>
                <a:cxn ang="0">
                  <a:pos x="23" y="47"/>
                </a:cxn>
                <a:cxn ang="0">
                  <a:pos x="22" y="53"/>
                </a:cxn>
                <a:cxn ang="0">
                  <a:pos x="46" y="53"/>
                </a:cxn>
                <a:cxn ang="0">
                  <a:pos x="39" y="64"/>
                </a:cxn>
                <a:cxn ang="0">
                  <a:pos x="50" y="67"/>
                </a:cxn>
                <a:cxn ang="0">
                  <a:pos x="58" y="69"/>
                </a:cxn>
                <a:cxn ang="0">
                  <a:pos x="54" y="72"/>
                </a:cxn>
                <a:cxn ang="0">
                  <a:pos x="64" y="70"/>
                </a:cxn>
                <a:cxn ang="0">
                  <a:pos x="70" y="67"/>
                </a:cxn>
                <a:cxn ang="0">
                  <a:pos x="69" y="65"/>
                </a:cxn>
                <a:cxn ang="0">
                  <a:pos x="86" y="57"/>
                </a:cxn>
                <a:cxn ang="0">
                  <a:pos x="92" y="54"/>
                </a:cxn>
                <a:cxn ang="0">
                  <a:pos x="94" y="49"/>
                </a:cxn>
                <a:cxn ang="0">
                  <a:pos x="95" y="53"/>
                </a:cxn>
                <a:cxn ang="0">
                  <a:pos x="104" y="52"/>
                </a:cxn>
                <a:cxn ang="0">
                  <a:pos x="108" y="49"/>
                </a:cxn>
                <a:cxn ang="0">
                  <a:pos x="119" y="49"/>
                </a:cxn>
                <a:cxn ang="0">
                  <a:pos x="136" y="43"/>
                </a:cxn>
              </a:cxnLst>
              <a:rect l="0" t="0" r="r" b="b"/>
              <a:pathLst>
                <a:path w="136" h="72">
                  <a:moveTo>
                    <a:pt x="136" y="43"/>
                  </a:moveTo>
                  <a:lnTo>
                    <a:pt x="132" y="37"/>
                  </a:lnTo>
                  <a:lnTo>
                    <a:pt x="125" y="30"/>
                  </a:lnTo>
                  <a:lnTo>
                    <a:pt x="118" y="29"/>
                  </a:lnTo>
                  <a:lnTo>
                    <a:pt x="118" y="31"/>
                  </a:lnTo>
                  <a:lnTo>
                    <a:pt x="114" y="29"/>
                  </a:lnTo>
                  <a:lnTo>
                    <a:pt x="102" y="30"/>
                  </a:lnTo>
                  <a:lnTo>
                    <a:pt x="94" y="36"/>
                  </a:lnTo>
                  <a:lnTo>
                    <a:pt x="93" y="40"/>
                  </a:lnTo>
                  <a:lnTo>
                    <a:pt x="87" y="40"/>
                  </a:lnTo>
                  <a:lnTo>
                    <a:pt x="92" y="34"/>
                  </a:lnTo>
                  <a:lnTo>
                    <a:pt x="101" y="24"/>
                  </a:lnTo>
                  <a:lnTo>
                    <a:pt x="101" y="16"/>
                  </a:lnTo>
                  <a:lnTo>
                    <a:pt x="90" y="6"/>
                  </a:lnTo>
                  <a:lnTo>
                    <a:pt x="90" y="9"/>
                  </a:lnTo>
                  <a:lnTo>
                    <a:pt x="83" y="0"/>
                  </a:lnTo>
                  <a:lnTo>
                    <a:pt x="63" y="15"/>
                  </a:lnTo>
                  <a:lnTo>
                    <a:pt x="41" y="28"/>
                  </a:lnTo>
                  <a:lnTo>
                    <a:pt x="21" y="42"/>
                  </a:lnTo>
                  <a:lnTo>
                    <a:pt x="0" y="57"/>
                  </a:lnTo>
                  <a:lnTo>
                    <a:pt x="10" y="48"/>
                  </a:lnTo>
                  <a:lnTo>
                    <a:pt x="20" y="43"/>
                  </a:lnTo>
                  <a:lnTo>
                    <a:pt x="26" y="42"/>
                  </a:lnTo>
                  <a:lnTo>
                    <a:pt x="32" y="39"/>
                  </a:lnTo>
                  <a:lnTo>
                    <a:pt x="32" y="42"/>
                  </a:lnTo>
                  <a:lnTo>
                    <a:pt x="35" y="41"/>
                  </a:lnTo>
                  <a:lnTo>
                    <a:pt x="23" y="47"/>
                  </a:lnTo>
                  <a:lnTo>
                    <a:pt x="22" y="53"/>
                  </a:lnTo>
                  <a:lnTo>
                    <a:pt x="46" y="53"/>
                  </a:lnTo>
                  <a:lnTo>
                    <a:pt x="39" y="64"/>
                  </a:lnTo>
                  <a:lnTo>
                    <a:pt x="50" y="67"/>
                  </a:lnTo>
                  <a:lnTo>
                    <a:pt x="58" y="69"/>
                  </a:lnTo>
                  <a:lnTo>
                    <a:pt x="54" y="72"/>
                  </a:lnTo>
                  <a:lnTo>
                    <a:pt x="64" y="70"/>
                  </a:lnTo>
                  <a:lnTo>
                    <a:pt x="70" y="67"/>
                  </a:lnTo>
                  <a:lnTo>
                    <a:pt x="69" y="65"/>
                  </a:lnTo>
                  <a:lnTo>
                    <a:pt x="86" y="57"/>
                  </a:lnTo>
                  <a:lnTo>
                    <a:pt x="92" y="54"/>
                  </a:lnTo>
                  <a:lnTo>
                    <a:pt x="94" y="49"/>
                  </a:lnTo>
                  <a:lnTo>
                    <a:pt x="95" y="53"/>
                  </a:lnTo>
                  <a:lnTo>
                    <a:pt x="104" y="52"/>
                  </a:lnTo>
                  <a:lnTo>
                    <a:pt x="108" y="49"/>
                  </a:lnTo>
                  <a:lnTo>
                    <a:pt x="119" y="49"/>
                  </a:lnTo>
                  <a:lnTo>
                    <a:pt x="136" y="4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7" name="Freeform 351"/>
            <p:cNvSpPr/>
            <p:nvPr/>
          </p:nvSpPr>
          <p:spPr bwMode="auto">
            <a:xfrm>
              <a:off x="4637" y="1628"/>
              <a:ext cx="145" cy="162"/>
            </a:xfrm>
            <a:custGeom>
              <a:avLst/>
              <a:gdLst/>
              <a:ahLst/>
              <a:cxnLst>
                <a:cxn ang="0">
                  <a:pos x="115" y="101"/>
                </a:cxn>
                <a:cxn ang="0">
                  <a:pos x="98" y="85"/>
                </a:cxn>
                <a:cxn ang="0">
                  <a:pos x="80" y="70"/>
                </a:cxn>
                <a:cxn ang="0">
                  <a:pos x="62" y="55"/>
                </a:cxn>
                <a:cxn ang="0">
                  <a:pos x="43" y="40"/>
                </a:cxn>
                <a:cxn ang="0">
                  <a:pos x="40" y="34"/>
                </a:cxn>
                <a:cxn ang="0">
                  <a:pos x="22" y="17"/>
                </a:cxn>
                <a:cxn ang="0">
                  <a:pos x="4" y="0"/>
                </a:cxn>
                <a:cxn ang="0">
                  <a:pos x="0" y="3"/>
                </a:cxn>
                <a:cxn ang="0">
                  <a:pos x="13" y="12"/>
                </a:cxn>
                <a:cxn ang="0">
                  <a:pos x="13" y="18"/>
                </a:cxn>
                <a:cxn ang="0">
                  <a:pos x="6" y="18"/>
                </a:cxn>
                <a:cxn ang="0">
                  <a:pos x="20" y="34"/>
                </a:cxn>
                <a:cxn ang="0">
                  <a:pos x="35" y="49"/>
                </a:cxn>
                <a:cxn ang="0">
                  <a:pos x="49" y="64"/>
                </a:cxn>
                <a:cxn ang="0">
                  <a:pos x="62" y="81"/>
                </a:cxn>
                <a:cxn ang="0">
                  <a:pos x="73" y="99"/>
                </a:cxn>
                <a:cxn ang="0">
                  <a:pos x="85" y="113"/>
                </a:cxn>
                <a:cxn ang="0">
                  <a:pos x="97" y="127"/>
                </a:cxn>
                <a:cxn ang="0">
                  <a:pos x="109" y="145"/>
                </a:cxn>
                <a:cxn ang="0">
                  <a:pos x="113" y="145"/>
                </a:cxn>
                <a:cxn ang="0">
                  <a:pos x="112" y="133"/>
                </a:cxn>
                <a:cxn ang="0">
                  <a:pos x="125" y="139"/>
                </a:cxn>
                <a:cxn ang="0">
                  <a:pos x="131" y="147"/>
                </a:cxn>
                <a:cxn ang="0">
                  <a:pos x="120" y="133"/>
                </a:cxn>
                <a:cxn ang="0">
                  <a:pos x="92" y="112"/>
                </a:cxn>
                <a:cxn ang="0">
                  <a:pos x="86" y="89"/>
                </a:cxn>
                <a:cxn ang="0">
                  <a:pos x="91" y="89"/>
                </a:cxn>
                <a:cxn ang="0">
                  <a:pos x="108" y="95"/>
                </a:cxn>
                <a:cxn ang="0">
                  <a:pos x="115" y="101"/>
                </a:cxn>
              </a:cxnLst>
              <a:rect l="0" t="0" r="r" b="b"/>
              <a:pathLst>
                <a:path w="131" h="147">
                  <a:moveTo>
                    <a:pt x="115" y="101"/>
                  </a:moveTo>
                  <a:lnTo>
                    <a:pt x="98" y="85"/>
                  </a:lnTo>
                  <a:lnTo>
                    <a:pt x="80" y="70"/>
                  </a:lnTo>
                  <a:lnTo>
                    <a:pt x="62" y="55"/>
                  </a:lnTo>
                  <a:lnTo>
                    <a:pt x="43" y="40"/>
                  </a:lnTo>
                  <a:lnTo>
                    <a:pt x="40" y="34"/>
                  </a:lnTo>
                  <a:lnTo>
                    <a:pt x="22" y="17"/>
                  </a:lnTo>
                  <a:lnTo>
                    <a:pt x="4" y="0"/>
                  </a:lnTo>
                  <a:lnTo>
                    <a:pt x="0" y="3"/>
                  </a:lnTo>
                  <a:lnTo>
                    <a:pt x="13" y="12"/>
                  </a:lnTo>
                  <a:lnTo>
                    <a:pt x="13" y="18"/>
                  </a:lnTo>
                  <a:lnTo>
                    <a:pt x="6" y="18"/>
                  </a:lnTo>
                  <a:lnTo>
                    <a:pt x="20" y="34"/>
                  </a:lnTo>
                  <a:lnTo>
                    <a:pt x="35" y="49"/>
                  </a:lnTo>
                  <a:lnTo>
                    <a:pt x="49" y="64"/>
                  </a:lnTo>
                  <a:lnTo>
                    <a:pt x="62" y="81"/>
                  </a:lnTo>
                  <a:lnTo>
                    <a:pt x="73" y="99"/>
                  </a:lnTo>
                  <a:lnTo>
                    <a:pt x="85" y="113"/>
                  </a:lnTo>
                  <a:lnTo>
                    <a:pt x="97" y="127"/>
                  </a:lnTo>
                  <a:lnTo>
                    <a:pt x="109" y="145"/>
                  </a:lnTo>
                  <a:lnTo>
                    <a:pt x="113" y="145"/>
                  </a:lnTo>
                  <a:lnTo>
                    <a:pt x="112" y="133"/>
                  </a:lnTo>
                  <a:lnTo>
                    <a:pt x="125" y="139"/>
                  </a:lnTo>
                  <a:lnTo>
                    <a:pt x="131" y="147"/>
                  </a:lnTo>
                  <a:lnTo>
                    <a:pt x="120" y="133"/>
                  </a:lnTo>
                  <a:lnTo>
                    <a:pt x="92" y="112"/>
                  </a:lnTo>
                  <a:lnTo>
                    <a:pt x="86" y="89"/>
                  </a:lnTo>
                  <a:lnTo>
                    <a:pt x="91" y="89"/>
                  </a:lnTo>
                  <a:lnTo>
                    <a:pt x="108" y="95"/>
                  </a:lnTo>
                  <a:lnTo>
                    <a:pt x="115" y="10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8" name="Freeform 352"/>
            <p:cNvSpPr/>
            <p:nvPr/>
          </p:nvSpPr>
          <p:spPr bwMode="auto">
            <a:xfrm>
              <a:off x="3181" y="1239"/>
              <a:ext cx="148" cy="56"/>
            </a:xfrm>
            <a:custGeom>
              <a:avLst/>
              <a:gdLst/>
              <a:ahLst/>
              <a:cxnLst>
                <a:cxn ang="0">
                  <a:pos x="135" y="4"/>
                </a:cxn>
                <a:cxn ang="0">
                  <a:pos x="125" y="10"/>
                </a:cxn>
                <a:cxn ang="0">
                  <a:pos x="95" y="17"/>
                </a:cxn>
                <a:cxn ang="0">
                  <a:pos x="65" y="24"/>
                </a:cxn>
                <a:cxn ang="0">
                  <a:pos x="58" y="25"/>
                </a:cxn>
                <a:cxn ang="0">
                  <a:pos x="61" y="28"/>
                </a:cxn>
                <a:cxn ang="0">
                  <a:pos x="59" y="30"/>
                </a:cxn>
                <a:cxn ang="0">
                  <a:pos x="53" y="31"/>
                </a:cxn>
                <a:cxn ang="0">
                  <a:pos x="54" y="34"/>
                </a:cxn>
                <a:cxn ang="0">
                  <a:pos x="42" y="32"/>
                </a:cxn>
                <a:cxn ang="0">
                  <a:pos x="46" y="37"/>
                </a:cxn>
                <a:cxn ang="0">
                  <a:pos x="41" y="40"/>
                </a:cxn>
                <a:cxn ang="0">
                  <a:pos x="45" y="44"/>
                </a:cxn>
                <a:cxn ang="0">
                  <a:pos x="30" y="42"/>
                </a:cxn>
                <a:cxn ang="0">
                  <a:pos x="43" y="46"/>
                </a:cxn>
                <a:cxn ang="0">
                  <a:pos x="36" y="46"/>
                </a:cxn>
                <a:cxn ang="0">
                  <a:pos x="39" y="50"/>
                </a:cxn>
                <a:cxn ang="0">
                  <a:pos x="7" y="48"/>
                </a:cxn>
                <a:cxn ang="0">
                  <a:pos x="13" y="44"/>
                </a:cxn>
                <a:cxn ang="0">
                  <a:pos x="0" y="44"/>
                </a:cxn>
                <a:cxn ang="0">
                  <a:pos x="13" y="37"/>
                </a:cxn>
                <a:cxn ang="0">
                  <a:pos x="17" y="37"/>
                </a:cxn>
                <a:cxn ang="0">
                  <a:pos x="12" y="35"/>
                </a:cxn>
                <a:cxn ang="0">
                  <a:pos x="15" y="32"/>
                </a:cxn>
                <a:cxn ang="0">
                  <a:pos x="22" y="29"/>
                </a:cxn>
                <a:cxn ang="0">
                  <a:pos x="17" y="28"/>
                </a:cxn>
                <a:cxn ang="0">
                  <a:pos x="19" y="25"/>
                </a:cxn>
                <a:cxn ang="0">
                  <a:pos x="12" y="25"/>
                </a:cxn>
                <a:cxn ang="0">
                  <a:pos x="21" y="22"/>
                </a:cxn>
                <a:cxn ang="0">
                  <a:pos x="28" y="19"/>
                </a:cxn>
                <a:cxn ang="0">
                  <a:pos x="53" y="12"/>
                </a:cxn>
                <a:cxn ang="0">
                  <a:pos x="57" y="10"/>
                </a:cxn>
                <a:cxn ang="0">
                  <a:pos x="103" y="4"/>
                </a:cxn>
                <a:cxn ang="0">
                  <a:pos x="123" y="0"/>
                </a:cxn>
                <a:cxn ang="0">
                  <a:pos x="135" y="4"/>
                </a:cxn>
              </a:cxnLst>
              <a:rect l="0" t="0" r="r" b="b"/>
              <a:pathLst>
                <a:path w="135" h="50">
                  <a:moveTo>
                    <a:pt x="135" y="4"/>
                  </a:moveTo>
                  <a:lnTo>
                    <a:pt x="125" y="10"/>
                  </a:lnTo>
                  <a:lnTo>
                    <a:pt x="95" y="17"/>
                  </a:lnTo>
                  <a:lnTo>
                    <a:pt x="65" y="24"/>
                  </a:lnTo>
                  <a:lnTo>
                    <a:pt x="58" y="25"/>
                  </a:lnTo>
                  <a:lnTo>
                    <a:pt x="61" y="28"/>
                  </a:lnTo>
                  <a:lnTo>
                    <a:pt x="59" y="30"/>
                  </a:lnTo>
                  <a:lnTo>
                    <a:pt x="53" y="31"/>
                  </a:lnTo>
                  <a:lnTo>
                    <a:pt x="54" y="34"/>
                  </a:lnTo>
                  <a:lnTo>
                    <a:pt x="42" y="32"/>
                  </a:lnTo>
                  <a:lnTo>
                    <a:pt x="46" y="37"/>
                  </a:lnTo>
                  <a:lnTo>
                    <a:pt x="41" y="40"/>
                  </a:lnTo>
                  <a:lnTo>
                    <a:pt x="45" y="44"/>
                  </a:lnTo>
                  <a:lnTo>
                    <a:pt x="30" y="42"/>
                  </a:lnTo>
                  <a:lnTo>
                    <a:pt x="43" y="46"/>
                  </a:lnTo>
                  <a:lnTo>
                    <a:pt x="36" y="46"/>
                  </a:lnTo>
                  <a:lnTo>
                    <a:pt x="39" y="50"/>
                  </a:lnTo>
                  <a:lnTo>
                    <a:pt x="7" y="48"/>
                  </a:lnTo>
                  <a:lnTo>
                    <a:pt x="13" y="44"/>
                  </a:lnTo>
                  <a:lnTo>
                    <a:pt x="0" y="44"/>
                  </a:lnTo>
                  <a:lnTo>
                    <a:pt x="13" y="37"/>
                  </a:lnTo>
                  <a:lnTo>
                    <a:pt x="17" y="37"/>
                  </a:lnTo>
                  <a:lnTo>
                    <a:pt x="12" y="35"/>
                  </a:lnTo>
                  <a:lnTo>
                    <a:pt x="15" y="32"/>
                  </a:lnTo>
                  <a:lnTo>
                    <a:pt x="22" y="29"/>
                  </a:lnTo>
                  <a:lnTo>
                    <a:pt x="17" y="28"/>
                  </a:lnTo>
                  <a:lnTo>
                    <a:pt x="19" y="25"/>
                  </a:lnTo>
                  <a:lnTo>
                    <a:pt x="12" y="25"/>
                  </a:lnTo>
                  <a:lnTo>
                    <a:pt x="21" y="22"/>
                  </a:lnTo>
                  <a:lnTo>
                    <a:pt x="28" y="19"/>
                  </a:lnTo>
                  <a:lnTo>
                    <a:pt x="53" y="12"/>
                  </a:lnTo>
                  <a:lnTo>
                    <a:pt x="57" y="10"/>
                  </a:lnTo>
                  <a:lnTo>
                    <a:pt x="103" y="4"/>
                  </a:lnTo>
                  <a:lnTo>
                    <a:pt x="123" y="0"/>
                  </a:lnTo>
                  <a:lnTo>
                    <a:pt x="135"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39" name="Freeform 353"/>
            <p:cNvSpPr/>
            <p:nvPr/>
          </p:nvSpPr>
          <p:spPr bwMode="auto">
            <a:xfrm>
              <a:off x="3167" y="1294"/>
              <a:ext cx="88" cy="42"/>
            </a:xfrm>
            <a:custGeom>
              <a:avLst/>
              <a:gdLst/>
              <a:ahLst/>
              <a:cxnLst>
                <a:cxn ang="0">
                  <a:pos x="80" y="38"/>
                </a:cxn>
                <a:cxn ang="0">
                  <a:pos x="50" y="26"/>
                </a:cxn>
                <a:cxn ang="0">
                  <a:pos x="41" y="10"/>
                </a:cxn>
                <a:cxn ang="0">
                  <a:pos x="41" y="8"/>
                </a:cxn>
                <a:cxn ang="0">
                  <a:pos x="42" y="5"/>
                </a:cxn>
                <a:cxn ang="0">
                  <a:pos x="45" y="2"/>
                </a:cxn>
                <a:cxn ang="0">
                  <a:pos x="16" y="0"/>
                </a:cxn>
                <a:cxn ang="0">
                  <a:pos x="11" y="5"/>
                </a:cxn>
                <a:cxn ang="0">
                  <a:pos x="8" y="10"/>
                </a:cxn>
                <a:cxn ang="0">
                  <a:pos x="11" y="11"/>
                </a:cxn>
                <a:cxn ang="0">
                  <a:pos x="6" y="18"/>
                </a:cxn>
                <a:cxn ang="0">
                  <a:pos x="0" y="21"/>
                </a:cxn>
                <a:cxn ang="0">
                  <a:pos x="8" y="27"/>
                </a:cxn>
                <a:cxn ang="0">
                  <a:pos x="17" y="27"/>
                </a:cxn>
                <a:cxn ang="0">
                  <a:pos x="24" y="27"/>
                </a:cxn>
                <a:cxn ang="0">
                  <a:pos x="29" y="28"/>
                </a:cxn>
                <a:cxn ang="0">
                  <a:pos x="35" y="33"/>
                </a:cxn>
                <a:cxn ang="0">
                  <a:pos x="34" y="34"/>
                </a:cxn>
                <a:cxn ang="0">
                  <a:pos x="45" y="38"/>
                </a:cxn>
                <a:cxn ang="0">
                  <a:pos x="53" y="38"/>
                </a:cxn>
                <a:cxn ang="0">
                  <a:pos x="64" y="39"/>
                </a:cxn>
                <a:cxn ang="0">
                  <a:pos x="75" y="39"/>
                </a:cxn>
                <a:cxn ang="0">
                  <a:pos x="80" y="38"/>
                </a:cxn>
              </a:cxnLst>
              <a:rect l="0" t="0" r="r" b="b"/>
              <a:pathLst>
                <a:path w="80" h="39">
                  <a:moveTo>
                    <a:pt x="80" y="38"/>
                  </a:moveTo>
                  <a:lnTo>
                    <a:pt x="50" y="26"/>
                  </a:lnTo>
                  <a:lnTo>
                    <a:pt x="41" y="10"/>
                  </a:lnTo>
                  <a:lnTo>
                    <a:pt x="41" y="8"/>
                  </a:lnTo>
                  <a:lnTo>
                    <a:pt x="42" y="5"/>
                  </a:lnTo>
                  <a:lnTo>
                    <a:pt x="45" y="2"/>
                  </a:lnTo>
                  <a:lnTo>
                    <a:pt x="16" y="0"/>
                  </a:lnTo>
                  <a:lnTo>
                    <a:pt x="11" y="5"/>
                  </a:lnTo>
                  <a:lnTo>
                    <a:pt x="8" y="10"/>
                  </a:lnTo>
                  <a:lnTo>
                    <a:pt x="11" y="11"/>
                  </a:lnTo>
                  <a:lnTo>
                    <a:pt x="6" y="18"/>
                  </a:lnTo>
                  <a:lnTo>
                    <a:pt x="0" y="21"/>
                  </a:lnTo>
                  <a:lnTo>
                    <a:pt x="8" y="27"/>
                  </a:lnTo>
                  <a:lnTo>
                    <a:pt x="17" y="27"/>
                  </a:lnTo>
                  <a:lnTo>
                    <a:pt x="24" y="27"/>
                  </a:lnTo>
                  <a:lnTo>
                    <a:pt x="29" y="28"/>
                  </a:lnTo>
                  <a:lnTo>
                    <a:pt x="35" y="33"/>
                  </a:lnTo>
                  <a:lnTo>
                    <a:pt x="34" y="34"/>
                  </a:lnTo>
                  <a:lnTo>
                    <a:pt x="45" y="38"/>
                  </a:lnTo>
                  <a:lnTo>
                    <a:pt x="53" y="38"/>
                  </a:lnTo>
                  <a:lnTo>
                    <a:pt x="64" y="39"/>
                  </a:lnTo>
                  <a:lnTo>
                    <a:pt x="75" y="39"/>
                  </a:lnTo>
                  <a:lnTo>
                    <a:pt x="80" y="3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0" name="Freeform 354"/>
            <p:cNvSpPr/>
            <p:nvPr/>
          </p:nvSpPr>
          <p:spPr bwMode="auto">
            <a:xfrm>
              <a:off x="4141" y="1250"/>
              <a:ext cx="102" cy="24"/>
            </a:xfrm>
            <a:custGeom>
              <a:avLst/>
              <a:gdLst/>
              <a:ahLst/>
              <a:cxnLst>
                <a:cxn ang="0">
                  <a:pos x="94" y="9"/>
                </a:cxn>
                <a:cxn ang="0">
                  <a:pos x="35" y="0"/>
                </a:cxn>
                <a:cxn ang="0">
                  <a:pos x="42" y="2"/>
                </a:cxn>
                <a:cxn ang="0">
                  <a:pos x="35" y="2"/>
                </a:cxn>
                <a:cxn ang="0">
                  <a:pos x="41" y="6"/>
                </a:cxn>
                <a:cxn ang="0">
                  <a:pos x="12" y="1"/>
                </a:cxn>
                <a:cxn ang="0">
                  <a:pos x="1" y="4"/>
                </a:cxn>
                <a:cxn ang="0">
                  <a:pos x="0" y="6"/>
                </a:cxn>
                <a:cxn ang="0">
                  <a:pos x="6" y="9"/>
                </a:cxn>
                <a:cxn ang="0">
                  <a:pos x="10" y="12"/>
                </a:cxn>
                <a:cxn ang="0">
                  <a:pos x="46" y="21"/>
                </a:cxn>
                <a:cxn ang="0">
                  <a:pos x="47" y="18"/>
                </a:cxn>
                <a:cxn ang="0">
                  <a:pos x="76" y="16"/>
                </a:cxn>
                <a:cxn ang="0">
                  <a:pos x="89" y="16"/>
                </a:cxn>
                <a:cxn ang="0">
                  <a:pos x="83" y="15"/>
                </a:cxn>
                <a:cxn ang="0">
                  <a:pos x="93" y="13"/>
                </a:cxn>
                <a:cxn ang="0">
                  <a:pos x="94" y="9"/>
                </a:cxn>
              </a:cxnLst>
              <a:rect l="0" t="0" r="r" b="b"/>
              <a:pathLst>
                <a:path w="94" h="21">
                  <a:moveTo>
                    <a:pt x="94" y="9"/>
                  </a:moveTo>
                  <a:lnTo>
                    <a:pt x="35" y="0"/>
                  </a:lnTo>
                  <a:lnTo>
                    <a:pt x="42" y="2"/>
                  </a:lnTo>
                  <a:lnTo>
                    <a:pt x="35" y="2"/>
                  </a:lnTo>
                  <a:lnTo>
                    <a:pt x="41" y="6"/>
                  </a:lnTo>
                  <a:lnTo>
                    <a:pt x="12" y="1"/>
                  </a:lnTo>
                  <a:lnTo>
                    <a:pt x="1" y="4"/>
                  </a:lnTo>
                  <a:lnTo>
                    <a:pt x="0" y="6"/>
                  </a:lnTo>
                  <a:lnTo>
                    <a:pt x="6" y="9"/>
                  </a:lnTo>
                  <a:lnTo>
                    <a:pt x="10" y="12"/>
                  </a:lnTo>
                  <a:lnTo>
                    <a:pt x="46" y="21"/>
                  </a:lnTo>
                  <a:lnTo>
                    <a:pt x="47" y="18"/>
                  </a:lnTo>
                  <a:lnTo>
                    <a:pt x="76" y="16"/>
                  </a:lnTo>
                  <a:lnTo>
                    <a:pt x="89" y="16"/>
                  </a:lnTo>
                  <a:lnTo>
                    <a:pt x="83" y="15"/>
                  </a:lnTo>
                  <a:lnTo>
                    <a:pt x="93" y="13"/>
                  </a:lnTo>
                  <a:lnTo>
                    <a:pt x="94" y="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1" name="Freeform 355"/>
            <p:cNvSpPr/>
            <p:nvPr/>
          </p:nvSpPr>
          <p:spPr bwMode="auto">
            <a:xfrm>
              <a:off x="3562" y="1192"/>
              <a:ext cx="81" cy="20"/>
            </a:xfrm>
            <a:custGeom>
              <a:avLst/>
              <a:gdLst/>
              <a:ahLst/>
              <a:cxnLst>
                <a:cxn ang="0">
                  <a:pos x="61" y="5"/>
                </a:cxn>
                <a:cxn ang="0">
                  <a:pos x="43" y="2"/>
                </a:cxn>
                <a:cxn ang="0">
                  <a:pos x="36" y="4"/>
                </a:cxn>
                <a:cxn ang="0">
                  <a:pos x="30" y="0"/>
                </a:cxn>
                <a:cxn ang="0">
                  <a:pos x="3" y="2"/>
                </a:cxn>
                <a:cxn ang="0">
                  <a:pos x="0" y="8"/>
                </a:cxn>
                <a:cxn ang="0">
                  <a:pos x="9" y="8"/>
                </a:cxn>
                <a:cxn ang="0">
                  <a:pos x="24" y="14"/>
                </a:cxn>
                <a:cxn ang="0">
                  <a:pos x="72" y="17"/>
                </a:cxn>
                <a:cxn ang="0">
                  <a:pos x="67" y="12"/>
                </a:cxn>
                <a:cxn ang="0">
                  <a:pos x="61" y="5"/>
                </a:cxn>
              </a:cxnLst>
              <a:rect l="0" t="0" r="r" b="b"/>
              <a:pathLst>
                <a:path w="72" h="17">
                  <a:moveTo>
                    <a:pt x="61" y="5"/>
                  </a:moveTo>
                  <a:lnTo>
                    <a:pt x="43" y="2"/>
                  </a:lnTo>
                  <a:lnTo>
                    <a:pt x="36" y="4"/>
                  </a:lnTo>
                  <a:lnTo>
                    <a:pt x="30" y="0"/>
                  </a:lnTo>
                  <a:lnTo>
                    <a:pt x="3" y="2"/>
                  </a:lnTo>
                  <a:lnTo>
                    <a:pt x="0" y="8"/>
                  </a:lnTo>
                  <a:lnTo>
                    <a:pt x="9" y="8"/>
                  </a:lnTo>
                  <a:lnTo>
                    <a:pt x="24" y="14"/>
                  </a:lnTo>
                  <a:lnTo>
                    <a:pt x="72" y="17"/>
                  </a:lnTo>
                  <a:lnTo>
                    <a:pt x="67" y="12"/>
                  </a:lnTo>
                  <a:lnTo>
                    <a:pt x="61"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2" name="Freeform 356"/>
            <p:cNvSpPr/>
            <p:nvPr/>
          </p:nvSpPr>
          <p:spPr bwMode="auto">
            <a:xfrm>
              <a:off x="3654" y="1203"/>
              <a:ext cx="60" cy="20"/>
            </a:xfrm>
            <a:custGeom>
              <a:avLst/>
              <a:gdLst/>
              <a:ahLst/>
              <a:cxnLst>
                <a:cxn ang="0">
                  <a:pos x="53" y="10"/>
                </a:cxn>
                <a:cxn ang="0">
                  <a:pos x="26" y="2"/>
                </a:cxn>
                <a:cxn ang="0">
                  <a:pos x="20" y="7"/>
                </a:cxn>
                <a:cxn ang="0">
                  <a:pos x="15" y="0"/>
                </a:cxn>
                <a:cxn ang="0">
                  <a:pos x="8" y="0"/>
                </a:cxn>
                <a:cxn ang="0">
                  <a:pos x="11" y="2"/>
                </a:cxn>
                <a:cxn ang="0">
                  <a:pos x="0" y="2"/>
                </a:cxn>
                <a:cxn ang="0">
                  <a:pos x="3" y="4"/>
                </a:cxn>
                <a:cxn ang="0">
                  <a:pos x="9" y="8"/>
                </a:cxn>
                <a:cxn ang="0">
                  <a:pos x="2" y="10"/>
                </a:cxn>
                <a:cxn ang="0">
                  <a:pos x="6" y="19"/>
                </a:cxn>
                <a:cxn ang="0">
                  <a:pos x="54" y="12"/>
                </a:cxn>
                <a:cxn ang="0">
                  <a:pos x="53" y="10"/>
                </a:cxn>
              </a:cxnLst>
              <a:rect l="0" t="0" r="r" b="b"/>
              <a:pathLst>
                <a:path w="54" h="19">
                  <a:moveTo>
                    <a:pt x="53" y="10"/>
                  </a:moveTo>
                  <a:lnTo>
                    <a:pt x="26" y="2"/>
                  </a:lnTo>
                  <a:lnTo>
                    <a:pt x="20" y="7"/>
                  </a:lnTo>
                  <a:lnTo>
                    <a:pt x="15" y="0"/>
                  </a:lnTo>
                  <a:lnTo>
                    <a:pt x="8" y="0"/>
                  </a:lnTo>
                  <a:lnTo>
                    <a:pt x="11" y="2"/>
                  </a:lnTo>
                  <a:lnTo>
                    <a:pt x="0" y="2"/>
                  </a:lnTo>
                  <a:lnTo>
                    <a:pt x="3" y="4"/>
                  </a:lnTo>
                  <a:lnTo>
                    <a:pt x="9" y="8"/>
                  </a:lnTo>
                  <a:lnTo>
                    <a:pt x="2" y="10"/>
                  </a:lnTo>
                  <a:lnTo>
                    <a:pt x="6" y="19"/>
                  </a:lnTo>
                  <a:lnTo>
                    <a:pt x="54" y="12"/>
                  </a:lnTo>
                  <a:lnTo>
                    <a:pt x="53" y="1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3" name="Freeform 357"/>
            <p:cNvSpPr/>
            <p:nvPr/>
          </p:nvSpPr>
          <p:spPr bwMode="auto">
            <a:xfrm>
              <a:off x="3529" y="1180"/>
              <a:ext cx="64" cy="10"/>
            </a:xfrm>
            <a:custGeom>
              <a:avLst/>
              <a:gdLst/>
              <a:ahLst/>
              <a:cxnLst>
                <a:cxn ang="0">
                  <a:pos x="56" y="5"/>
                </a:cxn>
                <a:cxn ang="0">
                  <a:pos x="31" y="0"/>
                </a:cxn>
                <a:cxn ang="0">
                  <a:pos x="2" y="3"/>
                </a:cxn>
                <a:cxn ang="0">
                  <a:pos x="9" y="4"/>
                </a:cxn>
                <a:cxn ang="0">
                  <a:pos x="8" y="7"/>
                </a:cxn>
                <a:cxn ang="0">
                  <a:pos x="0" y="9"/>
                </a:cxn>
                <a:cxn ang="0">
                  <a:pos x="17" y="9"/>
                </a:cxn>
                <a:cxn ang="0">
                  <a:pos x="12" y="11"/>
                </a:cxn>
                <a:cxn ang="0">
                  <a:pos x="56" y="10"/>
                </a:cxn>
                <a:cxn ang="0">
                  <a:pos x="50" y="7"/>
                </a:cxn>
                <a:cxn ang="0">
                  <a:pos x="56" y="5"/>
                </a:cxn>
              </a:cxnLst>
              <a:rect l="0" t="0" r="r" b="b"/>
              <a:pathLst>
                <a:path w="56" h="11">
                  <a:moveTo>
                    <a:pt x="56" y="5"/>
                  </a:moveTo>
                  <a:lnTo>
                    <a:pt x="31" y="0"/>
                  </a:lnTo>
                  <a:lnTo>
                    <a:pt x="2" y="3"/>
                  </a:lnTo>
                  <a:lnTo>
                    <a:pt x="9" y="4"/>
                  </a:lnTo>
                  <a:lnTo>
                    <a:pt x="8" y="7"/>
                  </a:lnTo>
                  <a:lnTo>
                    <a:pt x="0" y="9"/>
                  </a:lnTo>
                  <a:lnTo>
                    <a:pt x="17" y="9"/>
                  </a:lnTo>
                  <a:lnTo>
                    <a:pt x="12" y="11"/>
                  </a:lnTo>
                  <a:lnTo>
                    <a:pt x="56" y="10"/>
                  </a:lnTo>
                  <a:lnTo>
                    <a:pt x="50" y="7"/>
                  </a:lnTo>
                  <a:lnTo>
                    <a:pt x="56" y="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4" name="Freeform 358"/>
            <p:cNvSpPr/>
            <p:nvPr/>
          </p:nvSpPr>
          <p:spPr bwMode="auto">
            <a:xfrm>
              <a:off x="4254" y="1259"/>
              <a:ext cx="67" cy="11"/>
            </a:xfrm>
            <a:custGeom>
              <a:avLst/>
              <a:gdLst/>
              <a:ahLst/>
              <a:cxnLst>
                <a:cxn ang="0">
                  <a:pos x="59" y="6"/>
                </a:cxn>
                <a:cxn ang="0">
                  <a:pos x="14" y="2"/>
                </a:cxn>
                <a:cxn ang="0">
                  <a:pos x="0" y="0"/>
                </a:cxn>
                <a:cxn ang="0">
                  <a:pos x="5" y="5"/>
                </a:cxn>
                <a:cxn ang="0">
                  <a:pos x="54" y="11"/>
                </a:cxn>
                <a:cxn ang="0">
                  <a:pos x="59" y="6"/>
                </a:cxn>
              </a:cxnLst>
              <a:rect l="0" t="0" r="r" b="b"/>
              <a:pathLst>
                <a:path w="59" h="11">
                  <a:moveTo>
                    <a:pt x="59" y="6"/>
                  </a:moveTo>
                  <a:lnTo>
                    <a:pt x="14" y="2"/>
                  </a:lnTo>
                  <a:lnTo>
                    <a:pt x="0" y="0"/>
                  </a:lnTo>
                  <a:lnTo>
                    <a:pt x="5" y="5"/>
                  </a:lnTo>
                  <a:lnTo>
                    <a:pt x="54" y="11"/>
                  </a:lnTo>
                  <a:lnTo>
                    <a:pt x="59"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5" name="Freeform 359"/>
            <p:cNvSpPr/>
            <p:nvPr/>
          </p:nvSpPr>
          <p:spPr bwMode="auto">
            <a:xfrm>
              <a:off x="2830" y="1616"/>
              <a:ext cx="32" cy="14"/>
            </a:xfrm>
            <a:custGeom>
              <a:avLst/>
              <a:gdLst/>
              <a:ahLst/>
              <a:cxnLst>
                <a:cxn ang="0">
                  <a:pos x="8" y="0"/>
                </a:cxn>
                <a:cxn ang="0">
                  <a:pos x="7" y="3"/>
                </a:cxn>
                <a:cxn ang="0">
                  <a:pos x="0" y="2"/>
                </a:cxn>
                <a:cxn ang="0">
                  <a:pos x="0" y="3"/>
                </a:cxn>
                <a:cxn ang="0">
                  <a:pos x="1" y="5"/>
                </a:cxn>
                <a:cxn ang="0">
                  <a:pos x="2" y="5"/>
                </a:cxn>
                <a:cxn ang="0">
                  <a:pos x="0" y="6"/>
                </a:cxn>
                <a:cxn ang="0">
                  <a:pos x="0" y="8"/>
                </a:cxn>
                <a:cxn ang="0">
                  <a:pos x="6" y="9"/>
                </a:cxn>
                <a:cxn ang="0">
                  <a:pos x="29" y="11"/>
                </a:cxn>
                <a:cxn ang="0">
                  <a:pos x="29" y="3"/>
                </a:cxn>
                <a:cxn ang="0">
                  <a:pos x="17" y="2"/>
                </a:cxn>
                <a:cxn ang="0">
                  <a:pos x="8" y="0"/>
                </a:cxn>
              </a:cxnLst>
              <a:rect l="0" t="0" r="r" b="b"/>
              <a:pathLst>
                <a:path w="29" h="11">
                  <a:moveTo>
                    <a:pt x="8" y="0"/>
                  </a:moveTo>
                  <a:lnTo>
                    <a:pt x="7" y="3"/>
                  </a:lnTo>
                  <a:lnTo>
                    <a:pt x="0" y="2"/>
                  </a:lnTo>
                  <a:lnTo>
                    <a:pt x="0" y="3"/>
                  </a:lnTo>
                  <a:lnTo>
                    <a:pt x="1" y="5"/>
                  </a:lnTo>
                  <a:lnTo>
                    <a:pt x="2" y="5"/>
                  </a:lnTo>
                  <a:lnTo>
                    <a:pt x="0" y="6"/>
                  </a:lnTo>
                  <a:lnTo>
                    <a:pt x="0" y="8"/>
                  </a:lnTo>
                  <a:lnTo>
                    <a:pt x="6" y="9"/>
                  </a:lnTo>
                  <a:lnTo>
                    <a:pt x="29" y="11"/>
                  </a:lnTo>
                  <a:lnTo>
                    <a:pt x="29" y="3"/>
                  </a:lnTo>
                  <a:lnTo>
                    <a:pt x="17" y="2"/>
                  </a:lnTo>
                  <a:lnTo>
                    <a:pt x="8"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6" name="Freeform 360"/>
            <p:cNvSpPr/>
            <p:nvPr/>
          </p:nvSpPr>
          <p:spPr bwMode="auto">
            <a:xfrm>
              <a:off x="4224" y="1285"/>
              <a:ext cx="50" cy="11"/>
            </a:xfrm>
            <a:custGeom>
              <a:avLst/>
              <a:gdLst/>
              <a:ahLst/>
              <a:cxnLst>
                <a:cxn ang="0">
                  <a:pos x="46" y="10"/>
                </a:cxn>
                <a:cxn ang="0">
                  <a:pos x="0" y="6"/>
                </a:cxn>
                <a:cxn ang="0">
                  <a:pos x="16" y="0"/>
                </a:cxn>
                <a:cxn ang="0">
                  <a:pos x="41" y="7"/>
                </a:cxn>
                <a:cxn ang="0">
                  <a:pos x="46" y="10"/>
                </a:cxn>
              </a:cxnLst>
              <a:rect l="0" t="0" r="r" b="b"/>
              <a:pathLst>
                <a:path w="46" h="10">
                  <a:moveTo>
                    <a:pt x="46" y="10"/>
                  </a:moveTo>
                  <a:lnTo>
                    <a:pt x="0" y="6"/>
                  </a:lnTo>
                  <a:lnTo>
                    <a:pt x="16" y="0"/>
                  </a:lnTo>
                  <a:lnTo>
                    <a:pt x="41" y="7"/>
                  </a:lnTo>
                  <a:lnTo>
                    <a:pt x="46" y="1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7" name="Freeform 361"/>
            <p:cNvSpPr/>
            <p:nvPr/>
          </p:nvSpPr>
          <p:spPr bwMode="auto">
            <a:xfrm>
              <a:off x="3149" y="1356"/>
              <a:ext cx="28" cy="14"/>
            </a:xfrm>
            <a:custGeom>
              <a:avLst/>
              <a:gdLst/>
              <a:ahLst/>
              <a:cxnLst>
                <a:cxn ang="0">
                  <a:pos x="24" y="6"/>
                </a:cxn>
                <a:cxn ang="0">
                  <a:pos x="6" y="12"/>
                </a:cxn>
                <a:cxn ang="0">
                  <a:pos x="0" y="4"/>
                </a:cxn>
                <a:cxn ang="0">
                  <a:pos x="6" y="0"/>
                </a:cxn>
                <a:cxn ang="0">
                  <a:pos x="24" y="6"/>
                </a:cxn>
              </a:cxnLst>
              <a:rect l="0" t="0" r="r" b="b"/>
              <a:pathLst>
                <a:path w="24" h="12">
                  <a:moveTo>
                    <a:pt x="24" y="6"/>
                  </a:moveTo>
                  <a:lnTo>
                    <a:pt x="6" y="12"/>
                  </a:lnTo>
                  <a:lnTo>
                    <a:pt x="0" y="4"/>
                  </a:lnTo>
                  <a:lnTo>
                    <a:pt x="6" y="0"/>
                  </a:lnTo>
                  <a:lnTo>
                    <a:pt x="24"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8" name="Freeform 362"/>
            <p:cNvSpPr/>
            <p:nvPr/>
          </p:nvSpPr>
          <p:spPr bwMode="auto">
            <a:xfrm>
              <a:off x="280" y="1323"/>
              <a:ext cx="40" cy="9"/>
            </a:xfrm>
            <a:custGeom>
              <a:avLst/>
              <a:gdLst/>
              <a:ahLst/>
              <a:cxnLst>
                <a:cxn ang="0">
                  <a:pos x="33" y="6"/>
                </a:cxn>
                <a:cxn ang="0">
                  <a:pos x="0" y="8"/>
                </a:cxn>
                <a:cxn ang="0">
                  <a:pos x="18" y="0"/>
                </a:cxn>
                <a:cxn ang="0">
                  <a:pos x="35" y="3"/>
                </a:cxn>
                <a:cxn ang="0">
                  <a:pos x="33" y="6"/>
                </a:cxn>
              </a:cxnLst>
              <a:rect l="0" t="0" r="r" b="b"/>
              <a:pathLst>
                <a:path w="35" h="8">
                  <a:moveTo>
                    <a:pt x="33" y="6"/>
                  </a:moveTo>
                  <a:lnTo>
                    <a:pt x="0" y="8"/>
                  </a:lnTo>
                  <a:lnTo>
                    <a:pt x="18" y="0"/>
                  </a:lnTo>
                  <a:lnTo>
                    <a:pt x="35" y="3"/>
                  </a:lnTo>
                  <a:lnTo>
                    <a:pt x="33"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49" name="Freeform 363"/>
            <p:cNvSpPr/>
            <p:nvPr/>
          </p:nvSpPr>
          <p:spPr bwMode="auto">
            <a:xfrm>
              <a:off x="3043" y="1183"/>
              <a:ext cx="49" cy="9"/>
            </a:xfrm>
            <a:custGeom>
              <a:avLst/>
              <a:gdLst/>
              <a:ahLst/>
              <a:cxnLst>
                <a:cxn ang="0">
                  <a:pos x="43" y="1"/>
                </a:cxn>
                <a:cxn ang="0">
                  <a:pos x="17" y="5"/>
                </a:cxn>
                <a:cxn ang="0">
                  <a:pos x="8" y="7"/>
                </a:cxn>
                <a:cxn ang="0">
                  <a:pos x="0" y="7"/>
                </a:cxn>
                <a:cxn ang="0">
                  <a:pos x="8" y="5"/>
                </a:cxn>
                <a:cxn ang="0">
                  <a:pos x="24" y="1"/>
                </a:cxn>
                <a:cxn ang="0">
                  <a:pos x="36" y="0"/>
                </a:cxn>
                <a:cxn ang="0">
                  <a:pos x="43" y="1"/>
                </a:cxn>
              </a:cxnLst>
              <a:rect l="0" t="0" r="r" b="b"/>
              <a:pathLst>
                <a:path w="43" h="7">
                  <a:moveTo>
                    <a:pt x="43" y="1"/>
                  </a:moveTo>
                  <a:lnTo>
                    <a:pt x="17" y="5"/>
                  </a:lnTo>
                  <a:lnTo>
                    <a:pt x="8" y="7"/>
                  </a:lnTo>
                  <a:lnTo>
                    <a:pt x="0" y="7"/>
                  </a:lnTo>
                  <a:lnTo>
                    <a:pt x="8" y="5"/>
                  </a:lnTo>
                  <a:lnTo>
                    <a:pt x="24" y="1"/>
                  </a:lnTo>
                  <a:lnTo>
                    <a:pt x="36" y="0"/>
                  </a:lnTo>
                  <a:lnTo>
                    <a:pt x="43"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0" name="Freeform 364"/>
            <p:cNvSpPr/>
            <p:nvPr/>
          </p:nvSpPr>
          <p:spPr bwMode="auto">
            <a:xfrm>
              <a:off x="4860" y="1801"/>
              <a:ext cx="14" cy="20"/>
            </a:xfrm>
            <a:custGeom>
              <a:avLst/>
              <a:gdLst/>
              <a:ahLst/>
              <a:cxnLst>
                <a:cxn ang="0">
                  <a:pos x="15" y="0"/>
                </a:cxn>
                <a:cxn ang="0">
                  <a:pos x="3" y="5"/>
                </a:cxn>
                <a:cxn ang="0">
                  <a:pos x="0" y="18"/>
                </a:cxn>
                <a:cxn ang="0">
                  <a:pos x="6" y="11"/>
                </a:cxn>
                <a:cxn ang="0">
                  <a:pos x="12" y="3"/>
                </a:cxn>
                <a:cxn ang="0">
                  <a:pos x="15" y="0"/>
                </a:cxn>
              </a:cxnLst>
              <a:rect l="0" t="0" r="r" b="b"/>
              <a:pathLst>
                <a:path w="15" h="18">
                  <a:moveTo>
                    <a:pt x="15" y="0"/>
                  </a:moveTo>
                  <a:lnTo>
                    <a:pt x="3" y="5"/>
                  </a:lnTo>
                  <a:lnTo>
                    <a:pt x="0" y="18"/>
                  </a:lnTo>
                  <a:lnTo>
                    <a:pt x="6" y="11"/>
                  </a:lnTo>
                  <a:lnTo>
                    <a:pt x="12" y="3"/>
                  </a:lnTo>
                  <a:lnTo>
                    <a:pt x="15"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1" name="Freeform 365"/>
            <p:cNvSpPr/>
            <p:nvPr/>
          </p:nvSpPr>
          <p:spPr bwMode="auto">
            <a:xfrm>
              <a:off x="4761" y="1323"/>
              <a:ext cx="21" cy="11"/>
            </a:xfrm>
            <a:custGeom>
              <a:avLst/>
              <a:gdLst/>
              <a:ahLst/>
              <a:cxnLst>
                <a:cxn ang="0">
                  <a:pos x="3" y="0"/>
                </a:cxn>
                <a:cxn ang="0">
                  <a:pos x="0" y="6"/>
                </a:cxn>
                <a:cxn ang="0">
                  <a:pos x="9" y="10"/>
                </a:cxn>
                <a:cxn ang="0">
                  <a:pos x="17" y="9"/>
                </a:cxn>
                <a:cxn ang="0">
                  <a:pos x="3" y="0"/>
                </a:cxn>
              </a:cxnLst>
              <a:rect l="0" t="0" r="r" b="b"/>
              <a:pathLst>
                <a:path w="17" h="10">
                  <a:moveTo>
                    <a:pt x="3" y="0"/>
                  </a:moveTo>
                  <a:lnTo>
                    <a:pt x="0" y="6"/>
                  </a:lnTo>
                  <a:lnTo>
                    <a:pt x="9" y="10"/>
                  </a:lnTo>
                  <a:lnTo>
                    <a:pt x="17" y="9"/>
                  </a:lnTo>
                  <a:lnTo>
                    <a:pt x="3"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2" name="Freeform 366"/>
            <p:cNvSpPr/>
            <p:nvPr/>
          </p:nvSpPr>
          <p:spPr bwMode="auto">
            <a:xfrm>
              <a:off x="3269" y="1342"/>
              <a:ext cx="32" cy="10"/>
            </a:xfrm>
            <a:custGeom>
              <a:avLst/>
              <a:gdLst/>
              <a:ahLst/>
              <a:cxnLst>
                <a:cxn ang="0">
                  <a:pos x="28" y="9"/>
                </a:cxn>
                <a:cxn ang="0">
                  <a:pos x="3" y="0"/>
                </a:cxn>
                <a:cxn ang="0">
                  <a:pos x="0" y="3"/>
                </a:cxn>
                <a:cxn ang="0">
                  <a:pos x="18" y="9"/>
                </a:cxn>
                <a:cxn ang="0">
                  <a:pos x="28" y="9"/>
                </a:cxn>
              </a:cxnLst>
              <a:rect l="0" t="0" r="r" b="b"/>
              <a:pathLst>
                <a:path w="28" h="9">
                  <a:moveTo>
                    <a:pt x="28" y="9"/>
                  </a:moveTo>
                  <a:lnTo>
                    <a:pt x="3" y="0"/>
                  </a:lnTo>
                  <a:lnTo>
                    <a:pt x="0" y="3"/>
                  </a:lnTo>
                  <a:lnTo>
                    <a:pt x="18" y="9"/>
                  </a:lnTo>
                  <a:lnTo>
                    <a:pt x="28" y="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3" name="Freeform 367"/>
            <p:cNvSpPr/>
            <p:nvPr/>
          </p:nvSpPr>
          <p:spPr bwMode="auto">
            <a:xfrm>
              <a:off x="2847" y="1550"/>
              <a:ext cx="17" cy="10"/>
            </a:xfrm>
            <a:custGeom>
              <a:avLst/>
              <a:gdLst/>
              <a:ahLst/>
              <a:cxnLst>
                <a:cxn ang="0">
                  <a:pos x="16" y="1"/>
                </a:cxn>
                <a:cxn ang="0">
                  <a:pos x="2" y="7"/>
                </a:cxn>
                <a:cxn ang="0">
                  <a:pos x="0" y="1"/>
                </a:cxn>
                <a:cxn ang="0">
                  <a:pos x="14" y="0"/>
                </a:cxn>
                <a:cxn ang="0">
                  <a:pos x="16" y="1"/>
                </a:cxn>
              </a:cxnLst>
              <a:rect l="0" t="0" r="r" b="b"/>
              <a:pathLst>
                <a:path w="16" h="7">
                  <a:moveTo>
                    <a:pt x="16" y="1"/>
                  </a:moveTo>
                  <a:lnTo>
                    <a:pt x="2" y="7"/>
                  </a:lnTo>
                  <a:lnTo>
                    <a:pt x="0" y="1"/>
                  </a:lnTo>
                  <a:lnTo>
                    <a:pt x="14" y="0"/>
                  </a:lnTo>
                  <a:lnTo>
                    <a:pt x="16"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4" name="Freeform 368"/>
            <p:cNvSpPr/>
            <p:nvPr/>
          </p:nvSpPr>
          <p:spPr bwMode="auto">
            <a:xfrm>
              <a:off x="4860" y="1536"/>
              <a:ext cx="11" cy="14"/>
            </a:xfrm>
            <a:custGeom>
              <a:avLst/>
              <a:gdLst/>
              <a:ahLst/>
              <a:cxnLst>
                <a:cxn ang="0">
                  <a:pos x="11" y="3"/>
                </a:cxn>
                <a:cxn ang="0">
                  <a:pos x="5" y="11"/>
                </a:cxn>
                <a:cxn ang="0">
                  <a:pos x="0" y="5"/>
                </a:cxn>
                <a:cxn ang="0">
                  <a:pos x="5" y="0"/>
                </a:cxn>
                <a:cxn ang="0">
                  <a:pos x="11" y="3"/>
                </a:cxn>
              </a:cxnLst>
              <a:rect l="0" t="0" r="r" b="b"/>
              <a:pathLst>
                <a:path w="11" h="11">
                  <a:moveTo>
                    <a:pt x="11" y="3"/>
                  </a:moveTo>
                  <a:lnTo>
                    <a:pt x="5" y="11"/>
                  </a:lnTo>
                  <a:lnTo>
                    <a:pt x="0" y="5"/>
                  </a:lnTo>
                  <a:lnTo>
                    <a:pt x="5" y="0"/>
                  </a:lnTo>
                  <a:lnTo>
                    <a:pt x="11"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5" name="Freeform 369"/>
            <p:cNvSpPr/>
            <p:nvPr/>
          </p:nvSpPr>
          <p:spPr bwMode="auto">
            <a:xfrm>
              <a:off x="4659" y="1350"/>
              <a:ext cx="21" cy="4"/>
            </a:xfrm>
            <a:custGeom>
              <a:avLst/>
              <a:gdLst/>
              <a:ahLst/>
              <a:cxnLst>
                <a:cxn ang="0">
                  <a:pos x="21" y="1"/>
                </a:cxn>
                <a:cxn ang="0">
                  <a:pos x="18" y="3"/>
                </a:cxn>
                <a:cxn ang="0">
                  <a:pos x="0" y="0"/>
                </a:cxn>
                <a:cxn ang="0">
                  <a:pos x="18" y="0"/>
                </a:cxn>
                <a:cxn ang="0">
                  <a:pos x="21" y="1"/>
                </a:cxn>
              </a:cxnLst>
              <a:rect l="0" t="0" r="r" b="b"/>
              <a:pathLst>
                <a:path w="21" h="3">
                  <a:moveTo>
                    <a:pt x="21" y="1"/>
                  </a:moveTo>
                  <a:lnTo>
                    <a:pt x="18" y="3"/>
                  </a:lnTo>
                  <a:lnTo>
                    <a:pt x="0" y="0"/>
                  </a:lnTo>
                  <a:lnTo>
                    <a:pt x="18" y="0"/>
                  </a:lnTo>
                  <a:lnTo>
                    <a:pt x="21"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6" name="Freeform 370"/>
            <p:cNvSpPr/>
            <p:nvPr/>
          </p:nvSpPr>
          <p:spPr bwMode="auto">
            <a:xfrm>
              <a:off x="3382" y="1292"/>
              <a:ext cx="21" cy="4"/>
            </a:xfrm>
            <a:custGeom>
              <a:avLst/>
              <a:gdLst/>
              <a:ahLst/>
              <a:cxnLst>
                <a:cxn ang="0">
                  <a:pos x="19" y="4"/>
                </a:cxn>
                <a:cxn ang="0">
                  <a:pos x="0" y="5"/>
                </a:cxn>
                <a:cxn ang="0">
                  <a:pos x="2" y="0"/>
                </a:cxn>
                <a:cxn ang="0">
                  <a:pos x="10" y="2"/>
                </a:cxn>
                <a:cxn ang="0">
                  <a:pos x="19" y="4"/>
                </a:cxn>
              </a:cxnLst>
              <a:rect l="0" t="0" r="r" b="b"/>
              <a:pathLst>
                <a:path w="19" h="5">
                  <a:moveTo>
                    <a:pt x="19" y="4"/>
                  </a:moveTo>
                  <a:lnTo>
                    <a:pt x="0" y="5"/>
                  </a:lnTo>
                  <a:lnTo>
                    <a:pt x="2" y="0"/>
                  </a:lnTo>
                  <a:lnTo>
                    <a:pt x="10" y="2"/>
                  </a:lnTo>
                  <a:lnTo>
                    <a:pt x="19"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7" name="Freeform 371"/>
            <p:cNvSpPr/>
            <p:nvPr/>
          </p:nvSpPr>
          <p:spPr bwMode="auto">
            <a:xfrm>
              <a:off x="3174" y="1183"/>
              <a:ext cx="33" cy="5"/>
            </a:xfrm>
            <a:custGeom>
              <a:avLst/>
              <a:gdLst/>
              <a:ahLst/>
              <a:cxnLst>
                <a:cxn ang="0">
                  <a:pos x="29" y="0"/>
                </a:cxn>
                <a:cxn ang="0">
                  <a:pos x="0" y="1"/>
                </a:cxn>
                <a:cxn ang="0">
                  <a:pos x="16" y="3"/>
                </a:cxn>
                <a:cxn ang="0">
                  <a:pos x="29" y="0"/>
                </a:cxn>
              </a:cxnLst>
              <a:rect l="0" t="0" r="r" b="b"/>
              <a:pathLst>
                <a:path w="29" h="3">
                  <a:moveTo>
                    <a:pt x="29" y="0"/>
                  </a:moveTo>
                  <a:lnTo>
                    <a:pt x="0" y="1"/>
                  </a:lnTo>
                  <a:lnTo>
                    <a:pt x="16" y="3"/>
                  </a:lnTo>
                  <a:lnTo>
                    <a:pt x="29"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8" name="Freeform 372"/>
            <p:cNvSpPr/>
            <p:nvPr/>
          </p:nvSpPr>
          <p:spPr bwMode="auto">
            <a:xfrm>
              <a:off x="3207" y="1180"/>
              <a:ext cx="31" cy="0"/>
            </a:xfrm>
            <a:custGeom>
              <a:avLst/>
              <a:gdLst/>
              <a:ahLst/>
              <a:cxnLst>
                <a:cxn ang="0">
                  <a:pos x="28" y="3"/>
                </a:cxn>
                <a:cxn ang="0">
                  <a:pos x="0" y="4"/>
                </a:cxn>
                <a:cxn ang="0">
                  <a:pos x="23" y="0"/>
                </a:cxn>
                <a:cxn ang="0">
                  <a:pos x="28" y="3"/>
                </a:cxn>
              </a:cxnLst>
              <a:rect l="0" t="0" r="r" b="b"/>
              <a:pathLst>
                <a:path w="28" h="4">
                  <a:moveTo>
                    <a:pt x="28" y="3"/>
                  </a:moveTo>
                  <a:lnTo>
                    <a:pt x="0" y="4"/>
                  </a:lnTo>
                  <a:lnTo>
                    <a:pt x="23" y="0"/>
                  </a:lnTo>
                  <a:lnTo>
                    <a:pt x="28"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59" name="Freeform 373"/>
            <p:cNvSpPr/>
            <p:nvPr/>
          </p:nvSpPr>
          <p:spPr bwMode="auto">
            <a:xfrm>
              <a:off x="3867" y="1276"/>
              <a:ext cx="22" cy="5"/>
            </a:xfrm>
            <a:custGeom>
              <a:avLst/>
              <a:gdLst/>
              <a:ahLst/>
              <a:cxnLst>
                <a:cxn ang="0">
                  <a:pos x="19" y="0"/>
                </a:cxn>
                <a:cxn ang="0">
                  <a:pos x="0" y="1"/>
                </a:cxn>
                <a:cxn ang="0">
                  <a:pos x="21" y="3"/>
                </a:cxn>
                <a:cxn ang="0">
                  <a:pos x="19" y="0"/>
                </a:cxn>
              </a:cxnLst>
              <a:rect l="0" t="0" r="r" b="b"/>
              <a:pathLst>
                <a:path w="21" h="3">
                  <a:moveTo>
                    <a:pt x="19" y="0"/>
                  </a:moveTo>
                  <a:lnTo>
                    <a:pt x="0" y="1"/>
                  </a:lnTo>
                  <a:lnTo>
                    <a:pt x="21" y="3"/>
                  </a:lnTo>
                  <a:lnTo>
                    <a:pt x="19"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0" name="Freeform 374"/>
            <p:cNvSpPr/>
            <p:nvPr/>
          </p:nvSpPr>
          <p:spPr bwMode="auto">
            <a:xfrm>
              <a:off x="4904" y="1699"/>
              <a:ext cx="7" cy="10"/>
            </a:xfrm>
            <a:custGeom>
              <a:avLst/>
              <a:gdLst/>
              <a:ahLst/>
              <a:cxnLst>
                <a:cxn ang="0">
                  <a:pos x="5" y="1"/>
                </a:cxn>
                <a:cxn ang="0">
                  <a:pos x="1" y="11"/>
                </a:cxn>
                <a:cxn ang="0">
                  <a:pos x="0" y="0"/>
                </a:cxn>
                <a:cxn ang="0">
                  <a:pos x="5" y="1"/>
                </a:cxn>
              </a:cxnLst>
              <a:rect l="0" t="0" r="r" b="b"/>
              <a:pathLst>
                <a:path w="5" h="11">
                  <a:moveTo>
                    <a:pt x="5" y="1"/>
                  </a:moveTo>
                  <a:lnTo>
                    <a:pt x="1" y="11"/>
                  </a:lnTo>
                  <a:lnTo>
                    <a:pt x="0" y="0"/>
                  </a:lnTo>
                  <a:lnTo>
                    <a:pt x="5"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1" name="Freeform 375"/>
            <p:cNvSpPr/>
            <p:nvPr/>
          </p:nvSpPr>
          <p:spPr bwMode="auto">
            <a:xfrm>
              <a:off x="4846" y="1821"/>
              <a:ext cx="7" cy="11"/>
            </a:xfrm>
            <a:custGeom>
              <a:avLst/>
              <a:gdLst/>
              <a:ahLst/>
              <a:cxnLst>
                <a:cxn ang="0">
                  <a:pos x="6" y="0"/>
                </a:cxn>
                <a:cxn ang="0">
                  <a:pos x="0" y="11"/>
                </a:cxn>
                <a:cxn ang="0">
                  <a:pos x="0" y="3"/>
                </a:cxn>
                <a:cxn ang="0">
                  <a:pos x="6" y="0"/>
                </a:cxn>
              </a:cxnLst>
              <a:rect l="0" t="0" r="r" b="b"/>
              <a:pathLst>
                <a:path w="6" h="11">
                  <a:moveTo>
                    <a:pt x="6" y="0"/>
                  </a:moveTo>
                  <a:lnTo>
                    <a:pt x="0" y="11"/>
                  </a:lnTo>
                  <a:lnTo>
                    <a:pt x="0" y="3"/>
                  </a:lnTo>
                  <a:lnTo>
                    <a:pt x="6"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2" name="Freeform 376"/>
            <p:cNvSpPr/>
            <p:nvPr/>
          </p:nvSpPr>
          <p:spPr bwMode="auto">
            <a:xfrm>
              <a:off x="4213" y="1281"/>
              <a:ext cx="8" cy="4"/>
            </a:xfrm>
            <a:custGeom>
              <a:avLst/>
              <a:gdLst/>
              <a:ahLst/>
              <a:cxnLst>
                <a:cxn ang="0">
                  <a:pos x="10" y="0"/>
                </a:cxn>
                <a:cxn ang="0">
                  <a:pos x="0" y="0"/>
                </a:cxn>
                <a:cxn ang="0">
                  <a:pos x="10" y="5"/>
                </a:cxn>
                <a:cxn ang="0">
                  <a:pos x="10" y="0"/>
                </a:cxn>
              </a:cxnLst>
              <a:rect l="0" t="0" r="r" b="b"/>
              <a:pathLst>
                <a:path w="10" h="5">
                  <a:moveTo>
                    <a:pt x="10" y="0"/>
                  </a:moveTo>
                  <a:lnTo>
                    <a:pt x="0" y="0"/>
                  </a:lnTo>
                  <a:lnTo>
                    <a:pt x="10" y="5"/>
                  </a:lnTo>
                  <a:lnTo>
                    <a:pt x="1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3" name="Freeform 377"/>
            <p:cNvSpPr/>
            <p:nvPr/>
          </p:nvSpPr>
          <p:spPr bwMode="auto">
            <a:xfrm>
              <a:off x="3029" y="1185"/>
              <a:ext cx="32" cy="0"/>
            </a:xfrm>
            <a:custGeom>
              <a:avLst/>
              <a:gdLst/>
              <a:ahLst/>
              <a:cxnLst>
                <a:cxn ang="0">
                  <a:pos x="27" y="0"/>
                </a:cxn>
                <a:cxn ang="0">
                  <a:pos x="0" y="1"/>
                </a:cxn>
                <a:cxn ang="0">
                  <a:pos x="6" y="0"/>
                </a:cxn>
                <a:cxn ang="0">
                  <a:pos x="27" y="0"/>
                </a:cxn>
              </a:cxnLst>
              <a:rect l="0" t="0" r="r" b="b"/>
              <a:pathLst>
                <a:path w="27" h="1">
                  <a:moveTo>
                    <a:pt x="27" y="0"/>
                  </a:moveTo>
                  <a:lnTo>
                    <a:pt x="0" y="1"/>
                  </a:lnTo>
                  <a:lnTo>
                    <a:pt x="6" y="0"/>
                  </a:lnTo>
                  <a:lnTo>
                    <a:pt x="27"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4" name="Freeform 378"/>
            <p:cNvSpPr/>
            <p:nvPr/>
          </p:nvSpPr>
          <p:spPr bwMode="auto">
            <a:xfrm>
              <a:off x="3481" y="1308"/>
              <a:ext cx="14" cy="2"/>
            </a:xfrm>
            <a:custGeom>
              <a:avLst/>
              <a:gdLst/>
              <a:ahLst/>
              <a:cxnLst>
                <a:cxn ang="0">
                  <a:pos x="13" y="0"/>
                </a:cxn>
                <a:cxn ang="0">
                  <a:pos x="1" y="3"/>
                </a:cxn>
                <a:cxn ang="0">
                  <a:pos x="0" y="0"/>
                </a:cxn>
                <a:cxn ang="0">
                  <a:pos x="13" y="0"/>
                </a:cxn>
              </a:cxnLst>
              <a:rect l="0" t="0" r="r" b="b"/>
              <a:pathLst>
                <a:path w="13" h="3">
                  <a:moveTo>
                    <a:pt x="13" y="0"/>
                  </a:moveTo>
                  <a:lnTo>
                    <a:pt x="1" y="3"/>
                  </a:lnTo>
                  <a:lnTo>
                    <a:pt x="0" y="0"/>
                  </a:lnTo>
                  <a:lnTo>
                    <a:pt x="13"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5" name="Freeform 379"/>
            <p:cNvSpPr/>
            <p:nvPr/>
          </p:nvSpPr>
          <p:spPr bwMode="auto">
            <a:xfrm>
              <a:off x="3156" y="1190"/>
              <a:ext cx="22" cy="0"/>
            </a:xfrm>
            <a:custGeom>
              <a:avLst/>
              <a:gdLst/>
              <a:ahLst/>
              <a:cxnLst>
                <a:cxn ang="0">
                  <a:pos x="20" y="0"/>
                </a:cxn>
                <a:cxn ang="0">
                  <a:pos x="0" y="0"/>
                </a:cxn>
                <a:cxn ang="0">
                  <a:pos x="9" y="2"/>
                </a:cxn>
                <a:cxn ang="0">
                  <a:pos x="20" y="0"/>
                </a:cxn>
              </a:cxnLst>
              <a:rect l="0" t="0" r="r" b="b"/>
              <a:pathLst>
                <a:path w="20" h="2">
                  <a:moveTo>
                    <a:pt x="20" y="0"/>
                  </a:moveTo>
                  <a:lnTo>
                    <a:pt x="0" y="0"/>
                  </a:lnTo>
                  <a:lnTo>
                    <a:pt x="9" y="2"/>
                  </a:lnTo>
                  <a:lnTo>
                    <a:pt x="2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6" name="Freeform 380"/>
            <p:cNvSpPr/>
            <p:nvPr/>
          </p:nvSpPr>
          <p:spPr bwMode="auto">
            <a:xfrm>
              <a:off x="4966" y="1610"/>
              <a:ext cx="25" cy="11"/>
            </a:xfrm>
            <a:custGeom>
              <a:avLst/>
              <a:gdLst/>
              <a:ahLst/>
              <a:cxnLst>
                <a:cxn ang="0">
                  <a:pos x="23" y="12"/>
                </a:cxn>
                <a:cxn ang="0">
                  <a:pos x="0" y="0"/>
                </a:cxn>
                <a:cxn ang="0">
                  <a:pos x="19" y="8"/>
                </a:cxn>
                <a:cxn ang="0">
                  <a:pos x="23" y="12"/>
                </a:cxn>
              </a:cxnLst>
              <a:rect l="0" t="0" r="r" b="b"/>
              <a:pathLst>
                <a:path w="23" h="12">
                  <a:moveTo>
                    <a:pt x="23" y="12"/>
                  </a:moveTo>
                  <a:lnTo>
                    <a:pt x="0" y="0"/>
                  </a:lnTo>
                  <a:lnTo>
                    <a:pt x="19" y="8"/>
                  </a:lnTo>
                  <a:lnTo>
                    <a:pt x="23"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7" name="Freeform 381"/>
            <p:cNvSpPr/>
            <p:nvPr/>
          </p:nvSpPr>
          <p:spPr bwMode="auto">
            <a:xfrm>
              <a:off x="4120" y="1254"/>
              <a:ext cx="14" cy="7"/>
            </a:xfrm>
            <a:custGeom>
              <a:avLst/>
              <a:gdLst/>
              <a:ahLst/>
              <a:cxnLst>
                <a:cxn ang="0">
                  <a:pos x="11" y="4"/>
                </a:cxn>
                <a:cxn ang="0">
                  <a:pos x="0" y="0"/>
                </a:cxn>
                <a:cxn ang="0">
                  <a:pos x="12" y="6"/>
                </a:cxn>
                <a:cxn ang="0">
                  <a:pos x="11" y="4"/>
                </a:cxn>
              </a:cxnLst>
              <a:rect l="0" t="0" r="r" b="b"/>
              <a:pathLst>
                <a:path w="12" h="6">
                  <a:moveTo>
                    <a:pt x="11" y="4"/>
                  </a:moveTo>
                  <a:lnTo>
                    <a:pt x="0" y="0"/>
                  </a:lnTo>
                  <a:lnTo>
                    <a:pt x="12" y="6"/>
                  </a:lnTo>
                  <a:lnTo>
                    <a:pt x="11"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8" name="Freeform 382"/>
            <p:cNvSpPr/>
            <p:nvPr/>
          </p:nvSpPr>
          <p:spPr bwMode="auto">
            <a:xfrm>
              <a:off x="2847" y="1543"/>
              <a:ext cx="13" cy="0"/>
            </a:xfrm>
            <a:custGeom>
              <a:avLst/>
              <a:gdLst/>
              <a:ahLst/>
              <a:cxnLst>
                <a:cxn ang="0">
                  <a:pos x="11" y="1"/>
                </a:cxn>
                <a:cxn ang="0">
                  <a:pos x="0" y="1"/>
                </a:cxn>
                <a:cxn ang="0">
                  <a:pos x="4" y="0"/>
                </a:cxn>
                <a:cxn ang="0">
                  <a:pos x="11" y="1"/>
                </a:cxn>
              </a:cxnLst>
              <a:rect l="0" t="0" r="r" b="b"/>
              <a:pathLst>
                <a:path w="11" h="1">
                  <a:moveTo>
                    <a:pt x="11" y="1"/>
                  </a:moveTo>
                  <a:lnTo>
                    <a:pt x="0" y="1"/>
                  </a:lnTo>
                  <a:lnTo>
                    <a:pt x="4" y="0"/>
                  </a:lnTo>
                  <a:lnTo>
                    <a:pt x="11"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69" name="Rectangle 383"/>
            <p:cNvSpPr>
              <a:spLocks noChangeArrowheads="1"/>
            </p:cNvSpPr>
            <p:nvPr/>
          </p:nvSpPr>
          <p:spPr bwMode="auto">
            <a:xfrm>
              <a:off x="2729" y="1830"/>
              <a:ext cx="0" cy="0"/>
            </a:xfrm>
            <a:prstGeom prst="rect">
              <a:avLst/>
            </a:prstGeom>
          </p:spPr>
          <p:style>
            <a:lnRef idx="1">
              <a:schemeClr val="accent3"/>
            </a:lnRef>
            <a:fillRef idx="3">
              <a:schemeClr val="accent3"/>
            </a:fillRef>
            <a:effectRef idx="2">
              <a:schemeClr val="accent3"/>
            </a:effectRef>
            <a:fontRef idx="minor">
              <a:schemeClr val="lt1"/>
            </a:fontRef>
          </p:style>
          <p:txBody>
            <a:bodyPr/>
            <a:lstStyle/>
            <a:p>
              <a:pPr>
                <a:lnSpc>
                  <a:spcPct val="90000"/>
                </a:lnSpc>
                <a:defRPr/>
              </a:pPr>
              <a:endParaRPr lang="en-US" sz="1400"/>
            </a:p>
          </p:txBody>
        </p:sp>
        <p:sp>
          <p:nvSpPr>
            <p:cNvPr id="13570" name="Freeform 384"/>
            <p:cNvSpPr/>
            <p:nvPr/>
          </p:nvSpPr>
          <p:spPr bwMode="auto">
            <a:xfrm>
              <a:off x="2787" y="1721"/>
              <a:ext cx="91" cy="33"/>
            </a:xfrm>
            <a:custGeom>
              <a:avLst/>
              <a:gdLst/>
              <a:ahLst/>
              <a:cxnLst>
                <a:cxn ang="0">
                  <a:pos x="30" y="0"/>
                </a:cxn>
                <a:cxn ang="0">
                  <a:pos x="30" y="1"/>
                </a:cxn>
                <a:cxn ang="0">
                  <a:pos x="26" y="5"/>
                </a:cxn>
                <a:cxn ang="0">
                  <a:pos x="22" y="7"/>
                </a:cxn>
                <a:cxn ang="0">
                  <a:pos x="22" y="9"/>
                </a:cxn>
                <a:cxn ang="0">
                  <a:pos x="17" y="13"/>
                </a:cxn>
                <a:cxn ang="0">
                  <a:pos x="10" y="15"/>
                </a:cxn>
                <a:cxn ang="0">
                  <a:pos x="5" y="15"/>
                </a:cxn>
                <a:cxn ang="0">
                  <a:pos x="0" y="15"/>
                </a:cxn>
                <a:cxn ang="0">
                  <a:pos x="10" y="28"/>
                </a:cxn>
                <a:cxn ang="0">
                  <a:pos x="14" y="29"/>
                </a:cxn>
                <a:cxn ang="0">
                  <a:pos x="32" y="30"/>
                </a:cxn>
                <a:cxn ang="0">
                  <a:pos x="54" y="19"/>
                </a:cxn>
                <a:cxn ang="0">
                  <a:pos x="78" y="21"/>
                </a:cxn>
                <a:cxn ang="0">
                  <a:pos x="82" y="9"/>
                </a:cxn>
                <a:cxn ang="0">
                  <a:pos x="60" y="4"/>
                </a:cxn>
                <a:cxn ang="0">
                  <a:pos x="48" y="5"/>
                </a:cxn>
                <a:cxn ang="0">
                  <a:pos x="46" y="1"/>
                </a:cxn>
                <a:cxn ang="0">
                  <a:pos x="30" y="0"/>
                </a:cxn>
              </a:cxnLst>
              <a:rect l="0" t="0" r="r" b="b"/>
              <a:pathLst>
                <a:path w="82" h="30">
                  <a:moveTo>
                    <a:pt x="30" y="0"/>
                  </a:moveTo>
                  <a:lnTo>
                    <a:pt x="30" y="1"/>
                  </a:lnTo>
                  <a:lnTo>
                    <a:pt x="26" y="5"/>
                  </a:lnTo>
                  <a:lnTo>
                    <a:pt x="22" y="7"/>
                  </a:lnTo>
                  <a:lnTo>
                    <a:pt x="22" y="9"/>
                  </a:lnTo>
                  <a:lnTo>
                    <a:pt x="17" y="13"/>
                  </a:lnTo>
                  <a:lnTo>
                    <a:pt x="10" y="15"/>
                  </a:lnTo>
                  <a:lnTo>
                    <a:pt x="5" y="15"/>
                  </a:lnTo>
                  <a:lnTo>
                    <a:pt x="0" y="15"/>
                  </a:lnTo>
                  <a:lnTo>
                    <a:pt x="10" y="28"/>
                  </a:lnTo>
                  <a:lnTo>
                    <a:pt x="14" y="29"/>
                  </a:lnTo>
                  <a:lnTo>
                    <a:pt x="32" y="30"/>
                  </a:lnTo>
                  <a:lnTo>
                    <a:pt x="54" y="19"/>
                  </a:lnTo>
                  <a:lnTo>
                    <a:pt x="78" y="21"/>
                  </a:lnTo>
                  <a:lnTo>
                    <a:pt x="82" y="9"/>
                  </a:lnTo>
                  <a:lnTo>
                    <a:pt x="60" y="4"/>
                  </a:lnTo>
                  <a:lnTo>
                    <a:pt x="48" y="5"/>
                  </a:lnTo>
                  <a:lnTo>
                    <a:pt x="46" y="1"/>
                  </a:lnTo>
                  <a:lnTo>
                    <a:pt x="30"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71" name="Freeform 385"/>
            <p:cNvSpPr/>
            <p:nvPr/>
          </p:nvSpPr>
          <p:spPr bwMode="auto">
            <a:xfrm>
              <a:off x="2743" y="1773"/>
              <a:ext cx="46" cy="28"/>
            </a:xfrm>
            <a:custGeom>
              <a:avLst/>
              <a:gdLst/>
              <a:ahLst/>
              <a:cxnLst>
                <a:cxn ang="0">
                  <a:pos x="7" y="25"/>
                </a:cxn>
                <a:cxn ang="0">
                  <a:pos x="13" y="25"/>
                </a:cxn>
                <a:cxn ang="0">
                  <a:pos x="15" y="22"/>
                </a:cxn>
                <a:cxn ang="0">
                  <a:pos x="18" y="24"/>
                </a:cxn>
                <a:cxn ang="0">
                  <a:pos x="19" y="23"/>
                </a:cxn>
                <a:cxn ang="0">
                  <a:pos x="23" y="25"/>
                </a:cxn>
                <a:cxn ang="0">
                  <a:pos x="26" y="25"/>
                </a:cxn>
                <a:cxn ang="0">
                  <a:pos x="25" y="22"/>
                </a:cxn>
                <a:cxn ang="0">
                  <a:pos x="25" y="20"/>
                </a:cxn>
                <a:cxn ang="0">
                  <a:pos x="30" y="18"/>
                </a:cxn>
                <a:cxn ang="0">
                  <a:pos x="32" y="18"/>
                </a:cxn>
                <a:cxn ang="0">
                  <a:pos x="30" y="16"/>
                </a:cxn>
                <a:cxn ang="0">
                  <a:pos x="30" y="14"/>
                </a:cxn>
                <a:cxn ang="0">
                  <a:pos x="29" y="11"/>
                </a:cxn>
                <a:cxn ang="0">
                  <a:pos x="33" y="10"/>
                </a:cxn>
                <a:cxn ang="0">
                  <a:pos x="35" y="8"/>
                </a:cxn>
                <a:cxn ang="0">
                  <a:pos x="39" y="8"/>
                </a:cxn>
                <a:cxn ang="0">
                  <a:pos x="39" y="7"/>
                </a:cxn>
                <a:cxn ang="0">
                  <a:pos x="41" y="6"/>
                </a:cxn>
                <a:cxn ang="0">
                  <a:pos x="42" y="5"/>
                </a:cxn>
                <a:cxn ang="0">
                  <a:pos x="37" y="2"/>
                </a:cxn>
                <a:cxn ang="0">
                  <a:pos x="36" y="0"/>
                </a:cxn>
                <a:cxn ang="0">
                  <a:pos x="8" y="7"/>
                </a:cxn>
                <a:cxn ang="0">
                  <a:pos x="2" y="6"/>
                </a:cxn>
                <a:cxn ang="0">
                  <a:pos x="0" y="12"/>
                </a:cxn>
                <a:cxn ang="0">
                  <a:pos x="3" y="23"/>
                </a:cxn>
                <a:cxn ang="0">
                  <a:pos x="7" y="25"/>
                </a:cxn>
              </a:cxnLst>
              <a:rect l="0" t="0" r="r" b="b"/>
              <a:pathLst>
                <a:path w="42" h="25">
                  <a:moveTo>
                    <a:pt x="7" y="25"/>
                  </a:moveTo>
                  <a:lnTo>
                    <a:pt x="13" y="25"/>
                  </a:lnTo>
                  <a:lnTo>
                    <a:pt x="15" y="22"/>
                  </a:lnTo>
                  <a:lnTo>
                    <a:pt x="18" y="24"/>
                  </a:lnTo>
                  <a:lnTo>
                    <a:pt x="19" y="23"/>
                  </a:lnTo>
                  <a:lnTo>
                    <a:pt x="23" y="25"/>
                  </a:lnTo>
                  <a:lnTo>
                    <a:pt x="26" y="25"/>
                  </a:lnTo>
                  <a:lnTo>
                    <a:pt x="25" y="22"/>
                  </a:lnTo>
                  <a:lnTo>
                    <a:pt x="25" y="20"/>
                  </a:lnTo>
                  <a:lnTo>
                    <a:pt x="30" y="18"/>
                  </a:lnTo>
                  <a:lnTo>
                    <a:pt x="32" y="18"/>
                  </a:lnTo>
                  <a:lnTo>
                    <a:pt x="30" y="16"/>
                  </a:lnTo>
                  <a:lnTo>
                    <a:pt x="30" y="14"/>
                  </a:lnTo>
                  <a:lnTo>
                    <a:pt x="29" y="11"/>
                  </a:lnTo>
                  <a:lnTo>
                    <a:pt x="33" y="10"/>
                  </a:lnTo>
                  <a:lnTo>
                    <a:pt x="35" y="8"/>
                  </a:lnTo>
                  <a:lnTo>
                    <a:pt x="39" y="8"/>
                  </a:lnTo>
                  <a:lnTo>
                    <a:pt x="39" y="7"/>
                  </a:lnTo>
                  <a:lnTo>
                    <a:pt x="41" y="6"/>
                  </a:lnTo>
                  <a:lnTo>
                    <a:pt x="42" y="5"/>
                  </a:lnTo>
                  <a:lnTo>
                    <a:pt x="37" y="2"/>
                  </a:lnTo>
                  <a:lnTo>
                    <a:pt x="36" y="0"/>
                  </a:lnTo>
                  <a:lnTo>
                    <a:pt x="8" y="7"/>
                  </a:lnTo>
                  <a:lnTo>
                    <a:pt x="2" y="6"/>
                  </a:lnTo>
                  <a:lnTo>
                    <a:pt x="0" y="12"/>
                  </a:lnTo>
                  <a:lnTo>
                    <a:pt x="3" y="23"/>
                  </a:lnTo>
                  <a:lnTo>
                    <a:pt x="7" y="2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72" name="Freeform 386"/>
            <p:cNvSpPr/>
            <p:nvPr/>
          </p:nvSpPr>
          <p:spPr bwMode="auto">
            <a:xfrm>
              <a:off x="2691" y="1363"/>
              <a:ext cx="162" cy="249"/>
            </a:xfrm>
            <a:custGeom>
              <a:avLst/>
              <a:gdLst/>
              <a:ahLst/>
              <a:cxnLst>
                <a:cxn ang="0">
                  <a:pos x="101" y="85"/>
                </a:cxn>
                <a:cxn ang="0">
                  <a:pos x="84" y="95"/>
                </a:cxn>
                <a:cxn ang="0">
                  <a:pos x="74" y="103"/>
                </a:cxn>
                <a:cxn ang="0">
                  <a:pos x="71" y="115"/>
                </a:cxn>
                <a:cxn ang="0">
                  <a:pos x="90" y="139"/>
                </a:cxn>
                <a:cxn ang="0">
                  <a:pos x="83" y="153"/>
                </a:cxn>
                <a:cxn ang="0">
                  <a:pos x="79" y="151"/>
                </a:cxn>
                <a:cxn ang="0">
                  <a:pos x="91" y="155"/>
                </a:cxn>
                <a:cxn ang="0">
                  <a:pos x="82" y="158"/>
                </a:cxn>
                <a:cxn ang="0">
                  <a:pos x="67" y="165"/>
                </a:cxn>
                <a:cxn ang="0">
                  <a:pos x="71" y="170"/>
                </a:cxn>
                <a:cxn ang="0">
                  <a:pos x="72" y="181"/>
                </a:cxn>
                <a:cxn ang="0">
                  <a:pos x="68" y="193"/>
                </a:cxn>
                <a:cxn ang="0">
                  <a:pos x="44" y="211"/>
                </a:cxn>
                <a:cxn ang="0">
                  <a:pos x="28" y="219"/>
                </a:cxn>
                <a:cxn ang="0">
                  <a:pos x="20" y="195"/>
                </a:cxn>
                <a:cxn ang="0">
                  <a:pos x="8" y="173"/>
                </a:cxn>
                <a:cxn ang="0">
                  <a:pos x="4" y="171"/>
                </a:cxn>
                <a:cxn ang="0">
                  <a:pos x="2" y="161"/>
                </a:cxn>
                <a:cxn ang="0">
                  <a:pos x="12" y="131"/>
                </a:cxn>
                <a:cxn ang="0">
                  <a:pos x="17" y="121"/>
                </a:cxn>
                <a:cxn ang="0">
                  <a:pos x="7" y="99"/>
                </a:cxn>
                <a:cxn ang="0">
                  <a:pos x="17" y="77"/>
                </a:cxn>
                <a:cxn ang="0">
                  <a:pos x="22" y="69"/>
                </a:cxn>
                <a:cxn ang="0">
                  <a:pos x="29" y="45"/>
                </a:cxn>
                <a:cxn ang="0">
                  <a:pos x="46" y="33"/>
                </a:cxn>
                <a:cxn ang="0">
                  <a:pos x="67" y="13"/>
                </a:cxn>
                <a:cxn ang="0">
                  <a:pos x="89" y="8"/>
                </a:cxn>
                <a:cxn ang="0">
                  <a:pos x="94" y="0"/>
                </a:cxn>
                <a:cxn ang="0">
                  <a:pos x="139" y="35"/>
                </a:cxn>
                <a:cxn ang="0">
                  <a:pos x="128" y="49"/>
                </a:cxn>
                <a:cxn ang="0">
                  <a:pos x="122" y="54"/>
                </a:cxn>
                <a:cxn ang="0">
                  <a:pos x="114" y="57"/>
                </a:cxn>
                <a:cxn ang="0">
                  <a:pos x="115" y="73"/>
                </a:cxn>
              </a:cxnLst>
              <a:rect l="0" t="0" r="r" b="b"/>
              <a:pathLst>
                <a:path w="145" h="221">
                  <a:moveTo>
                    <a:pt x="115" y="73"/>
                  </a:moveTo>
                  <a:lnTo>
                    <a:pt x="101" y="85"/>
                  </a:lnTo>
                  <a:lnTo>
                    <a:pt x="90" y="91"/>
                  </a:lnTo>
                  <a:lnTo>
                    <a:pt x="84" y="95"/>
                  </a:lnTo>
                  <a:lnTo>
                    <a:pt x="77" y="96"/>
                  </a:lnTo>
                  <a:lnTo>
                    <a:pt x="74" y="103"/>
                  </a:lnTo>
                  <a:lnTo>
                    <a:pt x="72" y="105"/>
                  </a:lnTo>
                  <a:lnTo>
                    <a:pt x="71" y="115"/>
                  </a:lnTo>
                  <a:lnTo>
                    <a:pt x="76" y="133"/>
                  </a:lnTo>
                  <a:lnTo>
                    <a:pt x="90" y="139"/>
                  </a:lnTo>
                  <a:lnTo>
                    <a:pt x="96" y="146"/>
                  </a:lnTo>
                  <a:lnTo>
                    <a:pt x="83" y="153"/>
                  </a:lnTo>
                  <a:lnTo>
                    <a:pt x="78" y="149"/>
                  </a:lnTo>
                  <a:lnTo>
                    <a:pt x="79" y="151"/>
                  </a:lnTo>
                  <a:lnTo>
                    <a:pt x="62" y="152"/>
                  </a:lnTo>
                  <a:lnTo>
                    <a:pt x="91" y="155"/>
                  </a:lnTo>
                  <a:lnTo>
                    <a:pt x="83" y="161"/>
                  </a:lnTo>
                  <a:lnTo>
                    <a:pt x="82" y="158"/>
                  </a:lnTo>
                  <a:lnTo>
                    <a:pt x="73" y="167"/>
                  </a:lnTo>
                  <a:lnTo>
                    <a:pt x="67" y="165"/>
                  </a:lnTo>
                  <a:lnTo>
                    <a:pt x="72" y="169"/>
                  </a:lnTo>
                  <a:lnTo>
                    <a:pt x="71" y="170"/>
                  </a:lnTo>
                  <a:lnTo>
                    <a:pt x="70" y="176"/>
                  </a:lnTo>
                  <a:lnTo>
                    <a:pt x="72" y="181"/>
                  </a:lnTo>
                  <a:lnTo>
                    <a:pt x="71" y="180"/>
                  </a:lnTo>
                  <a:lnTo>
                    <a:pt x="68" y="193"/>
                  </a:lnTo>
                  <a:lnTo>
                    <a:pt x="66" y="206"/>
                  </a:lnTo>
                  <a:lnTo>
                    <a:pt x="44" y="211"/>
                  </a:lnTo>
                  <a:lnTo>
                    <a:pt x="42" y="221"/>
                  </a:lnTo>
                  <a:lnTo>
                    <a:pt x="28" y="219"/>
                  </a:lnTo>
                  <a:lnTo>
                    <a:pt x="23" y="206"/>
                  </a:lnTo>
                  <a:lnTo>
                    <a:pt x="20" y="195"/>
                  </a:lnTo>
                  <a:lnTo>
                    <a:pt x="7" y="177"/>
                  </a:lnTo>
                  <a:lnTo>
                    <a:pt x="8" y="173"/>
                  </a:lnTo>
                  <a:lnTo>
                    <a:pt x="5" y="171"/>
                  </a:lnTo>
                  <a:lnTo>
                    <a:pt x="4" y="171"/>
                  </a:lnTo>
                  <a:lnTo>
                    <a:pt x="0" y="162"/>
                  </a:lnTo>
                  <a:lnTo>
                    <a:pt x="2" y="161"/>
                  </a:lnTo>
                  <a:lnTo>
                    <a:pt x="10" y="145"/>
                  </a:lnTo>
                  <a:lnTo>
                    <a:pt x="12" y="131"/>
                  </a:lnTo>
                  <a:lnTo>
                    <a:pt x="12" y="126"/>
                  </a:lnTo>
                  <a:lnTo>
                    <a:pt x="17" y="121"/>
                  </a:lnTo>
                  <a:lnTo>
                    <a:pt x="7" y="115"/>
                  </a:lnTo>
                  <a:lnTo>
                    <a:pt x="7" y="99"/>
                  </a:lnTo>
                  <a:lnTo>
                    <a:pt x="6" y="84"/>
                  </a:lnTo>
                  <a:lnTo>
                    <a:pt x="17" y="77"/>
                  </a:lnTo>
                  <a:lnTo>
                    <a:pt x="28" y="75"/>
                  </a:lnTo>
                  <a:lnTo>
                    <a:pt x="22" y="69"/>
                  </a:lnTo>
                  <a:lnTo>
                    <a:pt x="31" y="49"/>
                  </a:lnTo>
                  <a:lnTo>
                    <a:pt x="29" y="45"/>
                  </a:lnTo>
                  <a:lnTo>
                    <a:pt x="40" y="43"/>
                  </a:lnTo>
                  <a:lnTo>
                    <a:pt x="46" y="33"/>
                  </a:lnTo>
                  <a:lnTo>
                    <a:pt x="52" y="18"/>
                  </a:lnTo>
                  <a:lnTo>
                    <a:pt x="67" y="13"/>
                  </a:lnTo>
                  <a:lnTo>
                    <a:pt x="68" y="8"/>
                  </a:lnTo>
                  <a:lnTo>
                    <a:pt x="89" y="8"/>
                  </a:lnTo>
                  <a:lnTo>
                    <a:pt x="88" y="0"/>
                  </a:lnTo>
                  <a:lnTo>
                    <a:pt x="94" y="0"/>
                  </a:lnTo>
                  <a:lnTo>
                    <a:pt x="127" y="14"/>
                  </a:lnTo>
                  <a:lnTo>
                    <a:pt x="139" y="35"/>
                  </a:lnTo>
                  <a:lnTo>
                    <a:pt x="145" y="50"/>
                  </a:lnTo>
                  <a:lnTo>
                    <a:pt x="128" y="49"/>
                  </a:lnTo>
                  <a:lnTo>
                    <a:pt x="124" y="51"/>
                  </a:lnTo>
                  <a:lnTo>
                    <a:pt x="122" y="54"/>
                  </a:lnTo>
                  <a:lnTo>
                    <a:pt x="120" y="53"/>
                  </a:lnTo>
                  <a:lnTo>
                    <a:pt x="114" y="57"/>
                  </a:lnTo>
                  <a:lnTo>
                    <a:pt x="112" y="66"/>
                  </a:lnTo>
                  <a:lnTo>
                    <a:pt x="115" y="7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73" name="Freeform 387"/>
            <p:cNvSpPr/>
            <p:nvPr/>
          </p:nvSpPr>
          <p:spPr bwMode="auto">
            <a:xfrm>
              <a:off x="2793" y="1563"/>
              <a:ext cx="10" cy="16"/>
            </a:xfrm>
            <a:custGeom>
              <a:avLst/>
              <a:gdLst/>
              <a:ahLst/>
              <a:cxnLst>
                <a:cxn ang="0">
                  <a:pos x="8" y="0"/>
                </a:cxn>
                <a:cxn ang="0">
                  <a:pos x="8" y="3"/>
                </a:cxn>
                <a:cxn ang="0">
                  <a:pos x="4" y="12"/>
                </a:cxn>
                <a:cxn ang="0">
                  <a:pos x="3" y="13"/>
                </a:cxn>
                <a:cxn ang="0">
                  <a:pos x="0" y="7"/>
                </a:cxn>
                <a:cxn ang="0">
                  <a:pos x="8" y="0"/>
                </a:cxn>
              </a:cxnLst>
              <a:rect l="0" t="0" r="r" b="b"/>
              <a:pathLst>
                <a:path w="8" h="13">
                  <a:moveTo>
                    <a:pt x="8" y="0"/>
                  </a:moveTo>
                  <a:lnTo>
                    <a:pt x="8" y="3"/>
                  </a:lnTo>
                  <a:lnTo>
                    <a:pt x="4" y="12"/>
                  </a:lnTo>
                  <a:lnTo>
                    <a:pt x="3" y="13"/>
                  </a:lnTo>
                  <a:lnTo>
                    <a:pt x="0" y="7"/>
                  </a:lnTo>
                  <a:lnTo>
                    <a:pt x="8"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74" name="Freeform 388"/>
            <p:cNvSpPr/>
            <p:nvPr/>
          </p:nvSpPr>
          <p:spPr bwMode="auto">
            <a:xfrm>
              <a:off x="2627" y="1756"/>
              <a:ext cx="70" cy="31"/>
            </a:xfrm>
            <a:custGeom>
              <a:avLst/>
              <a:gdLst/>
              <a:ahLst/>
              <a:cxnLst>
                <a:cxn ang="0">
                  <a:pos x="58" y="18"/>
                </a:cxn>
                <a:cxn ang="0">
                  <a:pos x="56" y="23"/>
                </a:cxn>
                <a:cxn ang="0">
                  <a:pos x="45" y="23"/>
                </a:cxn>
                <a:cxn ang="0">
                  <a:pos x="40" y="30"/>
                </a:cxn>
                <a:cxn ang="0">
                  <a:pos x="30" y="23"/>
                </a:cxn>
                <a:cxn ang="0">
                  <a:pos x="22" y="29"/>
                </a:cxn>
                <a:cxn ang="0">
                  <a:pos x="14" y="30"/>
                </a:cxn>
                <a:cxn ang="0">
                  <a:pos x="5" y="20"/>
                </a:cxn>
                <a:cxn ang="0">
                  <a:pos x="0" y="24"/>
                </a:cxn>
                <a:cxn ang="0">
                  <a:pos x="12" y="6"/>
                </a:cxn>
                <a:cxn ang="0">
                  <a:pos x="16" y="3"/>
                </a:cxn>
                <a:cxn ang="0">
                  <a:pos x="21" y="1"/>
                </a:cxn>
                <a:cxn ang="0">
                  <a:pos x="34" y="0"/>
                </a:cxn>
                <a:cxn ang="0">
                  <a:pos x="48" y="2"/>
                </a:cxn>
                <a:cxn ang="0">
                  <a:pos x="47" y="6"/>
                </a:cxn>
                <a:cxn ang="0">
                  <a:pos x="47" y="8"/>
                </a:cxn>
                <a:cxn ang="0">
                  <a:pos x="47" y="9"/>
                </a:cxn>
                <a:cxn ang="0">
                  <a:pos x="50" y="9"/>
                </a:cxn>
                <a:cxn ang="0">
                  <a:pos x="62" y="13"/>
                </a:cxn>
                <a:cxn ang="0">
                  <a:pos x="62" y="14"/>
                </a:cxn>
                <a:cxn ang="0">
                  <a:pos x="58" y="18"/>
                </a:cxn>
              </a:cxnLst>
              <a:rect l="0" t="0" r="r" b="b"/>
              <a:pathLst>
                <a:path w="62" h="30">
                  <a:moveTo>
                    <a:pt x="58" y="18"/>
                  </a:moveTo>
                  <a:lnTo>
                    <a:pt x="56" y="23"/>
                  </a:lnTo>
                  <a:lnTo>
                    <a:pt x="45" y="23"/>
                  </a:lnTo>
                  <a:lnTo>
                    <a:pt x="40" y="30"/>
                  </a:lnTo>
                  <a:lnTo>
                    <a:pt x="30" y="23"/>
                  </a:lnTo>
                  <a:lnTo>
                    <a:pt x="22" y="29"/>
                  </a:lnTo>
                  <a:lnTo>
                    <a:pt x="14" y="30"/>
                  </a:lnTo>
                  <a:lnTo>
                    <a:pt x="5" y="20"/>
                  </a:lnTo>
                  <a:lnTo>
                    <a:pt x="0" y="24"/>
                  </a:lnTo>
                  <a:lnTo>
                    <a:pt x="12" y="6"/>
                  </a:lnTo>
                  <a:lnTo>
                    <a:pt x="16" y="3"/>
                  </a:lnTo>
                  <a:lnTo>
                    <a:pt x="21" y="1"/>
                  </a:lnTo>
                  <a:lnTo>
                    <a:pt x="34" y="0"/>
                  </a:lnTo>
                  <a:lnTo>
                    <a:pt x="48" y="2"/>
                  </a:lnTo>
                  <a:lnTo>
                    <a:pt x="47" y="6"/>
                  </a:lnTo>
                  <a:lnTo>
                    <a:pt x="47" y="8"/>
                  </a:lnTo>
                  <a:lnTo>
                    <a:pt x="47" y="9"/>
                  </a:lnTo>
                  <a:lnTo>
                    <a:pt x="50" y="9"/>
                  </a:lnTo>
                  <a:lnTo>
                    <a:pt x="62" y="13"/>
                  </a:lnTo>
                  <a:lnTo>
                    <a:pt x="62" y="14"/>
                  </a:lnTo>
                  <a:lnTo>
                    <a:pt x="58" y="1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75" name="Freeform 389"/>
            <p:cNvSpPr/>
            <p:nvPr/>
          </p:nvSpPr>
          <p:spPr bwMode="auto">
            <a:xfrm>
              <a:off x="2872" y="1664"/>
              <a:ext cx="286" cy="157"/>
            </a:xfrm>
            <a:custGeom>
              <a:avLst/>
              <a:gdLst/>
              <a:ahLst/>
              <a:cxnLst>
                <a:cxn ang="0">
                  <a:pos x="135" y="0"/>
                </a:cxn>
                <a:cxn ang="0">
                  <a:pos x="124" y="3"/>
                </a:cxn>
                <a:cxn ang="0">
                  <a:pos x="107" y="12"/>
                </a:cxn>
                <a:cxn ang="0">
                  <a:pos x="108" y="19"/>
                </a:cxn>
                <a:cxn ang="0">
                  <a:pos x="84" y="14"/>
                </a:cxn>
                <a:cxn ang="0">
                  <a:pos x="60" y="9"/>
                </a:cxn>
                <a:cxn ang="0">
                  <a:pos x="38" y="9"/>
                </a:cxn>
                <a:cxn ang="0">
                  <a:pos x="14" y="9"/>
                </a:cxn>
                <a:cxn ang="0">
                  <a:pos x="21" y="28"/>
                </a:cxn>
                <a:cxn ang="0">
                  <a:pos x="20" y="37"/>
                </a:cxn>
                <a:cxn ang="0">
                  <a:pos x="6" y="55"/>
                </a:cxn>
                <a:cxn ang="0">
                  <a:pos x="4" y="60"/>
                </a:cxn>
                <a:cxn ang="0">
                  <a:pos x="0" y="72"/>
                </a:cxn>
                <a:cxn ang="0">
                  <a:pos x="11" y="80"/>
                </a:cxn>
                <a:cxn ang="0">
                  <a:pos x="12" y="79"/>
                </a:cxn>
                <a:cxn ang="0">
                  <a:pos x="39" y="81"/>
                </a:cxn>
                <a:cxn ang="0">
                  <a:pos x="63" y="74"/>
                </a:cxn>
                <a:cxn ang="0">
                  <a:pos x="75" y="64"/>
                </a:cxn>
                <a:cxn ang="0">
                  <a:pos x="80" y="66"/>
                </a:cxn>
                <a:cxn ang="0">
                  <a:pos x="90" y="76"/>
                </a:cxn>
                <a:cxn ang="0">
                  <a:pos x="101" y="87"/>
                </a:cxn>
                <a:cxn ang="0">
                  <a:pos x="113" y="97"/>
                </a:cxn>
                <a:cxn ang="0">
                  <a:pos x="124" y="108"/>
                </a:cxn>
                <a:cxn ang="0">
                  <a:pos x="136" y="100"/>
                </a:cxn>
                <a:cxn ang="0">
                  <a:pos x="140" y="103"/>
                </a:cxn>
                <a:cxn ang="0">
                  <a:pos x="138" y="94"/>
                </a:cxn>
                <a:cxn ang="0">
                  <a:pos x="141" y="100"/>
                </a:cxn>
                <a:cxn ang="0">
                  <a:pos x="152" y="103"/>
                </a:cxn>
                <a:cxn ang="0">
                  <a:pos x="137" y="104"/>
                </a:cxn>
                <a:cxn ang="0">
                  <a:pos x="143" y="108"/>
                </a:cxn>
                <a:cxn ang="0">
                  <a:pos x="155" y="111"/>
                </a:cxn>
                <a:cxn ang="0">
                  <a:pos x="167" y="114"/>
                </a:cxn>
                <a:cxn ang="0">
                  <a:pos x="153" y="123"/>
                </a:cxn>
                <a:cxn ang="0">
                  <a:pos x="164" y="128"/>
                </a:cxn>
                <a:cxn ang="0">
                  <a:pos x="170" y="134"/>
                </a:cxn>
                <a:cxn ang="0">
                  <a:pos x="172" y="141"/>
                </a:cxn>
                <a:cxn ang="0">
                  <a:pos x="192" y="133"/>
                </a:cxn>
                <a:cxn ang="0">
                  <a:pos x="202" y="132"/>
                </a:cxn>
                <a:cxn ang="0">
                  <a:pos x="210" y="126"/>
                </a:cxn>
                <a:cxn ang="0">
                  <a:pos x="198" y="126"/>
                </a:cxn>
                <a:cxn ang="0">
                  <a:pos x="185" y="115"/>
                </a:cxn>
                <a:cxn ang="0">
                  <a:pos x="189" y="106"/>
                </a:cxn>
                <a:cxn ang="0">
                  <a:pos x="186" y="111"/>
                </a:cxn>
                <a:cxn ang="0">
                  <a:pos x="191" y="108"/>
                </a:cxn>
                <a:cxn ang="0">
                  <a:pos x="210" y="100"/>
                </a:cxn>
                <a:cxn ang="0">
                  <a:pos x="232" y="92"/>
                </a:cxn>
                <a:cxn ang="0">
                  <a:pos x="240" y="91"/>
                </a:cxn>
                <a:cxn ang="0">
                  <a:pos x="245" y="81"/>
                </a:cxn>
                <a:cxn ang="0">
                  <a:pos x="256" y="75"/>
                </a:cxn>
                <a:cxn ang="0">
                  <a:pos x="248" y="51"/>
                </a:cxn>
                <a:cxn ang="0">
                  <a:pos x="226" y="44"/>
                </a:cxn>
                <a:cxn ang="0">
                  <a:pos x="206" y="38"/>
                </a:cxn>
                <a:cxn ang="0">
                  <a:pos x="196" y="39"/>
                </a:cxn>
                <a:cxn ang="0">
                  <a:pos x="178" y="24"/>
                </a:cxn>
                <a:cxn ang="0">
                  <a:pos x="160" y="8"/>
                </a:cxn>
                <a:cxn ang="0">
                  <a:pos x="158" y="2"/>
                </a:cxn>
                <a:cxn ang="0">
                  <a:pos x="135" y="0"/>
                </a:cxn>
              </a:cxnLst>
              <a:rect l="0" t="0" r="r" b="b"/>
              <a:pathLst>
                <a:path w="256" h="141">
                  <a:moveTo>
                    <a:pt x="135" y="0"/>
                  </a:moveTo>
                  <a:lnTo>
                    <a:pt x="124" y="3"/>
                  </a:lnTo>
                  <a:lnTo>
                    <a:pt x="107" y="12"/>
                  </a:lnTo>
                  <a:lnTo>
                    <a:pt x="108" y="19"/>
                  </a:lnTo>
                  <a:lnTo>
                    <a:pt x="84" y="14"/>
                  </a:lnTo>
                  <a:lnTo>
                    <a:pt x="60" y="9"/>
                  </a:lnTo>
                  <a:lnTo>
                    <a:pt x="38" y="9"/>
                  </a:lnTo>
                  <a:lnTo>
                    <a:pt x="14" y="9"/>
                  </a:lnTo>
                  <a:lnTo>
                    <a:pt x="21" y="28"/>
                  </a:lnTo>
                  <a:lnTo>
                    <a:pt x="20" y="37"/>
                  </a:lnTo>
                  <a:lnTo>
                    <a:pt x="6" y="55"/>
                  </a:lnTo>
                  <a:lnTo>
                    <a:pt x="4" y="60"/>
                  </a:lnTo>
                  <a:lnTo>
                    <a:pt x="0" y="72"/>
                  </a:lnTo>
                  <a:lnTo>
                    <a:pt x="11" y="80"/>
                  </a:lnTo>
                  <a:lnTo>
                    <a:pt x="12" y="79"/>
                  </a:lnTo>
                  <a:lnTo>
                    <a:pt x="39" y="81"/>
                  </a:lnTo>
                  <a:lnTo>
                    <a:pt x="63" y="74"/>
                  </a:lnTo>
                  <a:lnTo>
                    <a:pt x="75" y="64"/>
                  </a:lnTo>
                  <a:lnTo>
                    <a:pt x="80" y="66"/>
                  </a:lnTo>
                  <a:lnTo>
                    <a:pt x="90" y="76"/>
                  </a:lnTo>
                  <a:lnTo>
                    <a:pt x="101" y="87"/>
                  </a:lnTo>
                  <a:lnTo>
                    <a:pt x="113" y="97"/>
                  </a:lnTo>
                  <a:lnTo>
                    <a:pt x="124" y="108"/>
                  </a:lnTo>
                  <a:lnTo>
                    <a:pt x="136" y="100"/>
                  </a:lnTo>
                  <a:lnTo>
                    <a:pt x="140" y="103"/>
                  </a:lnTo>
                  <a:lnTo>
                    <a:pt x="138" y="94"/>
                  </a:lnTo>
                  <a:lnTo>
                    <a:pt x="141" y="100"/>
                  </a:lnTo>
                  <a:lnTo>
                    <a:pt x="152" y="103"/>
                  </a:lnTo>
                  <a:lnTo>
                    <a:pt x="137" y="104"/>
                  </a:lnTo>
                  <a:lnTo>
                    <a:pt x="143" y="108"/>
                  </a:lnTo>
                  <a:lnTo>
                    <a:pt x="155" y="111"/>
                  </a:lnTo>
                  <a:lnTo>
                    <a:pt x="167" y="114"/>
                  </a:lnTo>
                  <a:lnTo>
                    <a:pt x="153" y="123"/>
                  </a:lnTo>
                  <a:lnTo>
                    <a:pt x="164" y="128"/>
                  </a:lnTo>
                  <a:lnTo>
                    <a:pt x="170" y="134"/>
                  </a:lnTo>
                  <a:lnTo>
                    <a:pt x="172" y="141"/>
                  </a:lnTo>
                  <a:lnTo>
                    <a:pt x="192" y="133"/>
                  </a:lnTo>
                  <a:lnTo>
                    <a:pt x="202" y="132"/>
                  </a:lnTo>
                  <a:lnTo>
                    <a:pt x="210" y="126"/>
                  </a:lnTo>
                  <a:lnTo>
                    <a:pt x="198" y="126"/>
                  </a:lnTo>
                  <a:lnTo>
                    <a:pt x="185" y="115"/>
                  </a:lnTo>
                  <a:lnTo>
                    <a:pt x="189" y="106"/>
                  </a:lnTo>
                  <a:lnTo>
                    <a:pt x="186" y="111"/>
                  </a:lnTo>
                  <a:lnTo>
                    <a:pt x="191" y="108"/>
                  </a:lnTo>
                  <a:lnTo>
                    <a:pt x="210" y="100"/>
                  </a:lnTo>
                  <a:lnTo>
                    <a:pt x="232" y="92"/>
                  </a:lnTo>
                  <a:lnTo>
                    <a:pt x="240" y="91"/>
                  </a:lnTo>
                  <a:lnTo>
                    <a:pt x="245" y="81"/>
                  </a:lnTo>
                  <a:lnTo>
                    <a:pt x="256" y="75"/>
                  </a:lnTo>
                  <a:lnTo>
                    <a:pt x="248" y="51"/>
                  </a:lnTo>
                  <a:lnTo>
                    <a:pt x="226" y="44"/>
                  </a:lnTo>
                  <a:lnTo>
                    <a:pt x="206" y="38"/>
                  </a:lnTo>
                  <a:lnTo>
                    <a:pt x="196" y="39"/>
                  </a:lnTo>
                  <a:lnTo>
                    <a:pt x="178" y="24"/>
                  </a:lnTo>
                  <a:lnTo>
                    <a:pt x="160" y="8"/>
                  </a:lnTo>
                  <a:lnTo>
                    <a:pt x="158" y="2"/>
                  </a:lnTo>
                  <a:lnTo>
                    <a:pt x="135"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dirty="0"/>
            </a:p>
          </p:txBody>
        </p:sp>
        <p:sp>
          <p:nvSpPr>
            <p:cNvPr id="13576" name="Freeform 390"/>
            <p:cNvSpPr/>
            <p:nvPr/>
          </p:nvSpPr>
          <p:spPr bwMode="auto">
            <a:xfrm>
              <a:off x="2828" y="1787"/>
              <a:ext cx="68" cy="83"/>
            </a:xfrm>
            <a:custGeom>
              <a:avLst/>
              <a:gdLst/>
              <a:ahLst/>
              <a:cxnLst>
                <a:cxn ang="0">
                  <a:pos x="11" y="16"/>
                </a:cxn>
                <a:cxn ang="0">
                  <a:pos x="11" y="17"/>
                </a:cxn>
                <a:cxn ang="0">
                  <a:pos x="7" y="18"/>
                </a:cxn>
                <a:cxn ang="0">
                  <a:pos x="6" y="22"/>
                </a:cxn>
                <a:cxn ang="0">
                  <a:pos x="10" y="22"/>
                </a:cxn>
                <a:cxn ang="0">
                  <a:pos x="11" y="24"/>
                </a:cxn>
                <a:cxn ang="0">
                  <a:pos x="10" y="27"/>
                </a:cxn>
                <a:cxn ang="0">
                  <a:pos x="7" y="30"/>
                </a:cxn>
                <a:cxn ang="0">
                  <a:pos x="7" y="31"/>
                </a:cxn>
                <a:cxn ang="0">
                  <a:pos x="10" y="34"/>
                </a:cxn>
                <a:cxn ang="0">
                  <a:pos x="16" y="37"/>
                </a:cxn>
                <a:cxn ang="0">
                  <a:pos x="11" y="40"/>
                </a:cxn>
                <a:cxn ang="0">
                  <a:pos x="15" y="42"/>
                </a:cxn>
                <a:cxn ang="0">
                  <a:pos x="15" y="46"/>
                </a:cxn>
                <a:cxn ang="0">
                  <a:pos x="6" y="47"/>
                </a:cxn>
                <a:cxn ang="0">
                  <a:pos x="10" y="51"/>
                </a:cxn>
                <a:cxn ang="0">
                  <a:pos x="9" y="52"/>
                </a:cxn>
                <a:cxn ang="0">
                  <a:pos x="6" y="51"/>
                </a:cxn>
                <a:cxn ang="0">
                  <a:pos x="3" y="55"/>
                </a:cxn>
                <a:cxn ang="0">
                  <a:pos x="0" y="57"/>
                </a:cxn>
                <a:cxn ang="0">
                  <a:pos x="4" y="61"/>
                </a:cxn>
                <a:cxn ang="0">
                  <a:pos x="0" y="63"/>
                </a:cxn>
                <a:cxn ang="0">
                  <a:pos x="0" y="64"/>
                </a:cxn>
                <a:cxn ang="0">
                  <a:pos x="0" y="66"/>
                </a:cxn>
                <a:cxn ang="0">
                  <a:pos x="10" y="71"/>
                </a:cxn>
                <a:cxn ang="0">
                  <a:pos x="16" y="76"/>
                </a:cxn>
                <a:cxn ang="0">
                  <a:pos x="18" y="64"/>
                </a:cxn>
                <a:cxn ang="0">
                  <a:pos x="27" y="66"/>
                </a:cxn>
                <a:cxn ang="0">
                  <a:pos x="31" y="76"/>
                </a:cxn>
                <a:cxn ang="0">
                  <a:pos x="34" y="75"/>
                </a:cxn>
                <a:cxn ang="0">
                  <a:pos x="34" y="72"/>
                </a:cxn>
                <a:cxn ang="0">
                  <a:pos x="39" y="71"/>
                </a:cxn>
                <a:cxn ang="0">
                  <a:pos x="42" y="72"/>
                </a:cxn>
                <a:cxn ang="0">
                  <a:pos x="45" y="69"/>
                </a:cxn>
                <a:cxn ang="0">
                  <a:pos x="47" y="70"/>
                </a:cxn>
                <a:cxn ang="0">
                  <a:pos x="49" y="70"/>
                </a:cxn>
                <a:cxn ang="0">
                  <a:pos x="52" y="69"/>
                </a:cxn>
                <a:cxn ang="0">
                  <a:pos x="57" y="67"/>
                </a:cxn>
                <a:cxn ang="0">
                  <a:pos x="60" y="71"/>
                </a:cxn>
                <a:cxn ang="0">
                  <a:pos x="63" y="70"/>
                </a:cxn>
                <a:cxn ang="0">
                  <a:pos x="58" y="64"/>
                </a:cxn>
                <a:cxn ang="0">
                  <a:pos x="64" y="54"/>
                </a:cxn>
                <a:cxn ang="0">
                  <a:pos x="58" y="45"/>
                </a:cxn>
                <a:cxn ang="0">
                  <a:pos x="59" y="34"/>
                </a:cxn>
                <a:cxn ang="0">
                  <a:pos x="58" y="28"/>
                </a:cxn>
                <a:cxn ang="0">
                  <a:pos x="53" y="27"/>
                </a:cxn>
                <a:cxn ang="0">
                  <a:pos x="48" y="25"/>
                </a:cxn>
                <a:cxn ang="0">
                  <a:pos x="42" y="22"/>
                </a:cxn>
                <a:cxn ang="0">
                  <a:pos x="22" y="0"/>
                </a:cxn>
                <a:cxn ang="0">
                  <a:pos x="1" y="5"/>
                </a:cxn>
                <a:cxn ang="0">
                  <a:pos x="5" y="11"/>
                </a:cxn>
                <a:cxn ang="0">
                  <a:pos x="6" y="11"/>
                </a:cxn>
                <a:cxn ang="0">
                  <a:pos x="5" y="13"/>
                </a:cxn>
                <a:cxn ang="0">
                  <a:pos x="6" y="15"/>
                </a:cxn>
                <a:cxn ang="0">
                  <a:pos x="11" y="16"/>
                </a:cxn>
              </a:cxnLst>
              <a:rect l="0" t="0" r="r" b="b"/>
              <a:pathLst>
                <a:path w="64" h="76">
                  <a:moveTo>
                    <a:pt x="11" y="16"/>
                  </a:moveTo>
                  <a:lnTo>
                    <a:pt x="11" y="17"/>
                  </a:lnTo>
                  <a:lnTo>
                    <a:pt x="7" y="18"/>
                  </a:lnTo>
                  <a:lnTo>
                    <a:pt x="6" y="22"/>
                  </a:lnTo>
                  <a:lnTo>
                    <a:pt x="10" y="22"/>
                  </a:lnTo>
                  <a:lnTo>
                    <a:pt x="11" y="24"/>
                  </a:lnTo>
                  <a:lnTo>
                    <a:pt x="10" y="27"/>
                  </a:lnTo>
                  <a:lnTo>
                    <a:pt x="7" y="30"/>
                  </a:lnTo>
                  <a:lnTo>
                    <a:pt x="7" y="31"/>
                  </a:lnTo>
                  <a:lnTo>
                    <a:pt x="10" y="34"/>
                  </a:lnTo>
                  <a:lnTo>
                    <a:pt x="16" y="37"/>
                  </a:lnTo>
                  <a:lnTo>
                    <a:pt x="11" y="40"/>
                  </a:lnTo>
                  <a:lnTo>
                    <a:pt x="15" y="42"/>
                  </a:lnTo>
                  <a:lnTo>
                    <a:pt x="15" y="46"/>
                  </a:lnTo>
                  <a:lnTo>
                    <a:pt x="6" y="47"/>
                  </a:lnTo>
                  <a:lnTo>
                    <a:pt x="10" y="51"/>
                  </a:lnTo>
                  <a:lnTo>
                    <a:pt x="9" y="52"/>
                  </a:lnTo>
                  <a:lnTo>
                    <a:pt x="6" y="51"/>
                  </a:lnTo>
                  <a:lnTo>
                    <a:pt x="3" y="55"/>
                  </a:lnTo>
                  <a:lnTo>
                    <a:pt x="0" y="57"/>
                  </a:lnTo>
                  <a:lnTo>
                    <a:pt x="4" y="61"/>
                  </a:lnTo>
                  <a:lnTo>
                    <a:pt x="0" y="63"/>
                  </a:lnTo>
                  <a:lnTo>
                    <a:pt x="0" y="64"/>
                  </a:lnTo>
                  <a:lnTo>
                    <a:pt x="0" y="66"/>
                  </a:lnTo>
                  <a:lnTo>
                    <a:pt x="10" y="71"/>
                  </a:lnTo>
                  <a:lnTo>
                    <a:pt x="16" y="76"/>
                  </a:lnTo>
                  <a:lnTo>
                    <a:pt x="18" y="64"/>
                  </a:lnTo>
                  <a:lnTo>
                    <a:pt x="27" y="66"/>
                  </a:lnTo>
                  <a:lnTo>
                    <a:pt x="31" y="76"/>
                  </a:lnTo>
                  <a:lnTo>
                    <a:pt x="34" y="75"/>
                  </a:lnTo>
                  <a:lnTo>
                    <a:pt x="34" y="72"/>
                  </a:lnTo>
                  <a:lnTo>
                    <a:pt x="39" y="71"/>
                  </a:lnTo>
                  <a:lnTo>
                    <a:pt x="42" y="72"/>
                  </a:lnTo>
                  <a:lnTo>
                    <a:pt x="45" y="69"/>
                  </a:lnTo>
                  <a:lnTo>
                    <a:pt x="47" y="70"/>
                  </a:lnTo>
                  <a:lnTo>
                    <a:pt x="49" y="70"/>
                  </a:lnTo>
                  <a:lnTo>
                    <a:pt x="52" y="69"/>
                  </a:lnTo>
                  <a:lnTo>
                    <a:pt x="57" y="67"/>
                  </a:lnTo>
                  <a:lnTo>
                    <a:pt x="60" y="71"/>
                  </a:lnTo>
                  <a:lnTo>
                    <a:pt x="63" y="70"/>
                  </a:lnTo>
                  <a:lnTo>
                    <a:pt x="58" y="64"/>
                  </a:lnTo>
                  <a:lnTo>
                    <a:pt x="64" y="54"/>
                  </a:lnTo>
                  <a:lnTo>
                    <a:pt x="58" y="45"/>
                  </a:lnTo>
                  <a:lnTo>
                    <a:pt x="59" y="34"/>
                  </a:lnTo>
                  <a:lnTo>
                    <a:pt x="58" y="28"/>
                  </a:lnTo>
                  <a:lnTo>
                    <a:pt x="53" y="27"/>
                  </a:lnTo>
                  <a:lnTo>
                    <a:pt x="48" y="25"/>
                  </a:lnTo>
                  <a:lnTo>
                    <a:pt x="42" y="22"/>
                  </a:lnTo>
                  <a:lnTo>
                    <a:pt x="22" y="0"/>
                  </a:lnTo>
                  <a:lnTo>
                    <a:pt x="1" y="5"/>
                  </a:lnTo>
                  <a:lnTo>
                    <a:pt x="5" y="11"/>
                  </a:lnTo>
                  <a:lnTo>
                    <a:pt x="6" y="11"/>
                  </a:lnTo>
                  <a:lnTo>
                    <a:pt x="5" y="13"/>
                  </a:lnTo>
                  <a:lnTo>
                    <a:pt x="6" y="15"/>
                  </a:lnTo>
                  <a:lnTo>
                    <a:pt x="11" y="1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77" name="Freeform 391"/>
            <p:cNvSpPr/>
            <p:nvPr/>
          </p:nvSpPr>
          <p:spPr bwMode="auto">
            <a:xfrm>
              <a:off x="554" y="1315"/>
              <a:ext cx="1144" cy="559"/>
            </a:xfrm>
            <a:custGeom>
              <a:avLst/>
              <a:gdLst/>
              <a:ahLst/>
              <a:cxnLst>
                <a:cxn ang="0">
                  <a:pos x="793" y="84"/>
                </a:cxn>
                <a:cxn ang="0">
                  <a:pos x="839" y="34"/>
                </a:cxn>
                <a:cxn ang="0">
                  <a:pos x="756" y="56"/>
                </a:cxn>
                <a:cxn ang="0">
                  <a:pos x="723" y="32"/>
                </a:cxn>
                <a:cxn ang="0">
                  <a:pos x="721" y="2"/>
                </a:cxn>
                <a:cxn ang="0">
                  <a:pos x="709" y="38"/>
                </a:cxn>
                <a:cxn ang="0">
                  <a:pos x="655" y="75"/>
                </a:cxn>
                <a:cxn ang="0">
                  <a:pos x="666" y="55"/>
                </a:cxn>
                <a:cxn ang="0">
                  <a:pos x="627" y="63"/>
                </a:cxn>
                <a:cxn ang="0">
                  <a:pos x="544" y="52"/>
                </a:cxn>
                <a:cxn ang="0">
                  <a:pos x="509" y="64"/>
                </a:cxn>
                <a:cxn ang="0">
                  <a:pos x="437" y="45"/>
                </a:cxn>
                <a:cxn ang="0">
                  <a:pos x="346" y="36"/>
                </a:cxn>
                <a:cxn ang="0">
                  <a:pos x="288" y="28"/>
                </a:cxn>
                <a:cxn ang="0">
                  <a:pos x="124" y="69"/>
                </a:cxn>
                <a:cxn ang="0">
                  <a:pos x="22" y="188"/>
                </a:cxn>
                <a:cxn ang="0">
                  <a:pos x="72" y="254"/>
                </a:cxn>
                <a:cxn ang="0">
                  <a:pos x="47" y="277"/>
                </a:cxn>
                <a:cxn ang="0">
                  <a:pos x="61" y="298"/>
                </a:cxn>
                <a:cxn ang="0">
                  <a:pos x="63" y="321"/>
                </a:cxn>
                <a:cxn ang="0">
                  <a:pos x="37" y="337"/>
                </a:cxn>
                <a:cxn ang="0">
                  <a:pos x="59" y="344"/>
                </a:cxn>
                <a:cxn ang="0">
                  <a:pos x="70" y="358"/>
                </a:cxn>
                <a:cxn ang="0">
                  <a:pos x="75" y="370"/>
                </a:cxn>
                <a:cxn ang="0">
                  <a:pos x="271" y="373"/>
                </a:cxn>
                <a:cxn ang="0">
                  <a:pos x="468" y="367"/>
                </a:cxn>
                <a:cxn ang="0">
                  <a:pos x="582" y="409"/>
                </a:cxn>
                <a:cxn ang="0">
                  <a:pos x="579" y="495"/>
                </a:cxn>
                <a:cxn ang="0">
                  <a:pos x="695" y="457"/>
                </a:cxn>
                <a:cxn ang="0">
                  <a:pos x="820" y="403"/>
                </a:cxn>
                <a:cxn ang="0">
                  <a:pos x="868" y="428"/>
                </a:cxn>
                <a:cxn ang="0">
                  <a:pos x="841" y="451"/>
                </a:cxn>
                <a:cxn ang="0">
                  <a:pos x="913" y="439"/>
                </a:cxn>
                <a:cxn ang="0">
                  <a:pos x="865" y="408"/>
                </a:cxn>
                <a:cxn ang="0">
                  <a:pos x="891" y="378"/>
                </a:cxn>
                <a:cxn ang="0">
                  <a:pos x="809" y="388"/>
                </a:cxn>
                <a:cxn ang="0">
                  <a:pos x="978" y="337"/>
                </a:cxn>
                <a:cxn ang="0">
                  <a:pos x="1031" y="297"/>
                </a:cxn>
                <a:cxn ang="0">
                  <a:pos x="976" y="295"/>
                </a:cxn>
                <a:cxn ang="0">
                  <a:pos x="987" y="272"/>
                </a:cxn>
                <a:cxn ang="0">
                  <a:pos x="981" y="260"/>
                </a:cxn>
                <a:cxn ang="0">
                  <a:pos x="966" y="238"/>
                </a:cxn>
                <a:cxn ang="0">
                  <a:pos x="966" y="218"/>
                </a:cxn>
                <a:cxn ang="0">
                  <a:pos x="965" y="188"/>
                </a:cxn>
                <a:cxn ang="0">
                  <a:pos x="942" y="201"/>
                </a:cxn>
                <a:cxn ang="0">
                  <a:pos x="899" y="219"/>
                </a:cxn>
                <a:cxn ang="0">
                  <a:pos x="893" y="194"/>
                </a:cxn>
                <a:cxn ang="0">
                  <a:pos x="883" y="160"/>
                </a:cxn>
                <a:cxn ang="0">
                  <a:pos x="810" y="163"/>
                </a:cxn>
                <a:cxn ang="0">
                  <a:pos x="772" y="254"/>
                </a:cxn>
                <a:cxn ang="0">
                  <a:pos x="702" y="327"/>
                </a:cxn>
                <a:cxn ang="0">
                  <a:pos x="682" y="284"/>
                </a:cxn>
                <a:cxn ang="0">
                  <a:pos x="599" y="231"/>
                </a:cxn>
                <a:cxn ang="0">
                  <a:pos x="570" y="201"/>
                </a:cxn>
                <a:cxn ang="0">
                  <a:pos x="647" y="140"/>
                </a:cxn>
                <a:cxn ang="0">
                  <a:pos x="685" y="122"/>
                </a:cxn>
                <a:cxn ang="0">
                  <a:pos x="723" y="96"/>
                </a:cxn>
              </a:cxnLst>
              <a:rect l="0" t="0" r="r" b="b"/>
              <a:pathLst>
                <a:path w="1031" h="502">
                  <a:moveTo>
                    <a:pt x="759" y="87"/>
                  </a:moveTo>
                  <a:lnTo>
                    <a:pt x="753" y="81"/>
                  </a:lnTo>
                  <a:lnTo>
                    <a:pt x="769" y="82"/>
                  </a:lnTo>
                  <a:lnTo>
                    <a:pt x="777" y="86"/>
                  </a:lnTo>
                  <a:lnTo>
                    <a:pt x="785" y="85"/>
                  </a:lnTo>
                  <a:lnTo>
                    <a:pt x="779" y="76"/>
                  </a:lnTo>
                  <a:lnTo>
                    <a:pt x="785" y="78"/>
                  </a:lnTo>
                  <a:lnTo>
                    <a:pt x="789" y="79"/>
                  </a:lnTo>
                  <a:lnTo>
                    <a:pt x="793" y="84"/>
                  </a:lnTo>
                  <a:lnTo>
                    <a:pt x="822" y="73"/>
                  </a:lnTo>
                  <a:lnTo>
                    <a:pt x="827" y="66"/>
                  </a:lnTo>
                  <a:lnTo>
                    <a:pt x="826" y="57"/>
                  </a:lnTo>
                  <a:lnTo>
                    <a:pt x="827" y="52"/>
                  </a:lnTo>
                  <a:lnTo>
                    <a:pt x="841" y="48"/>
                  </a:lnTo>
                  <a:lnTo>
                    <a:pt x="833" y="45"/>
                  </a:lnTo>
                  <a:lnTo>
                    <a:pt x="845" y="40"/>
                  </a:lnTo>
                  <a:lnTo>
                    <a:pt x="826" y="36"/>
                  </a:lnTo>
                  <a:lnTo>
                    <a:pt x="839" y="34"/>
                  </a:lnTo>
                  <a:lnTo>
                    <a:pt x="804" y="33"/>
                  </a:lnTo>
                  <a:lnTo>
                    <a:pt x="801" y="42"/>
                  </a:lnTo>
                  <a:lnTo>
                    <a:pt x="802" y="45"/>
                  </a:lnTo>
                  <a:lnTo>
                    <a:pt x="801" y="48"/>
                  </a:lnTo>
                  <a:lnTo>
                    <a:pt x="790" y="48"/>
                  </a:lnTo>
                  <a:lnTo>
                    <a:pt x="763" y="69"/>
                  </a:lnTo>
                  <a:lnTo>
                    <a:pt x="754" y="70"/>
                  </a:lnTo>
                  <a:lnTo>
                    <a:pt x="751" y="58"/>
                  </a:lnTo>
                  <a:lnTo>
                    <a:pt x="756" y="56"/>
                  </a:lnTo>
                  <a:lnTo>
                    <a:pt x="763" y="45"/>
                  </a:lnTo>
                  <a:lnTo>
                    <a:pt x="753" y="40"/>
                  </a:lnTo>
                  <a:lnTo>
                    <a:pt x="731" y="56"/>
                  </a:lnTo>
                  <a:lnTo>
                    <a:pt x="737" y="43"/>
                  </a:lnTo>
                  <a:lnTo>
                    <a:pt x="732" y="39"/>
                  </a:lnTo>
                  <a:lnTo>
                    <a:pt x="744" y="37"/>
                  </a:lnTo>
                  <a:lnTo>
                    <a:pt x="737" y="34"/>
                  </a:lnTo>
                  <a:lnTo>
                    <a:pt x="724" y="33"/>
                  </a:lnTo>
                  <a:lnTo>
                    <a:pt x="723" y="32"/>
                  </a:lnTo>
                  <a:lnTo>
                    <a:pt x="732" y="27"/>
                  </a:lnTo>
                  <a:lnTo>
                    <a:pt x="732" y="25"/>
                  </a:lnTo>
                  <a:lnTo>
                    <a:pt x="738" y="25"/>
                  </a:lnTo>
                  <a:lnTo>
                    <a:pt x="733" y="16"/>
                  </a:lnTo>
                  <a:lnTo>
                    <a:pt x="738" y="7"/>
                  </a:lnTo>
                  <a:lnTo>
                    <a:pt x="731" y="2"/>
                  </a:lnTo>
                  <a:lnTo>
                    <a:pt x="726" y="2"/>
                  </a:lnTo>
                  <a:lnTo>
                    <a:pt x="730" y="0"/>
                  </a:lnTo>
                  <a:lnTo>
                    <a:pt x="721" y="2"/>
                  </a:lnTo>
                  <a:lnTo>
                    <a:pt x="726" y="2"/>
                  </a:lnTo>
                  <a:lnTo>
                    <a:pt x="708" y="6"/>
                  </a:lnTo>
                  <a:lnTo>
                    <a:pt x="711" y="9"/>
                  </a:lnTo>
                  <a:lnTo>
                    <a:pt x="699" y="9"/>
                  </a:lnTo>
                  <a:lnTo>
                    <a:pt x="694" y="19"/>
                  </a:lnTo>
                  <a:lnTo>
                    <a:pt x="696" y="20"/>
                  </a:lnTo>
                  <a:lnTo>
                    <a:pt x="688" y="22"/>
                  </a:lnTo>
                  <a:lnTo>
                    <a:pt x="683" y="31"/>
                  </a:lnTo>
                  <a:lnTo>
                    <a:pt x="709" y="38"/>
                  </a:lnTo>
                  <a:lnTo>
                    <a:pt x="701" y="40"/>
                  </a:lnTo>
                  <a:lnTo>
                    <a:pt x="702" y="38"/>
                  </a:lnTo>
                  <a:lnTo>
                    <a:pt x="696" y="42"/>
                  </a:lnTo>
                  <a:lnTo>
                    <a:pt x="689" y="48"/>
                  </a:lnTo>
                  <a:lnTo>
                    <a:pt x="701" y="44"/>
                  </a:lnTo>
                  <a:lnTo>
                    <a:pt x="695" y="50"/>
                  </a:lnTo>
                  <a:lnTo>
                    <a:pt x="671" y="58"/>
                  </a:lnTo>
                  <a:lnTo>
                    <a:pt x="661" y="69"/>
                  </a:lnTo>
                  <a:lnTo>
                    <a:pt x="655" y="75"/>
                  </a:lnTo>
                  <a:lnTo>
                    <a:pt x="647" y="75"/>
                  </a:lnTo>
                  <a:lnTo>
                    <a:pt x="648" y="79"/>
                  </a:lnTo>
                  <a:lnTo>
                    <a:pt x="647" y="75"/>
                  </a:lnTo>
                  <a:lnTo>
                    <a:pt x="648" y="75"/>
                  </a:lnTo>
                  <a:lnTo>
                    <a:pt x="657" y="74"/>
                  </a:lnTo>
                  <a:lnTo>
                    <a:pt x="653" y="72"/>
                  </a:lnTo>
                  <a:lnTo>
                    <a:pt x="657" y="68"/>
                  </a:lnTo>
                  <a:lnTo>
                    <a:pt x="651" y="69"/>
                  </a:lnTo>
                  <a:lnTo>
                    <a:pt x="666" y="55"/>
                  </a:lnTo>
                  <a:lnTo>
                    <a:pt x="655" y="57"/>
                  </a:lnTo>
                  <a:lnTo>
                    <a:pt x="658" y="55"/>
                  </a:lnTo>
                  <a:lnTo>
                    <a:pt x="645" y="52"/>
                  </a:lnTo>
                  <a:lnTo>
                    <a:pt x="635" y="56"/>
                  </a:lnTo>
                  <a:lnTo>
                    <a:pt x="637" y="61"/>
                  </a:lnTo>
                  <a:lnTo>
                    <a:pt x="646" y="62"/>
                  </a:lnTo>
                  <a:lnTo>
                    <a:pt x="634" y="63"/>
                  </a:lnTo>
                  <a:lnTo>
                    <a:pt x="630" y="58"/>
                  </a:lnTo>
                  <a:lnTo>
                    <a:pt x="627" y="63"/>
                  </a:lnTo>
                  <a:lnTo>
                    <a:pt x="603" y="62"/>
                  </a:lnTo>
                  <a:lnTo>
                    <a:pt x="580" y="62"/>
                  </a:lnTo>
                  <a:lnTo>
                    <a:pt x="573" y="58"/>
                  </a:lnTo>
                  <a:lnTo>
                    <a:pt x="563" y="57"/>
                  </a:lnTo>
                  <a:lnTo>
                    <a:pt x="559" y="51"/>
                  </a:lnTo>
                  <a:lnTo>
                    <a:pt x="556" y="45"/>
                  </a:lnTo>
                  <a:lnTo>
                    <a:pt x="519" y="54"/>
                  </a:lnTo>
                  <a:lnTo>
                    <a:pt x="526" y="56"/>
                  </a:lnTo>
                  <a:lnTo>
                    <a:pt x="544" y="52"/>
                  </a:lnTo>
                  <a:lnTo>
                    <a:pt x="556" y="51"/>
                  </a:lnTo>
                  <a:lnTo>
                    <a:pt x="533" y="58"/>
                  </a:lnTo>
                  <a:lnTo>
                    <a:pt x="522" y="60"/>
                  </a:lnTo>
                  <a:lnTo>
                    <a:pt x="515" y="78"/>
                  </a:lnTo>
                  <a:lnTo>
                    <a:pt x="510" y="74"/>
                  </a:lnTo>
                  <a:lnTo>
                    <a:pt x="508" y="85"/>
                  </a:lnTo>
                  <a:lnTo>
                    <a:pt x="503" y="73"/>
                  </a:lnTo>
                  <a:lnTo>
                    <a:pt x="511" y="73"/>
                  </a:lnTo>
                  <a:lnTo>
                    <a:pt x="509" y="64"/>
                  </a:lnTo>
                  <a:lnTo>
                    <a:pt x="502" y="68"/>
                  </a:lnTo>
                  <a:lnTo>
                    <a:pt x="502" y="63"/>
                  </a:lnTo>
                  <a:lnTo>
                    <a:pt x="493" y="60"/>
                  </a:lnTo>
                  <a:lnTo>
                    <a:pt x="449" y="64"/>
                  </a:lnTo>
                  <a:lnTo>
                    <a:pt x="432" y="60"/>
                  </a:lnTo>
                  <a:lnTo>
                    <a:pt x="450" y="55"/>
                  </a:lnTo>
                  <a:lnTo>
                    <a:pt x="456" y="54"/>
                  </a:lnTo>
                  <a:lnTo>
                    <a:pt x="444" y="44"/>
                  </a:lnTo>
                  <a:lnTo>
                    <a:pt x="437" y="45"/>
                  </a:lnTo>
                  <a:lnTo>
                    <a:pt x="406" y="38"/>
                  </a:lnTo>
                  <a:lnTo>
                    <a:pt x="377" y="31"/>
                  </a:lnTo>
                  <a:lnTo>
                    <a:pt x="360" y="38"/>
                  </a:lnTo>
                  <a:lnTo>
                    <a:pt x="354" y="37"/>
                  </a:lnTo>
                  <a:lnTo>
                    <a:pt x="359" y="33"/>
                  </a:lnTo>
                  <a:lnTo>
                    <a:pt x="363" y="26"/>
                  </a:lnTo>
                  <a:lnTo>
                    <a:pt x="358" y="28"/>
                  </a:lnTo>
                  <a:lnTo>
                    <a:pt x="353" y="33"/>
                  </a:lnTo>
                  <a:lnTo>
                    <a:pt x="346" y="36"/>
                  </a:lnTo>
                  <a:lnTo>
                    <a:pt x="340" y="39"/>
                  </a:lnTo>
                  <a:lnTo>
                    <a:pt x="335" y="28"/>
                  </a:lnTo>
                  <a:lnTo>
                    <a:pt x="330" y="21"/>
                  </a:lnTo>
                  <a:lnTo>
                    <a:pt x="331" y="25"/>
                  </a:lnTo>
                  <a:lnTo>
                    <a:pt x="306" y="33"/>
                  </a:lnTo>
                  <a:lnTo>
                    <a:pt x="307" y="31"/>
                  </a:lnTo>
                  <a:lnTo>
                    <a:pt x="281" y="34"/>
                  </a:lnTo>
                  <a:lnTo>
                    <a:pt x="307" y="26"/>
                  </a:lnTo>
                  <a:lnTo>
                    <a:pt x="288" y="28"/>
                  </a:lnTo>
                  <a:lnTo>
                    <a:pt x="259" y="36"/>
                  </a:lnTo>
                  <a:lnTo>
                    <a:pt x="229" y="44"/>
                  </a:lnTo>
                  <a:lnTo>
                    <a:pt x="226" y="48"/>
                  </a:lnTo>
                  <a:lnTo>
                    <a:pt x="216" y="46"/>
                  </a:lnTo>
                  <a:lnTo>
                    <a:pt x="214" y="49"/>
                  </a:lnTo>
                  <a:lnTo>
                    <a:pt x="190" y="42"/>
                  </a:lnTo>
                  <a:lnTo>
                    <a:pt x="167" y="33"/>
                  </a:lnTo>
                  <a:lnTo>
                    <a:pt x="145" y="51"/>
                  </a:lnTo>
                  <a:lnTo>
                    <a:pt x="124" y="69"/>
                  </a:lnTo>
                  <a:lnTo>
                    <a:pt x="102" y="87"/>
                  </a:lnTo>
                  <a:lnTo>
                    <a:pt x="81" y="105"/>
                  </a:lnTo>
                  <a:lnTo>
                    <a:pt x="61" y="124"/>
                  </a:lnTo>
                  <a:lnTo>
                    <a:pt x="41" y="144"/>
                  </a:lnTo>
                  <a:lnTo>
                    <a:pt x="21" y="163"/>
                  </a:lnTo>
                  <a:lnTo>
                    <a:pt x="0" y="181"/>
                  </a:lnTo>
                  <a:lnTo>
                    <a:pt x="25" y="181"/>
                  </a:lnTo>
                  <a:lnTo>
                    <a:pt x="19" y="184"/>
                  </a:lnTo>
                  <a:lnTo>
                    <a:pt x="22" y="188"/>
                  </a:lnTo>
                  <a:lnTo>
                    <a:pt x="22" y="205"/>
                  </a:lnTo>
                  <a:lnTo>
                    <a:pt x="34" y="200"/>
                  </a:lnTo>
                  <a:lnTo>
                    <a:pt x="43" y="195"/>
                  </a:lnTo>
                  <a:lnTo>
                    <a:pt x="61" y="189"/>
                  </a:lnTo>
                  <a:lnTo>
                    <a:pt x="66" y="207"/>
                  </a:lnTo>
                  <a:lnTo>
                    <a:pt x="63" y="223"/>
                  </a:lnTo>
                  <a:lnTo>
                    <a:pt x="59" y="238"/>
                  </a:lnTo>
                  <a:lnTo>
                    <a:pt x="66" y="247"/>
                  </a:lnTo>
                  <a:lnTo>
                    <a:pt x="72" y="254"/>
                  </a:lnTo>
                  <a:lnTo>
                    <a:pt x="58" y="270"/>
                  </a:lnTo>
                  <a:lnTo>
                    <a:pt x="71" y="259"/>
                  </a:lnTo>
                  <a:lnTo>
                    <a:pt x="71" y="262"/>
                  </a:lnTo>
                  <a:lnTo>
                    <a:pt x="59" y="270"/>
                  </a:lnTo>
                  <a:lnTo>
                    <a:pt x="61" y="270"/>
                  </a:lnTo>
                  <a:lnTo>
                    <a:pt x="54" y="276"/>
                  </a:lnTo>
                  <a:lnTo>
                    <a:pt x="49" y="276"/>
                  </a:lnTo>
                  <a:lnTo>
                    <a:pt x="49" y="282"/>
                  </a:lnTo>
                  <a:lnTo>
                    <a:pt x="47" y="277"/>
                  </a:lnTo>
                  <a:lnTo>
                    <a:pt x="46" y="284"/>
                  </a:lnTo>
                  <a:lnTo>
                    <a:pt x="53" y="284"/>
                  </a:lnTo>
                  <a:lnTo>
                    <a:pt x="48" y="284"/>
                  </a:lnTo>
                  <a:lnTo>
                    <a:pt x="48" y="288"/>
                  </a:lnTo>
                  <a:lnTo>
                    <a:pt x="45" y="285"/>
                  </a:lnTo>
                  <a:lnTo>
                    <a:pt x="47" y="297"/>
                  </a:lnTo>
                  <a:lnTo>
                    <a:pt x="65" y="286"/>
                  </a:lnTo>
                  <a:lnTo>
                    <a:pt x="58" y="296"/>
                  </a:lnTo>
                  <a:lnTo>
                    <a:pt x="61" y="298"/>
                  </a:lnTo>
                  <a:lnTo>
                    <a:pt x="54" y="296"/>
                  </a:lnTo>
                  <a:lnTo>
                    <a:pt x="52" y="307"/>
                  </a:lnTo>
                  <a:lnTo>
                    <a:pt x="55" y="306"/>
                  </a:lnTo>
                  <a:lnTo>
                    <a:pt x="45" y="316"/>
                  </a:lnTo>
                  <a:lnTo>
                    <a:pt x="51" y="313"/>
                  </a:lnTo>
                  <a:lnTo>
                    <a:pt x="49" y="318"/>
                  </a:lnTo>
                  <a:lnTo>
                    <a:pt x="70" y="307"/>
                  </a:lnTo>
                  <a:lnTo>
                    <a:pt x="64" y="315"/>
                  </a:lnTo>
                  <a:lnTo>
                    <a:pt x="63" y="321"/>
                  </a:lnTo>
                  <a:lnTo>
                    <a:pt x="60" y="315"/>
                  </a:lnTo>
                  <a:lnTo>
                    <a:pt x="45" y="325"/>
                  </a:lnTo>
                  <a:lnTo>
                    <a:pt x="45" y="328"/>
                  </a:lnTo>
                  <a:lnTo>
                    <a:pt x="49" y="326"/>
                  </a:lnTo>
                  <a:lnTo>
                    <a:pt x="59" y="327"/>
                  </a:lnTo>
                  <a:lnTo>
                    <a:pt x="43" y="331"/>
                  </a:lnTo>
                  <a:lnTo>
                    <a:pt x="40" y="332"/>
                  </a:lnTo>
                  <a:lnTo>
                    <a:pt x="46" y="333"/>
                  </a:lnTo>
                  <a:lnTo>
                    <a:pt x="37" y="337"/>
                  </a:lnTo>
                  <a:lnTo>
                    <a:pt x="48" y="340"/>
                  </a:lnTo>
                  <a:lnTo>
                    <a:pt x="52" y="338"/>
                  </a:lnTo>
                  <a:lnTo>
                    <a:pt x="55" y="339"/>
                  </a:lnTo>
                  <a:lnTo>
                    <a:pt x="51" y="342"/>
                  </a:lnTo>
                  <a:lnTo>
                    <a:pt x="57" y="342"/>
                  </a:lnTo>
                  <a:lnTo>
                    <a:pt x="52" y="344"/>
                  </a:lnTo>
                  <a:lnTo>
                    <a:pt x="64" y="340"/>
                  </a:lnTo>
                  <a:lnTo>
                    <a:pt x="66" y="338"/>
                  </a:lnTo>
                  <a:lnTo>
                    <a:pt x="59" y="344"/>
                  </a:lnTo>
                  <a:lnTo>
                    <a:pt x="53" y="344"/>
                  </a:lnTo>
                  <a:lnTo>
                    <a:pt x="52" y="348"/>
                  </a:lnTo>
                  <a:lnTo>
                    <a:pt x="61" y="344"/>
                  </a:lnTo>
                  <a:lnTo>
                    <a:pt x="61" y="348"/>
                  </a:lnTo>
                  <a:lnTo>
                    <a:pt x="71" y="342"/>
                  </a:lnTo>
                  <a:lnTo>
                    <a:pt x="66" y="350"/>
                  </a:lnTo>
                  <a:lnTo>
                    <a:pt x="76" y="346"/>
                  </a:lnTo>
                  <a:lnTo>
                    <a:pt x="63" y="355"/>
                  </a:lnTo>
                  <a:lnTo>
                    <a:pt x="70" y="358"/>
                  </a:lnTo>
                  <a:lnTo>
                    <a:pt x="77" y="351"/>
                  </a:lnTo>
                  <a:lnTo>
                    <a:pt x="72" y="362"/>
                  </a:lnTo>
                  <a:lnTo>
                    <a:pt x="75" y="362"/>
                  </a:lnTo>
                  <a:lnTo>
                    <a:pt x="69" y="362"/>
                  </a:lnTo>
                  <a:lnTo>
                    <a:pt x="75" y="364"/>
                  </a:lnTo>
                  <a:lnTo>
                    <a:pt x="81" y="362"/>
                  </a:lnTo>
                  <a:lnTo>
                    <a:pt x="76" y="367"/>
                  </a:lnTo>
                  <a:lnTo>
                    <a:pt x="81" y="368"/>
                  </a:lnTo>
                  <a:lnTo>
                    <a:pt x="75" y="370"/>
                  </a:lnTo>
                  <a:lnTo>
                    <a:pt x="79" y="373"/>
                  </a:lnTo>
                  <a:lnTo>
                    <a:pt x="103" y="373"/>
                  </a:lnTo>
                  <a:lnTo>
                    <a:pt x="127" y="373"/>
                  </a:lnTo>
                  <a:lnTo>
                    <a:pt x="151" y="373"/>
                  </a:lnTo>
                  <a:lnTo>
                    <a:pt x="175" y="373"/>
                  </a:lnTo>
                  <a:lnTo>
                    <a:pt x="199" y="373"/>
                  </a:lnTo>
                  <a:lnTo>
                    <a:pt x="223" y="373"/>
                  </a:lnTo>
                  <a:lnTo>
                    <a:pt x="247" y="373"/>
                  </a:lnTo>
                  <a:lnTo>
                    <a:pt x="271" y="373"/>
                  </a:lnTo>
                  <a:lnTo>
                    <a:pt x="295" y="373"/>
                  </a:lnTo>
                  <a:lnTo>
                    <a:pt x="319" y="373"/>
                  </a:lnTo>
                  <a:lnTo>
                    <a:pt x="342" y="373"/>
                  </a:lnTo>
                  <a:lnTo>
                    <a:pt x="366" y="373"/>
                  </a:lnTo>
                  <a:lnTo>
                    <a:pt x="390" y="373"/>
                  </a:lnTo>
                  <a:lnTo>
                    <a:pt x="414" y="373"/>
                  </a:lnTo>
                  <a:lnTo>
                    <a:pt x="438" y="373"/>
                  </a:lnTo>
                  <a:lnTo>
                    <a:pt x="462" y="373"/>
                  </a:lnTo>
                  <a:lnTo>
                    <a:pt x="468" y="367"/>
                  </a:lnTo>
                  <a:lnTo>
                    <a:pt x="467" y="376"/>
                  </a:lnTo>
                  <a:lnTo>
                    <a:pt x="483" y="380"/>
                  </a:lnTo>
                  <a:lnTo>
                    <a:pt x="503" y="388"/>
                  </a:lnTo>
                  <a:lnTo>
                    <a:pt x="515" y="386"/>
                  </a:lnTo>
                  <a:lnTo>
                    <a:pt x="527" y="391"/>
                  </a:lnTo>
                  <a:lnTo>
                    <a:pt x="546" y="386"/>
                  </a:lnTo>
                  <a:lnTo>
                    <a:pt x="558" y="394"/>
                  </a:lnTo>
                  <a:lnTo>
                    <a:pt x="570" y="402"/>
                  </a:lnTo>
                  <a:lnTo>
                    <a:pt x="582" y="409"/>
                  </a:lnTo>
                  <a:lnTo>
                    <a:pt x="594" y="417"/>
                  </a:lnTo>
                  <a:lnTo>
                    <a:pt x="595" y="424"/>
                  </a:lnTo>
                  <a:lnTo>
                    <a:pt x="600" y="423"/>
                  </a:lnTo>
                  <a:lnTo>
                    <a:pt x="599" y="428"/>
                  </a:lnTo>
                  <a:lnTo>
                    <a:pt x="610" y="436"/>
                  </a:lnTo>
                  <a:lnTo>
                    <a:pt x="606" y="452"/>
                  </a:lnTo>
                  <a:lnTo>
                    <a:pt x="604" y="469"/>
                  </a:lnTo>
                  <a:lnTo>
                    <a:pt x="597" y="478"/>
                  </a:lnTo>
                  <a:lnTo>
                    <a:pt x="579" y="495"/>
                  </a:lnTo>
                  <a:lnTo>
                    <a:pt x="583" y="502"/>
                  </a:lnTo>
                  <a:lnTo>
                    <a:pt x="599" y="496"/>
                  </a:lnTo>
                  <a:lnTo>
                    <a:pt x="613" y="492"/>
                  </a:lnTo>
                  <a:lnTo>
                    <a:pt x="629" y="487"/>
                  </a:lnTo>
                  <a:lnTo>
                    <a:pt x="645" y="482"/>
                  </a:lnTo>
                  <a:lnTo>
                    <a:pt x="646" y="470"/>
                  </a:lnTo>
                  <a:lnTo>
                    <a:pt x="663" y="469"/>
                  </a:lnTo>
                  <a:lnTo>
                    <a:pt x="681" y="468"/>
                  </a:lnTo>
                  <a:lnTo>
                    <a:pt x="695" y="457"/>
                  </a:lnTo>
                  <a:lnTo>
                    <a:pt x="709" y="446"/>
                  </a:lnTo>
                  <a:lnTo>
                    <a:pt x="737" y="445"/>
                  </a:lnTo>
                  <a:lnTo>
                    <a:pt x="765" y="442"/>
                  </a:lnTo>
                  <a:lnTo>
                    <a:pt x="774" y="436"/>
                  </a:lnTo>
                  <a:lnTo>
                    <a:pt x="787" y="426"/>
                  </a:lnTo>
                  <a:lnTo>
                    <a:pt x="799" y="412"/>
                  </a:lnTo>
                  <a:lnTo>
                    <a:pt x="813" y="400"/>
                  </a:lnTo>
                  <a:lnTo>
                    <a:pt x="814" y="403"/>
                  </a:lnTo>
                  <a:lnTo>
                    <a:pt x="820" y="403"/>
                  </a:lnTo>
                  <a:lnTo>
                    <a:pt x="829" y="406"/>
                  </a:lnTo>
                  <a:lnTo>
                    <a:pt x="823" y="428"/>
                  </a:lnTo>
                  <a:lnTo>
                    <a:pt x="827" y="440"/>
                  </a:lnTo>
                  <a:lnTo>
                    <a:pt x="831" y="442"/>
                  </a:lnTo>
                  <a:lnTo>
                    <a:pt x="844" y="436"/>
                  </a:lnTo>
                  <a:lnTo>
                    <a:pt x="843" y="438"/>
                  </a:lnTo>
                  <a:lnTo>
                    <a:pt x="863" y="432"/>
                  </a:lnTo>
                  <a:lnTo>
                    <a:pt x="867" y="424"/>
                  </a:lnTo>
                  <a:lnTo>
                    <a:pt x="868" y="428"/>
                  </a:lnTo>
                  <a:lnTo>
                    <a:pt x="871" y="428"/>
                  </a:lnTo>
                  <a:lnTo>
                    <a:pt x="861" y="435"/>
                  </a:lnTo>
                  <a:lnTo>
                    <a:pt x="882" y="436"/>
                  </a:lnTo>
                  <a:lnTo>
                    <a:pt x="869" y="441"/>
                  </a:lnTo>
                  <a:lnTo>
                    <a:pt x="868" y="438"/>
                  </a:lnTo>
                  <a:lnTo>
                    <a:pt x="846" y="448"/>
                  </a:lnTo>
                  <a:lnTo>
                    <a:pt x="850" y="447"/>
                  </a:lnTo>
                  <a:lnTo>
                    <a:pt x="837" y="453"/>
                  </a:lnTo>
                  <a:lnTo>
                    <a:pt x="841" y="451"/>
                  </a:lnTo>
                  <a:lnTo>
                    <a:pt x="834" y="459"/>
                  </a:lnTo>
                  <a:lnTo>
                    <a:pt x="839" y="469"/>
                  </a:lnTo>
                  <a:lnTo>
                    <a:pt x="847" y="466"/>
                  </a:lnTo>
                  <a:lnTo>
                    <a:pt x="868" y="450"/>
                  </a:lnTo>
                  <a:lnTo>
                    <a:pt x="870" y="452"/>
                  </a:lnTo>
                  <a:lnTo>
                    <a:pt x="875" y="450"/>
                  </a:lnTo>
                  <a:lnTo>
                    <a:pt x="877" y="451"/>
                  </a:lnTo>
                  <a:lnTo>
                    <a:pt x="895" y="445"/>
                  </a:lnTo>
                  <a:lnTo>
                    <a:pt x="913" y="439"/>
                  </a:lnTo>
                  <a:lnTo>
                    <a:pt x="909" y="436"/>
                  </a:lnTo>
                  <a:lnTo>
                    <a:pt x="913" y="435"/>
                  </a:lnTo>
                  <a:lnTo>
                    <a:pt x="906" y="428"/>
                  </a:lnTo>
                  <a:lnTo>
                    <a:pt x="900" y="430"/>
                  </a:lnTo>
                  <a:lnTo>
                    <a:pt x="888" y="429"/>
                  </a:lnTo>
                  <a:lnTo>
                    <a:pt x="879" y="424"/>
                  </a:lnTo>
                  <a:lnTo>
                    <a:pt x="871" y="422"/>
                  </a:lnTo>
                  <a:lnTo>
                    <a:pt x="871" y="409"/>
                  </a:lnTo>
                  <a:lnTo>
                    <a:pt x="865" y="408"/>
                  </a:lnTo>
                  <a:lnTo>
                    <a:pt x="876" y="396"/>
                  </a:lnTo>
                  <a:lnTo>
                    <a:pt x="864" y="397"/>
                  </a:lnTo>
                  <a:lnTo>
                    <a:pt x="863" y="393"/>
                  </a:lnTo>
                  <a:lnTo>
                    <a:pt x="850" y="391"/>
                  </a:lnTo>
                  <a:lnTo>
                    <a:pt x="853" y="390"/>
                  </a:lnTo>
                  <a:lnTo>
                    <a:pt x="868" y="390"/>
                  </a:lnTo>
                  <a:lnTo>
                    <a:pt x="886" y="384"/>
                  </a:lnTo>
                  <a:lnTo>
                    <a:pt x="887" y="378"/>
                  </a:lnTo>
                  <a:lnTo>
                    <a:pt x="891" y="378"/>
                  </a:lnTo>
                  <a:lnTo>
                    <a:pt x="889" y="374"/>
                  </a:lnTo>
                  <a:lnTo>
                    <a:pt x="874" y="368"/>
                  </a:lnTo>
                  <a:lnTo>
                    <a:pt x="853" y="374"/>
                  </a:lnTo>
                  <a:lnTo>
                    <a:pt x="833" y="380"/>
                  </a:lnTo>
                  <a:lnTo>
                    <a:pt x="819" y="390"/>
                  </a:lnTo>
                  <a:lnTo>
                    <a:pt x="803" y="399"/>
                  </a:lnTo>
                  <a:lnTo>
                    <a:pt x="781" y="411"/>
                  </a:lnTo>
                  <a:lnTo>
                    <a:pt x="796" y="399"/>
                  </a:lnTo>
                  <a:lnTo>
                    <a:pt x="809" y="388"/>
                  </a:lnTo>
                  <a:lnTo>
                    <a:pt x="793" y="382"/>
                  </a:lnTo>
                  <a:lnTo>
                    <a:pt x="808" y="388"/>
                  </a:lnTo>
                  <a:lnTo>
                    <a:pt x="828" y="374"/>
                  </a:lnTo>
                  <a:lnTo>
                    <a:pt x="850" y="367"/>
                  </a:lnTo>
                  <a:lnTo>
                    <a:pt x="865" y="352"/>
                  </a:lnTo>
                  <a:lnTo>
                    <a:pt x="895" y="352"/>
                  </a:lnTo>
                  <a:lnTo>
                    <a:pt x="925" y="351"/>
                  </a:lnTo>
                  <a:lnTo>
                    <a:pt x="953" y="351"/>
                  </a:lnTo>
                  <a:lnTo>
                    <a:pt x="978" y="337"/>
                  </a:lnTo>
                  <a:lnTo>
                    <a:pt x="1002" y="331"/>
                  </a:lnTo>
                  <a:lnTo>
                    <a:pt x="1029" y="318"/>
                  </a:lnTo>
                  <a:lnTo>
                    <a:pt x="1021" y="314"/>
                  </a:lnTo>
                  <a:lnTo>
                    <a:pt x="1029" y="313"/>
                  </a:lnTo>
                  <a:lnTo>
                    <a:pt x="1019" y="310"/>
                  </a:lnTo>
                  <a:lnTo>
                    <a:pt x="1026" y="309"/>
                  </a:lnTo>
                  <a:lnTo>
                    <a:pt x="1026" y="307"/>
                  </a:lnTo>
                  <a:lnTo>
                    <a:pt x="1029" y="302"/>
                  </a:lnTo>
                  <a:lnTo>
                    <a:pt x="1031" y="297"/>
                  </a:lnTo>
                  <a:lnTo>
                    <a:pt x="1021" y="292"/>
                  </a:lnTo>
                  <a:lnTo>
                    <a:pt x="1023" y="291"/>
                  </a:lnTo>
                  <a:lnTo>
                    <a:pt x="1013" y="294"/>
                  </a:lnTo>
                  <a:lnTo>
                    <a:pt x="1015" y="284"/>
                  </a:lnTo>
                  <a:lnTo>
                    <a:pt x="1003" y="285"/>
                  </a:lnTo>
                  <a:lnTo>
                    <a:pt x="1009" y="285"/>
                  </a:lnTo>
                  <a:lnTo>
                    <a:pt x="988" y="292"/>
                  </a:lnTo>
                  <a:lnTo>
                    <a:pt x="970" y="298"/>
                  </a:lnTo>
                  <a:lnTo>
                    <a:pt x="976" y="295"/>
                  </a:lnTo>
                  <a:lnTo>
                    <a:pt x="969" y="291"/>
                  </a:lnTo>
                  <a:lnTo>
                    <a:pt x="978" y="292"/>
                  </a:lnTo>
                  <a:lnTo>
                    <a:pt x="1003" y="283"/>
                  </a:lnTo>
                  <a:lnTo>
                    <a:pt x="987" y="286"/>
                  </a:lnTo>
                  <a:lnTo>
                    <a:pt x="1018" y="277"/>
                  </a:lnTo>
                  <a:lnTo>
                    <a:pt x="999" y="270"/>
                  </a:lnTo>
                  <a:lnTo>
                    <a:pt x="994" y="270"/>
                  </a:lnTo>
                  <a:lnTo>
                    <a:pt x="999" y="266"/>
                  </a:lnTo>
                  <a:lnTo>
                    <a:pt x="987" y="272"/>
                  </a:lnTo>
                  <a:lnTo>
                    <a:pt x="993" y="267"/>
                  </a:lnTo>
                  <a:lnTo>
                    <a:pt x="991" y="266"/>
                  </a:lnTo>
                  <a:lnTo>
                    <a:pt x="984" y="268"/>
                  </a:lnTo>
                  <a:lnTo>
                    <a:pt x="987" y="265"/>
                  </a:lnTo>
                  <a:lnTo>
                    <a:pt x="978" y="268"/>
                  </a:lnTo>
                  <a:lnTo>
                    <a:pt x="982" y="266"/>
                  </a:lnTo>
                  <a:lnTo>
                    <a:pt x="984" y="262"/>
                  </a:lnTo>
                  <a:lnTo>
                    <a:pt x="985" y="256"/>
                  </a:lnTo>
                  <a:lnTo>
                    <a:pt x="981" y="260"/>
                  </a:lnTo>
                  <a:lnTo>
                    <a:pt x="982" y="258"/>
                  </a:lnTo>
                  <a:lnTo>
                    <a:pt x="976" y="250"/>
                  </a:lnTo>
                  <a:lnTo>
                    <a:pt x="967" y="248"/>
                  </a:lnTo>
                  <a:lnTo>
                    <a:pt x="975" y="248"/>
                  </a:lnTo>
                  <a:lnTo>
                    <a:pt x="970" y="244"/>
                  </a:lnTo>
                  <a:lnTo>
                    <a:pt x="973" y="243"/>
                  </a:lnTo>
                  <a:lnTo>
                    <a:pt x="969" y="242"/>
                  </a:lnTo>
                  <a:lnTo>
                    <a:pt x="972" y="242"/>
                  </a:lnTo>
                  <a:lnTo>
                    <a:pt x="966" y="238"/>
                  </a:lnTo>
                  <a:lnTo>
                    <a:pt x="969" y="238"/>
                  </a:lnTo>
                  <a:lnTo>
                    <a:pt x="973" y="241"/>
                  </a:lnTo>
                  <a:lnTo>
                    <a:pt x="983" y="235"/>
                  </a:lnTo>
                  <a:lnTo>
                    <a:pt x="978" y="230"/>
                  </a:lnTo>
                  <a:lnTo>
                    <a:pt x="975" y="228"/>
                  </a:lnTo>
                  <a:lnTo>
                    <a:pt x="979" y="223"/>
                  </a:lnTo>
                  <a:lnTo>
                    <a:pt x="975" y="219"/>
                  </a:lnTo>
                  <a:lnTo>
                    <a:pt x="973" y="217"/>
                  </a:lnTo>
                  <a:lnTo>
                    <a:pt x="966" y="218"/>
                  </a:lnTo>
                  <a:lnTo>
                    <a:pt x="976" y="214"/>
                  </a:lnTo>
                  <a:lnTo>
                    <a:pt x="975" y="211"/>
                  </a:lnTo>
                  <a:lnTo>
                    <a:pt x="963" y="214"/>
                  </a:lnTo>
                  <a:lnTo>
                    <a:pt x="976" y="206"/>
                  </a:lnTo>
                  <a:lnTo>
                    <a:pt x="971" y="202"/>
                  </a:lnTo>
                  <a:lnTo>
                    <a:pt x="966" y="202"/>
                  </a:lnTo>
                  <a:lnTo>
                    <a:pt x="971" y="198"/>
                  </a:lnTo>
                  <a:lnTo>
                    <a:pt x="969" y="195"/>
                  </a:lnTo>
                  <a:lnTo>
                    <a:pt x="965" y="188"/>
                  </a:lnTo>
                  <a:lnTo>
                    <a:pt x="965" y="184"/>
                  </a:lnTo>
                  <a:lnTo>
                    <a:pt x="960" y="186"/>
                  </a:lnTo>
                  <a:lnTo>
                    <a:pt x="964" y="182"/>
                  </a:lnTo>
                  <a:lnTo>
                    <a:pt x="955" y="186"/>
                  </a:lnTo>
                  <a:lnTo>
                    <a:pt x="955" y="190"/>
                  </a:lnTo>
                  <a:lnTo>
                    <a:pt x="948" y="190"/>
                  </a:lnTo>
                  <a:lnTo>
                    <a:pt x="952" y="195"/>
                  </a:lnTo>
                  <a:lnTo>
                    <a:pt x="947" y="198"/>
                  </a:lnTo>
                  <a:lnTo>
                    <a:pt x="942" y="201"/>
                  </a:lnTo>
                  <a:lnTo>
                    <a:pt x="935" y="208"/>
                  </a:lnTo>
                  <a:lnTo>
                    <a:pt x="933" y="213"/>
                  </a:lnTo>
                  <a:lnTo>
                    <a:pt x="930" y="206"/>
                  </a:lnTo>
                  <a:lnTo>
                    <a:pt x="917" y="213"/>
                  </a:lnTo>
                  <a:lnTo>
                    <a:pt x="907" y="220"/>
                  </a:lnTo>
                  <a:lnTo>
                    <a:pt x="909" y="214"/>
                  </a:lnTo>
                  <a:lnTo>
                    <a:pt x="904" y="217"/>
                  </a:lnTo>
                  <a:lnTo>
                    <a:pt x="906" y="211"/>
                  </a:lnTo>
                  <a:lnTo>
                    <a:pt x="899" y="219"/>
                  </a:lnTo>
                  <a:lnTo>
                    <a:pt x="885" y="223"/>
                  </a:lnTo>
                  <a:lnTo>
                    <a:pt x="904" y="214"/>
                  </a:lnTo>
                  <a:lnTo>
                    <a:pt x="901" y="204"/>
                  </a:lnTo>
                  <a:lnTo>
                    <a:pt x="885" y="207"/>
                  </a:lnTo>
                  <a:lnTo>
                    <a:pt x="881" y="207"/>
                  </a:lnTo>
                  <a:lnTo>
                    <a:pt x="887" y="204"/>
                  </a:lnTo>
                  <a:lnTo>
                    <a:pt x="892" y="205"/>
                  </a:lnTo>
                  <a:lnTo>
                    <a:pt x="897" y="196"/>
                  </a:lnTo>
                  <a:lnTo>
                    <a:pt x="893" y="194"/>
                  </a:lnTo>
                  <a:lnTo>
                    <a:pt x="898" y="187"/>
                  </a:lnTo>
                  <a:lnTo>
                    <a:pt x="882" y="184"/>
                  </a:lnTo>
                  <a:lnTo>
                    <a:pt x="901" y="183"/>
                  </a:lnTo>
                  <a:lnTo>
                    <a:pt x="904" y="175"/>
                  </a:lnTo>
                  <a:lnTo>
                    <a:pt x="906" y="171"/>
                  </a:lnTo>
                  <a:lnTo>
                    <a:pt x="901" y="171"/>
                  </a:lnTo>
                  <a:lnTo>
                    <a:pt x="883" y="164"/>
                  </a:lnTo>
                  <a:lnTo>
                    <a:pt x="888" y="159"/>
                  </a:lnTo>
                  <a:lnTo>
                    <a:pt x="883" y="160"/>
                  </a:lnTo>
                  <a:lnTo>
                    <a:pt x="879" y="154"/>
                  </a:lnTo>
                  <a:lnTo>
                    <a:pt x="880" y="152"/>
                  </a:lnTo>
                  <a:lnTo>
                    <a:pt x="868" y="146"/>
                  </a:lnTo>
                  <a:lnTo>
                    <a:pt x="853" y="151"/>
                  </a:lnTo>
                  <a:lnTo>
                    <a:pt x="839" y="151"/>
                  </a:lnTo>
                  <a:lnTo>
                    <a:pt x="844" y="150"/>
                  </a:lnTo>
                  <a:lnTo>
                    <a:pt x="820" y="146"/>
                  </a:lnTo>
                  <a:lnTo>
                    <a:pt x="809" y="158"/>
                  </a:lnTo>
                  <a:lnTo>
                    <a:pt x="810" y="163"/>
                  </a:lnTo>
                  <a:lnTo>
                    <a:pt x="802" y="174"/>
                  </a:lnTo>
                  <a:lnTo>
                    <a:pt x="805" y="174"/>
                  </a:lnTo>
                  <a:lnTo>
                    <a:pt x="802" y="186"/>
                  </a:lnTo>
                  <a:lnTo>
                    <a:pt x="796" y="192"/>
                  </a:lnTo>
                  <a:lnTo>
                    <a:pt x="793" y="193"/>
                  </a:lnTo>
                  <a:lnTo>
                    <a:pt x="773" y="210"/>
                  </a:lnTo>
                  <a:lnTo>
                    <a:pt x="787" y="225"/>
                  </a:lnTo>
                  <a:lnTo>
                    <a:pt x="779" y="240"/>
                  </a:lnTo>
                  <a:lnTo>
                    <a:pt x="772" y="254"/>
                  </a:lnTo>
                  <a:lnTo>
                    <a:pt x="753" y="264"/>
                  </a:lnTo>
                  <a:lnTo>
                    <a:pt x="733" y="272"/>
                  </a:lnTo>
                  <a:lnTo>
                    <a:pt x="724" y="276"/>
                  </a:lnTo>
                  <a:lnTo>
                    <a:pt x="725" y="288"/>
                  </a:lnTo>
                  <a:lnTo>
                    <a:pt x="720" y="312"/>
                  </a:lnTo>
                  <a:lnTo>
                    <a:pt x="713" y="321"/>
                  </a:lnTo>
                  <a:lnTo>
                    <a:pt x="708" y="330"/>
                  </a:lnTo>
                  <a:lnTo>
                    <a:pt x="705" y="333"/>
                  </a:lnTo>
                  <a:lnTo>
                    <a:pt x="702" y="327"/>
                  </a:lnTo>
                  <a:lnTo>
                    <a:pt x="693" y="338"/>
                  </a:lnTo>
                  <a:lnTo>
                    <a:pt x="695" y="343"/>
                  </a:lnTo>
                  <a:lnTo>
                    <a:pt x="685" y="332"/>
                  </a:lnTo>
                  <a:lnTo>
                    <a:pt x="675" y="338"/>
                  </a:lnTo>
                  <a:lnTo>
                    <a:pt x="685" y="330"/>
                  </a:lnTo>
                  <a:lnTo>
                    <a:pt x="675" y="318"/>
                  </a:lnTo>
                  <a:lnTo>
                    <a:pt x="677" y="313"/>
                  </a:lnTo>
                  <a:lnTo>
                    <a:pt x="676" y="301"/>
                  </a:lnTo>
                  <a:lnTo>
                    <a:pt x="682" y="284"/>
                  </a:lnTo>
                  <a:lnTo>
                    <a:pt x="689" y="267"/>
                  </a:lnTo>
                  <a:lnTo>
                    <a:pt x="672" y="266"/>
                  </a:lnTo>
                  <a:lnTo>
                    <a:pt x="655" y="266"/>
                  </a:lnTo>
                  <a:lnTo>
                    <a:pt x="651" y="268"/>
                  </a:lnTo>
                  <a:lnTo>
                    <a:pt x="657" y="264"/>
                  </a:lnTo>
                  <a:lnTo>
                    <a:pt x="645" y="258"/>
                  </a:lnTo>
                  <a:lnTo>
                    <a:pt x="631" y="252"/>
                  </a:lnTo>
                  <a:lnTo>
                    <a:pt x="617" y="237"/>
                  </a:lnTo>
                  <a:lnTo>
                    <a:pt x="599" y="231"/>
                  </a:lnTo>
                  <a:lnTo>
                    <a:pt x="576" y="237"/>
                  </a:lnTo>
                  <a:lnTo>
                    <a:pt x="577" y="236"/>
                  </a:lnTo>
                  <a:lnTo>
                    <a:pt x="574" y="237"/>
                  </a:lnTo>
                  <a:lnTo>
                    <a:pt x="585" y="217"/>
                  </a:lnTo>
                  <a:lnTo>
                    <a:pt x="583" y="207"/>
                  </a:lnTo>
                  <a:lnTo>
                    <a:pt x="571" y="210"/>
                  </a:lnTo>
                  <a:lnTo>
                    <a:pt x="567" y="216"/>
                  </a:lnTo>
                  <a:lnTo>
                    <a:pt x="571" y="207"/>
                  </a:lnTo>
                  <a:lnTo>
                    <a:pt x="570" y="201"/>
                  </a:lnTo>
                  <a:lnTo>
                    <a:pt x="588" y="177"/>
                  </a:lnTo>
                  <a:lnTo>
                    <a:pt x="616" y="159"/>
                  </a:lnTo>
                  <a:lnTo>
                    <a:pt x="617" y="154"/>
                  </a:lnTo>
                  <a:lnTo>
                    <a:pt x="630" y="150"/>
                  </a:lnTo>
                  <a:lnTo>
                    <a:pt x="628" y="148"/>
                  </a:lnTo>
                  <a:lnTo>
                    <a:pt x="633" y="150"/>
                  </a:lnTo>
                  <a:lnTo>
                    <a:pt x="639" y="145"/>
                  </a:lnTo>
                  <a:lnTo>
                    <a:pt x="646" y="144"/>
                  </a:lnTo>
                  <a:lnTo>
                    <a:pt x="647" y="140"/>
                  </a:lnTo>
                  <a:lnTo>
                    <a:pt x="667" y="136"/>
                  </a:lnTo>
                  <a:lnTo>
                    <a:pt x="669" y="132"/>
                  </a:lnTo>
                  <a:lnTo>
                    <a:pt x="654" y="128"/>
                  </a:lnTo>
                  <a:lnTo>
                    <a:pt x="657" y="127"/>
                  </a:lnTo>
                  <a:lnTo>
                    <a:pt x="642" y="124"/>
                  </a:lnTo>
                  <a:lnTo>
                    <a:pt x="642" y="120"/>
                  </a:lnTo>
                  <a:lnTo>
                    <a:pt x="660" y="123"/>
                  </a:lnTo>
                  <a:lnTo>
                    <a:pt x="679" y="127"/>
                  </a:lnTo>
                  <a:lnTo>
                    <a:pt x="685" y="122"/>
                  </a:lnTo>
                  <a:lnTo>
                    <a:pt x="689" y="120"/>
                  </a:lnTo>
                  <a:lnTo>
                    <a:pt x="696" y="122"/>
                  </a:lnTo>
                  <a:lnTo>
                    <a:pt x="696" y="118"/>
                  </a:lnTo>
                  <a:lnTo>
                    <a:pt x="703" y="121"/>
                  </a:lnTo>
                  <a:lnTo>
                    <a:pt x="731" y="106"/>
                  </a:lnTo>
                  <a:lnTo>
                    <a:pt x="735" y="102"/>
                  </a:lnTo>
                  <a:lnTo>
                    <a:pt x="709" y="98"/>
                  </a:lnTo>
                  <a:lnTo>
                    <a:pt x="694" y="91"/>
                  </a:lnTo>
                  <a:lnTo>
                    <a:pt x="723" y="96"/>
                  </a:lnTo>
                  <a:lnTo>
                    <a:pt x="731" y="100"/>
                  </a:lnTo>
                  <a:lnTo>
                    <a:pt x="759" y="8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78" name="Freeform 392"/>
            <p:cNvSpPr/>
            <p:nvPr/>
          </p:nvSpPr>
          <p:spPr bwMode="auto">
            <a:xfrm>
              <a:off x="1414" y="1288"/>
              <a:ext cx="313" cy="202"/>
            </a:xfrm>
            <a:custGeom>
              <a:avLst/>
              <a:gdLst/>
              <a:ahLst/>
              <a:cxnLst>
                <a:cxn ang="0">
                  <a:pos x="205" y="41"/>
                </a:cxn>
                <a:cxn ang="0">
                  <a:pos x="195" y="33"/>
                </a:cxn>
                <a:cxn ang="0">
                  <a:pos x="183" y="33"/>
                </a:cxn>
                <a:cxn ang="0">
                  <a:pos x="163" y="39"/>
                </a:cxn>
                <a:cxn ang="0">
                  <a:pos x="168" y="27"/>
                </a:cxn>
                <a:cxn ang="0">
                  <a:pos x="177" y="22"/>
                </a:cxn>
                <a:cxn ang="0">
                  <a:pos x="133" y="23"/>
                </a:cxn>
                <a:cxn ang="0">
                  <a:pos x="130" y="25"/>
                </a:cxn>
                <a:cxn ang="0">
                  <a:pos x="120" y="23"/>
                </a:cxn>
                <a:cxn ang="0">
                  <a:pos x="109" y="22"/>
                </a:cxn>
                <a:cxn ang="0">
                  <a:pos x="94" y="6"/>
                </a:cxn>
                <a:cxn ang="0">
                  <a:pos x="75" y="12"/>
                </a:cxn>
                <a:cxn ang="0">
                  <a:pos x="69" y="21"/>
                </a:cxn>
                <a:cxn ang="0">
                  <a:pos x="61" y="34"/>
                </a:cxn>
                <a:cxn ang="0">
                  <a:pos x="47" y="27"/>
                </a:cxn>
                <a:cxn ang="0">
                  <a:pos x="24" y="15"/>
                </a:cxn>
                <a:cxn ang="0">
                  <a:pos x="5" y="48"/>
                </a:cxn>
                <a:cxn ang="0">
                  <a:pos x="31" y="55"/>
                </a:cxn>
                <a:cxn ang="0">
                  <a:pos x="76" y="53"/>
                </a:cxn>
                <a:cxn ang="0">
                  <a:pos x="115" y="51"/>
                </a:cxn>
                <a:cxn ang="0">
                  <a:pos x="126" y="61"/>
                </a:cxn>
                <a:cxn ang="0">
                  <a:pos x="123" y="76"/>
                </a:cxn>
                <a:cxn ang="0">
                  <a:pos x="153" y="75"/>
                </a:cxn>
                <a:cxn ang="0">
                  <a:pos x="144" y="106"/>
                </a:cxn>
                <a:cxn ang="0">
                  <a:pos x="178" y="114"/>
                </a:cxn>
                <a:cxn ang="0">
                  <a:pos x="137" y="108"/>
                </a:cxn>
                <a:cxn ang="0">
                  <a:pos x="99" y="133"/>
                </a:cxn>
                <a:cxn ang="0">
                  <a:pos x="61" y="139"/>
                </a:cxn>
                <a:cxn ang="0">
                  <a:pos x="103" y="139"/>
                </a:cxn>
                <a:cxn ang="0">
                  <a:pos x="117" y="138"/>
                </a:cxn>
                <a:cxn ang="0">
                  <a:pos x="127" y="154"/>
                </a:cxn>
                <a:cxn ang="0">
                  <a:pos x="148" y="169"/>
                </a:cxn>
                <a:cxn ang="0">
                  <a:pos x="175" y="163"/>
                </a:cxn>
                <a:cxn ang="0">
                  <a:pos x="189" y="163"/>
                </a:cxn>
                <a:cxn ang="0">
                  <a:pos x="205" y="171"/>
                </a:cxn>
                <a:cxn ang="0">
                  <a:pos x="215" y="157"/>
                </a:cxn>
                <a:cxn ang="0">
                  <a:pos x="214" y="144"/>
                </a:cxn>
                <a:cxn ang="0">
                  <a:pos x="208" y="136"/>
                </a:cxn>
                <a:cxn ang="0">
                  <a:pos x="201" y="131"/>
                </a:cxn>
                <a:cxn ang="0">
                  <a:pos x="196" y="120"/>
                </a:cxn>
                <a:cxn ang="0">
                  <a:pos x="205" y="115"/>
                </a:cxn>
                <a:cxn ang="0">
                  <a:pos x="215" y="109"/>
                </a:cxn>
                <a:cxn ang="0">
                  <a:pos x="243" y="112"/>
                </a:cxn>
                <a:cxn ang="0">
                  <a:pos x="226" y="126"/>
                </a:cxn>
                <a:cxn ang="0">
                  <a:pos x="237" y="131"/>
                </a:cxn>
                <a:cxn ang="0">
                  <a:pos x="250" y="118"/>
                </a:cxn>
                <a:cxn ang="0">
                  <a:pos x="259" y="117"/>
                </a:cxn>
                <a:cxn ang="0">
                  <a:pos x="276" y="111"/>
                </a:cxn>
                <a:cxn ang="0">
                  <a:pos x="273" y="102"/>
                </a:cxn>
                <a:cxn ang="0">
                  <a:pos x="257" y="106"/>
                </a:cxn>
                <a:cxn ang="0">
                  <a:pos x="246" y="100"/>
                </a:cxn>
                <a:cxn ang="0">
                  <a:pos x="246" y="96"/>
                </a:cxn>
                <a:cxn ang="0">
                  <a:pos x="246" y="90"/>
                </a:cxn>
                <a:cxn ang="0">
                  <a:pos x="235" y="89"/>
                </a:cxn>
                <a:cxn ang="0">
                  <a:pos x="229" y="84"/>
                </a:cxn>
                <a:cxn ang="0">
                  <a:pos x="210" y="76"/>
                </a:cxn>
                <a:cxn ang="0">
                  <a:pos x="219" y="72"/>
                </a:cxn>
                <a:cxn ang="0">
                  <a:pos x="214" y="67"/>
                </a:cxn>
                <a:cxn ang="0">
                  <a:pos x="221" y="61"/>
                </a:cxn>
                <a:cxn ang="0">
                  <a:pos x="215" y="58"/>
                </a:cxn>
                <a:cxn ang="0">
                  <a:pos x="234" y="47"/>
                </a:cxn>
                <a:cxn ang="0">
                  <a:pos x="202" y="48"/>
                </a:cxn>
              </a:cxnLst>
              <a:rect l="0" t="0" r="r" b="b"/>
              <a:pathLst>
                <a:path w="282" h="183">
                  <a:moveTo>
                    <a:pt x="197" y="48"/>
                  </a:moveTo>
                  <a:lnTo>
                    <a:pt x="193" y="48"/>
                  </a:lnTo>
                  <a:lnTo>
                    <a:pt x="213" y="42"/>
                  </a:lnTo>
                  <a:lnTo>
                    <a:pt x="205" y="41"/>
                  </a:lnTo>
                  <a:lnTo>
                    <a:pt x="190" y="45"/>
                  </a:lnTo>
                  <a:lnTo>
                    <a:pt x="199" y="39"/>
                  </a:lnTo>
                  <a:lnTo>
                    <a:pt x="209" y="37"/>
                  </a:lnTo>
                  <a:lnTo>
                    <a:pt x="195" y="33"/>
                  </a:lnTo>
                  <a:lnTo>
                    <a:pt x="183" y="40"/>
                  </a:lnTo>
                  <a:lnTo>
                    <a:pt x="184" y="36"/>
                  </a:lnTo>
                  <a:lnTo>
                    <a:pt x="178" y="40"/>
                  </a:lnTo>
                  <a:lnTo>
                    <a:pt x="183" y="33"/>
                  </a:lnTo>
                  <a:lnTo>
                    <a:pt x="177" y="36"/>
                  </a:lnTo>
                  <a:lnTo>
                    <a:pt x="183" y="30"/>
                  </a:lnTo>
                  <a:lnTo>
                    <a:pt x="180" y="31"/>
                  </a:lnTo>
                  <a:lnTo>
                    <a:pt x="163" y="39"/>
                  </a:lnTo>
                  <a:lnTo>
                    <a:pt x="171" y="33"/>
                  </a:lnTo>
                  <a:lnTo>
                    <a:pt x="166" y="33"/>
                  </a:lnTo>
                  <a:lnTo>
                    <a:pt x="183" y="27"/>
                  </a:lnTo>
                  <a:lnTo>
                    <a:pt x="168" y="27"/>
                  </a:lnTo>
                  <a:lnTo>
                    <a:pt x="162" y="30"/>
                  </a:lnTo>
                  <a:lnTo>
                    <a:pt x="168" y="24"/>
                  </a:lnTo>
                  <a:lnTo>
                    <a:pt x="157" y="29"/>
                  </a:lnTo>
                  <a:lnTo>
                    <a:pt x="177" y="22"/>
                  </a:lnTo>
                  <a:lnTo>
                    <a:pt x="169" y="18"/>
                  </a:lnTo>
                  <a:lnTo>
                    <a:pt x="142" y="18"/>
                  </a:lnTo>
                  <a:lnTo>
                    <a:pt x="150" y="23"/>
                  </a:lnTo>
                  <a:lnTo>
                    <a:pt x="133" y="23"/>
                  </a:lnTo>
                  <a:lnTo>
                    <a:pt x="138" y="29"/>
                  </a:lnTo>
                  <a:lnTo>
                    <a:pt x="130" y="27"/>
                  </a:lnTo>
                  <a:lnTo>
                    <a:pt x="131" y="28"/>
                  </a:lnTo>
                  <a:lnTo>
                    <a:pt x="130" y="25"/>
                  </a:lnTo>
                  <a:lnTo>
                    <a:pt x="130" y="21"/>
                  </a:lnTo>
                  <a:lnTo>
                    <a:pt x="126" y="22"/>
                  </a:lnTo>
                  <a:lnTo>
                    <a:pt x="120" y="22"/>
                  </a:lnTo>
                  <a:lnTo>
                    <a:pt x="120" y="23"/>
                  </a:lnTo>
                  <a:lnTo>
                    <a:pt x="115" y="23"/>
                  </a:lnTo>
                  <a:lnTo>
                    <a:pt x="109" y="25"/>
                  </a:lnTo>
                  <a:lnTo>
                    <a:pt x="113" y="19"/>
                  </a:lnTo>
                  <a:lnTo>
                    <a:pt x="109" y="22"/>
                  </a:lnTo>
                  <a:lnTo>
                    <a:pt x="124" y="15"/>
                  </a:lnTo>
                  <a:lnTo>
                    <a:pt x="121" y="1"/>
                  </a:lnTo>
                  <a:lnTo>
                    <a:pt x="91" y="4"/>
                  </a:lnTo>
                  <a:lnTo>
                    <a:pt x="94" y="6"/>
                  </a:lnTo>
                  <a:lnTo>
                    <a:pt x="83" y="7"/>
                  </a:lnTo>
                  <a:lnTo>
                    <a:pt x="76" y="9"/>
                  </a:lnTo>
                  <a:lnTo>
                    <a:pt x="88" y="11"/>
                  </a:lnTo>
                  <a:lnTo>
                    <a:pt x="75" y="12"/>
                  </a:lnTo>
                  <a:lnTo>
                    <a:pt x="83" y="16"/>
                  </a:lnTo>
                  <a:lnTo>
                    <a:pt x="66" y="13"/>
                  </a:lnTo>
                  <a:lnTo>
                    <a:pt x="65" y="21"/>
                  </a:lnTo>
                  <a:lnTo>
                    <a:pt x="69" y="21"/>
                  </a:lnTo>
                  <a:lnTo>
                    <a:pt x="71" y="27"/>
                  </a:lnTo>
                  <a:lnTo>
                    <a:pt x="58" y="24"/>
                  </a:lnTo>
                  <a:lnTo>
                    <a:pt x="55" y="28"/>
                  </a:lnTo>
                  <a:lnTo>
                    <a:pt x="61" y="34"/>
                  </a:lnTo>
                  <a:lnTo>
                    <a:pt x="52" y="40"/>
                  </a:lnTo>
                  <a:lnTo>
                    <a:pt x="35" y="40"/>
                  </a:lnTo>
                  <a:lnTo>
                    <a:pt x="57" y="35"/>
                  </a:lnTo>
                  <a:lnTo>
                    <a:pt x="47" y="27"/>
                  </a:lnTo>
                  <a:lnTo>
                    <a:pt x="66" y="9"/>
                  </a:lnTo>
                  <a:lnTo>
                    <a:pt x="84" y="0"/>
                  </a:lnTo>
                  <a:lnTo>
                    <a:pt x="46" y="4"/>
                  </a:lnTo>
                  <a:lnTo>
                    <a:pt x="24" y="15"/>
                  </a:lnTo>
                  <a:lnTo>
                    <a:pt x="0" y="35"/>
                  </a:lnTo>
                  <a:lnTo>
                    <a:pt x="25" y="41"/>
                  </a:lnTo>
                  <a:lnTo>
                    <a:pt x="3" y="41"/>
                  </a:lnTo>
                  <a:lnTo>
                    <a:pt x="5" y="48"/>
                  </a:lnTo>
                  <a:lnTo>
                    <a:pt x="19" y="51"/>
                  </a:lnTo>
                  <a:lnTo>
                    <a:pt x="21" y="51"/>
                  </a:lnTo>
                  <a:lnTo>
                    <a:pt x="25" y="49"/>
                  </a:lnTo>
                  <a:lnTo>
                    <a:pt x="31" y="55"/>
                  </a:lnTo>
                  <a:lnTo>
                    <a:pt x="75" y="57"/>
                  </a:lnTo>
                  <a:lnTo>
                    <a:pt x="64" y="51"/>
                  </a:lnTo>
                  <a:lnTo>
                    <a:pt x="84" y="59"/>
                  </a:lnTo>
                  <a:lnTo>
                    <a:pt x="76" y="53"/>
                  </a:lnTo>
                  <a:lnTo>
                    <a:pt x="109" y="57"/>
                  </a:lnTo>
                  <a:lnTo>
                    <a:pt x="107" y="49"/>
                  </a:lnTo>
                  <a:lnTo>
                    <a:pt x="115" y="46"/>
                  </a:lnTo>
                  <a:lnTo>
                    <a:pt x="115" y="51"/>
                  </a:lnTo>
                  <a:lnTo>
                    <a:pt x="124" y="53"/>
                  </a:lnTo>
                  <a:lnTo>
                    <a:pt x="120" y="58"/>
                  </a:lnTo>
                  <a:lnTo>
                    <a:pt x="130" y="59"/>
                  </a:lnTo>
                  <a:lnTo>
                    <a:pt x="126" y="61"/>
                  </a:lnTo>
                  <a:lnTo>
                    <a:pt x="132" y="60"/>
                  </a:lnTo>
                  <a:lnTo>
                    <a:pt x="135" y="70"/>
                  </a:lnTo>
                  <a:lnTo>
                    <a:pt x="124" y="72"/>
                  </a:lnTo>
                  <a:lnTo>
                    <a:pt x="123" y="76"/>
                  </a:lnTo>
                  <a:lnTo>
                    <a:pt x="137" y="71"/>
                  </a:lnTo>
                  <a:lnTo>
                    <a:pt x="143" y="72"/>
                  </a:lnTo>
                  <a:lnTo>
                    <a:pt x="149" y="78"/>
                  </a:lnTo>
                  <a:lnTo>
                    <a:pt x="153" y="75"/>
                  </a:lnTo>
                  <a:lnTo>
                    <a:pt x="150" y="82"/>
                  </a:lnTo>
                  <a:lnTo>
                    <a:pt x="157" y="83"/>
                  </a:lnTo>
                  <a:lnTo>
                    <a:pt x="155" y="100"/>
                  </a:lnTo>
                  <a:lnTo>
                    <a:pt x="144" y="106"/>
                  </a:lnTo>
                  <a:lnTo>
                    <a:pt x="162" y="107"/>
                  </a:lnTo>
                  <a:lnTo>
                    <a:pt x="171" y="101"/>
                  </a:lnTo>
                  <a:lnTo>
                    <a:pt x="183" y="109"/>
                  </a:lnTo>
                  <a:lnTo>
                    <a:pt x="178" y="114"/>
                  </a:lnTo>
                  <a:lnTo>
                    <a:pt x="165" y="114"/>
                  </a:lnTo>
                  <a:lnTo>
                    <a:pt x="159" y="115"/>
                  </a:lnTo>
                  <a:lnTo>
                    <a:pt x="162" y="109"/>
                  </a:lnTo>
                  <a:lnTo>
                    <a:pt x="137" y="108"/>
                  </a:lnTo>
                  <a:lnTo>
                    <a:pt x="120" y="115"/>
                  </a:lnTo>
                  <a:lnTo>
                    <a:pt x="124" y="124"/>
                  </a:lnTo>
                  <a:lnTo>
                    <a:pt x="96" y="130"/>
                  </a:lnTo>
                  <a:lnTo>
                    <a:pt x="99" y="133"/>
                  </a:lnTo>
                  <a:lnTo>
                    <a:pt x="96" y="136"/>
                  </a:lnTo>
                  <a:lnTo>
                    <a:pt x="96" y="129"/>
                  </a:lnTo>
                  <a:lnTo>
                    <a:pt x="76" y="127"/>
                  </a:lnTo>
                  <a:lnTo>
                    <a:pt x="61" y="139"/>
                  </a:lnTo>
                  <a:lnTo>
                    <a:pt x="76" y="144"/>
                  </a:lnTo>
                  <a:lnTo>
                    <a:pt x="90" y="142"/>
                  </a:lnTo>
                  <a:lnTo>
                    <a:pt x="93" y="139"/>
                  </a:lnTo>
                  <a:lnTo>
                    <a:pt x="103" y="139"/>
                  </a:lnTo>
                  <a:lnTo>
                    <a:pt x="106" y="133"/>
                  </a:lnTo>
                  <a:lnTo>
                    <a:pt x="109" y="138"/>
                  </a:lnTo>
                  <a:lnTo>
                    <a:pt x="109" y="143"/>
                  </a:lnTo>
                  <a:lnTo>
                    <a:pt x="117" y="138"/>
                  </a:lnTo>
                  <a:lnTo>
                    <a:pt x="121" y="139"/>
                  </a:lnTo>
                  <a:lnTo>
                    <a:pt x="119" y="145"/>
                  </a:lnTo>
                  <a:lnTo>
                    <a:pt x="126" y="150"/>
                  </a:lnTo>
                  <a:lnTo>
                    <a:pt x="127" y="154"/>
                  </a:lnTo>
                  <a:lnTo>
                    <a:pt x="136" y="155"/>
                  </a:lnTo>
                  <a:lnTo>
                    <a:pt x="127" y="159"/>
                  </a:lnTo>
                  <a:lnTo>
                    <a:pt x="133" y="163"/>
                  </a:lnTo>
                  <a:lnTo>
                    <a:pt x="148" y="169"/>
                  </a:lnTo>
                  <a:lnTo>
                    <a:pt x="167" y="177"/>
                  </a:lnTo>
                  <a:lnTo>
                    <a:pt x="186" y="183"/>
                  </a:lnTo>
                  <a:lnTo>
                    <a:pt x="186" y="175"/>
                  </a:lnTo>
                  <a:lnTo>
                    <a:pt x="175" y="163"/>
                  </a:lnTo>
                  <a:lnTo>
                    <a:pt x="165" y="153"/>
                  </a:lnTo>
                  <a:lnTo>
                    <a:pt x="178" y="159"/>
                  </a:lnTo>
                  <a:lnTo>
                    <a:pt x="180" y="154"/>
                  </a:lnTo>
                  <a:lnTo>
                    <a:pt x="189" y="163"/>
                  </a:lnTo>
                  <a:lnTo>
                    <a:pt x="190" y="161"/>
                  </a:lnTo>
                  <a:lnTo>
                    <a:pt x="195" y="165"/>
                  </a:lnTo>
                  <a:lnTo>
                    <a:pt x="203" y="168"/>
                  </a:lnTo>
                  <a:lnTo>
                    <a:pt x="205" y="171"/>
                  </a:lnTo>
                  <a:lnTo>
                    <a:pt x="207" y="166"/>
                  </a:lnTo>
                  <a:lnTo>
                    <a:pt x="210" y="165"/>
                  </a:lnTo>
                  <a:lnTo>
                    <a:pt x="213" y="154"/>
                  </a:lnTo>
                  <a:lnTo>
                    <a:pt x="215" y="157"/>
                  </a:lnTo>
                  <a:lnTo>
                    <a:pt x="217" y="153"/>
                  </a:lnTo>
                  <a:lnTo>
                    <a:pt x="219" y="148"/>
                  </a:lnTo>
                  <a:lnTo>
                    <a:pt x="215" y="147"/>
                  </a:lnTo>
                  <a:lnTo>
                    <a:pt x="214" y="144"/>
                  </a:lnTo>
                  <a:lnTo>
                    <a:pt x="215" y="141"/>
                  </a:lnTo>
                  <a:lnTo>
                    <a:pt x="214" y="138"/>
                  </a:lnTo>
                  <a:lnTo>
                    <a:pt x="210" y="137"/>
                  </a:lnTo>
                  <a:lnTo>
                    <a:pt x="208" y="136"/>
                  </a:lnTo>
                  <a:lnTo>
                    <a:pt x="204" y="132"/>
                  </a:lnTo>
                  <a:lnTo>
                    <a:pt x="202" y="133"/>
                  </a:lnTo>
                  <a:lnTo>
                    <a:pt x="204" y="130"/>
                  </a:lnTo>
                  <a:lnTo>
                    <a:pt x="201" y="131"/>
                  </a:lnTo>
                  <a:lnTo>
                    <a:pt x="202" y="126"/>
                  </a:lnTo>
                  <a:lnTo>
                    <a:pt x="202" y="123"/>
                  </a:lnTo>
                  <a:lnTo>
                    <a:pt x="193" y="123"/>
                  </a:lnTo>
                  <a:lnTo>
                    <a:pt x="196" y="120"/>
                  </a:lnTo>
                  <a:lnTo>
                    <a:pt x="195" y="117"/>
                  </a:lnTo>
                  <a:lnTo>
                    <a:pt x="192" y="112"/>
                  </a:lnTo>
                  <a:lnTo>
                    <a:pt x="202" y="119"/>
                  </a:lnTo>
                  <a:lnTo>
                    <a:pt x="205" y="115"/>
                  </a:lnTo>
                  <a:lnTo>
                    <a:pt x="204" y="111"/>
                  </a:lnTo>
                  <a:lnTo>
                    <a:pt x="210" y="109"/>
                  </a:lnTo>
                  <a:lnTo>
                    <a:pt x="209" y="108"/>
                  </a:lnTo>
                  <a:lnTo>
                    <a:pt x="215" y="109"/>
                  </a:lnTo>
                  <a:lnTo>
                    <a:pt x="226" y="114"/>
                  </a:lnTo>
                  <a:lnTo>
                    <a:pt x="229" y="112"/>
                  </a:lnTo>
                  <a:lnTo>
                    <a:pt x="221" y="118"/>
                  </a:lnTo>
                  <a:lnTo>
                    <a:pt x="243" y="112"/>
                  </a:lnTo>
                  <a:lnTo>
                    <a:pt x="233" y="117"/>
                  </a:lnTo>
                  <a:lnTo>
                    <a:pt x="223" y="123"/>
                  </a:lnTo>
                  <a:lnTo>
                    <a:pt x="227" y="123"/>
                  </a:lnTo>
                  <a:lnTo>
                    <a:pt x="226" y="126"/>
                  </a:lnTo>
                  <a:lnTo>
                    <a:pt x="232" y="126"/>
                  </a:lnTo>
                  <a:lnTo>
                    <a:pt x="229" y="131"/>
                  </a:lnTo>
                  <a:lnTo>
                    <a:pt x="233" y="127"/>
                  </a:lnTo>
                  <a:lnTo>
                    <a:pt x="237" y="131"/>
                  </a:lnTo>
                  <a:lnTo>
                    <a:pt x="244" y="132"/>
                  </a:lnTo>
                  <a:lnTo>
                    <a:pt x="244" y="125"/>
                  </a:lnTo>
                  <a:lnTo>
                    <a:pt x="245" y="124"/>
                  </a:lnTo>
                  <a:lnTo>
                    <a:pt x="250" y="118"/>
                  </a:lnTo>
                  <a:lnTo>
                    <a:pt x="255" y="123"/>
                  </a:lnTo>
                  <a:lnTo>
                    <a:pt x="257" y="119"/>
                  </a:lnTo>
                  <a:lnTo>
                    <a:pt x="263" y="118"/>
                  </a:lnTo>
                  <a:lnTo>
                    <a:pt x="259" y="117"/>
                  </a:lnTo>
                  <a:lnTo>
                    <a:pt x="268" y="115"/>
                  </a:lnTo>
                  <a:lnTo>
                    <a:pt x="262" y="113"/>
                  </a:lnTo>
                  <a:lnTo>
                    <a:pt x="268" y="111"/>
                  </a:lnTo>
                  <a:lnTo>
                    <a:pt x="276" y="111"/>
                  </a:lnTo>
                  <a:lnTo>
                    <a:pt x="276" y="109"/>
                  </a:lnTo>
                  <a:lnTo>
                    <a:pt x="275" y="107"/>
                  </a:lnTo>
                  <a:lnTo>
                    <a:pt x="282" y="107"/>
                  </a:lnTo>
                  <a:lnTo>
                    <a:pt x="273" y="102"/>
                  </a:lnTo>
                  <a:lnTo>
                    <a:pt x="269" y="105"/>
                  </a:lnTo>
                  <a:lnTo>
                    <a:pt x="265" y="105"/>
                  </a:lnTo>
                  <a:lnTo>
                    <a:pt x="265" y="102"/>
                  </a:lnTo>
                  <a:lnTo>
                    <a:pt x="257" y="106"/>
                  </a:lnTo>
                  <a:lnTo>
                    <a:pt x="256" y="105"/>
                  </a:lnTo>
                  <a:lnTo>
                    <a:pt x="263" y="97"/>
                  </a:lnTo>
                  <a:lnTo>
                    <a:pt x="258" y="100"/>
                  </a:lnTo>
                  <a:lnTo>
                    <a:pt x="246" y="100"/>
                  </a:lnTo>
                  <a:lnTo>
                    <a:pt x="255" y="97"/>
                  </a:lnTo>
                  <a:lnTo>
                    <a:pt x="245" y="99"/>
                  </a:lnTo>
                  <a:lnTo>
                    <a:pt x="252" y="97"/>
                  </a:lnTo>
                  <a:lnTo>
                    <a:pt x="246" y="96"/>
                  </a:lnTo>
                  <a:lnTo>
                    <a:pt x="256" y="94"/>
                  </a:lnTo>
                  <a:lnTo>
                    <a:pt x="256" y="93"/>
                  </a:lnTo>
                  <a:lnTo>
                    <a:pt x="249" y="90"/>
                  </a:lnTo>
                  <a:lnTo>
                    <a:pt x="246" y="90"/>
                  </a:lnTo>
                  <a:lnTo>
                    <a:pt x="250" y="85"/>
                  </a:lnTo>
                  <a:lnTo>
                    <a:pt x="243" y="90"/>
                  </a:lnTo>
                  <a:lnTo>
                    <a:pt x="240" y="87"/>
                  </a:lnTo>
                  <a:lnTo>
                    <a:pt x="235" y="89"/>
                  </a:lnTo>
                  <a:lnTo>
                    <a:pt x="238" y="85"/>
                  </a:lnTo>
                  <a:lnTo>
                    <a:pt x="231" y="89"/>
                  </a:lnTo>
                  <a:lnTo>
                    <a:pt x="235" y="84"/>
                  </a:lnTo>
                  <a:lnTo>
                    <a:pt x="229" y="84"/>
                  </a:lnTo>
                  <a:lnTo>
                    <a:pt x="225" y="82"/>
                  </a:lnTo>
                  <a:lnTo>
                    <a:pt x="219" y="82"/>
                  </a:lnTo>
                  <a:lnTo>
                    <a:pt x="228" y="79"/>
                  </a:lnTo>
                  <a:lnTo>
                    <a:pt x="210" y="76"/>
                  </a:lnTo>
                  <a:lnTo>
                    <a:pt x="220" y="76"/>
                  </a:lnTo>
                  <a:lnTo>
                    <a:pt x="210" y="73"/>
                  </a:lnTo>
                  <a:lnTo>
                    <a:pt x="223" y="75"/>
                  </a:lnTo>
                  <a:lnTo>
                    <a:pt x="219" y="72"/>
                  </a:lnTo>
                  <a:lnTo>
                    <a:pt x="227" y="71"/>
                  </a:lnTo>
                  <a:lnTo>
                    <a:pt x="214" y="70"/>
                  </a:lnTo>
                  <a:lnTo>
                    <a:pt x="219" y="67"/>
                  </a:lnTo>
                  <a:lnTo>
                    <a:pt x="214" y="67"/>
                  </a:lnTo>
                  <a:lnTo>
                    <a:pt x="223" y="66"/>
                  </a:lnTo>
                  <a:lnTo>
                    <a:pt x="215" y="65"/>
                  </a:lnTo>
                  <a:lnTo>
                    <a:pt x="240" y="67"/>
                  </a:lnTo>
                  <a:lnTo>
                    <a:pt x="221" y="61"/>
                  </a:lnTo>
                  <a:lnTo>
                    <a:pt x="207" y="61"/>
                  </a:lnTo>
                  <a:lnTo>
                    <a:pt x="239" y="59"/>
                  </a:lnTo>
                  <a:lnTo>
                    <a:pt x="233" y="51"/>
                  </a:lnTo>
                  <a:lnTo>
                    <a:pt x="215" y="58"/>
                  </a:lnTo>
                  <a:lnTo>
                    <a:pt x="205" y="60"/>
                  </a:lnTo>
                  <a:lnTo>
                    <a:pt x="226" y="52"/>
                  </a:lnTo>
                  <a:lnTo>
                    <a:pt x="207" y="55"/>
                  </a:lnTo>
                  <a:lnTo>
                    <a:pt x="234" y="47"/>
                  </a:lnTo>
                  <a:lnTo>
                    <a:pt x="219" y="45"/>
                  </a:lnTo>
                  <a:lnTo>
                    <a:pt x="213" y="46"/>
                  </a:lnTo>
                  <a:lnTo>
                    <a:pt x="220" y="42"/>
                  </a:lnTo>
                  <a:lnTo>
                    <a:pt x="202" y="48"/>
                  </a:lnTo>
                  <a:lnTo>
                    <a:pt x="192" y="55"/>
                  </a:lnTo>
                  <a:lnTo>
                    <a:pt x="197" y="4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79" name="Freeform 393"/>
            <p:cNvSpPr/>
            <p:nvPr/>
          </p:nvSpPr>
          <p:spPr bwMode="auto">
            <a:xfrm>
              <a:off x="1505" y="1159"/>
              <a:ext cx="382" cy="83"/>
            </a:xfrm>
            <a:custGeom>
              <a:avLst/>
              <a:gdLst/>
              <a:ahLst/>
              <a:cxnLst>
                <a:cxn ang="0">
                  <a:pos x="85" y="56"/>
                </a:cxn>
                <a:cxn ang="0">
                  <a:pos x="64" y="65"/>
                </a:cxn>
                <a:cxn ang="0">
                  <a:pos x="52" y="59"/>
                </a:cxn>
                <a:cxn ang="0">
                  <a:pos x="62" y="55"/>
                </a:cxn>
                <a:cxn ang="0">
                  <a:pos x="42" y="52"/>
                </a:cxn>
                <a:cxn ang="0">
                  <a:pos x="95" y="46"/>
                </a:cxn>
                <a:cxn ang="0">
                  <a:pos x="71" y="30"/>
                </a:cxn>
                <a:cxn ang="0">
                  <a:pos x="103" y="29"/>
                </a:cxn>
                <a:cxn ang="0">
                  <a:pos x="116" y="35"/>
                </a:cxn>
                <a:cxn ang="0">
                  <a:pos x="108" y="28"/>
                </a:cxn>
                <a:cxn ang="0">
                  <a:pos x="157" y="22"/>
                </a:cxn>
                <a:cxn ang="0">
                  <a:pos x="182" y="16"/>
                </a:cxn>
                <a:cxn ang="0">
                  <a:pos x="131" y="20"/>
                </a:cxn>
                <a:cxn ang="0">
                  <a:pos x="78" y="24"/>
                </a:cxn>
                <a:cxn ang="0">
                  <a:pos x="124" y="19"/>
                </a:cxn>
                <a:cxn ang="0">
                  <a:pos x="71" y="25"/>
                </a:cxn>
                <a:cxn ang="0">
                  <a:pos x="55" y="22"/>
                </a:cxn>
                <a:cxn ang="0">
                  <a:pos x="104" y="18"/>
                </a:cxn>
                <a:cxn ang="0">
                  <a:pos x="52" y="18"/>
                </a:cxn>
                <a:cxn ang="0">
                  <a:pos x="84" y="16"/>
                </a:cxn>
                <a:cxn ang="0">
                  <a:pos x="43" y="13"/>
                </a:cxn>
                <a:cxn ang="0">
                  <a:pos x="97" y="8"/>
                </a:cxn>
                <a:cxn ang="0">
                  <a:pos x="164" y="12"/>
                </a:cxn>
                <a:cxn ang="0">
                  <a:pos x="156" y="1"/>
                </a:cxn>
                <a:cxn ang="0">
                  <a:pos x="210" y="4"/>
                </a:cxn>
                <a:cxn ang="0">
                  <a:pos x="198" y="0"/>
                </a:cxn>
                <a:cxn ang="0">
                  <a:pos x="270" y="4"/>
                </a:cxn>
                <a:cxn ang="0">
                  <a:pos x="344" y="7"/>
                </a:cxn>
                <a:cxn ang="0">
                  <a:pos x="295" y="13"/>
                </a:cxn>
                <a:cxn ang="0">
                  <a:pos x="246" y="19"/>
                </a:cxn>
                <a:cxn ang="0">
                  <a:pos x="304" y="16"/>
                </a:cxn>
                <a:cxn ang="0">
                  <a:pos x="251" y="25"/>
                </a:cxn>
                <a:cxn ang="0">
                  <a:pos x="198" y="35"/>
                </a:cxn>
                <a:cxn ang="0">
                  <a:pos x="149" y="40"/>
                </a:cxn>
                <a:cxn ang="0">
                  <a:pos x="176" y="44"/>
                </a:cxn>
                <a:cxn ang="0">
                  <a:pos x="138" y="47"/>
                </a:cxn>
                <a:cxn ang="0">
                  <a:pos x="169" y="49"/>
                </a:cxn>
                <a:cxn ang="0">
                  <a:pos x="126" y="59"/>
                </a:cxn>
                <a:cxn ang="0">
                  <a:pos x="122" y="65"/>
                </a:cxn>
                <a:cxn ang="0">
                  <a:pos x="86" y="67"/>
                </a:cxn>
                <a:cxn ang="0">
                  <a:pos x="115" y="76"/>
                </a:cxn>
                <a:cxn ang="0">
                  <a:pos x="79" y="78"/>
                </a:cxn>
                <a:cxn ang="0">
                  <a:pos x="40" y="78"/>
                </a:cxn>
                <a:cxn ang="0">
                  <a:pos x="0" y="77"/>
                </a:cxn>
                <a:cxn ang="0">
                  <a:pos x="28" y="67"/>
                </a:cxn>
                <a:cxn ang="0">
                  <a:pos x="22" y="61"/>
                </a:cxn>
                <a:cxn ang="0">
                  <a:pos x="64" y="66"/>
                </a:cxn>
                <a:cxn ang="0">
                  <a:pos x="85" y="56"/>
                </a:cxn>
              </a:cxnLst>
              <a:rect l="0" t="0" r="r" b="b"/>
              <a:pathLst>
                <a:path w="344" h="78">
                  <a:moveTo>
                    <a:pt x="85" y="56"/>
                  </a:moveTo>
                  <a:lnTo>
                    <a:pt x="64" y="65"/>
                  </a:lnTo>
                  <a:lnTo>
                    <a:pt x="52" y="59"/>
                  </a:lnTo>
                  <a:lnTo>
                    <a:pt x="62" y="55"/>
                  </a:lnTo>
                  <a:lnTo>
                    <a:pt x="42" y="52"/>
                  </a:lnTo>
                  <a:lnTo>
                    <a:pt x="95" y="46"/>
                  </a:lnTo>
                  <a:lnTo>
                    <a:pt x="71" y="30"/>
                  </a:lnTo>
                  <a:lnTo>
                    <a:pt x="103" y="29"/>
                  </a:lnTo>
                  <a:lnTo>
                    <a:pt x="116" y="35"/>
                  </a:lnTo>
                  <a:lnTo>
                    <a:pt x="108" y="28"/>
                  </a:lnTo>
                  <a:lnTo>
                    <a:pt x="157" y="22"/>
                  </a:lnTo>
                  <a:lnTo>
                    <a:pt x="182" y="16"/>
                  </a:lnTo>
                  <a:lnTo>
                    <a:pt x="131" y="20"/>
                  </a:lnTo>
                  <a:lnTo>
                    <a:pt x="78" y="24"/>
                  </a:lnTo>
                  <a:lnTo>
                    <a:pt x="124" y="19"/>
                  </a:lnTo>
                  <a:lnTo>
                    <a:pt x="71" y="25"/>
                  </a:lnTo>
                  <a:lnTo>
                    <a:pt x="55" y="22"/>
                  </a:lnTo>
                  <a:lnTo>
                    <a:pt x="104" y="18"/>
                  </a:lnTo>
                  <a:lnTo>
                    <a:pt x="52" y="18"/>
                  </a:lnTo>
                  <a:lnTo>
                    <a:pt x="84" y="16"/>
                  </a:lnTo>
                  <a:lnTo>
                    <a:pt x="43" y="13"/>
                  </a:lnTo>
                  <a:lnTo>
                    <a:pt x="97" y="8"/>
                  </a:lnTo>
                  <a:lnTo>
                    <a:pt x="164" y="12"/>
                  </a:lnTo>
                  <a:lnTo>
                    <a:pt x="156" y="1"/>
                  </a:lnTo>
                  <a:lnTo>
                    <a:pt x="210" y="4"/>
                  </a:lnTo>
                  <a:lnTo>
                    <a:pt x="198" y="0"/>
                  </a:lnTo>
                  <a:lnTo>
                    <a:pt x="270" y="4"/>
                  </a:lnTo>
                  <a:lnTo>
                    <a:pt x="344" y="7"/>
                  </a:lnTo>
                  <a:lnTo>
                    <a:pt x="295" y="13"/>
                  </a:lnTo>
                  <a:lnTo>
                    <a:pt x="246" y="19"/>
                  </a:lnTo>
                  <a:lnTo>
                    <a:pt x="304" y="16"/>
                  </a:lnTo>
                  <a:lnTo>
                    <a:pt x="251" y="25"/>
                  </a:lnTo>
                  <a:lnTo>
                    <a:pt x="198" y="35"/>
                  </a:lnTo>
                  <a:lnTo>
                    <a:pt x="149" y="40"/>
                  </a:lnTo>
                  <a:lnTo>
                    <a:pt x="176" y="44"/>
                  </a:lnTo>
                  <a:lnTo>
                    <a:pt x="138" y="47"/>
                  </a:lnTo>
                  <a:lnTo>
                    <a:pt x="169" y="49"/>
                  </a:lnTo>
                  <a:lnTo>
                    <a:pt x="126" y="59"/>
                  </a:lnTo>
                  <a:lnTo>
                    <a:pt x="122" y="65"/>
                  </a:lnTo>
                  <a:lnTo>
                    <a:pt x="86" y="67"/>
                  </a:lnTo>
                  <a:lnTo>
                    <a:pt x="115" y="76"/>
                  </a:lnTo>
                  <a:lnTo>
                    <a:pt x="79" y="78"/>
                  </a:lnTo>
                  <a:lnTo>
                    <a:pt x="40" y="78"/>
                  </a:lnTo>
                  <a:lnTo>
                    <a:pt x="0" y="77"/>
                  </a:lnTo>
                  <a:lnTo>
                    <a:pt x="28" y="67"/>
                  </a:lnTo>
                  <a:lnTo>
                    <a:pt x="22" y="61"/>
                  </a:lnTo>
                  <a:lnTo>
                    <a:pt x="64" y="66"/>
                  </a:lnTo>
                  <a:lnTo>
                    <a:pt x="85" y="5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0" name="Freeform 394"/>
            <p:cNvSpPr/>
            <p:nvPr/>
          </p:nvSpPr>
          <p:spPr bwMode="auto">
            <a:xfrm>
              <a:off x="1043" y="1294"/>
              <a:ext cx="212" cy="78"/>
            </a:xfrm>
            <a:custGeom>
              <a:avLst/>
              <a:gdLst/>
              <a:ahLst/>
              <a:cxnLst>
                <a:cxn ang="0">
                  <a:pos x="125" y="65"/>
                </a:cxn>
                <a:cxn ang="0">
                  <a:pos x="117" y="60"/>
                </a:cxn>
                <a:cxn ang="0">
                  <a:pos x="114" y="59"/>
                </a:cxn>
                <a:cxn ang="0">
                  <a:pos x="93" y="66"/>
                </a:cxn>
                <a:cxn ang="0">
                  <a:pos x="61" y="69"/>
                </a:cxn>
                <a:cxn ang="0">
                  <a:pos x="29" y="72"/>
                </a:cxn>
                <a:cxn ang="0">
                  <a:pos x="30" y="64"/>
                </a:cxn>
                <a:cxn ang="0">
                  <a:pos x="0" y="55"/>
                </a:cxn>
                <a:cxn ang="0">
                  <a:pos x="6" y="47"/>
                </a:cxn>
                <a:cxn ang="0">
                  <a:pos x="39" y="46"/>
                </a:cxn>
                <a:cxn ang="0">
                  <a:pos x="73" y="45"/>
                </a:cxn>
                <a:cxn ang="0">
                  <a:pos x="42" y="40"/>
                </a:cxn>
                <a:cxn ang="0">
                  <a:pos x="9" y="39"/>
                </a:cxn>
                <a:cxn ang="0">
                  <a:pos x="6" y="35"/>
                </a:cxn>
                <a:cxn ang="0">
                  <a:pos x="48" y="27"/>
                </a:cxn>
                <a:cxn ang="0">
                  <a:pos x="17" y="28"/>
                </a:cxn>
                <a:cxn ang="0">
                  <a:pos x="25" y="25"/>
                </a:cxn>
                <a:cxn ang="0">
                  <a:pos x="11" y="25"/>
                </a:cxn>
                <a:cxn ang="0">
                  <a:pos x="32" y="16"/>
                </a:cxn>
                <a:cxn ang="0">
                  <a:pos x="30" y="13"/>
                </a:cxn>
                <a:cxn ang="0">
                  <a:pos x="60" y="6"/>
                </a:cxn>
                <a:cxn ang="0">
                  <a:pos x="89" y="0"/>
                </a:cxn>
                <a:cxn ang="0">
                  <a:pos x="91" y="4"/>
                </a:cxn>
                <a:cxn ang="0">
                  <a:pos x="78" y="11"/>
                </a:cxn>
                <a:cxn ang="0">
                  <a:pos x="89" y="10"/>
                </a:cxn>
                <a:cxn ang="0">
                  <a:pos x="99" y="5"/>
                </a:cxn>
                <a:cxn ang="0">
                  <a:pos x="111" y="12"/>
                </a:cxn>
                <a:cxn ang="0">
                  <a:pos x="104" y="16"/>
                </a:cxn>
                <a:cxn ang="0">
                  <a:pos x="109" y="15"/>
                </a:cxn>
                <a:cxn ang="0">
                  <a:pos x="125" y="13"/>
                </a:cxn>
                <a:cxn ang="0">
                  <a:pos x="126" y="10"/>
                </a:cxn>
                <a:cxn ang="0">
                  <a:pos x="128" y="5"/>
                </a:cxn>
                <a:cxn ang="0">
                  <a:pos x="140" y="12"/>
                </a:cxn>
                <a:cxn ang="0">
                  <a:pos x="133" y="25"/>
                </a:cxn>
                <a:cxn ang="0">
                  <a:pos x="145" y="21"/>
                </a:cxn>
                <a:cxn ang="0">
                  <a:pos x="156" y="3"/>
                </a:cxn>
                <a:cxn ang="0">
                  <a:pos x="175" y="3"/>
                </a:cxn>
                <a:cxn ang="0">
                  <a:pos x="177" y="12"/>
                </a:cxn>
                <a:cxn ang="0">
                  <a:pos x="167" y="31"/>
                </a:cxn>
                <a:cxn ang="0">
                  <a:pos x="168" y="41"/>
                </a:cxn>
                <a:cxn ang="0">
                  <a:pos x="171" y="41"/>
                </a:cxn>
                <a:cxn ang="0">
                  <a:pos x="191" y="47"/>
                </a:cxn>
                <a:cxn ang="0">
                  <a:pos x="188" y="51"/>
                </a:cxn>
                <a:cxn ang="0">
                  <a:pos x="180" y="54"/>
                </a:cxn>
                <a:cxn ang="0">
                  <a:pos x="181" y="51"/>
                </a:cxn>
                <a:cxn ang="0">
                  <a:pos x="174" y="53"/>
                </a:cxn>
                <a:cxn ang="0">
                  <a:pos x="169" y="53"/>
                </a:cxn>
                <a:cxn ang="0">
                  <a:pos x="161" y="57"/>
                </a:cxn>
                <a:cxn ang="0">
                  <a:pos x="156" y="57"/>
                </a:cxn>
                <a:cxn ang="0">
                  <a:pos x="151" y="63"/>
                </a:cxn>
                <a:cxn ang="0">
                  <a:pos x="169" y="58"/>
                </a:cxn>
                <a:cxn ang="0">
                  <a:pos x="167" y="60"/>
                </a:cxn>
                <a:cxn ang="0">
                  <a:pos x="161" y="65"/>
                </a:cxn>
                <a:cxn ang="0">
                  <a:pos x="125" y="65"/>
                </a:cxn>
              </a:cxnLst>
              <a:rect l="0" t="0" r="r" b="b"/>
              <a:pathLst>
                <a:path w="191" h="72">
                  <a:moveTo>
                    <a:pt x="125" y="65"/>
                  </a:moveTo>
                  <a:lnTo>
                    <a:pt x="117" y="60"/>
                  </a:lnTo>
                  <a:lnTo>
                    <a:pt x="114" y="59"/>
                  </a:lnTo>
                  <a:lnTo>
                    <a:pt x="93" y="66"/>
                  </a:lnTo>
                  <a:lnTo>
                    <a:pt x="61" y="69"/>
                  </a:lnTo>
                  <a:lnTo>
                    <a:pt x="29" y="72"/>
                  </a:lnTo>
                  <a:lnTo>
                    <a:pt x="30" y="64"/>
                  </a:lnTo>
                  <a:lnTo>
                    <a:pt x="0" y="55"/>
                  </a:lnTo>
                  <a:lnTo>
                    <a:pt x="6" y="47"/>
                  </a:lnTo>
                  <a:lnTo>
                    <a:pt x="39" y="46"/>
                  </a:lnTo>
                  <a:lnTo>
                    <a:pt x="73" y="45"/>
                  </a:lnTo>
                  <a:lnTo>
                    <a:pt x="42" y="40"/>
                  </a:lnTo>
                  <a:lnTo>
                    <a:pt x="9" y="39"/>
                  </a:lnTo>
                  <a:lnTo>
                    <a:pt x="6" y="35"/>
                  </a:lnTo>
                  <a:lnTo>
                    <a:pt x="48" y="27"/>
                  </a:lnTo>
                  <a:lnTo>
                    <a:pt x="17" y="28"/>
                  </a:lnTo>
                  <a:lnTo>
                    <a:pt x="25" y="25"/>
                  </a:lnTo>
                  <a:lnTo>
                    <a:pt x="11" y="25"/>
                  </a:lnTo>
                  <a:lnTo>
                    <a:pt x="32" y="16"/>
                  </a:lnTo>
                  <a:lnTo>
                    <a:pt x="30" y="13"/>
                  </a:lnTo>
                  <a:lnTo>
                    <a:pt x="60" y="6"/>
                  </a:lnTo>
                  <a:lnTo>
                    <a:pt x="89" y="0"/>
                  </a:lnTo>
                  <a:lnTo>
                    <a:pt x="91" y="4"/>
                  </a:lnTo>
                  <a:lnTo>
                    <a:pt x="78" y="11"/>
                  </a:lnTo>
                  <a:lnTo>
                    <a:pt x="89" y="10"/>
                  </a:lnTo>
                  <a:lnTo>
                    <a:pt x="99" y="5"/>
                  </a:lnTo>
                  <a:lnTo>
                    <a:pt x="111" y="12"/>
                  </a:lnTo>
                  <a:lnTo>
                    <a:pt x="104" y="16"/>
                  </a:lnTo>
                  <a:lnTo>
                    <a:pt x="109" y="15"/>
                  </a:lnTo>
                  <a:lnTo>
                    <a:pt x="125" y="13"/>
                  </a:lnTo>
                  <a:lnTo>
                    <a:pt x="126" y="10"/>
                  </a:lnTo>
                  <a:lnTo>
                    <a:pt x="128" y="5"/>
                  </a:lnTo>
                  <a:lnTo>
                    <a:pt x="140" y="12"/>
                  </a:lnTo>
                  <a:lnTo>
                    <a:pt x="133" y="25"/>
                  </a:lnTo>
                  <a:lnTo>
                    <a:pt x="145" y="21"/>
                  </a:lnTo>
                  <a:lnTo>
                    <a:pt x="156" y="3"/>
                  </a:lnTo>
                  <a:lnTo>
                    <a:pt x="175" y="3"/>
                  </a:lnTo>
                  <a:lnTo>
                    <a:pt x="177" y="12"/>
                  </a:lnTo>
                  <a:lnTo>
                    <a:pt x="167" y="31"/>
                  </a:lnTo>
                  <a:lnTo>
                    <a:pt x="168" y="41"/>
                  </a:lnTo>
                  <a:lnTo>
                    <a:pt x="171" y="41"/>
                  </a:lnTo>
                  <a:lnTo>
                    <a:pt x="191" y="47"/>
                  </a:lnTo>
                  <a:lnTo>
                    <a:pt x="188" y="51"/>
                  </a:lnTo>
                  <a:lnTo>
                    <a:pt x="180" y="54"/>
                  </a:lnTo>
                  <a:lnTo>
                    <a:pt x="181" y="51"/>
                  </a:lnTo>
                  <a:lnTo>
                    <a:pt x="174" y="53"/>
                  </a:lnTo>
                  <a:lnTo>
                    <a:pt x="169" y="53"/>
                  </a:lnTo>
                  <a:lnTo>
                    <a:pt x="161" y="57"/>
                  </a:lnTo>
                  <a:lnTo>
                    <a:pt x="156" y="57"/>
                  </a:lnTo>
                  <a:lnTo>
                    <a:pt x="151" y="63"/>
                  </a:lnTo>
                  <a:lnTo>
                    <a:pt x="169" y="58"/>
                  </a:lnTo>
                  <a:lnTo>
                    <a:pt x="167" y="60"/>
                  </a:lnTo>
                  <a:lnTo>
                    <a:pt x="161" y="65"/>
                  </a:lnTo>
                  <a:lnTo>
                    <a:pt x="125" y="6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1" name="Freeform 395"/>
            <p:cNvSpPr/>
            <p:nvPr/>
          </p:nvSpPr>
          <p:spPr bwMode="auto">
            <a:xfrm>
              <a:off x="981" y="1276"/>
              <a:ext cx="155" cy="54"/>
            </a:xfrm>
            <a:custGeom>
              <a:avLst/>
              <a:gdLst/>
              <a:ahLst/>
              <a:cxnLst>
                <a:cxn ang="0">
                  <a:pos x="64" y="33"/>
                </a:cxn>
                <a:cxn ang="0">
                  <a:pos x="42" y="44"/>
                </a:cxn>
                <a:cxn ang="0">
                  <a:pos x="11" y="49"/>
                </a:cxn>
                <a:cxn ang="0">
                  <a:pos x="6" y="38"/>
                </a:cxn>
                <a:cxn ang="0">
                  <a:pos x="0" y="33"/>
                </a:cxn>
                <a:cxn ang="0">
                  <a:pos x="21" y="25"/>
                </a:cxn>
                <a:cxn ang="0">
                  <a:pos x="28" y="20"/>
                </a:cxn>
                <a:cxn ang="0">
                  <a:pos x="52" y="9"/>
                </a:cxn>
                <a:cxn ang="0">
                  <a:pos x="51" y="2"/>
                </a:cxn>
                <a:cxn ang="0">
                  <a:pos x="94" y="0"/>
                </a:cxn>
                <a:cxn ang="0">
                  <a:pos x="104" y="3"/>
                </a:cxn>
                <a:cxn ang="0">
                  <a:pos x="107" y="6"/>
                </a:cxn>
                <a:cxn ang="0">
                  <a:pos x="129" y="3"/>
                </a:cxn>
                <a:cxn ang="0">
                  <a:pos x="140" y="14"/>
                </a:cxn>
                <a:cxn ang="0">
                  <a:pos x="108" y="21"/>
                </a:cxn>
                <a:cxn ang="0">
                  <a:pos x="77" y="28"/>
                </a:cxn>
                <a:cxn ang="0">
                  <a:pos x="64" y="33"/>
                </a:cxn>
              </a:cxnLst>
              <a:rect l="0" t="0" r="r" b="b"/>
              <a:pathLst>
                <a:path w="140" h="49">
                  <a:moveTo>
                    <a:pt x="64" y="33"/>
                  </a:moveTo>
                  <a:lnTo>
                    <a:pt x="42" y="44"/>
                  </a:lnTo>
                  <a:lnTo>
                    <a:pt x="11" y="49"/>
                  </a:lnTo>
                  <a:lnTo>
                    <a:pt x="6" y="38"/>
                  </a:lnTo>
                  <a:lnTo>
                    <a:pt x="0" y="33"/>
                  </a:lnTo>
                  <a:lnTo>
                    <a:pt x="21" y="25"/>
                  </a:lnTo>
                  <a:lnTo>
                    <a:pt x="28" y="20"/>
                  </a:lnTo>
                  <a:lnTo>
                    <a:pt x="52" y="9"/>
                  </a:lnTo>
                  <a:lnTo>
                    <a:pt x="51" y="2"/>
                  </a:lnTo>
                  <a:lnTo>
                    <a:pt x="94" y="0"/>
                  </a:lnTo>
                  <a:lnTo>
                    <a:pt x="104" y="3"/>
                  </a:lnTo>
                  <a:lnTo>
                    <a:pt x="107" y="6"/>
                  </a:lnTo>
                  <a:lnTo>
                    <a:pt x="129" y="3"/>
                  </a:lnTo>
                  <a:lnTo>
                    <a:pt x="140" y="14"/>
                  </a:lnTo>
                  <a:lnTo>
                    <a:pt x="108" y="21"/>
                  </a:lnTo>
                  <a:lnTo>
                    <a:pt x="77" y="28"/>
                  </a:lnTo>
                  <a:lnTo>
                    <a:pt x="64" y="3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2" name="Freeform 396"/>
            <p:cNvSpPr/>
            <p:nvPr/>
          </p:nvSpPr>
          <p:spPr bwMode="auto">
            <a:xfrm>
              <a:off x="1611" y="1683"/>
              <a:ext cx="103" cy="93"/>
            </a:xfrm>
            <a:custGeom>
              <a:avLst/>
              <a:gdLst/>
              <a:ahLst/>
              <a:cxnLst>
                <a:cxn ang="0">
                  <a:pos x="47" y="67"/>
                </a:cxn>
                <a:cxn ang="0">
                  <a:pos x="48" y="64"/>
                </a:cxn>
                <a:cxn ang="0">
                  <a:pos x="22" y="68"/>
                </a:cxn>
                <a:cxn ang="0">
                  <a:pos x="0" y="66"/>
                </a:cxn>
                <a:cxn ang="0">
                  <a:pos x="5" y="58"/>
                </a:cxn>
                <a:cxn ang="0">
                  <a:pos x="16" y="51"/>
                </a:cxn>
                <a:cxn ang="0">
                  <a:pos x="5" y="51"/>
                </a:cxn>
                <a:cxn ang="0">
                  <a:pos x="10" y="49"/>
                </a:cxn>
                <a:cxn ang="0">
                  <a:pos x="23" y="42"/>
                </a:cxn>
                <a:cxn ang="0">
                  <a:pos x="24" y="43"/>
                </a:cxn>
                <a:cxn ang="0">
                  <a:pos x="26" y="39"/>
                </a:cxn>
                <a:cxn ang="0">
                  <a:pos x="23" y="36"/>
                </a:cxn>
                <a:cxn ang="0">
                  <a:pos x="29" y="33"/>
                </a:cxn>
                <a:cxn ang="0">
                  <a:pos x="43" y="14"/>
                </a:cxn>
                <a:cxn ang="0">
                  <a:pos x="60" y="1"/>
                </a:cxn>
                <a:cxn ang="0">
                  <a:pos x="67" y="0"/>
                </a:cxn>
                <a:cxn ang="0">
                  <a:pos x="73" y="0"/>
                </a:cxn>
                <a:cxn ang="0">
                  <a:pos x="64" y="4"/>
                </a:cxn>
                <a:cxn ang="0">
                  <a:pos x="66" y="7"/>
                </a:cxn>
                <a:cxn ang="0">
                  <a:pos x="60" y="13"/>
                </a:cxn>
                <a:cxn ang="0">
                  <a:pos x="43" y="33"/>
                </a:cxn>
                <a:cxn ang="0">
                  <a:pos x="56" y="24"/>
                </a:cxn>
                <a:cxn ang="0">
                  <a:pos x="54" y="27"/>
                </a:cxn>
                <a:cxn ang="0">
                  <a:pos x="64" y="26"/>
                </a:cxn>
                <a:cxn ang="0">
                  <a:pos x="55" y="31"/>
                </a:cxn>
                <a:cxn ang="0">
                  <a:pos x="55" y="34"/>
                </a:cxn>
                <a:cxn ang="0">
                  <a:pos x="65" y="37"/>
                </a:cxn>
                <a:cxn ang="0">
                  <a:pos x="62" y="40"/>
                </a:cxn>
                <a:cxn ang="0">
                  <a:pos x="76" y="34"/>
                </a:cxn>
                <a:cxn ang="0">
                  <a:pos x="74" y="38"/>
                </a:cxn>
                <a:cxn ang="0">
                  <a:pos x="88" y="37"/>
                </a:cxn>
                <a:cxn ang="0">
                  <a:pos x="78" y="46"/>
                </a:cxn>
                <a:cxn ang="0">
                  <a:pos x="80" y="50"/>
                </a:cxn>
                <a:cxn ang="0">
                  <a:pos x="76" y="54"/>
                </a:cxn>
                <a:cxn ang="0">
                  <a:pos x="92" y="50"/>
                </a:cxn>
                <a:cxn ang="0">
                  <a:pos x="77" y="60"/>
                </a:cxn>
                <a:cxn ang="0">
                  <a:pos x="78" y="62"/>
                </a:cxn>
                <a:cxn ang="0">
                  <a:pos x="77" y="62"/>
                </a:cxn>
                <a:cxn ang="0">
                  <a:pos x="77" y="68"/>
                </a:cxn>
                <a:cxn ang="0">
                  <a:pos x="91" y="57"/>
                </a:cxn>
                <a:cxn ang="0">
                  <a:pos x="84" y="68"/>
                </a:cxn>
                <a:cxn ang="0">
                  <a:pos x="91" y="64"/>
                </a:cxn>
                <a:cxn ang="0">
                  <a:pos x="92" y="69"/>
                </a:cxn>
                <a:cxn ang="0">
                  <a:pos x="80" y="85"/>
                </a:cxn>
                <a:cxn ang="0">
                  <a:pos x="74" y="82"/>
                </a:cxn>
                <a:cxn ang="0">
                  <a:pos x="74" y="76"/>
                </a:cxn>
                <a:cxn ang="0">
                  <a:pos x="67" y="80"/>
                </a:cxn>
                <a:cxn ang="0">
                  <a:pos x="74" y="68"/>
                </a:cxn>
                <a:cxn ang="0">
                  <a:pos x="71" y="63"/>
                </a:cxn>
                <a:cxn ang="0">
                  <a:pos x="64" y="72"/>
                </a:cxn>
                <a:cxn ang="0">
                  <a:pos x="67" y="68"/>
                </a:cxn>
                <a:cxn ang="0">
                  <a:pos x="44" y="81"/>
                </a:cxn>
                <a:cxn ang="0">
                  <a:pos x="44" y="76"/>
                </a:cxn>
                <a:cxn ang="0">
                  <a:pos x="62" y="67"/>
                </a:cxn>
                <a:cxn ang="0">
                  <a:pos x="58" y="68"/>
                </a:cxn>
                <a:cxn ang="0">
                  <a:pos x="61" y="64"/>
                </a:cxn>
                <a:cxn ang="0">
                  <a:pos x="54" y="67"/>
                </a:cxn>
                <a:cxn ang="0">
                  <a:pos x="48" y="70"/>
                </a:cxn>
                <a:cxn ang="0">
                  <a:pos x="42" y="69"/>
                </a:cxn>
                <a:cxn ang="0">
                  <a:pos x="47" y="67"/>
                </a:cxn>
              </a:cxnLst>
              <a:rect l="0" t="0" r="r" b="b"/>
              <a:pathLst>
                <a:path w="92" h="85">
                  <a:moveTo>
                    <a:pt x="47" y="67"/>
                  </a:moveTo>
                  <a:lnTo>
                    <a:pt x="48" y="64"/>
                  </a:lnTo>
                  <a:lnTo>
                    <a:pt x="22" y="68"/>
                  </a:lnTo>
                  <a:lnTo>
                    <a:pt x="0" y="66"/>
                  </a:lnTo>
                  <a:lnTo>
                    <a:pt x="5" y="58"/>
                  </a:lnTo>
                  <a:lnTo>
                    <a:pt x="16" y="51"/>
                  </a:lnTo>
                  <a:lnTo>
                    <a:pt x="5" y="51"/>
                  </a:lnTo>
                  <a:lnTo>
                    <a:pt x="10" y="49"/>
                  </a:lnTo>
                  <a:lnTo>
                    <a:pt x="23" y="42"/>
                  </a:lnTo>
                  <a:lnTo>
                    <a:pt x="24" y="43"/>
                  </a:lnTo>
                  <a:lnTo>
                    <a:pt x="26" y="39"/>
                  </a:lnTo>
                  <a:lnTo>
                    <a:pt x="23" y="36"/>
                  </a:lnTo>
                  <a:lnTo>
                    <a:pt x="29" y="33"/>
                  </a:lnTo>
                  <a:lnTo>
                    <a:pt x="43" y="14"/>
                  </a:lnTo>
                  <a:lnTo>
                    <a:pt x="60" y="1"/>
                  </a:lnTo>
                  <a:lnTo>
                    <a:pt x="67" y="0"/>
                  </a:lnTo>
                  <a:lnTo>
                    <a:pt x="73" y="0"/>
                  </a:lnTo>
                  <a:lnTo>
                    <a:pt x="64" y="4"/>
                  </a:lnTo>
                  <a:lnTo>
                    <a:pt x="66" y="7"/>
                  </a:lnTo>
                  <a:lnTo>
                    <a:pt x="60" y="13"/>
                  </a:lnTo>
                  <a:lnTo>
                    <a:pt x="43" y="33"/>
                  </a:lnTo>
                  <a:lnTo>
                    <a:pt x="56" y="24"/>
                  </a:lnTo>
                  <a:lnTo>
                    <a:pt x="54" y="27"/>
                  </a:lnTo>
                  <a:lnTo>
                    <a:pt x="64" y="26"/>
                  </a:lnTo>
                  <a:lnTo>
                    <a:pt x="55" y="31"/>
                  </a:lnTo>
                  <a:lnTo>
                    <a:pt x="55" y="34"/>
                  </a:lnTo>
                  <a:lnTo>
                    <a:pt x="65" y="37"/>
                  </a:lnTo>
                  <a:lnTo>
                    <a:pt x="62" y="40"/>
                  </a:lnTo>
                  <a:lnTo>
                    <a:pt x="76" y="34"/>
                  </a:lnTo>
                  <a:lnTo>
                    <a:pt x="74" y="38"/>
                  </a:lnTo>
                  <a:lnTo>
                    <a:pt x="88" y="37"/>
                  </a:lnTo>
                  <a:lnTo>
                    <a:pt x="78" y="46"/>
                  </a:lnTo>
                  <a:lnTo>
                    <a:pt x="80" y="50"/>
                  </a:lnTo>
                  <a:lnTo>
                    <a:pt x="76" y="54"/>
                  </a:lnTo>
                  <a:lnTo>
                    <a:pt x="92" y="50"/>
                  </a:lnTo>
                  <a:lnTo>
                    <a:pt x="77" y="60"/>
                  </a:lnTo>
                  <a:lnTo>
                    <a:pt x="78" y="62"/>
                  </a:lnTo>
                  <a:lnTo>
                    <a:pt x="77" y="62"/>
                  </a:lnTo>
                  <a:lnTo>
                    <a:pt x="77" y="68"/>
                  </a:lnTo>
                  <a:lnTo>
                    <a:pt x="91" y="57"/>
                  </a:lnTo>
                  <a:lnTo>
                    <a:pt x="84" y="68"/>
                  </a:lnTo>
                  <a:lnTo>
                    <a:pt x="91" y="64"/>
                  </a:lnTo>
                  <a:lnTo>
                    <a:pt x="92" y="69"/>
                  </a:lnTo>
                  <a:lnTo>
                    <a:pt x="80" y="85"/>
                  </a:lnTo>
                  <a:lnTo>
                    <a:pt x="74" y="82"/>
                  </a:lnTo>
                  <a:lnTo>
                    <a:pt x="74" y="76"/>
                  </a:lnTo>
                  <a:lnTo>
                    <a:pt x="67" y="80"/>
                  </a:lnTo>
                  <a:lnTo>
                    <a:pt x="74" y="68"/>
                  </a:lnTo>
                  <a:lnTo>
                    <a:pt x="71" y="63"/>
                  </a:lnTo>
                  <a:lnTo>
                    <a:pt x="64" y="72"/>
                  </a:lnTo>
                  <a:lnTo>
                    <a:pt x="67" y="68"/>
                  </a:lnTo>
                  <a:lnTo>
                    <a:pt x="44" y="81"/>
                  </a:lnTo>
                  <a:lnTo>
                    <a:pt x="44" y="76"/>
                  </a:lnTo>
                  <a:lnTo>
                    <a:pt x="62" y="67"/>
                  </a:lnTo>
                  <a:lnTo>
                    <a:pt x="58" y="68"/>
                  </a:lnTo>
                  <a:lnTo>
                    <a:pt x="61" y="64"/>
                  </a:lnTo>
                  <a:lnTo>
                    <a:pt x="54" y="67"/>
                  </a:lnTo>
                  <a:lnTo>
                    <a:pt x="48" y="70"/>
                  </a:lnTo>
                  <a:lnTo>
                    <a:pt x="42" y="69"/>
                  </a:lnTo>
                  <a:lnTo>
                    <a:pt x="47" y="6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3" name="Freeform 397"/>
            <p:cNvSpPr/>
            <p:nvPr/>
          </p:nvSpPr>
          <p:spPr bwMode="auto">
            <a:xfrm>
              <a:off x="1414" y="1241"/>
              <a:ext cx="180" cy="31"/>
            </a:xfrm>
            <a:custGeom>
              <a:avLst/>
              <a:gdLst/>
              <a:ahLst/>
              <a:cxnLst>
                <a:cxn ang="0">
                  <a:pos x="65" y="15"/>
                </a:cxn>
                <a:cxn ang="0">
                  <a:pos x="48" y="9"/>
                </a:cxn>
                <a:cxn ang="0">
                  <a:pos x="72" y="9"/>
                </a:cxn>
                <a:cxn ang="0">
                  <a:pos x="29" y="6"/>
                </a:cxn>
                <a:cxn ang="0">
                  <a:pos x="37" y="0"/>
                </a:cxn>
                <a:cxn ang="0">
                  <a:pos x="0" y="1"/>
                </a:cxn>
                <a:cxn ang="0">
                  <a:pos x="34" y="6"/>
                </a:cxn>
                <a:cxn ang="0">
                  <a:pos x="28" y="17"/>
                </a:cxn>
                <a:cxn ang="0">
                  <a:pos x="22" y="29"/>
                </a:cxn>
                <a:cxn ang="0">
                  <a:pos x="57" y="28"/>
                </a:cxn>
                <a:cxn ang="0">
                  <a:pos x="90" y="28"/>
                </a:cxn>
                <a:cxn ang="0">
                  <a:pos x="125" y="27"/>
                </a:cxn>
                <a:cxn ang="0">
                  <a:pos x="159" y="27"/>
                </a:cxn>
                <a:cxn ang="0">
                  <a:pos x="163" y="19"/>
                </a:cxn>
                <a:cxn ang="0">
                  <a:pos x="137" y="13"/>
                </a:cxn>
                <a:cxn ang="0">
                  <a:pos x="101" y="15"/>
                </a:cxn>
                <a:cxn ang="0">
                  <a:pos x="65" y="15"/>
                </a:cxn>
              </a:cxnLst>
              <a:rect l="0" t="0" r="r" b="b"/>
              <a:pathLst>
                <a:path w="163" h="29">
                  <a:moveTo>
                    <a:pt x="65" y="15"/>
                  </a:moveTo>
                  <a:lnTo>
                    <a:pt x="48" y="9"/>
                  </a:lnTo>
                  <a:lnTo>
                    <a:pt x="72" y="9"/>
                  </a:lnTo>
                  <a:lnTo>
                    <a:pt x="29" y="6"/>
                  </a:lnTo>
                  <a:lnTo>
                    <a:pt x="37" y="0"/>
                  </a:lnTo>
                  <a:lnTo>
                    <a:pt x="0" y="1"/>
                  </a:lnTo>
                  <a:lnTo>
                    <a:pt x="34" y="6"/>
                  </a:lnTo>
                  <a:lnTo>
                    <a:pt x="28" y="17"/>
                  </a:lnTo>
                  <a:lnTo>
                    <a:pt x="22" y="29"/>
                  </a:lnTo>
                  <a:lnTo>
                    <a:pt x="57" y="28"/>
                  </a:lnTo>
                  <a:lnTo>
                    <a:pt x="90" y="28"/>
                  </a:lnTo>
                  <a:lnTo>
                    <a:pt x="125" y="27"/>
                  </a:lnTo>
                  <a:lnTo>
                    <a:pt x="159" y="27"/>
                  </a:lnTo>
                  <a:lnTo>
                    <a:pt x="163" y="19"/>
                  </a:lnTo>
                  <a:lnTo>
                    <a:pt x="137" y="13"/>
                  </a:lnTo>
                  <a:lnTo>
                    <a:pt x="101" y="15"/>
                  </a:lnTo>
                  <a:lnTo>
                    <a:pt x="65" y="1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4" name="Freeform 398"/>
            <p:cNvSpPr/>
            <p:nvPr/>
          </p:nvSpPr>
          <p:spPr bwMode="auto">
            <a:xfrm>
              <a:off x="1476" y="1180"/>
              <a:ext cx="113" cy="41"/>
            </a:xfrm>
            <a:custGeom>
              <a:avLst/>
              <a:gdLst/>
              <a:ahLst/>
              <a:cxnLst>
                <a:cxn ang="0">
                  <a:pos x="21" y="11"/>
                </a:cxn>
                <a:cxn ang="0">
                  <a:pos x="13" y="6"/>
                </a:cxn>
                <a:cxn ang="0">
                  <a:pos x="48" y="0"/>
                </a:cxn>
                <a:cxn ang="0">
                  <a:pos x="92" y="9"/>
                </a:cxn>
                <a:cxn ang="0">
                  <a:pos x="81" y="18"/>
                </a:cxn>
                <a:cxn ang="0">
                  <a:pos x="103" y="22"/>
                </a:cxn>
                <a:cxn ang="0">
                  <a:pos x="66" y="29"/>
                </a:cxn>
                <a:cxn ang="0">
                  <a:pos x="49" y="36"/>
                </a:cxn>
                <a:cxn ang="0">
                  <a:pos x="43" y="31"/>
                </a:cxn>
                <a:cxn ang="0">
                  <a:pos x="42" y="36"/>
                </a:cxn>
                <a:cxn ang="0">
                  <a:pos x="6" y="27"/>
                </a:cxn>
                <a:cxn ang="0">
                  <a:pos x="48" y="22"/>
                </a:cxn>
                <a:cxn ang="0">
                  <a:pos x="0" y="17"/>
                </a:cxn>
                <a:cxn ang="0">
                  <a:pos x="21" y="11"/>
                </a:cxn>
              </a:cxnLst>
              <a:rect l="0" t="0" r="r" b="b"/>
              <a:pathLst>
                <a:path w="103" h="36">
                  <a:moveTo>
                    <a:pt x="21" y="11"/>
                  </a:moveTo>
                  <a:lnTo>
                    <a:pt x="13" y="6"/>
                  </a:lnTo>
                  <a:lnTo>
                    <a:pt x="48" y="0"/>
                  </a:lnTo>
                  <a:lnTo>
                    <a:pt x="92" y="9"/>
                  </a:lnTo>
                  <a:lnTo>
                    <a:pt x="81" y="18"/>
                  </a:lnTo>
                  <a:lnTo>
                    <a:pt x="103" y="22"/>
                  </a:lnTo>
                  <a:lnTo>
                    <a:pt x="66" y="29"/>
                  </a:lnTo>
                  <a:lnTo>
                    <a:pt x="49" y="36"/>
                  </a:lnTo>
                  <a:lnTo>
                    <a:pt x="43" y="31"/>
                  </a:lnTo>
                  <a:lnTo>
                    <a:pt x="42" y="36"/>
                  </a:lnTo>
                  <a:lnTo>
                    <a:pt x="6" y="27"/>
                  </a:lnTo>
                  <a:lnTo>
                    <a:pt x="48" y="22"/>
                  </a:lnTo>
                  <a:lnTo>
                    <a:pt x="0" y="17"/>
                  </a:lnTo>
                  <a:lnTo>
                    <a:pt x="21" y="1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5" name="Freeform 399"/>
            <p:cNvSpPr/>
            <p:nvPr/>
          </p:nvSpPr>
          <p:spPr bwMode="auto">
            <a:xfrm>
              <a:off x="1142" y="1241"/>
              <a:ext cx="152" cy="35"/>
            </a:xfrm>
            <a:custGeom>
              <a:avLst/>
              <a:gdLst/>
              <a:ahLst/>
              <a:cxnLst>
                <a:cxn ang="0">
                  <a:pos x="37" y="34"/>
                </a:cxn>
                <a:cxn ang="0">
                  <a:pos x="22" y="29"/>
                </a:cxn>
                <a:cxn ang="0">
                  <a:pos x="68" y="22"/>
                </a:cxn>
                <a:cxn ang="0">
                  <a:pos x="33" y="21"/>
                </a:cxn>
                <a:cxn ang="0">
                  <a:pos x="0" y="21"/>
                </a:cxn>
                <a:cxn ang="0">
                  <a:pos x="32" y="16"/>
                </a:cxn>
                <a:cxn ang="0">
                  <a:pos x="18" y="15"/>
                </a:cxn>
                <a:cxn ang="0">
                  <a:pos x="39" y="12"/>
                </a:cxn>
                <a:cxn ang="0">
                  <a:pos x="30" y="9"/>
                </a:cxn>
                <a:cxn ang="0">
                  <a:pos x="69" y="11"/>
                </a:cxn>
                <a:cxn ang="0">
                  <a:pos x="96" y="18"/>
                </a:cxn>
                <a:cxn ang="0">
                  <a:pos x="97" y="6"/>
                </a:cxn>
                <a:cxn ang="0">
                  <a:pos x="121" y="0"/>
                </a:cxn>
                <a:cxn ang="0">
                  <a:pos x="112" y="15"/>
                </a:cxn>
                <a:cxn ang="0">
                  <a:pos x="139" y="13"/>
                </a:cxn>
                <a:cxn ang="0">
                  <a:pos x="117" y="24"/>
                </a:cxn>
                <a:cxn ang="0">
                  <a:pos x="100" y="23"/>
                </a:cxn>
                <a:cxn ang="0">
                  <a:pos x="69" y="28"/>
                </a:cxn>
                <a:cxn ang="0">
                  <a:pos x="37" y="34"/>
                </a:cxn>
              </a:cxnLst>
              <a:rect l="0" t="0" r="r" b="b"/>
              <a:pathLst>
                <a:path w="139" h="34">
                  <a:moveTo>
                    <a:pt x="37" y="34"/>
                  </a:moveTo>
                  <a:lnTo>
                    <a:pt x="22" y="29"/>
                  </a:lnTo>
                  <a:lnTo>
                    <a:pt x="68" y="22"/>
                  </a:lnTo>
                  <a:lnTo>
                    <a:pt x="33" y="21"/>
                  </a:lnTo>
                  <a:lnTo>
                    <a:pt x="0" y="21"/>
                  </a:lnTo>
                  <a:lnTo>
                    <a:pt x="32" y="16"/>
                  </a:lnTo>
                  <a:lnTo>
                    <a:pt x="18" y="15"/>
                  </a:lnTo>
                  <a:lnTo>
                    <a:pt x="39" y="12"/>
                  </a:lnTo>
                  <a:lnTo>
                    <a:pt x="30" y="9"/>
                  </a:lnTo>
                  <a:lnTo>
                    <a:pt x="69" y="11"/>
                  </a:lnTo>
                  <a:lnTo>
                    <a:pt x="96" y="18"/>
                  </a:lnTo>
                  <a:lnTo>
                    <a:pt x="97" y="6"/>
                  </a:lnTo>
                  <a:lnTo>
                    <a:pt x="121" y="0"/>
                  </a:lnTo>
                  <a:lnTo>
                    <a:pt x="112" y="15"/>
                  </a:lnTo>
                  <a:lnTo>
                    <a:pt x="139" y="13"/>
                  </a:lnTo>
                  <a:lnTo>
                    <a:pt x="117" y="24"/>
                  </a:lnTo>
                  <a:lnTo>
                    <a:pt x="100" y="23"/>
                  </a:lnTo>
                  <a:lnTo>
                    <a:pt x="69" y="28"/>
                  </a:lnTo>
                  <a:lnTo>
                    <a:pt x="37" y="3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6" name="Freeform 400"/>
            <p:cNvSpPr/>
            <p:nvPr/>
          </p:nvSpPr>
          <p:spPr bwMode="auto">
            <a:xfrm>
              <a:off x="1347" y="1420"/>
              <a:ext cx="95" cy="48"/>
            </a:xfrm>
            <a:custGeom>
              <a:avLst/>
              <a:gdLst/>
              <a:ahLst/>
              <a:cxnLst>
                <a:cxn ang="0">
                  <a:pos x="62" y="32"/>
                </a:cxn>
                <a:cxn ang="0">
                  <a:pos x="53" y="30"/>
                </a:cxn>
                <a:cxn ang="0">
                  <a:pos x="54" y="28"/>
                </a:cxn>
                <a:cxn ang="0">
                  <a:pos x="47" y="30"/>
                </a:cxn>
                <a:cxn ang="0">
                  <a:pos x="18" y="43"/>
                </a:cxn>
                <a:cxn ang="0">
                  <a:pos x="18" y="35"/>
                </a:cxn>
                <a:cxn ang="0">
                  <a:pos x="0" y="35"/>
                </a:cxn>
                <a:cxn ang="0">
                  <a:pos x="18" y="26"/>
                </a:cxn>
                <a:cxn ang="0">
                  <a:pos x="29" y="13"/>
                </a:cxn>
                <a:cxn ang="0">
                  <a:pos x="41" y="0"/>
                </a:cxn>
                <a:cxn ang="0">
                  <a:pos x="48" y="4"/>
                </a:cxn>
                <a:cxn ang="0">
                  <a:pos x="46" y="10"/>
                </a:cxn>
                <a:cxn ang="0">
                  <a:pos x="53" y="7"/>
                </a:cxn>
                <a:cxn ang="0">
                  <a:pos x="76" y="22"/>
                </a:cxn>
                <a:cxn ang="0">
                  <a:pos x="68" y="30"/>
                </a:cxn>
                <a:cxn ang="0">
                  <a:pos x="86" y="30"/>
                </a:cxn>
                <a:cxn ang="0">
                  <a:pos x="87" y="34"/>
                </a:cxn>
                <a:cxn ang="0">
                  <a:pos x="72" y="38"/>
                </a:cxn>
                <a:cxn ang="0">
                  <a:pos x="62" y="32"/>
                </a:cxn>
              </a:cxnLst>
              <a:rect l="0" t="0" r="r" b="b"/>
              <a:pathLst>
                <a:path w="87" h="43">
                  <a:moveTo>
                    <a:pt x="62" y="32"/>
                  </a:moveTo>
                  <a:lnTo>
                    <a:pt x="53" y="30"/>
                  </a:lnTo>
                  <a:lnTo>
                    <a:pt x="54" y="28"/>
                  </a:lnTo>
                  <a:lnTo>
                    <a:pt x="47" y="30"/>
                  </a:lnTo>
                  <a:lnTo>
                    <a:pt x="18" y="43"/>
                  </a:lnTo>
                  <a:lnTo>
                    <a:pt x="18" y="35"/>
                  </a:lnTo>
                  <a:lnTo>
                    <a:pt x="0" y="35"/>
                  </a:lnTo>
                  <a:lnTo>
                    <a:pt x="18" y="26"/>
                  </a:lnTo>
                  <a:lnTo>
                    <a:pt x="29" y="13"/>
                  </a:lnTo>
                  <a:lnTo>
                    <a:pt x="41" y="0"/>
                  </a:lnTo>
                  <a:lnTo>
                    <a:pt x="48" y="4"/>
                  </a:lnTo>
                  <a:lnTo>
                    <a:pt x="46" y="10"/>
                  </a:lnTo>
                  <a:lnTo>
                    <a:pt x="53" y="7"/>
                  </a:lnTo>
                  <a:lnTo>
                    <a:pt x="76" y="22"/>
                  </a:lnTo>
                  <a:lnTo>
                    <a:pt x="68" y="30"/>
                  </a:lnTo>
                  <a:lnTo>
                    <a:pt x="86" y="30"/>
                  </a:lnTo>
                  <a:lnTo>
                    <a:pt x="87" y="34"/>
                  </a:lnTo>
                  <a:lnTo>
                    <a:pt x="72" y="38"/>
                  </a:lnTo>
                  <a:lnTo>
                    <a:pt x="62" y="3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7" name="Freeform 401"/>
            <p:cNvSpPr/>
            <p:nvPr/>
          </p:nvSpPr>
          <p:spPr bwMode="auto">
            <a:xfrm>
              <a:off x="1276" y="1288"/>
              <a:ext cx="84" cy="35"/>
            </a:xfrm>
            <a:custGeom>
              <a:avLst/>
              <a:gdLst/>
              <a:ahLst/>
              <a:cxnLst>
                <a:cxn ang="0">
                  <a:pos x="76" y="0"/>
                </a:cxn>
                <a:cxn ang="0">
                  <a:pos x="32" y="0"/>
                </a:cxn>
                <a:cxn ang="0">
                  <a:pos x="37" y="8"/>
                </a:cxn>
                <a:cxn ang="0">
                  <a:pos x="27" y="14"/>
                </a:cxn>
                <a:cxn ang="0">
                  <a:pos x="0" y="14"/>
                </a:cxn>
                <a:cxn ang="0">
                  <a:pos x="15" y="23"/>
                </a:cxn>
                <a:cxn ang="0">
                  <a:pos x="32" y="33"/>
                </a:cxn>
                <a:cxn ang="0">
                  <a:pos x="36" y="28"/>
                </a:cxn>
                <a:cxn ang="0">
                  <a:pos x="56" y="27"/>
                </a:cxn>
                <a:cxn ang="0">
                  <a:pos x="66" y="14"/>
                </a:cxn>
                <a:cxn ang="0">
                  <a:pos x="76" y="0"/>
                </a:cxn>
              </a:cxnLst>
              <a:rect l="0" t="0" r="r" b="b"/>
              <a:pathLst>
                <a:path w="76" h="33">
                  <a:moveTo>
                    <a:pt x="76" y="0"/>
                  </a:moveTo>
                  <a:lnTo>
                    <a:pt x="32" y="0"/>
                  </a:lnTo>
                  <a:lnTo>
                    <a:pt x="37" y="8"/>
                  </a:lnTo>
                  <a:lnTo>
                    <a:pt x="27" y="14"/>
                  </a:lnTo>
                  <a:lnTo>
                    <a:pt x="0" y="14"/>
                  </a:lnTo>
                  <a:lnTo>
                    <a:pt x="15" y="23"/>
                  </a:lnTo>
                  <a:lnTo>
                    <a:pt x="32" y="33"/>
                  </a:lnTo>
                  <a:lnTo>
                    <a:pt x="36" y="28"/>
                  </a:lnTo>
                  <a:lnTo>
                    <a:pt x="56" y="27"/>
                  </a:lnTo>
                  <a:lnTo>
                    <a:pt x="66" y="14"/>
                  </a:lnTo>
                  <a:lnTo>
                    <a:pt x="76"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8" name="Freeform 402"/>
            <p:cNvSpPr/>
            <p:nvPr/>
          </p:nvSpPr>
          <p:spPr bwMode="auto">
            <a:xfrm>
              <a:off x="1356" y="1281"/>
              <a:ext cx="89" cy="35"/>
            </a:xfrm>
            <a:custGeom>
              <a:avLst/>
              <a:gdLst/>
              <a:ahLst/>
              <a:cxnLst>
                <a:cxn ang="0">
                  <a:pos x="49" y="18"/>
                </a:cxn>
                <a:cxn ang="0">
                  <a:pos x="22" y="20"/>
                </a:cxn>
                <a:cxn ang="0">
                  <a:pos x="26" y="23"/>
                </a:cxn>
                <a:cxn ang="0">
                  <a:pos x="14" y="30"/>
                </a:cxn>
                <a:cxn ang="0">
                  <a:pos x="0" y="32"/>
                </a:cxn>
                <a:cxn ang="0">
                  <a:pos x="2" y="29"/>
                </a:cxn>
                <a:cxn ang="0">
                  <a:pos x="16" y="9"/>
                </a:cxn>
                <a:cxn ang="0">
                  <a:pos x="26" y="8"/>
                </a:cxn>
                <a:cxn ang="0">
                  <a:pos x="25" y="4"/>
                </a:cxn>
                <a:cxn ang="0">
                  <a:pos x="34" y="0"/>
                </a:cxn>
                <a:cxn ang="0">
                  <a:pos x="80" y="4"/>
                </a:cxn>
                <a:cxn ang="0">
                  <a:pos x="68" y="9"/>
                </a:cxn>
                <a:cxn ang="0">
                  <a:pos x="49" y="18"/>
                </a:cxn>
              </a:cxnLst>
              <a:rect l="0" t="0" r="r" b="b"/>
              <a:pathLst>
                <a:path w="80" h="32">
                  <a:moveTo>
                    <a:pt x="49" y="18"/>
                  </a:moveTo>
                  <a:lnTo>
                    <a:pt x="22" y="20"/>
                  </a:lnTo>
                  <a:lnTo>
                    <a:pt x="26" y="23"/>
                  </a:lnTo>
                  <a:lnTo>
                    <a:pt x="14" y="30"/>
                  </a:lnTo>
                  <a:lnTo>
                    <a:pt x="0" y="32"/>
                  </a:lnTo>
                  <a:lnTo>
                    <a:pt x="2" y="29"/>
                  </a:lnTo>
                  <a:lnTo>
                    <a:pt x="16" y="9"/>
                  </a:lnTo>
                  <a:lnTo>
                    <a:pt x="26" y="8"/>
                  </a:lnTo>
                  <a:lnTo>
                    <a:pt x="25" y="4"/>
                  </a:lnTo>
                  <a:lnTo>
                    <a:pt x="34" y="0"/>
                  </a:lnTo>
                  <a:lnTo>
                    <a:pt x="80" y="4"/>
                  </a:lnTo>
                  <a:lnTo>
                    <a:pt x="68" y="9"/>
                  </a:lnTo>
                  <a:lnTo>
                    <a:pt x="49" y="18"/>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89" name="Freeform 403"/>
            <p:cNvSpPr/>
            <p:nvPr/>
          </p:nvSpPr>
          <p:spPr bwMode="auto">
            <a:xfrm>
              <a:off x="577" y="1696"/>
              <a:ext cx="50" cy="47"/>
            </a:xfrm>
            <a:custGeom>
              <a:avLst/>
              <a:gdLst/>
              <a:ahLst/>
              <a:cxnLst>
                <a:cxn ang="0">
                  <a:pos x="30" y="27"/>
                </a:cxn>
                <a:cxn ang="0">
                  <a:pos x="28" y="30"/>
                </a:cxn>
                <a:cxn ang="0">
                  <a:pos x="16" y="29"/>
                </a:cxn>
                <a:cxn ang="0">
                  <a:pos x="19" y="26"/>
                </a:cxn>
                <a:cxn ang="0">
                  <a:pos x="14" y="25"/>
                </a:cxn>
                <a:cxn ang="0">
                  <a:pos x="8" y="23"/>
                </a:cxn>
                <a:cxn ang="0">
                  <a:pos x="18" y="19"/>
                </a:cxn>
                <a:cxn ang="0">
                  <a:pos x="8" y="15"/>
                </a:cxn>
                <a:cxn ang="0">
                  <a:pos x="8" y="12"/>
                </a:cxn>
                <a:cxn ang="0">
                  <a:pos x="2" y="11"/>
                </a:cxn>
                <a:cxn ang="0">
                  <a:pos x="1" y="8"/>
                </a:cxn>
                <a:cxn ang="0">
                  <a:pos x="8" y="3"/>
                </a:cxn>
                <a:cxn ang="0">
                  <a:pos x="5" y="5"/>
                </a:cxn>
                <a:cxn ang="0">
                  <a:pos x="0" y="0"/>
                </a:cxn>
                <a:cxn ang="0">
                  <a:pos x="14" y="2"/>
                </a:cxn>
                <a:cxn ang="0">
                  <a:pos x="30" y="6"/>
                </a:cxn>
                <a:cxn ang="0">
                  <a:pos x="34" y="14"/>
                </a:cxn>
                <a:cxn ang="0">
                  <a:pos x="41" y="25"/>
                </a:cxn>
                <a:cxn ang="0">
                  <a:pos x="42" y="37"/>
                </a:cxn>
                <a:cxn ang="0">
                  <a:pos x="43" y="41"/>
                </a:cxn>
                <a:cxn ang="0">
                  <a:pos x="22" y="35"/>
                </a:cxn>
                <a:cxn ang="0">
                  <a:pos x="30" y="27"/>
                </a:cxn>
              </a:cxnLst>
              <a:rect l="0" t="0" r="r" b="b"/>
              <a:pathLst>
                <a:path w="43" h="41">
                  <a:moveTo>
                    <a:pt x="30" y="27"/>
                  </a:moveTo>
                  <a:lnTo>
                    <a:pt x="28" y="30"/>
                  </a:lnTo>
                  <a:lnTo>
                    <a:pt x="16" y="29"/>
                  </a:lnTo>
                  <a:lnTo>
                    <a:pt x="19" y="26"/>
                  </a:lnTo>
                  <a:lnTo>
                    <a:pt x="14" y="25"/>
                  </a:lnTo>
                  <a:lnTo>
                    <a:pt x="8" y="23"/>
                  </a:lnTo>
                  <a:lnTo>
                    <a:pt x="18" y="19"/>
                  </a:lnTo>
                  <a:lnTo>
                    <a:pt x="8" y="15"/>
                  </a:lnTo>
                  <a:lnTo>
                    <a:pt x="8" y="12"/>
                  </a:lnTo>
                  <a:lnTo>
                    <a:pt x="2" y="11"/>
                  </a:lnTo>
                  <a:lnTo>
                    <a:pt x="1" y="8"/>
                  </a:lnTo>
                  <a:lnTo>
                    <a:pt x="8" y="3"/>
                  </a:lnTo>
                  <a:lnTo>
                    <a:pt x="5" y="5"/>
                  </a:lnTo>
                  <a:lnTo>
                    <a:pt x="0" y="0"/>
                  </a:lnTo>
                  <a:lnTo>
                    <a:pt x="14" y="2"/>
                  </a:lnTo>
                  <a:lnTo>
                    <a:pt x="30" y="6"/>
                  </a:lnTo>
                  <a:lnTo>
                    <a:pt x="34" y="14"/>
                  </a:lnTo>
                  <a:lnTo>
                    <a:pt x="41" y="25"/>
                  </a:lnTo>
                  <a:lnTo>
                    <a:pt x="42" y="37"/>
                  </a:lnTo>
                  <a:lnTo>
                    <a:pt x="43" y="41"/>
                  </a:lnTo>
                  <a:lnTo>
                    <a:pt x="22" y="35"/>
                  </a:lnTo>
                  <a:lnTo>
                    <a:pt x="30" y="2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0" name="Freeform 404"/>
            <p:cNvSpPr/>
            <p:nvPr/>
          </p:nvSpPr>
          <p:spPr bwMode="auto">
            <a:xfrm>
              <a:off x="1101" y="1230"/>
              <a:ext cx="110" cy="24"/>
            </a:xfrm>
            <a:custGeom>
              <a:avLst/>
              <a:gdLst/>
              <a:ahLst/>
              <a:cxnLst>
                <a:cxn ang="0">
                  <a:pos x="60" y="12"/>
                </a:cxn>
                <a:cxn ang="0">
                  <a:pos x="63" y="9"/>
                </a:cxn>
                <a:cxn ang="0">
                  <a:pos x="49" y="13"/>
                </a:cxn>
                <a:cxn ang="0">
                  <a:pos x="39" y="17"/>
                </a:cxn>
                <a:cxn ang="0">
                  <a:pos x="36" y="15"/>
                </a:cxn>
                <a:cxn ang="0">
                  <a:pos x="29" y="20"/>
                </a:cxn>
                <a:cxn ang="0">
                  <a:pos x="19" y="21"/>
                </a:cxn>
                <a:cxn ang="0">
                  <a:pos x="19" y="18"/>
                </a:cxn>
                <a:cxn ang="0">
                  <a:pos x="11" y="20"/>
                </a:cxn>
                <a:cxn ang="0">
                  <a:pos x="0" y="19"/>
                </a:cxn>
                <a:cxn ang="0">
                  <a:pos x="6" y="15"/>
                </a:cxn>
                <a:cxn ang="0">
                  <a:pos x="43" y="7"/>
                </a:cxn>
                <a:cxn ang="0">
                  <a:pos x="69" y="1"/>
                </a:cxn>
                <a:cxn ang="0">
                  <a:pos x="85" y="0"/>
                </a:cxn>
                <a:cxn ang="0">
                  <a:pos x="101" y="2"/>
                </a:cxn>
                <a:cxn ang="0">
                  <a:pos x="87" y="6"/>
                </a:cxn>
                <a:cxn ang="0">
                  <a:pos x="89" y="7"/>
                </a:cxn>
                <a:cxn ang="0">
                  <a:pos x="85" y="8"/>
                </a:cxn>
                <a:cxn ang="0">
                  <a:pos x="69" y="12"/>
                </a:cxn>
                <a:cxn ang="0">
                  <a:pos x="60" y="17"/>
                </a:cxn>
                <a:cxn ang="0">
                  <a:pos x="60" y="12"/>
                </a:cxn>
              </a:cxnLst>
              <a:rect l="0" t="0" r="r" b="b"/>
              <a:pathLst>
                <a:path w="101" h="21">
                  <a:moveTo>
                    <a:pt x="60" y="12"/>
                  </a:moveTo>
                  <a:lnTo>
                    <a:pt x="63" y="9"/>
                  </a:lnTo>
                  <a:lnTo>
                    <a:pt x="49" y="13"/>
                  </a:lnTo>
                  <a:lnTo>
                    <a:pt x="39" y="17"/>
                  </a:lnTo>
                  <a:lnTo>
                    <a:pt x="36" y="15"/>
                  </a:lnTo>
                  <a:lnTo>
                    <a:pt x="29" y="20"/>
                  </a:lnTo>
                  <a:lnTo>
                    <a:pt x="19" y="21"/>
                  </a:lnTo>
                  <a:lnTo>
                    <a:pt x="19" y="18"/>
                  </a:lnTo>
                  <a:lnTo>
                    <a:pt x="11" y="20"/>
                  </a:lnTo>
                  <a:lnTo>
                    <a:pt x="0" y="19"/>
                  </a:lnTo>
                  <a:lnTo>
                    <a:pt x="6" y="15"/>
                  </a:lnTo>
                  <a:lnTo>
                    <a:pt x="43" y="7"/>
                  </a:lnTo>
                  <a:lnTo>
                    <a:pt x="69" y="1"/>
                  </a:lnTo>
                  <a:lnTo>
                    <a:pt x="85" y="0"/>
                  </a:lnTo>
                  <a:lnTo>
                    <a:pt x="101" y="2"/>
                  </a:lnTo>
                  <a:lnTo>
                    <a:pt x="87" y="6"/>
                  </a:lnTo>
                  <a:lnTo>
                    <a:pt x="89" y="7"/>
                  </a:lnTo>
                  <a:lnTo>
                    <a:pt x="85" y="8"/>
                  </a:lnTo>
                  <a:lnTo>
                    <a:pt x="69" y="12"/>
                  </a:lnTo>
                  <a:lnTo>
                    <a:pt x="60" y="17"/>
                  </a:lnTo>
                  <a:lnTo>
                    <a:pt x="60"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1" name="Freeform 405"/>
            <p:cNvSpPr/>
            <p:nvPr/>
          </p:nvSpPr>
          <p:spPr bwMode="auto">
            <a:xfrm>
              <a:off x="1327" y="1242"/>
              <a:ext cx="67" cy="26"/>
            </a:xfrm>
            <a:custGeom>
              <a:avLst/>
              <a:gdLst/>
              <a:ahLst/>
              <a:cxnLst>
                <a:cxn ang="0">
                  <a:pos x="29" y="7"/>
                </a:cxn>
                <a:cxn ang="0">
                  <a:pos x="19" y="4"/>
                </a:cxn>
                <a:cxn ang="0">
                  <a:pos x="23" y="6"/>
                </a:cxn>
                <a:cxn ang="0">
                  <a:pos x="16" y="7"/>
                </a:cxn>
                <a:cxn ang="0">
                  <a:pos x="16" y="9"/>
                </a:cxn>
                <a:cxn ang="0">
                  <a:pos x="15" y="10"/>
                </a:cxn>
                <a:cxn ang="0">
                  <a:pos x="0" y="13"/>
                </a:cxn>
                <a:cxn ang="0">
                  <a:pos x="40" y="13"/>
                </a:cxn>
                <a:cxn ang="0">
                  <a:pos x="16" y="18"/>
                </a:cxn>
                <a:cxn ang="0">
                  <a:pos x="15" y="19"/>
                </a:cxn>
                <a:cxn ang="0">
                  <a:pos x="39" y="21"/>
                </a:cxn>
                <a:cxn ang="0">
                  <a:pos x="41" y="19"/>
                </a:cxn>
                <a:cxn ang="0">
                  <a:pos x="45" y="16"/>
                </a:cxn>
                <a:cxn ang="0">
                  <a:pos x="53" y="16"/>
                </a:cxn>
                <a:cxn ang="0">
                  <a:pos x="55" y="13"/>
                </a:cxn>
                <a:cxn ang="0">
                  <a:pos x="51" y="12"/>
                </a:cxn>
                <a:cxn ang="0">
                  <a:pos x="61" y="4"/>
                </a:cxn>
                <a:cxn ang="0">
                  <a:pos x="59" y="0"/>
                </a:cxn>
                <a:cxn ang="0">
                  <a:pos x="49" y="2"/>
                </a:cxn>
                <a:cxn ang="0">
                  <a:pos x="31" y="2"/>
                </a:cxn>
                <a:cxn ang="0">
                  <a:pos x="39" y="7"/>
                </a:cxn>
                <a:cxn ang="0">
                  <a:pos x="33" y="8"/>
                </a:cxn>
                <a:cxn ang="0">
                  <a:pos x="29" y="7"/>
                </a:cxn>
              </a:cxnLst>
              <a:rect l="0" t="0" r="r" b="b"/>
              <a:pathLst>
                <a:path w="61" h="21">
                  <a:moveTo>
                    <a:pt x="29" y="7"/>
                  </a:moveTo>
                  <a:lnTo>
                    <a:pt x="19" y="4"/>
                  </a:lnTo>
                  <a:lnTo>
                    <a:pt x="23" y="6"/>
                  </a:lnTo>
                  <a:lnTo>
                    <a:pt x="16" y="7"/>
                  </a:lnTo>
                  <a:lnTo>
                    <a:pt x="16" y="9"/>
                  </a:lnTo>
                  <a:lnTo>
                    <a:pt x="15" y="10"/>
                  </a:lnTo>
                  <a:lnTo>
                    <a:pt x="0" y="13"/>
                  </a:lnTo>
                  <a:lnTo>
                    <a:pt x="40" y="13"/>
                  </a:lnTo>
                  <a:lnTo>
                    <a:pt x="16" y="18"/>
                  </a:lnTo>
                  <a:lnTo>
                    <a:pt x="15" y="19"/>
                  </a:lnTo>
                  <a:lnTo>
                    <a:pt x="39" y="21"/>
                  </a:lnTo>
                  <a:lnTo>
                    <a:pt x="41" y="19"/>
                  </a:lnTo>
                  <a:lnTo>
                    <a:pt x="45" y="16"/>
                  </a:lnTo>
                  <a:lnTo>
                    <a:pt x="53" y="16"/>
                  </a:lnTo>
                  <a:lnTo>
                    <a:pt x="55" y="13"/>
                  </a:lnTo>
                  <a:lnTo>
                    <a:pt x="51" y="12"/>
                  </a:lnTo>
                  <a:lnTo>
                    <a:pt x="61" y="4"/>
                  </a:lnTo>
                  <a:lnTo>
                    <a:pt x="59" y="0"/>
                  </a:lnTo>
                  <a:lnTo>
                    <a:pt x="49" y="2"/>
                  </a:lnTo>
                  <a:lnTo>
                    <a:pt x="31" y="2"/>
                  </a:lnTo>
                  <a:lnTo>
                    <a:pt x="39" y="7"/>
                  </a:lnTo>
                  <a:lnTo>
                    <a:pt x="33" y="8"/>
                  </a:lnTo>
                  <a:lnTo>
                    <a:pt x="29" y="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2" name="Freeform 406"/>
            <p:cNvSpPr/>
            <p:nvPr/>
          </p:nvSpPr>
          <p:spPr bwMode="auto">
            <a:xfrm>
              <a:off x="1352" y="1205"/>
              <a:ext cx="63" cy="22"/>
            </a:xfrm>
            <a:custGeom>
              <a:avLst/>
              <a:gdLst/>
              <a:ahLst/>
              <a:cxnLst>
                <a:cxn ang="0">
                  <a:pos x="35" y="4"/>
                </a:cxn>
                <a:cxn ang="0">
                  <a:pos x="36" y="2"/>
                </a:cxn>
                <a:cxn ang="0">
                  <a:pos x="49" y="4"/>
                </a:cxn>
                <a:cxn ang="0">
                  <a:pos x="54" y="5"/>
                </a:cxn>
                <a:cxn ang="0">
                  <a:pos x="52" y="10"/>
                </a:cxn>
                <a:cxn ang="0">
                  <a:pos x="55" y="16"/>
                </a:cxn>
                <a:cxn ang="0">
                  <a:pos x="41" y="19"/>
                </a:cxn>
                <a:cxn ang="0">
                  <a:pos x="26" y="12"/>
                </a:cxn>
                <a:cxn ang="0">
                  <a:pos x="0" y="11"/>
                </a:cxn>
                <a:cxn ang="0">
                  <a:pos x="6" y="8"/>
                </a:cxn>
                <a:cxn ang="0">
                  <a:pos x="19" y="7"/>
                </a:cxn>
                <a:cxn ang="0">
                  <a:pos x="18" y="4"/>
                </a:cxn>
                <a:cxn ang="0">
                  <a:pos x="10" y="4"/>
                </a:cxn>
                <a:cxn ang="0">
                  <a:pos x="6" y="0"/>
                </a:cxn>
                <a:cxn ang="0">
                  <a:pos x="35" y="0"/>
                </a:cxn>
                <a:cxn ang="0">
                  <a:pos x="35" y="4"/>
                </a:cxn>
              </a:cxnLst>
              <a:rect l="0" t="0" r="r" b="b"/>
              <a:pathLst>
                <a:path w="55" h="19">
                  <a:moveTo>
                    <a:pt x="35" y="4"/>
                  </a:moveTo>
                  <a:lnTo>
                    <a:pt x="36" y="2"/>
                  </a:lnTo>
                  <a:lnTo>
                    <a:pt x="49" y="4"/>
                  </a:lnTo>
                  <a:lnTo>
                    <a:pt x="54" y="5"/>
                  </a:lnTo>
                  <a:lnTo>
                    <a:pt x="52" y="10"/>
                  </a:lnTo>
                  <a:lnTo>
                    <a:pt x="55" y="16"/>
                  </a:lnTo>
                  <a:lnTo>
                    <a:pt x="41" y="19"/>
                  </a:lnTo>
                  <a:lnTo>
                    <a:pt x="26" y="12"/>
                  </a:lnTo>
                  <a:lnTo>
                    <a:pt x="0" y="11"/>
                  </a:lnTo>
                  <a:lnTo>
                    <a:pt x="6" y="8"/>
                  </a:lnTo>
                  <a:lnTo>
                    <a:pt x="19" y="7"/>
                  </a:lnTo>
                  <a:lnTo>
                    <a:pt x="18" y="4"/>
                  </a:lnTo>
                  <a:lnTo>
                    <a:pt x="10" y="4"/>
                  </a:lnTo>
                  <a:lnTo>
                    <a:pt x="6" y="0"/>
                  </a:lnTo>
                  <a:lnTo>
                    <a:pt x="35" y="0"/>
                  </a:lnTo>
                  <a:lnTo>
                    <a:pt x="35"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3" name="Freeform 407"/>
            <p:cNvSpPr/>
            <p:nvPr/>
          </p:nvSpPr>
          <p:spPr bwMode="auto">
            <a:xfrm>
              <a:off x="1255" y="1350"/>
              <a:ext cx="53" cy="24"/>
            </a:xfrm>
            <a:custGeom>
              <a:avLst/>
              <a:gdLst/>
              <a:ahLst/>
              <a:cxnLst>
                <a:cxn ang="0">
                  <a:pos x="42" y="12"/>
                </a:cxn>
                <a:cxn ang="0">
                  <a:pos x="43" y="9"/>
                </a:cxn>
                <a:cxn ang="0">
                  <a:pos x="30" y="0"/>
                </a:cxn>
                <a:cxn ang="0">
                  <a:pos x="22" y="6"/>
                </a:cxn>
                <a:cxn ang="0">
                  <a:pos x="21" y="4"/>
                </a:cxn>
                <a:cxn ang="0">
                  <a:pos x="18" y="9"/>
                </a:cxn>
                <a:cxn ang="0">
                  <a:pos x="0" y="14"/>
                </a:cxn>
                <a:cxn ang="0">
                  <a:pos x="28" y="22"/>
                </a:cxn>
                <a:cxn ang="0">
                  <a:pos x="49" y="16"/>
                </a:cxn>
                <a:cxn ang="0">
                  <a:pos x="43" y="16"/>
                </a:cxn>
                <a:cxn ang="0">
                  <a:pos x="42" y="12"/>
                </a:cxn>
              </a:cxnLst>
              <a:rect l="0" t="0" r="r" b="b"/>
              <a:pathLst>
                <a:path w="49" h="22">
                  <a:moveTo>
                    <a:pt x="42" y="12"/>
                  </a:moveTo>
                  <a:lnTo>
                    <a:pt x="43" y="9"/>
                  </a:lnTo>
                  <a:lnTo>
                    <a:pt x="30" y="0"/>
                  </a:lnTo>
                  <a:lnTo>
                    <a:pt x="22" y="6"/>
                  </a:lnTo>
                  <a:lnTo>
                    <a:pt x="21" y="4"/>
                  </a:lnTo>
                  <a:lnTo>
                    <a:pt x="18" y="9"/>
                  </a:lnTo>
                  <a:lnTo>
                    <a:pt x="0" y="14"/>
                  </a:lnTo>
                  <a:lnTo>
                    <a:pt x="28" y="22"/>
                  </a:lnTo>
                  <a:lnTo>
                    <a:pt x="49" y="16"/>
                  </a:lnTo>
                  <a:lnTo>
                    <a:pt x="43" y="16"/>
                  </a:lnTo>
                  <a:lnTo>
                    <a:pt x="42"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4" name="Freeform 408"/>
            <p:cNvSpPr/>
            <p:nvPr/>
          </p:nvSpPr>
          <p:spPr bwMode="auto">
            <a:xfrm>
              <a:off x="1548" y="1289"/>
              <a:ext cx="53" cy="14"/>
            </a:xfrm>
            <a:custGeom>
              <a:avLst/>
              <a:gdLst/>
              <a:ahLst/>
              <a:cxnLst>
                <a:cxn ang="0">
                  <a:pos x="33" y="0"/>
                </a:cxn>
                <a:cxn ang="0">
                  <a:pos x="2" y="0"/>
                </a:cxn>
                <a:cxn ang="0">
                  <a:pos x="0" y="4"/>
                </a:cxn>
                <a:cxn ang="0">
                  <a:pos x="5" y="8"/>
                </a:cxn>
                <a:cxn ang="0">
                  <a:pos x="9" y="13"/>
                </a:cxn>
                <a:cxn ang="0">
                  <a:pos x="48" y="10"/>
                </a:cxn>
                <a:cxn ang="0">
                  <a:pos x="33" y="0"/>
                </a:cxn>
              </a:cxnLst>
              <a:rect l="0" t="0" r="r" b="b"/>
              <a:pathLst>
                <a:path w="48" h="13">
                  <a:moveTo>
                    <a:pt x="33" y="0"/>
                  </a:moveTo>
                  <a:lnTo>
                    <a:pt x="2" y="0"/>
                  </a:lnTo>
                  <a:lnTo>
                    <a:pt x="0" y="4"/>
                  </a:lnTo>
                  <a:lnTo>
                    <a:pt x="5" y="8"/>
                  </a:lnTo>
                  <a:lnTo>
                    <a:pt x="9" y="13"/>
                  </a:lnTo>
                  <a:lnTo>
                    <a:pt x="48" y="10"/>
                  </a:lnTo>
                  <a:lnTo>
                    <a:pt x="33"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5" name="Freeform 409"/>
            <p:cNvSpPr/>
            <p:nvPr/>
          </p:nvSpPr>
          <p:spPr bwMode="auto">
            <a:xfrm>
              <a:off x="1527" y="1376"/>
              <a:ext cx="32" cy="20"/>
            </a:xfrm>
            <a:custGeom>
              <a:avLst/>
              <a:gdLst/>
              <a:ahLst/>
              <a:cxnLst>
                <a:cxn ang="0">
                  <a:pos x="27" y="11"/>
                </a:cxn>
                <a:cxn ang="0">
                  <a:pos x="4" y="17"/>
                </a:cxn>
                <a:cxn ang="0">
                  <a:pos x="0" y="8"/>
                </a:cxn>
                <a:cxn ang="0">
                  <a:pos x="19" y="0"/>
                </a:cxn>
                <a:cxn ang="0">
                  <a:pos x="30" y="3"/>
                </a:cxn>
                <a:cxn ang="0">
                  <a:pos x="27" y="11"/>
                </a:cxn>
              </a:cxnLst>
              <a:rect l="0" t="0" r="r" b="b"/>
              <a:pathLst>
                <a:path w="30" h="17">
                  <a:moveTo>
                    <a:pt x="27" y="11"/>
                  </a:moveTo>
                  <a:lnTo>
                    <a:pt x="4" y="17"/>
                  </a:lnTo>
                  <a:lnTo>
                    <a:pt x="0" y="8"/>
                  </a:lnTo>
                  <a:lnTo>
                    <a:pt x="19" y="0"/>
                  </a:lnTo>
                  <a:lnTo>
                    <a:pt x="30" y="3"/>
                  </a:lnTo>
                  <a:lnTo>
                    <a:pt x="27" y="1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6" name="Freeform 410"/>
            <p:cNvSpPr/>
            <p:nvPr/>
          </p:nvSpPr>
          <p:spPr bwMode="auto">
            <a:xfrm>
              <a:off x="1427" y="1211"/>
              <a:ext cx="38" cy="16"/>
            </a:xfrm>
            <a:custGeom>
              <a:avLst/>
              <a:gdLst/>
              <a:ahLst/>
              <a:cxnLst>
                <a:cxn ang="0">
                  <a:pos x="0" y="6"/>
                </a:cxn>
                <a:cxn ang="0">
                  <a:pos x="4" y="0"/>
                </a:cxn>
                <a:cxn ang="0">
                  <a:pos x="34" y="5"/>
                </a:cxn>
                <a:cxn ang="0">
                  <a:pos x="29" y="8"/>
                </a:cxn>
                <a:cxn ang="0">
                  <a:pos x="4" y="13"/>
                </a:cxn>
                <a:cxn ang="0">
                  <a:pos x="0" y="8"/>
                </a:cxn>
                <a:cxn ang="0">
                  <a:pos x="0" y="6"/>
                </a:cxn>
              </a:cxnLst>
              <a:rect l="0" t="0" r="r" b="b"/>
              <a:pathLst>
                <a:path w="34" h="13">
                  <a:moveTo>
                    <a:pt x="0" y="6"/>
                  </a:moveTo>
                  <a:lnTo>
                    <a:pt x="4" y="0"/>
                  </a:lnTo>
                  <a:lnTo>
                    <a:pt x="34" y="5"/>
                  </a:lnTo>
                  <a:lnTo>
                    <a:pt x="29" y="8"/>
                  </a:lnTo>
                  <a:lnTo>
                    <a:pt x="4" y="13"/>
                  </a:lnTo>
                  <a:lnTo>
                    <a:pt x="0" y="8"/>
                  </a:lnTo>
                  <a:lnTo>
                    <a:pt x="0"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7" name="Freeform 411"/>
            <p:cNvSpPr/>
            <p:nvPr/>
          </p:nvSpPr>
          <p:spPr bwMode="auto">
            <a:xfrm>
              <a:off x="1385" y="1259"/>
              <a:ext cx="36" cy="11"/>
            </a:xfrm>
            <a:custGeom>
              <a:avLst/>
              <a:gdLst/>
              <a:ahLst/>
              <a:cxnLst>
                <a:cxn ang="0">
                  <a:pos x="10" y="11"/>
                </a:cxn>
                <a:cxn ang="0">
                  <a:pos x="0" y="8"/>
                </a:cxn>
                <a:cxn ang="0">
                  <a:pos x="26" y="0"/>
                </a:cxn>
                <a:cxn ang="0">
                  <a:pos x="35" y="7"/>
                </a:cxn>
                <a:cxn ang="0">
                  <a:pos x="31" y="11"/>
                </a:cxn>
                <a:cxn ang="0">
                  <a:pos x="10" y="11"/>
                </a:cxn>
              </a:cxnLst>
              <a:rect l="0" t="0" r="r" b="b"/>
              <a:pathLst>
                <a:path w="35" h="11">
                  <a:moveTo>
                    <a:pt x="10" y="11"/>
                  </a:moveTo>
                  <a:lnTo>
                    <a:pt x="0" y="8"/>
                  </a:lnTo>
                  <a:lnTo>
                    <a:pt x="26" y="0"/>
                  </a:lnTo>
                  <a:lnTo>
                    <a:pt x="35" y="7"/>
                  </a:lnTo>
                  <a:lnTo>
                    <a:pt x="31" y="11"/>
                  </a:lnTo>
                  <a:lnTo>
                    <a:pt x="10" y="1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8" name="Freeform 412"/>
            <p:cNvSpPr/>
            <p:nvPr/>
          </p:nvSpPr>
          <p:spPr bwMode="auto">
            <a:xfrm>
              <a:off x="1236" y="1288"/>
              <a:ext cx="31" cy="11"/>
            </a:xfrm>
            <a:custGeom>
              <a:avLst/>
              <a:gdLst/>
              <a:ahLst/>
              <a:cxnLst>
                <a:cxn ang="0">
                  <a:pos x="8" y="12"/>
                </a:cxn>
                <a:cxn ang="0">
                  <a:pos x="0" y="4"/>
                </a:cxn>
                <a:cxn ang="0">
                  <a:pos x="24" y="0"/>
                </a:cxn>
                <a:cxn ang="0">
                  <a:pos x="28" y="3"/>
                </a:cxn>
                <a:cxn ang="0">
                  <a:pos x="8" y="12"/>
                </a:cxn>
              </a:cxnLst>
              <a:rect l="0" t="0" r="r" b="b"/>
              <a:pathLst>
                <a:path w="28" h="12">
                  <a:moveTo>
                    <a:pt x="8" y="12"/>
                  </a:moveTo>
                  <a:lnTo>
                    <a:pt x="0" y="4"/>
                  </a:lnTo>
                  <a:lnTo>
                    <a:pt x="24" y="0"/>
                  </a:lnTo>
                  <a:lnTo>
                    <a:pt x="28" y="3"/>
                  </a:lnTo>
                  <a:lnTo>
                    <a:pt x="8" y="1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599" name="Freeform 413"/>
            <p:cNvSpPr/>
            <p:nvPr/>
          </p:nvSpPr>
          <p:spPr bwMode="auto">
            <a:xfrm>
              <a:off x="1712" y="1152"/>
              <a:ext cx="692" cy="372"/>
            </a:xfrm>
            <a:custGeom>
              <a:avLst/>
              <a:gdLst/>
              <a:ahLst/>
              <a:cxnLst>
                <a:cxn ang="0">
                  <a:pos x="106" y="264"/>
                </a:cxn>
                <a:cxn ang="0">
                  <a:pos x="126" y="259"/>
                </a:cxn>
                <a:cxn ang="0">
                  <a:pos x="110" y="276"/>
                </a:cxn>
                <a:cxn ang="0">
                  <a:pos x="119" y="287"/>
                </a:cxn>
                <a:cxn ang="0">
                  <a:pos x="126" y="304"/>
                </a:cxn>
                <a:cxn ang="0">
                  <a:pos x="131" y="311"/>
                </a:cxn>
                <a:cxn ang="0">
                  <a:pos x="140" y="320"/>
                </a:cxn>
                <a:cxn ang="0">
                  <a:pos x="162" y="324"/>
                </a:cxn>
                <a:cxn ang="0">
                  <a:pos x="170" y="334"/>
                </a:cxn>
                <a:cxn ang="0">
                  <a:pos x="197" y="324"/>
                </a:cxn>
                <a:cxn ang="0">
                  <a:pos x="202" y="314"/>
                </a:cxn>
                <a:cxn ang="0">
                  <a:pos x="214" y="300"/>
                </a:cxn>
                <a:cxn ang="0">
                  <a:pos x="223" y="282"/>
                </a:cxn>
                <a:cxn ang="0">
                  <a:pos x="234" y="272"/>
                </a:cxn>
                <a:cxn ang="0">
                  <a:pos x="257" y="246"/>
                </a:cxn>
                <a:cxn ang="0">
                  <a:pos x="288" y="239"/>
                </a:cxn>
                <a:cxn ang="0">
                  <a:pos x="343" y="217"/>
                </a:cxn>
                <a:cxn ang="0">
                  <a:pos x="394" y="204"/>
                </a:cxn>
                <a:cxn ang="0">
                  <a:pos x="482" y="175"/>
                </a:cxn>
                <a:cxn ang="0">
                  <a:pos x="424" y="162"/>
                </a:cxn>
                <a:cxn ang="0">
                  <a:pos x="424" y="146"/>
                </a:cxn>
                <a:cxn ang="0">
                  <a:pos x="492" y="168"/>
                </a:cxn>
                <a:cxn ang="0">
                  <a:pos x="486" y="148"/>
                </a:cxn>
                <a:cxn ang="0">
                  <a:pos x="440" y="136"/>
                </a:cxn>
                <a:cxn ang="0">
                  <a:pos x="460" y="127"/>
                </a:cxn>
                <a:cxn ang="0">
                  <a:pos x="499" y="128"/>
                </a:cxn>
                <a:cxn ang="0">
                  <a:pos x="532" y="113"/>
                </a:cxn>
                <a:cxn ang="0">
                  <a:pos x="505" y="95"/>
                </a:cxn>
                <a:cxn ang="0">
                  <a:pos x="509" y="85"/>
                </a:cxn>
                <a:cxn ang="0">
                  <a:pos x="544" y="68"/>
                </a:cxn>
                <a:cxn ang="0">
                  <a:pos x="540" y="48"/>
                </a:cxn>
                <a:cxn ang="0">
                  <a:pos x="580" y="31"/>
                </a:cxn>
                <a:cxn ang="0">
                  <a:pos x="545" y="22"/>
                </a:cxn>
                <a:cxn ang="0">
                  <a:pos x="479" y="23"/>
                </a:cxn>
                <a:cxn ang="0">
                  <a:pos x="503" y="7"/>
                </a:cxn>
                <a:cxn ang="0">
                  <a:pos x="383" y="4"/>
                </a:cxn>
                <a:cxn ang="0">
                  <a:pos x="342" y="7"/>
                </a:cxn>
                <a:cxn ang="0">
                  <a:pos x="314" y="16"/>
                </a:cxn>
                <a:cxn ang="0">
                  <a:pos x="221" y="20"/>
                </a:cxn>
                <a:cxn ang="0">
                  <a:pos x="148" y="24"/>
                </a:cxn>
                <a:cxn ang="0">
                  <a:pos x="95" y="41"/>
                </a:cxn>
                <a:cxn ang="0">
                  <a:pos x="19" y="68"/>
                </a:cxn>
                <a:cxn ang="0">
                  <a:pos x="38" y="74"/>
                </a:cxn>
                <a:cxn ang="0">
                  <a:pos x="42" y="89"/>
                </a:cxn>
                <a:cxn ang="0">
                  <a:pos x="132" y="109"/>
                </a:cxn>
                <a:cxn ang="0">
                  <a:pos x="136" y="132"/>
                </a:cxn>
                <a:cxn ang="0">
                  <a:pos x="136" y="152"/>
                </a:cxn>
                <a:cxn ang="0">
                  <a:pos x="160" y="155"/>
                </a:cxn>
                <a:cxn ang="0">
                  <a:pos x="162" y="164"/>
                </a:cxn>
                <a:cxn ang="0">
                  <a:pos x="158" y="184"/>
                </a:cxn>
                <a:cxn ang="0">
                  <a:pos x="152" y="194"/>
                </a:cxn>
                <a:cxn ang="0">
                  <a:pos x="125" y="204"/>
                </a:cxn>
                <a:cxn ang="0">
                  <a:pos x="137" y="210"/>
                </a:cxn>
                <a:cxn ang="0">
                  <a:pos x="126" y="211"/>
                </a:cxn>
                <a:cxn ang="0">
                  <a:pos x="119" y="223"/>
                </a:cxn>
                <a:cxn ang="0">
                  <a:pos x="124" y="228"/>
                </a:cxn>
                <a:cxn ang="0">
                  <a:pos x="104" y="241"/>
                </a:cxn>
              </a:cxnLst>
              <a:rect l="0" t="0" r="r" b="b"/>
              <a:pathLst>
                <a:path w="622" h="334">
                  <a:moveTo>
                    <a:pt x="131" y="242"/>
                  </a:moveTo>
                  <a:lnTo>
                    <a:pt x="115" y="246"/>
                  </a:lnTo>
                  <a:lnTo>
                    <a:pt x="109" y="251"/>
                  </a:lnTo>
                  <a:lnTo>
                    <a:pt x="108" y="254"/>
                  </a:lnTo>
                  <a:lnTo>
                    <a:pt x="119" y="253"/>
                  </a:lnTo>
                  <a:lnTo>
                    <a:pt x="113" y="256"/>
                  </a:lnTo>
                  <a:lnTo>
                    <a:pt x="106" y="264"/>
                  </a:lnTo>
                  <a:lnTo>
                    <a:pt x="115" y="262"/>
                  </a:lnTo>
                  <a:lnTo>
                    <a:pt x="122" y="258"/>
                  </a:lnTo>
                  <a:lnTo>
                    <a:pt x="125" y="250"/>
                  </a:lnTo>
                  <a:lnTo>
                    <a:pt x="127" y="254"/>
                  </a:lnTo>
                  <a:lnTo>
                    <a:pt x="132" y="256"/>
                  </a:lnTo>
                  <a:lnTo>
                    <a:pt x="134" y="263"/>
                  </a:lnTo>
                  <a:lnTo>
                    <a:pt x="126" y="259"/>
                  </a:lnTo>
                  <a:lnTo>
                    <a:pt x="127" y="263"/>
                  </a:lnTo>
                  <a:lnTo>
                    <a:pt x="113" y="266"/>
                  </a:lnTo>
                  <a:lnTo>
                    <a:pt x="125" y="265"/>
                  </a:lnTo>
                  <a:lnTo>
                    <a:pt x="128" y="265"/>
                  </a:lnTo>
                  <a:lnTo>
                    <a:pt x="109" y="269"/>
                  </a:lnTo>
                  <a:lnTo>
                    <a:pt x="115" y="271"/>
                  </a:lnTo>
                  <a:lnTo>
                    <a:pt x="110" y="276"/>
                  </a:lnTo>
                  <a:lnTo>
                    <a:pt x="116" y="275"/>
                  </a:lnTo>
                  <a:lnTo>
                    <a:pt x="113" y="277"/>
                  </a:lnTo>
                  <a:lnTo>
                    <a:pt x="112" y="278"/>
                  </a:lnTo>
                  <a:lnTo>
                    <a:pt x="119" y="280"/>
                  </a:lnTo>
                  <a:lnTo>
                    <a:pt x="112" y="281"/>
                  </a:lnTo>
                  <a:lnTo>
                    <a:pt x="120" y="283"/>
                  </a:lnTo>
                  <a:lnTo>
                    <a:pt x="119" y="287"/>
                  </a:lnTo>
                  <a:lnTo>
                    <a:pt x="124" y="286"/>
                  </a:lnTo>
                  <a:lnTo>
                    <a:pt x="120" y="289"/>
                  </a:lnTo>
                  <a:lnTo>
                    <a:pt x="118" y="292"/>
                  </a:lnTo>
                  <a:lnTo>
                    <a:pt x="124" y="298"/>
                  </a:lnTo>
                  <a:lnTo>
                    <a:pt x="122" y="300"/>
                  </a:lnTo>
                  <a:lnTo>
                    <a:pt x="128" y="300"/>
                  </a:lnTo>
                  <a:lnTo>
                    <a:pt x="126" y="304"/>
                  </a:lnTo>
                  <a:lnTo>
                    <a:pt x="130" y="302"/>
                  </a:lnTo>
                  <a:lnTo>
                    <a:pt x="128" y="306"/>
                  </a:lnTo>
                  <a:lnTo>
                    <a:pt x="131" y="307"/>
                  </a:lnTo>
                  <a:lnTo>
                    <a:pt x="126" y="308"/>
                  </a:lnTo>
                  <a:lnTo>
                    <a:pt x="132" y="308"/>
                  </a:lnTo>
                  <a:lnTo>
                    <a:pt x="130" y="311"/>
                  </a:lnTo>
                  <a:lnTo>
                    <a:pt x="131" y="311"/>
                  </a:lnTo>
                  <a:lnTo>
                    <a:pt x="130" y="314"/>
                  </a:lnTo>
                  <a:lnTo>
                    <a:pt x="136" y="313"/>
                  </a:lnTo>
                  <a:lnTo>
                    <a:pt x="137" y="317"/>
                  </a:lnTo>
                  <a:lnTo>
                    <a:pt x="134" y="318"/>
                  </a:lnTo>
                  <a:lnTo>
                    <a:pt x="136" y="318"/>
                  </a:lnTo>
                  <a:lnTo>
                    <a:pt x="136" y="319"/>
                  </a:lnTo>
                  <a:lnTo>
                    <a:pt x="140" y="320"/>
                  </a:lnTo>
                  <a:lnTo>
                    <a:pt x="149" y="319"/>
                  </a:lnTo>
                  <a:lnTo>
                    <a:pt x="163" y="314"/>
                  </a:lnTo>
                  <a:lnTo>
                    <a:pt x="163" y="317"/>
                  </a:lnTo>
                  <a:lnTo>
                    <a:pt x="169" y="314"/>
                  </a:lnTo>
                  <a:lnTo>
                    <a:pt x="161" y="320"/>
                  </a:lnTo>
                  <a:lnTo>
                    <a:pt x="167" y="319"/>
                  </a:lnTo>
                  <a:lnTo>
                    <a:pt x="162" y="324"/>
                  </a:lnTo>
                  <a:lnTo>
                    <a:pt x="169" y="323"/>
                  </a:lnTo>
                  <a:lnTo>
                    <a:pt x="168" y="325"/>
                  </a:lnTo>
                  <a:lnTo>
                    <a:pt x="173" y="324"/>
                  </a:lnTo>
                  <a:lnTo>
                    <a:pt x="168" y="330"/>
                  </a:lnTo>
                  <a:lnTo>
                    <a:pt x="175" y="326"/>
                  </a:lnTo>
                  <a:lnTo>
                    <a:pt x="168" y="331"/>
                  </a:lnTo>
                  <a:lnTo>
                    <a:pt x="170" y="334"/>
                  </a:lnTo>
                  <a:lnTo>
                    <a:pt x="181" y="329"/>
                  </a:lnTo>
                  <a:lnTo>
                    <a:pt x="191" y="332"/>
                  </a:lnTo>
                  <a:lnTo>
                    <a:pt x="192" y="330"/>
                  </a:lnTo>
                  <a:lnTo>
                    <a:pt x="190" y="328"/>
                  </a:lnTo>
                  <a:lnTo>
                    <a:pt x="181" y="324"/>
                  </a:lnTo>
                  <a:lnTo>
                    <a:pt x="194" y="325"/>
                  </a:lnTo>
                  <a:lnTo>
                    <a:pt x="197" y="324"/>
                  </a:lnTo>
                  <a:lnTo>
                    <a:pt x="194" y="322"/>
                  </a:lnTo>
                  <a:lnTo>
                    <a:pt x="196" y="320"/>
                  </a:lnTo>
                  <a:lnTo>
                    <a:pt x="194" y="319"/>
                  </a:lnTo>
                  <a:lnTo>
                    <a:pt x="202" y="319"/>
                  </a:lnTo>
                  <a:lnTo>
                    <a:pt x="194" y="317"/>
                  </a:lnTo>
                  <a:lnTo>
                    <a:pt x="202" y="317"/>
                  </a:lnTo>
                  <a:lnTo>
                    <a:pt x="202" y="314"/>
                  </a:lnTo>
                  <a:lnTo>
                    <a:pt x="202" y="313"/>
                  </a:lnTo>
                  <a:lnTo>
                    <a:pt x="205" y="312"/>
                  </a:lnTo>
                  <a:lnTo>
                    <a:pt x="203" y="310"/>
                  </a:lnTo>
                  <a:lnTo>
                    <a:pt x="209" y="308"/>
                  </a:lnTo>
                  <a:lnTo>
                    <a:pt x="208" y="306"/>
                  </a:lnTo>
                  <a:lnTo>
                    <a:pt x="212" y="301"/>
                  </a:lnTo>
                  <a:lnTo>
                    <a:pt x="214" y="300"/>
                  </a:lnTo>
                  <a:lnTo>
                    <a:pt x="210" y="295"/>
                  </a:lnTo>
                  <a:lnTo>
                    <a:pt x="212" y="295"/>
                  </a:lnTo>
                  <a:lnTo>
                    <a:pt x="208" y="290"/>
                  </a:lnTo>
                  <a:lnTo>
                    <a:pt x="217" y="287"/>
                  </a:lnTo>
                  <a:lnTo>
                    <a:pt x="226" y="286"/>
                  </a:lnTo>
                  <a:lnTo>
                    <a:pt x="223" y="284"/>
                  </a:lnTo>
                  <a:lnTo>
                    <a:pt x="223" y="282"/>
                  </a:lnTo>
                  <a:lnTo>
                    <a:pt x="228" y="282"/>
                  </a:lnTo>
                  <a:lnTo>
                    <a:pt x="229" y="278"/>
                  </a:lnTo>
                  <a:lnTo>
                    <a:pt x="233" y="280"/>
                  </a:lnTo>
                  <a:lnTo>
                    <a:pt x="230" y="278"/>
                  </a:lnTo>
                  <a:lnTo>
                    <a:pt x="234" y="277"/>
                  </a:lnTo>
                  <a:lnTo>
                    <a:pt x="239" y="275"/>
                  </a:lnTo>
                  <a:lnTo>
                    <a:pt x="234" y="272"/>
                  </a:lnTo>
                  <a:lnTo>
                    <a:pt x="244" y="272"/>
                  </a:lnTo>
                  <a:lnTo>
                    <a:pt x="241" y="266"/>
                  </a:lnTo>
                  <a:lnTo>
                    <a:pt x="234" y="264"/>
                  </a:lnTo>
                  <a:lnTo>
                    <a:pt x="246" y="262"/>
                  </a:lnTo>
                  <a:lnTo>
                    <a:pt x="246" y="252"/>
                  </a:lnTo>
                  <a:lnTo>
                    <a:pt x="258" y="251"/>
                  </a:lnTo>
                  <a:lnTo>
                    <a:pt x="257" y="246"/>
                  </a:lnTo>
                  <a:lnTo>
                    <a:pt x="265" y="245"/>
                  </a:lnTo>
                  <a:lnTo>
                    <a:pt x="270" y="244"/>
                  </a:lnTo>
                  <a:lnTo>
                    <a:pt x="283" y="241"/>
                  </a:lnTo>
                  <a:lnTo>
                    <a:pt x="281" y="240"/>
                  </a:lnTo>
                  <a:lnTo>
                    <a:pt x="289" y="233"/>
                  </a:lnTo>
                  <a:lnTo>
                    <a:pt x="295" y="234"/>
                  </a:lnTo>
                  <a:lnTo>
                    <a:pt x="288" y="239"/>
                  </a:lnTo>
                  <a:lnTo>
                    <a:pt x="295" y="240"/>
                  </a:lnTo>
                  <a:lnTo>
                    <a:pt x="313" y="235"/>
                  </a:lnTo>
                  <a:lnTo>
                    <a:pt x="314" y="232"/>
                  </a:lnTo>
                  <a:lnTo>
                    <a:pt x="319" y="233"/>
                  </a:lnTo>
                  <a:lnTo>
                    <a:pt x="330" y="229"/>
                  </a:lnTo>
                  <a:lnTo>
                    <a:pt x="332" y="227"/>
                  </a:lnTo>
                  <a:lnTo>
                    <a:pt x="343" y="217"/>
                  </a:lnTo>
                  <a:lnTo>
                    <a:pt x="361" y="209"/>
                  </a:lnTo>
                  <a:lnTo>
                    <a:pt x="361" y="204"/>
                  </a:lnTo>
                  <a:lnTo>
                    <a:pt x="364" y="199"/>
                  </a:lnTo>
                  <a:lnTo>
                    <a:pt x="377" y="206"/>
                  </a:lnTo>
                  <a:lnTo>
                    <a:pt x="384" y="204"/>
                  </a:lnTo>
                  <a:lnTo>
                    <a:pt x="390" y="203"/>
                  </a:lnTo>
                  <a:lnTo>
                    <a:pt x="394" y="204"/>
                  </a:lnTo>
                  <a:lnTo>
                    <a:pt x="419" y="198"/>
                  </a:lnTo>
                  <a:lnTo>
                    <a:pt x="444" y="192"/>
                  </a:lnTo>
                  <a:lnTo>
                    <a:pt x="452" y="188"/>
                  </a:lnTo>
                  <a:lnTo>
                    <a:pt x="462" y="184"/>
                  </a:lnTo>
                  <a:lnTo>
                    <a:pt x="467" y="181"/>
                  </a:lnTo>
                  <a:lnTo>
                    <a:pt x="474" y="178"/>
                  </a:lnTo>
                  <a:lnTo>
                    <a:pt x="482" y="175"/>
                  </a:lnTo>
                  <a:lnTo>
                    <a:pt x="448" y="172"/>
                  </a:lnTo>
                  <a:lnTo>
                    <a:pt x="419" y="176"/>
                  </a:lnTo>
                  <a:lnTo>
                    <a:pt x="418" y="174"/>
                  </a:lnTo>
                  <a:lnTo>
                    <a:pt x="438" y="169"/>
                  </a:lnTo>
                  <a:lnTo>
                    <a:pt x="409" y="169"/>
                  </a:lnTo>
                  <a:lnTo>
                    <a:pt x="424" y="163"/>
                  </a:lnTo>
                  <a:lnTo>
                    <a:pt x="424" y="162"/>
                  </a:lnTo>
                  <a:lnTo>
                    <a:pt x="425" y="161"/>
                  </a:lnTo>
                  <a:lnTo>
                    <a:pt x="451" y="160"/>
                  </a:lnTo>
                  <a:lnTo>
                    <a:pt x="450" y="155"/>
                  </a:lnTo>
                  <a:lnTo>
                    <a:pt x="449" y="155"/>
                  </a:lnTo>
                  <a:lnTo>
                    <a:pt x="426" y="154"/>
                  </a:lnTo>
                  <a:lnTo>
                    <a:pt x="433" y="151"/>
                  </a:lnTo>
                  <a:lnTo>
                    <a:pt x="424" y="146"/>
                  </a:lnTo>
                  <a:lnTo>
                    <a:pt x="446" y="154"/>
                  </a:lnTo>
                  <a:lnTo>
                    <a:pt x="466" y="161"/>
                  </a:lnTo>
                  <a:lnTo>
                    <a:pt x="473" y="170"/>
                  </a:lnTo>
                  <a:lnTo>
                    <a:pt x="482" y="168"/>
                  </a:lnTo>
                  <a:lnTo>
                    <a:pt x="485" y="164"/>
                  </a:lnTo>
                  <a:lnTo>
                    <a:pt x="486" y="169"/>
                  </a:lnTo>
                  <a:lnTo>
                    <a:pt x="492" y="168"/>
                  </a:lnTo>
                  <a:lnTo>
                    <a:pt x="492" y="162"/>
                  </a:lnTo>
                  <a:lnTo>
                    <a:pt x="493" y="155"/>
                  </a:lnTo>
                  <a:lnTo>
                    <a:pt x="486" y="156"/>
                  </a:lnTo>
                  <a:lnTo>
                    <a:pt x="490" y="152"/>
                  </a:lnTo>
                  <a:lnTo>
                    <a:pt x="485" y="152"/>
                  </a:lnTo>
                  <a:lnTo>
                    <a:pt x="482" y="151"/>
                  </a:lnTo>
                  <a:lnTo>
                    <a:pt x="486" y="148"/>
                  </a:lnTo>
                  <a:lnTo>
                    <a:pt x="460" y="142"/>
                  </a:lnTo>
                  <a:lnTo>
                    <a:pt x="456" y="144"/>
                  </a:lnTo>
                  <a:lnTo>
                    <a:pt x="456" y="140"/>
                  </a:lnTo>
                  <a:lnTo>
                    <a:pt x="466" y="138"/>
                  </a:lnTo>
                  <a:lnTo>
                    <a:pt x="450" y="137"/>
                  </a:lnTo>
                  <a:lnTo>
                    <a:pt x="443" y="137"/>
                  </a:lnTo>
                  <a:lnTo>
                    <a:pt x="440" y="136"/>
                  </a:lnTo>
                  <a:lnTo>
                    <a:pt x="463" y="132"/>
                  </a:lnTo>
                  <a:lnTo>
                    <a:pt x="439" y="131"/>
                  </a:lnTo>
                  <a:lnTo>
                    <a:pt x="438" y="133"/>
                  </a:lnTo>
                  <a:lnTo>
                    <a:pt x="438" y="131"/>
                  </a:lnTo>
                  <a:lnTo>
                    <a:pt x="445" y="128"/>
                  </a:lnTo>
                  <a:lnTo>
                    <a:pt x="443" y="126"/>
                  </a:lnTo>
                  <a:lnTo>
                    <a:pt x="460" y="127"/>
                  </a:lnTo>
                  <a:lnTo>
                    <a:pt x="466" y="124"/>
                  </a:lnTo>
                  <a:lnTo>
                    <a:pt x="463" y="121"/>
                  </a:lnTo>
                  <a:lnTo>
                    <a:pt x="472" y="124"/>
                  </a:lnTo>
                  <a:lnTo>
                    <a:pt x="482" y="122"/>
                  </a:lnTo>
                  <a:lnTo>
                    <a:pt x="491" y="125"/>
                  </a:lnTo>
                  <a:lnTo>
                    <a:pt x="478" y="124"/>
                  </a:lnTo>
                  <a:lnTo>
                    <a:pt x="499" y="128"/>
                  </a:lnTo>
                  <a:lnTo>
                    <a:pt x="516" y="124"/>
                  </a:lnTo>
                  <a:lnTo>
                    <a:pt x="517" y="120"/>
                  </a:lnTo>
                  <a:lnTo>
                    <a:pt x="502" y="120"/>
                  </a:lnTo>
                  <a:lnTo>
                    <a:pt x="500" y="121"/>
                  </a:lnTo>
                  <a:lnTo>
                    <a:pt x="497" y="115"/>
                  </a:lnTo>
                  <a:lnTo>
                    <a:pt x="503" y="110"/>
                  </a:lnTo>
                  <a:lnTo>
                    <a:pt x="532" y="113"/>
                  </a:lnTo>
                  <a:lnTo>
                    <a:pt x="529" y="108"/>
                  </a:lnTo>
                  <a:lnTo>
                    <a:pt x="517" y="108"/>
                  </a:lnTo>
                  <a:lnTo>
                    <a:pt x="515" y="103"/>
                  </a:lnTo>
                  <a:lnTo>
                    <a:pt x="504" y="103"/>
                  </a:lnTo>
                  <a:lnTo>
                    <a:pt x="516" y="101"/>
                  </a:lnTo>
                  <a:lnTo>
                    <a:pt x="504" y="97"/>
                  </a:lnTo>
                  <a:lnTo>
                    <a:pt x="505" y="95"/>
                  </a:lnTo>
                  <a:lnTo>
                    <a:pt x="530" y="101"/>
                  </a:lnTo>
                  <a:lnTo>
                    <a:pt x="529" y="91"/>
                  </a:lnTo>
                  <a:lnTo>
                    <a:pt x="510" y="91"/>
                  </a:lnTo>
                  <a:lnTo>
                    <a:pt x="532" y="89"/>
                  </a:lnTo>
                  <a:lnTo>
                    <a:pt x="520" y="88"/>
                  </a:lnTo>
                  <a:lnTo>
                    <a:pt x="512" y="85"/>
                  </a:lnTo>
                  <a:lnTo>
                    <a:pt x="509" y="85"/>
                  </a:lnTo>
                  <a:lnTo>
                    <a:pt x="503" y="80"/>
                  </a:lnTo>
                  <a:lnTo>
                    <a:pt x="520" y="79"/>
                  </a:lnTo>
                  <a:lnTo>
                    <a:pt x="550" y="79"/>
                  </a:lnTo>
                  <a:lnTo>
                    <a:pt x="548" y="72"/>
                  </a:lnTo>
                  <a:lnTo>
                    <a:pt x="532" y="72"/>
                  </a:lnTo>
                  <a:lnTo>
                    <a:pt x="524" y="68"/>
                  </a:lnTo>
                  <a:lnTo>
                    <a:pt x="544" y="68"/>
                  </a:lnTo>
                  <a:lnTo>
                    <a:pt x="523" y="65"/>
                  </a:lnTo>
                  <a:lnTo>
                    <a:pt x="518" y="68"/>
                  </a:lnTo>
                  <a:lnTo>
                    <a:pt x="515" y="66"/>
                  </a:lnTo>
                  <a:lnTo>
                    <a:pt x="523" y="55"/>
                  </a:lnTo>
                  <a:lnTo>
                    <a:pt x="539" y="52"/>
                  </a:lnTo>
                  <a:lnTo>
                    <a:pt x="546" y="47"/>
                  </a:lnTo>
                  <a:lnTo>
                    <a:pt x="540" y="48"/>
                  </a:lnTo>
                  <a:lnTo>
                    <a:pt x="548" y="41"/>
                  </a:lnTo>
                  <a:lnTo>
                    <a:pt x="560" y="40"/>
                  </a:lnTo>
                  <a:lnTo>
                    <a:pt x="562" y="36"/>
                  </a:lnTo>
                  <a:lnTo>
                    <a:pt x="539" y="40"/>
                  </a:lnTo>
                  <a:lnTo>
                    <a:pt x="535" y="37"/>
                  </a:lnTo>
                  <a:lnTo>
                    <a:pt x="557" y="35"/>
                  </a:lnTo>
                  <a:lnTo>
                    <a:pt x="580" y="31"/>
                  </a:lnTo>
                  <a:lnTo>
                    <a:pt x="538" y="31"/>
                  </a:lnTo>
                  <a:lnTo>
                    <a:pt x="596" y="28"/>
                  </a:lnTo>
                  <a:lnTo>
                    <a:pt x="594" y="25"/>
                  </a:lnTo>
                  <a:lnTo>
                    <a:pt x="622" y="20"/>
                  </a:lnTo>
                  <a:lnTo>
                    <a:pt x="586" y="17"/>
                  </a:lnTo>
                  <a:lnTo>
                    <a:pt x="566" y="20"/>
                  </a:lnTo>
                  <a:lnTo>
                    <a:pt x="545" y="22"/>
                  </a:lnTo>
                  <a:lnTo>
                    <a:pt x="544" y="20"/>
                  </a:lnTo>
                  <a:lnTo>
                    <a:pt x="504" y="31"/>
                  </a:lnTo>
                  <a:lnTo>
                    <a:pt x="518" y="24"/>
                  </a:lnTo>
                  <a:lnTo>
                    <a:pt x="528" y="17"/>
                  </a:lnTo>
                  <a:lnTo>
                    <a:pt x="512" y="16"/>
                  </a:lnTo>
                  <a:lnTo>
                    <a:pt x="508" y="18"/>
                  </a:lnTo>
                  <a:lnTo>
                    <a:pt x="479" y="23"/>
                  </a:lnTo>
                  <a:lnTo>
                    <a:pt x="493" y="19"/>
                  </a:lnTo>
                  <a:lnTo>
                    <a:pt x="497" y="16"/>
                  </a:lnTo>
                  <a:lnTo>
                    <a:pt x="428" y="19"/>
                  </a:lnTo>
                  <a:lnTo>
                    <a:pt x="449" y="14"/>
                  </a:lnTo>
                  <a:lnTo>
                    <a:pt x="488" y="14"/>
                  </a:lnTo>
                  <a:lnTo>
                    <a:pt x="535" y="11"/>
                  </a:lnTo>
                  <a:lnTo>
                    <a:pt x="503" y="7"/>
                  </a:lnTo>
                  <a:lnTo>
                    <a:pt x="504" y="5"/>
                  </a:lnTo>
                  <a:lnTo>
                    <a:pt x="410" y="6"/>
                  </a:lnTo>
                  <a:lnTo>
                    <a:pt x="422" y="6"/>
                  </a:lnTo>
                  <a:lnTo>
                    <a:pt x="494" y="4"/>
                  </a:lnTo>
                  <a:lnTo>
                    <a:pt x="466" y="0"/>
                  </a:lnTo>
                  <a:lnTo>
                    <a:pt x="377" y="1"/>
                  </a:lnTo>
                  <a:lnTo>
                    <a:pt x="383" y="4"/>
                  </a:lnTo>
                  <a:lnTo>
                    <a:pt x="376" y="5"/>
                  </a:lnTo>
                  <a:lnTo>
                    <a:pt x="373" y="6"/>
                  </a:lnTo>
                  <a:lnTo>
                    <a:pt x="350" y="5"/>
                  </a:lnTo>
                  <a:lnTo>
                    <a:pt x="319" y="4"/>
                  </a:lnTo>
                  <a:lnTo>
                    <a:pt x="324" y="6"/>
                  </a:lnTo>
                  <a:lnTo>
                    <a:pt x="301" y="5"/>
                  </a:lnTo>
                  <a:lnTo>
                    <a:pt x="342" y="7"/>
                  </a:lnTo>
                  <a:lnTo>
                    <a:pt x="361" y="11"/>
                  </a:lnTo>
                  <a:lnTo>
                    <a:pt x="343" y="8"/>
                  </a:lnTo>
                  <a:lnTo>
                    <a:pt x="343" y="10"/>
                  </a:lnTo>
                  <a:lnTo>
                    <a:pt x="314" y="8"/>
                  </a:lnTo>
                  <a:lnTo>
                    <a:pt x="326" y="13"/>
                  </a:lnTo>
                  <a:lnTo>
                    <a:pt x="317" y="13"/>
                  </a:lnTo>
                  <a:lnTo>
                    <a:pt x="314" y="16"/>
                  </a:lnTo>
                  <a:lnTo>
                    <a:pt x="314" y="18"/>
                  </a:lnTo>
                  <a:lnTo>
                    <a:pt x="262" y="11"/>
                  </a:lnTo>
                  <a:lnTo>
                    <a:pt x="258" y="17"/>
                  </a:lnTo>
                  <a:lnTo>
                    <a:pt x="258" y="19"/>
                  </a:lnTo>
                  <a:lnTo>
                    <a:pt x="235" y="16"/>
                  </a:lnTo>
                  <a:lnTo>
                    <a:pt x="224" y="20"/>
                  </a:lnTo>
                  <a:lnTo>
                    <a:pt x="221" y="20"/>
                  </a:lnTo>
                  <a:lnTo>
                    <a:pt x="224" y="13"/>
                  </a:lnTo>
                  <a:lnTo>
                    <a:pt x="173" y="16"/>
                  </a:lnTo>
                  <a:lnTo>
                    <a:pt x="188" y="22"/>
                  </a:lnTo>
                  <a:lnTo>
                    <a:pt x="175" y="19"/>
                  </a:lnTo>
                  <a:lnTo>
                    <a:pt x="151" y="18"/>
                  </a:lnTo>
                  <a:lnTo>
                    <a:pt x="151" y="20"/>
                  </a:lnTo>
                  <a:lnTo>
                    <a:pt x="148" y="24"/>
                  </a:lnTo>
                  <a:lnTo>
                    <a:pt x="128" y="24"/>
                  </a:lnTo>
                  <a:lnTo>
                    <a:pt x="126" y="28"/>
                  </a:lnTo>
                  <a:lnTo>
                    <a:pt x="124" y="25"/>
                  </a:lnTo>
                  <a:lnTo>
                    <a:pt x="74" y="35"/>
                  </a:lnTo>
                  <a:lnTo>
                    <a:pt x="106" y="36"/>
                  </a:lnTo>
                  <a:lnTo>
                    <a:pt x="97" y="37"/>
                  </a:lnTo>
                  <a:lnTo>
                    <a:pt x="95" y="41"/>
                  </a:lnTo>
                  <a:lnTo>
                    <a:pt x="84" y="47"/>
                  </a:lnTo>
                  <a:lnTo>
                    <a:pt x="46" y="52"/>
                  </a:lnTo>
                  <a:lnTo>
                    <a:pt x="5" y="58"/>
                  </a:lnTo>
                  <a:lnTo>
                    <a:pt x="1" y="60"/>
                  </a:lnTo>
                  <a:lnTo>
                    <a:pt x="1" y="64"/>
                  </a:lnTo>
                  <a:lnTo>
                    <a:pt x="23" y="66"/>
                  </a:lnTo>
                  <a:lnTo>
                    <a:pt x="19" y="68"/>
                  </a:lnTo>
                  <a:lnTo>
                    <a:pt x="18" y="70"/>
                  </a:lnTo>
                  <a:lnTo>
                    <a:pt x="34" y="71"/>
                  </a:lnTo>
                  <a:lnTo>
                    <a:pt x="56" y="68"/>
                  </a:lnTo>
                  <a:lnTo>
                    <a:pt x="53" y="73"/>
                  </a:lnTo>
                  <a:lnTo>
                    <a:pt x="26" y="73"/>
                  </a:lnTo>
                  <a:lnTo>
                    <a:pt x="47" y="76"/>
                  </a:lnTo>
                  <a:lnTo>
                    <a:pt x="38" y="74"/>
                  </a:lnTo>
                  <a:lnTo>
                    <a:pt x="0" y="77"/>
                  </a:lnTo>
                  <a:lnTo>
                    <a:pt x="13" y="78"/>
                  </a:lnTo>
                  <a:lnTo>
                    <a:pt x="24" y="82"/>
                  </a:lnTo>
                  <a:lnTo>
                    <a:pt x="12" y="85"/>
                  </a:lnTo>
                  <a:lnTo>
                    <a:pt x="38" y="91"/>
                  </a:lnTo>
                  <a:lnTo>
                    <a:pt x="35" y="89"/>
                  </a:lnTo>
                  <a:lnTo>
                    <a:pt x="42" y="89"/>
                  </a:lnTo>
                  <a:lnTo>
                    <a:pt x="48" y="89"/>
                  </a:lnTo>
                  <a:lnTo>
                    <a:pt x="66" y="86"/>
                  </a:lnTo>
                  <a:lnTo>
                    <a:pt x="74" y="86"/>
                  </a:lnTo>
                  <a:lnTo>
                    <a:pt x="121" y="95"/>
                  </a:lnTo>
                  <a:lnTo>
                    <a:pt x="118" y="100"/>
                  </a:lnTo>
                  <a:lnTo>
                    <a:pt x="128" y="106"/>
                  </a:lnTo>
                  <a:lnTo>
                    <a:pt x="132" y="109"/>
                  </a:lnTo>
                  <a:lnTo>
                    <a:pt x="128" y="113"/>
                  </a:lnTo>
                  <a:lnTo>
                    <a:pt x="124" y="115"/>
                  </a:lnTo>
                  <a:lnTo>
                    <a:pt x="132" y="115"/>
                  </a:lnTo>
                  <a:lnTo>
                    <a:pt x="132" y="121"/>
                  </a:lnTo>
                  <a:lnTo>
                    <a:pt x="133" y="126"/>
                  </a:lnTo>
                  <a:lnTo>
                    <a:pt x="132" y="130"/>
                  </a:lnTo>
                  <a:lnTo>
                    <a:pt x="136" y="132"/>
                  </a:lnTo>
                  <a:lnTo>
                    <a:pt x="133" y="139"/>
                  </a:lnTo>
                  <a:lnTo>
                    <a:pt x="127" y="142"/>
                  </a:lnTo>
                  <a:lnTo>
                    <a:pt x="124" y="146"/>
                  </a:lnTo>
                  <a:lnTo>
                    <a:pt x="131" y="146"/>
                  </a:lnTo>
                  <a:lnTo>
                    <a:pt x="116" y="151"/>
                  </a:lnTo>
                  <a:lnTo>
                    <a:pt x="122" y="156"/>
                  </a:lnTo>
                  <a:lnTo>
                    <a:pt x="136" y="152"/>
                  </a:lnTo>
                  <a:lnTo>
                    <a:pt x="143" y="142"/>
                  </a:lnTo>
                  <a:lnTo>
                    <a:pt x="144" y="150"/>
                  </a:lnTo>
                  <a:lnTo>
                    <a:pt x="151" y="148"/>
                  </a:lnTo>
                  <a:lnTo>
                    <a:pt x="149" y="150"/>
                  </a:lnTo>
                  <a:lnTo>
                    <a:pt x="160" y="152"/>
                  </a:lnTo>
                  <a:lnTo>
                    <a:pt x="149" y="155"/>
                  </a:lnTo>
                  <a:lnTo>
                    <a:pt x="160" y="155"/>
                  </a:lnTo>
                  <a:lnTo>
                    <a:pt x="151" y="158"/>
                  </a:lnTo>
                  <a:lnTo>
                    <a:pt x="157" y="157"/>
                  </a:lnTo>
                  <a:lnTo>
                    <a:pt x="154" y="158"/>
                  </a:lnTo>
                  <a:lnTo>
                    <a:pt x="162" y="162"/>
                  </a:lnTo>
                  <a:lnTo>
                    <a:pt x="155" y="161"/>
                  </a:lnTo>
                  <a:lnTo>
                    <a:pt x="163" y="164"/>
                  </a:lnTo>
                  <a:lnTo>
                    <a:pt x="162" y="164"/>
                  </a:lnTo>
                  <a:lnTo>
                    <a:pt x="162" y="168"/>
                  </a:lnTo>
                  <a:lnTo>
                    <a:pt x="163" y="170"/>
                  </a:lnTo>
                  <a:lnTo>
                    <a:pt x="127" y="164"/>
                  </a:lnTo>
                  <a:lnTo>
                    <a:pt x="125" y="169"/>
                  </a:lnTo>
                  <a:lnTo>
                    <a:pt x="163" y="178"/>
                  </a:lnTo>
                  <a:lnTo>
                    <a:pt x="157" y="181"/>
                  </a:lnTo>
                  <a:lnTo>
                    <a:pt x="158" y="184"/>
                  </a:lnTo>
                  <a:lnTo>
                    <a:pt x="154" y="186"/>
                  </a:lnTo>
                  <a:lnTo>
                    <a:pt x="156" y="188"/>
                  </a:lnTo>
                  <a:lnTo>
                    <a:pt x="160" y="190"/>
                  </a:lnTo>
                  <a:lnTo>
                    <a:pt x="160" y="192"/>
                  </a:lnTo>
                  <a:lnTo>
                    <a:pt x="154" y="190"/>
                  </a:lnTo>
                  <a:lnTo>
                    <a:pt x="148" y="193"/>
                  </a:lnTo>
                  <a:lnTo>
                    <a:pt x="152" y="194"/>
                  </a:lnTo>
                  <a:lnTo>
                    <a:pt x="122" y="202"/>
                  </a:lnTo>
                  <a:lnTo>
                    <a:pt x="125" y="204"/>
                  </a:lnTo>
                  <a:lnTo>
                    <a:pt x="143" y="202"/>
                  </a:lnTo>
                  <a:lnTo>
                    <a:pt x="149" y="199"/>
                  </a:lnTo>
                  <a:lnTo>
                    <a:pt x="144" y="204"/>
                  </a:lnTo>
                  <a:lnTo>
                    <a:pt x="149" y="208"/>
                  </a:lnTo>
                  <a:lnTo>
                    <a:pt x="125" y="204"/>
                  </a:lnTo>
                  <a:lnTo>
                    <a:pt x="120" y="204"/>
                  </a:lnTo>
                  <a:lnTo>
                    <a:pt x="130" y="208"/>
                  </a:lnTo>
                  <a:lnTo>
                    <a:pt x="118" y="206"/>
                  </a:lnTo>
                  <a:lnTo>
                    <a:pt x="109" y="212"/>
                  </a:lnTo>
                  <a:lnTo>
                    <a:pt x="132" y="209"/>
                  </a:lnTo>
                  <a:lnTo>
                    <a:pt x="130" y="209"/>
                  </a:lnTo>
                  <a:lnTo>
                    <a:pt x="137" y="210"/>
                  </a:lnTo>
                  <a:lnTo>
                    <a:pt x="143" y="209"/>
                  </a:lnTo>
                  <a:lnTo>
                    <a:pt x="148" y="209"/>
                  </a:lnTo>
                  <a:lnTo>
                    <a:pt x="142" y="211"/>
                  </a:lnTo>
                  <a:lnTo>
                    <a:pt x="150" y="211"/>
                  </a:lnTo>
                  <a:lnTo>
                    <a:pt x="145" y="212"/>
                  </a:lnTo>
                  <a:lnTo>
                    <a:pt x="148" y="215"/>
                  </a:lnTo>
                  <a:lnTo>
                    <a:pt x="126" y="211"/>
                  </a:lnTo>
                  <a:lnTo>
                    <a:pt x="106" y="217"/>
                  </a:lnTo>
                  <a:lnTo>
                    <a:pt x="133" y="217"/>
                  </a:lnTo>
                  <a:lnTo>
                    <a:pt x="140" y="220"/>
                  </a:lnTo>
                  <a:lnTo>
                    <a:pt x="133" y="218"/>
                  </a:lnTo>
                  <a:lnTo>
                    <a:pt x="104" y="220"/>
                  </a:lnTo>
                  <a:lnTo>
                    <a:pt x="108" y="222"/>
                  </a:lnTo>
                  <a:lnTo>
                    <a:pt x="119" y="223"/>
                  </a:lnTo>
                  <a:lnTo>
                    <a:pt x="113" y="226"/>
                  </a:lnTo>
                  <a:lnTo>
                    <a:pt x="112" y="227"/>
                  </a:lnTo>
                  <a:lnTo>
                    <a:pt x="108" y="227"/>
                  </a:lnTo>
                  <a:lnTo>
                    <a:pt x="115" y="229"/>
                  </a:lnTo>
                  <a:lnTo>
                    <a:pt x="104" y="230"/>
                  </a:lnTo>
                  <a:lnTo>
                    <a:pt x="102" y="234"/>
                  </a:lnTo>
                  <a:lnTo>
                    <a:pt x="124" y="228"/>
                  </a:lnTo>
                  <a:lnTo>
                    <a:pt x="145" y="222"/>
                  </a:lnTo>
                  <a:lnTo>
                    <a:pt x="139" y="224"/>
                  </a:lnTo>
                  <a:lnTo>
                    <a:pt x="102" y="238"/>
                  </a:lnTo>
                  <a:lnTo>
                    <a:pt x="107" y="238"/>
                  </a:lnTo>
                  <a:lnTo>
                    <a:pt x="102" y="239"/>
                  </a:lnTo>
                  <a:lnTo>
                    <a:pt x="121" y="236"/>
                  </a:lnTo>
                  <a:lnTo>
                    <a:pt x="104" y="241"/>
                  </a:lnTo>
                  <a:lnTo>
                    <a:pt x="106" y="244"/>
                  </a:lnTo>
                  <a:lnTo>
                    <a:pt x="108" y="245"/>
                  </a:lnTo>
                  <a:lnTo>
                    <a:pt x="116" y="245"/>
                  </a:lnTo>
                  <a:lnTo>
                    <a:pt x="131" y="24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0" name="Freeform 414"/>
            <p:cNvSpPr/>
            <p:nvPr/>
          </p:nvSpPr>
          <p:spPr bwMode="auto">
            <a:xfrm>
              <a:off x="1839" y="1343"/>
              <a:ext cx="35" cy="20"/>
            </a:xfrm>
            <a:custGeom>
              <a:avLst/>
              <a:gdLst/>
              <a:ahLst/>
              <a:cxnLst>
                <a:cxn ang="0">
                  <a:pos x="31" y="10"/>
                </a:cxn>
                <a:cxn ang="0">
                  <a:pos x="7" y="0"/>
                </a:cxn>
                <a:cxn ang="0">
                  <a:pos x="0" y="4"/>
                </a:cxn>
                <a:cxn ang="0">
                  <a:pos x="1" y="4"/>
                </a:cxn>
                <a:cxn ang="0">
                  <a:pos x="0" y="8"/>
                </a:cxn>
                <a:cxn ang="0">
                  <a:pos x="2" y="10"/>
                </a:cxn>
                <a:cxn ang="0">
                  <a:pos x="8" y="13"/>
                </a:cxn>
                <a:cxn ang="0">
                  <a:pos x="5" y="15"/>
                </a:cxn>
                <a:cxn ang="0">
                  <a:pos x="31" y="10"/>
                </a:cxn>
              </a:cxnLst>
              <a:rect l="0" t="0" r="r" b="b"/>
              <a:pathLst>
                <a:path w="31" h="15">
                  <a:moveTo>
                    <a:pt x="31" y="10"/>
                  </a:moveTo>
                  <a:lnTo>
                    <a:pt x="7" y="0"/>
                  </a:lnTo>
                  <a:lnTo>
                    <a:pt x="0" y="4"/>
                  </a:lnTo>
                  <a:lnTo>
                    <a:pt x="1" y="4"/>
                  </a:lnTo>
                  <a:lnTo>
                    <a:pt x="0" y="8"/>
                  </a:lnTo>
                  <a:lnTo>
                    <a:pt x="2" y="10"/>
                  </a:lnTo>
                  <a:lnTo>
                    <a:pt x="8" y="13"/>
                  </a:lnTo>
                  <a:lnTo>
                    <a:pt x="5" y="15"/>
                  </a:lnTo>
                  <a:lnTo>
                    <a:pt x="31" y="1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1" name="Freeform 415"/>
            <p:cNvSpPr/>
            <p:nvPr/>
          </p:nvSpPr>
          <p:spPr bwMode="auto">
            <a:xfrm>
              <a:off x="2207" y="1408"/>
              <a:ext cx="142" cy="52"/>
            </a:xfrm>
            <a:custGeom>
              <a:avLst/>
              <a:gdLst/>
              <a:ahLst/>
              <a:cxnLst>
                <a:cxn ang="0">
                  <a:pos x="99" y="0"/>
                </a:cxn>
                <a:cxn ang="0">
                  <a:pos x="96" y="4"/>
                </a:cxn>
                <a:cxn ang="0">
                  <a:pos x="86" y="8"/>
                </a:cxn>
                <a:cxn ang="0">
                  <a:pos x="77" y="5"/>
                </a:cxn>
                <a:cxn ang="0">
                  <a:pos x="76" y="12"/>
                </a:cxn>
                <a:cxn ang="0">
                  <a:pos x="75" y="10"/>
                </a:cxn>
                <a:cxn ang="0">
                  <a:pos x="64" y="6"/>
                </a:cxn>
                <a:cxn ang="0">
                  <a:pos x="60" y="10"/>
                </a:cxn>
                <a:cxn ang="0">
                  <a:pos x="53" y="6"/>
                </a:cxn>
                <a:cxn ang="0">
                  <a:pos x="46" y="15"/>
                </a:cxn>
                <a:cxn ang="0">
                  <a:pos x="39" y="18"/>
                </a:cxn>
                <a:cxn ang="0">
                  <a:pos x="34" y="14"/>
                </a:cxn>
                <a:cxn ang="0">
                  <a:pos x="38" y="10"/>
                </a:cxn>
                <a:cxn ang="0">
                  <a:pos x="21" y="0"/>
                </a:cxn>
                <a:cxn ang="0">
                  <a:pos x="23" y="4"/>
                </a:cxn>
                <a:cxn ang="0">
                  <a:pos x="26" y="10"/>
                </a:cxn>
                <a:cxn ang="0">
                  <a:pos x="16" y="5"/>
                </a:cxn>
                <a:cxn ang="0">
                  <a:pos x="12" y="8"/>
                </a:cxn>
                <a:cxn ang="0">
                  <a:pos x="12" y="10"/>
                </a:cxn>
                <a:cxn ang="0">
                  <a:pos x="15" y="11"/>
                </a:cxn>
                <a:cxn ang="0">
                  <a:pos x="14" y="11"/>
                </a:cxn>
                <a:cxn ang="0">
                  <a:pos x="4" y="11"/>
                </a:cxn>
                <a:cxn ang="0">
                  <a:pos x="8" y="14"/>
                </a:cxn>
                <a:cxn ang="0">
                  <a:pos x="0" y="15"/>
                </a:cxn>
                <a:cxn ang="0">
                  <a:pos x="28" y="16"/>
                </a:cxn>
                <a:cxn ang="0">
                  <a:pos x="23" y="20"/>
                </a:cxn>
                <a:cxn ang="0">
                  <a:pos x="27" y="22"/>
                </a:cxn>
                <a:cxn ang="0">
                  <a:pos x="3" y="24"/>
                </a:cxn>
                <a:cxn ang="0">
                  <a:pos x="22" y="29"/>
                </a:cxn>
                <a:cxn ang="0">
                  <a:pos x="28" y="30"/>
                </a:cxn>
                <a:cxn ang="0">
                  <a:pos x="24" y="33"/>
                </a:cxn>
                <a:cxn ang="0">
                  <a:pos x="28" y="33"/>
                </a:cxn>
                <a:cxn ang="0">
                  <a:pos x="26" y="35"/>
                </a:cxn>
                <a:cxn ang="0">
                  <a:pos x="15" y="40"/>
                </a:cxn>
                <a:cxn ang="0">
                  <a:pos x="24" y="42"/>
                </a:cxn>
                <a:cxn ang="0">
                  <a:pos x="41" y="44"/>
                </a:cxn>
                <a:cxn ang="0">
                  <a:pos x="69" y="48"/>
                </a:cxn>
                <a:cxn ang="0">
                  <a:pos x="88" y="41"/>
                </a:cxn>
                <a:cxn ang="0">
                  <a:pos x="107" y="35"/>
                </a:cxn>
                <a:cxn ang="0">
                  <a:pos x="119" y="28"/>
                </a:cxn>
                <a:cxn ang="0">
                  <a:pos x="125" y="24"/>
                </a:cxn>
                <a:cxn ang="0">
                  <a:pos x="129" y="23"/>
                </a:cxn>
                <a:cxn ang="0">
                  <a:pos x="123" y="21"/>
                </a:cxn>
                <a:cxn ang="0">
                  <a:pos x="129" y="18"/>
                </a:cxn>
                <a:cxn ang="0">
                  <a:pos x="129" y="16"/>
                </a:cxn>
                <a:cxn ang="0">
                  <a:pos x="118" y="16"/>
                </a:cxn>
                <a:cxn ang="0">
                  <a:pos x="120" y="14"/>
                </a:cxn>
                <a:cxn ang="0">
                  <a:pos x="114" y="12"/>
                </a:cxn>
                <a:cxn ang="0">
                  <a:pos x="114" y="8"/>
                </a:cxn>
                <a:cxn ang="0">
                  <a:pos x="119" y="2"/>
                </a:cxn>
                <a:cxn ang="0">
                  <a:pos x="110" y="4"/>
                </a:cxn>
                <a:cxn ang="0">
                  <a:pos x="99" y="0"/>
                </a:cxn>
              </a:cxnLst>
              <a:rect l="0" t="0" r="r" b="b"/>
              <a:pathLst>
                <a:path w="129" h="48">
                  <a:moveTo>
                    <a:pt x="99" y="0"/>
                  </a:moveTo>
                  <a:lnTo>
                    <a:pt x="96" y="4"/>
                  </a:lnTo>
                  <a:lnTo>
                    <a:pt x="86" y="8"/>
                  </a:lnTo>
                  <a:lnTo>
                    <a:pt x="77" y="5"/>
                  </a:lnTo>
                  <a:lnTo>
                    <a:pt x="76" y="12"/>
                  </a:lnTo>
                  <a:lnTo>
                    <a:pt x="75" y="10"/>
                  </a:lnTo>
                  <a:lnTo>
                    <a:pt x="64" y="6"/>
                  </a:lnTo>
                  <a:lnTo>
                    <a:pt x="60" y="10"/>
                  </a:lnTo>
                  <a:lnTo>
                    <a:pt x="53" y="6"/>
                  </a:lnTo>
                  <a:lnTo>
                    <a:pt x="46" y="15"/>
                  </a:lnTo>
                  <a:lnTo>
                    <a:pt x="39" y="18"/>
                  </a:lnTo>
                  <a:lnTo>
                    <a:pt x="34" y="14"/>
                  </a:lnTo>
                  <a:lnTo>
                    <a:pt x="38" y="10"/>
                  </a:lnTo>
                  <a:lnTo>
                    <a:pt x="21" y="0"/>
                  </a:lnTo>
                  <a:lnTo>
                    <a:pt x="23" y="4"/>
                  </a:lnTo>
                  <a:lnTo>
                    <a:pt x="26" y="10"/>
                  </a:lnTo>
                  <a:lnTo>
                    <a:pt x="16" y="5"/>
                  </a:lnTo>
                  <a:lnTo>
                    <a:pt x="12" y="8"/>
                  </a:lnTo>
                  <a:lnTo>
                    <a:pt x="12" y="10"/>
                  </a:lnTo>
                  <a:lnTo>
                    <a:pt x="15" y="11"/>
                  </a:lnTo>
                  <a:lnTo>
                    <a:pt x="14" y="11"/>
                  </a:lnTo>
                  <a:lnTo>
                    <a:pt x="4" y="11"/>
                  </a:lnTo>
                  <a:lnTo>
                    <a:pt x="8" y="14"/>
                  </a:lnTo>
                  <a:lnTo>
                    <a:pt x="0" y="15"/>
                  </a:lnTo>
                  <a:lnTo>
                    <a:pt x="28" y="16"/>
                  </a:lnTo>
                  <a:lnTo>
                    <a:pt x="23" y="20"/>
                  </a:lnTo>
                  <a:lnTo>
                    <a:pt x="27" y="22"/>
                  </a:lnTo>
                  <a:lnTo>
                    <a:pt x="3" y="24"/>
                  </a:lnTo>
                  <a:lnTo>
                    <a:pt x="22" y="29"/>
                  </a:lnTo>
                  <a:lnTo>
                    <a:pt x="28" y="30"/>
                  </a:lnTo>
                  <a:lnTo>
                    <a:pt x="24" y="33"/>
                  </a:lnTo>
                  <a:lnTo>
                    <a:pt x="28" y="33"/>
                  </a:lnTo>
                  <a:lnTo>
                    <a:pt x="26" y="35"/>
                  </a:lnTo>
                  <a:lnTo>
                    <a:pt x="15" y="40"/>
                  </a:lnTo>
                  <a:lnTo>
                    <a:pt x="24" y="42"/>
                  </a:lnTo>
                  <a:lnTo>
                    <a:pt x="41" y="44"/>
                  </a:lnTo>
                  <a:lnTo>
                    <a:pt x="69" y="48"/>
                  </a:lnTo>
                  <a:lnTo>
                    <a:pt x="88" y="41"/>
                  </a:lnTo>
                  <a:lnTo>
                    <a:pt x="107" y="35"/>
                  </a:lnTo>
                  <a:lnTo>
                    <a:pt x="119" y="28"/>
                  </a:lnTo>
                  <a:lnTo>
                    <a:pt x="125" y="24"/>
                  </a:lnTo>
                  <a:lnTo>
                    <a:pt x="129" y="23"/>
                  </a:lnTo>
                  <a:lnTo>
                    <a:pt x="123" y="21"/>
                  </a:lnTo>
                  <a:lnTo>
                    <a:pt x="129" y="18"/>
                  </a:lnTo>
                  <a:lnTo>
                    <a:pt x="129" y="16"/>
                  </a:lnTo>
                  <a:lnTo>
                    <a:pt x="118" y="16"/>
                  </a:lnTo>
                  <a:lnTo>
                    <a:pt x="120" y="14"/>
                  </a:lnTo>
                  <a:lnTo>
                    <a:pt x="114" y="12"/>
                  </a:lnTo>
                  <a:lnTo>
                    <a:pt x="114" y="8"/>
                  </a:lnTo>
                  <a:lnTo>
                    <a:pt x="119" y="2"/>
                  </a:lnTo>
                  <a:lnTo>
                    <a:pt x="110" y="4"/>
                  </a:lnTo>
                  <a:lnTo>
                    <a:pt x="99"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2" name="Freeform 416"/>
            <p:cNvSpPr/>
            <p:nvPr/>
          </p:nvSpPr>
          <p:spPr bwMode="auto">
            <a:xfrm>
              <a:off x="2376" y="1610"/>
              <a:ext cx="63" cy="71"/>
            </a:xfrm>
            <a:custGeom>
              <a:avLst/>
              <a:gdLst/>
              <a:ahLst/>
              <a:cxnLst>
                <a:cxn ang="0">
                  <a:pos x="55" y="47"/>
                </a:cxn>
                <a:cxn ang="0">
                  <a:pos x="55" y="33"/>
                </a:cxn>
                <a:cxn ang="0">
                  <a:pos x="55" y="20"/>
                </a:cxn>
                <a:cxn ang="0">
                  <a:pos x="48" y="17"/>
                </a:cxn>
                <a:cxn ang="0">
                  <a:pos x="44" y="18"/>
                </a:cxn>
                <a:cxn ang="0">
                  <a:pos x="33" y="15"/>
                </a:cxn>
                <a:cxn ang="0">
                  <a:pos x="43" y="3"/>
                </a:cxn>
                <a:cxn ang="0">
                  <a:pos x="45" y="0"/>
                </a:cxn>
                <a:cxn ang="0">
                  <a:pos x="39" y="2"/>
                </a:cxn>
                <a:cxn ang="0">
                  <a:pos x="35" y="2"/>
                </a:cxn>
                <a:cxn ang="0">
                  <a:pos x="24" y="8"/>
                </a:cxn>
                <a:cxn ang="0">
                  <a:pos x="29" y="11"/>
                </a:cxn>
                <a:cxn ang="0">
                  <a:pos x="24" y="17"/>
                </a:cxn>
                <a:cxn ang="0">
                  <a:pos x="7" y="18"/>
                </a:cxn>
                <a:cxn ang="0">
                  <a:pos x="8" y="24"/>
                </a:cxn>
                <a:cxn ang="0">
                  <a:pos x="2" y="30"/>
                </a:cxn>
                <a:cxn ang="0">
                  <a:pos x="18" y="35"/>
                </a:cxn>
                <a:cxn ang="0">
                  <a:pos x="7" y="45"/>
                </a:cxn>
                <a:cxn ang="0">
                  <a:pos x="18" y="43"/>
                </a:cxn>
                <a:cxn ang="0">
                  <a:pos x="6" y="49"/>
                </a:cxn>
                <a:cxn ang="0">
                  <a:pos x="0" y="53"/>
                </a:cxn>
                <a:cxn ang="0">
                  <a:pos x="3" y="54"/>
                </a:cxn>
                <a:cxn ang="0">
                  <a:pos x="0" y="57"/>
                </a:cxn>
                <a:cxn ang="0">
                  <a:pos x="6" y="60"/>
                </a:cxn>
                <a:cxn ang="0">
                  <a:pos x="3" y="61"/>
                </a:cxn>
                <a:cxn ang="0">
                  <a:pos x="8" y="61"/>
                </a:cxn>
                <a:cxn ang="0">
                  <a:pos x="8" y="63"/>
                </a:cxn>
                <a:cxn ang="0">
                  <a:pos x="23" y="62"/>
                </a:cxn>
                <a:cxn ang="0">
                  <a:pos x="36" y="55"/>
                </a:cxn>
                <a:cxn ang="0">
                  <a:pos x="50" y="54"/>
                </a:cxn>
                <a:cxn ang="0">
                  <a:pos x="55" y="47"/>
                </a:cxn>
              </a:cxnLst>
              <a:rect l="0" t="0" r="r" b="b"/>
              <a:pathLst>
                <a:path w="55" h="63">
                  <a:moveTo>
                    <a:pt x="55" y="47"/>
                  </a:moveTo>
                  <a:lnTo>
                    <a:pt x="55" y="33"/>
                  </a:lnTo>
                  <a:lnTo>
                    <a:pt x="55" y="20"/>
                  </a:lnTo>
                  <a:lnTo>
                    <a:pt x="48" y="17"/>
                  </a:lnTo>
                  <a:lnTo>
                    <a:pt x="44" y="18"/>
                  </a:lnTo>
                  <a:lnTo>
                    <a:pt x="33" y="15"/>
                  </a:lnTo>
                  <a:lnTo>
                    <a:pt x="43" y="3"/>
                  </a:lnTo>
                  <a:lnTo>
                    <a:pt x="45" y="0"/>
                  </a:lnTo>
                  <a:lnTo>
                    <a:pt x="39" y="2"/>
                  </a:lnTo>
                  <a:lnTo>
                    <a:pt x="35" y="2"/>
                  </a:lnTo>
                  <a:lnTo>
                    <a:pt x="24" y="8"/>
                  </a:lnTo>
                  <a:lnTo>
                    <a:pt x="29" y="11"/>
                  </a:lnTo>
                  <a:lnTo>
                    <a:pt x="24" y="17"/>
                  </a:lnTo>
                  <a:lnTo>
                    <a:pt x="7" y="18"/>
                  </a:lnTo>
                  <a:lnTo>
                    <a:pt x="8" y="24"/>
                  </a:lnTo>
                  <a:lnTo>
                    <a:pt x="2" y="30"/>
                  </a:lnTo>
                  <a:lnTo>
                    <a:pt x="18" y="35"/>
                  </a:lnTo>
                  <a:lnTo>
                    <a:pt x="7" y="45"/>
                  </a:lnTo>
                  <a:lnTo>
                    <a:pt x="18" y="43"/>
                  </a:lnTo>
                  <a:lnTo>
                    <a:pt x="6" y="49"/>
                  </a:lnTo>
                  <a:lnTo>
                    <a:pt x="0" y="53"/>
                  </a:lnTo>
                  <a:lnTo>
                    <a:pt x="3" y="54"/>
                  </a:lnTo>
                  <a:lnTo>
                    <a:pt x="0" y="57"/>
                  </a:lnTo>
                  <a:lnTo>
                    <a:pt x="6" y="60"/>
                  </a:lnTo>
                  <a:lnTo>
                    <a:pt x="3" y="61"/>
                  </a:lnTo>
                  <a:lnTo>
                    <a:pt x="8" y="61"/>
                  </a:lnTo>
                  <a:lnTo>
                    <a:pt x="8" y="63"/>
                  </a:lnTo>
                  <a:lnTo>
                    <a:pt x="23" y="62"/>
                  </a:lnTo>
                  <a:lnTo>
                    <a:pt x="36" y="55"/>
                  </a:lnTo>
                  <a:lnTo>
                    <a:pt x="50" y="54"/>
                  </a:lnTo>
                  <a:lnTo>
                    <a:pt x="55" y="4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3" name="Freeform 417"/>
            <p:cNvSpPr/>
            <p:nvPr/>
          </p:nvSpPr>
          <p:spPr bwMode="auto">
            <a:xfrm>
              <a:off x="2445" y="1550"/>
              <a:ext cx="113" cy="160"/>
            </a:xfrm>
            <a:custGeom>
              <a:avLst/>
              <a:gdLst/>
              <a:ahLst/>
              <a:cxnLst>
                <a:cxn ang="0">
                  <a:pos x="8" y="43"/>
                </a:cxn>
                <a:cxn ang="0">
                  <a:pos x="16" y="44"/>
                </a:cxn>
                <a:cxn ang="0">
                  <a:pos x="12" y="57"/>
                </a:cxn>
                <a:cxn ang="0">
                  <a:pos x="20" y="63"/>
                </a:cxn>
                <a:cxn ang="0">
                  <a:pos x="31" y="66"/>
                </a:cxn>
                <a:cxn ang="0">
                  <a:pos x="38" y="87"/>
                </a:cxn>
                <a:cxn ang="0">
                  <a:pos x="16" y="96"/>
                </a:cxn>
                <a:cxn ang="0">
                  <a:pos x="23" y="102"/>
                </a:cxn>
                <a:cxn ang="0">
                  <a:pos x="8" y="115"/>
                </a:cxn>
                <a:cxn ang="0">
                  <a:pos x="29" y="121"/>
                </a:cxn>
                <a:cxn ang="0">
                  <a:pos x="38" y="122"/>
                </a:cxn>
                <a:cxn ang="0">
                  <a:pos x="13" y="134"/>
                </a:cxn>
                <a:cxn ang="0">
                  <a:pos x="5" y="144"/>
                </a:cxn>
                <a:cxn ang="0">
                  <a:pos x="25" y="141"/>
                </a:cxn>
                <a:cxn ang="0">
                  <a:pos x="42" y="134"/>
                </a:cxn>
                <a:cxn ang="0">
                  <a:pos x="82" y="133"/>
                </a:cxn>
                <a:cxn ang="0">
                  <a:pos x="85" y="120"/>
                </a:cxn>
                <a:cxn ang="0">
                  <a:pos x="102" y="103"/>
                </a:cxn>
                <a:cxn ang="0">
                  <a:pos x="82" y="97"/>
                </a:cxn>
                <a:cxn ang="0">
                  <a:pos x="72" y="82"/>
                </a:cxn>
                <a:cxn ang="0">
                  <a:pos x="76" y="76"/>
                </a:cxn>
                <a:cxn ang="0">
                  <a:pos x="50" y="45"/>
                </a:cxn>
                <a:cxn ang="0">
                  <a:pos x="43" y="39"/>
                </a:cxn>
                <a:cxn ang="0">
                  <a:pos x="41" y="36"/>
                </a:cxn>
                <a:cxn ang="0">
                  <a:pos x="29" y="16"/>
                </a:cxn>
                <a:cxn ang="0">
                  <a:pos x="28" y="13"/>
                </a:cxn>
                <a:cxn ang="0">
                  <a:pos x="17" y="0"/>
                </a:cxn>
                <a:cxn ang="0">
                  <a:pos x="11" y="10"/>
                </a:cxn>
                <a:cxn ang="0">
                  <a:pos x="5" y="18"/>
                </a:cxn>
                <a:cxn ang="0">
                  <a:pos x="5" y="22"/>
                </a:cxn>
                <a:cxn ang="0">
                  <a:pos x="2" y="32"/>
                </a:cxn>
                <a:cxn ang="0">
                  <a:pos x="10" y="31"/>
                </a:cxn>
                <a:cxn ang="0">
                  <a:pos x="1" y="55"/>
                </a:cxn>
              </a:cxnLst>
              <a:rect l="0" t="0" r="r" b="b"/>
              <a:pathLst>
                <a:path w="102" h="144">
                  <a:moveTo>
                    <a:pt x="1" y="55"/>
                  </a:moveTo>
                  <a:lnTo>
                    <a:pt x="8" y="43"/>
                  </a:lnTo>
                  <a:lnTo>
                    <a:pt x="13" y="43"/>
                  </a:lnTo>
                  <a:lnTo>
                    <a:pt x="16" y="44"/>
                  </a:lnTo>
                  <a:lnTo>
                    <a:pt x="14" y="49"/>
                  </a:lnTo>
                  <a:lnTo>
                    <a:pt x="12" y="57"/>
                  </a:lnTo>
                  <a:lnTo>
                    <a:pt x="13" y="66"/>
                  </a:lnTo>
                  <a:lnTo>
                    <a:pt x="20" y="63"/>
                  </a:lnTo>
                  <a:lnTo>
                    <a:pt x="35" y="60"/>
                  </a:lnTo>
                  <a:lnTo>
                    <a:pt x="31" y="66"/>
                  </a:lnTo>
                  <a:lnTo>
                    <a:pt x="37" y="73"/>
                  </a:lnTo>
                  <a:lnTo>
                    <a:pt x="38" y="87"/>
                  </a:lnTo>
                  <a:lnTo>
                    <a:pt x="34" y="88"/>
                  </a:lnTo>
                  <a:lnTo>
                    <a:pt x="16" y="96"/>
                  </a:lnTo>
                  <a:lnTo>
                    <a:pt x="19" y="96"/>
                  </a:lnTo>
                  <a:lnTo>
                    <a:pt x="23" y="102"/>
                  </a:lnTo>
                  <a:lnTo>
                    <a:pt x="11" y="111"/>
                  </a:lnTo>
                  <a:lnTo>
                    <a:pt x="8" y="115"/>
                  </a:lnTo>
                  <a:lnTo>
                    <a:pt x="23" y="117"/>
                  </a:lnTo>
                  <a:lnTo>
                    <a:pt x="29" y="121"/>
                  </a:lnTo>
                  <a:lnTo>
                    <a:pt x="44" y="116"/>
                  </a:lnTo>
                  <a:lnTo>
                    <a:pt x="38" y="122"/>
                  </a:lnTo>
                  <a:lnTo>
                    <a:pt x="26" y="124"/>
                  </a:lnTo>
                  <a:lnTo>
                    <a:pt x="13" y="134"/>
                  </a:lnTo>
                  <a:lnTo>
                    <a:pt x="0" y="142"/>
                  </a:lnTo>
                  <a:lnTo>
                    <a:pt x="5" y="144"/>
                  </a:lnTo>
                  <a:lnTo>
                    <a:pt x="8" y="144"/>
                  </a:lnTo>
                  <a:lnTo>
                    <a:pt x="25" y="141"/>
                  </a:lnTo>
                  <a:lnTo>
                    <a:pt x="30" y="136"/>
                  </a:lnTo>
                  <a:lnTo>
                    <a:pt x="42" y="134"/>
                  </a:lnTo>
                  <a:lnTo>
                    <a:pt x="58" y="133"/>
                  </a:lnTo>
                  <a:lnTo>
                    <a:pt x="82" y="133"/>
                  </a:lnTo>
                  <a:lnTo>
                    <a:pt x="97" y="123"/>
                  </a:lnTo>
                  <a:lnTo>
                    <a:pt x="85" y="120"/>
                  </a:lnTo>
                  <a:lnTo>
                    <a:pt x="90" y="116"/>
                  </a:lnTo>
                  <a:lnTo>
                    <a:pt x="102" y="103"/>
                  </a:lnTo>
                  <a:lnTo>
                    <a:pt x="97" y="97"/>
                  </a:lnTo>
                  <a:lnTo>
                    <a:pt x="82" y="97"/>
                  </a:lnTo>
                  <a:lnTo>
                    <a:pt x="83" y="92"/>
                  </a:lnTo>
                  <a:lnTo>
                    <a:pt x="72" y="82"/>
                  </a:lnTo>
                  <a:lnTo>
                    <a:pt x="77" y="84"/>
                  </a:lnTo>
                  <a:lnTo>
                    <a:pt x="76" y="76"/>
                  </a:lnTo>
                  <a:lnTo>
                    <a:pt x="65" y="67"/>
                  </a:lnTo>
                  <a:lnTo>
                    <a:pt x="50" y="45"/>
                  </a:lnTo>
                  <a:lnTo>
                    <a:pt x="32" y="43"/>
                  </a:lnTo>
                  <a:lnTo>
                    <a:pt x="43" y="39"/>
                  </a:lnTo>
                  <a:lnTo>
                    <a:pt x="36" y="37"/>
                  </a:lnTo>
                  <a:lnTo>
                    <a:pt x="41" y="36"/>
                  </a:lnTo>
                  <a:lnTo>
                    <a:pt x="55" y="16"/>
                  </a:lnTo>
                  <a:lnTo>
                    <a:pt x="29" y="16"/>
                  </a:lnTo>
                  <a:lnTo>
                    <a:pt x="23" y="15"/>
                  </a:lnTo>
                  <a:lnTo>
                    <a:pt x="28" y="13"/>
                  </a:lnTo>
                  <a:lnTo>
                    <a:pt x="38" y="1"/>
                  </a:lnTo>
                  <a:lnTo>
                    <a:pt x="17" y="0"/>
                  </a:lnTo>
                  <a:lnTo>
                    <a:pt x="12" y="4"/>
                  </a:lnTo>
                  <a:lnTo>
                    <a:pt x="11" y="10"/>
                  </a:lnTo>
                  <a:lnTo>
                    <a:pt x="6" y="12"/>
                  </a:lnTo>
                  <a:lnTo>
                    <a:pt x="5" y="18"/>
                  </a:lnTo>
                  <a:lnTo>
                    <a:pt x="5" y="20"/>
                  </a:lnTo>
                  <a:lnTo>
                    <a:pt x="5" y="22"/>
                  </a:lnTo>
                  <a:lnTo>
                    <a:pt x="0" y="30"/>
                  </a:lnTo>
                  <a:lnTo>
                    <a:pt x="2" y="32"/>
                  </a:lnTo>
                  <a:lnTo>
                    <a:pt x="0" y="33"/>
                  </a:lnTo>
                  <a:lnTo>
                    <a:pt x="10" y="31"/>
                  </a:lnTo>
                  <a:lnTo>
                    <a:pt x="8" y="32"/>
                  </a:lnTo>
                  <a:lnTo>
                    <a:pt x="1" y="55"/>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4" name="Freeform 418"/>
            <p:cNvSpPr/>
            <p:nvPr/>
          </p:nvSpPr>
          <p:spPr bwMode="auto">
            <a:xfrm>
              <a:off x="2413" y="1612"/>
              <a:ext cx="36" cy="22"/>
            </a:xfrm>
            <a:custGeom>
              <a:avLst/>
              <a:gdLst/>
              <a:ahLst/>
              <a:cxnLst>
                <a:cxn ang="0">
                  <a:pos x="32" y="13"/>
                </a:cxn>
                <a:cxn ang="0">
                  <a:pos x="29" y="10"/>
                </a:cxn>
                <a:cxn ang="0">
                  <a:pos x="21" y="0"/>
                </a:cxn>
                <a:cxn ang="0">
                  <a:pos x="10" y="2"/>
                </a:cxn>
                <a:cxn ang="0">
                  <a:pos x="0" y="14"/>
                </a:cxn>
                <a:cxn ang="0">
                  <a:pos x="11" y="17"/>
                </a:cxn>
                <a:cxn ang="0">
                  <a:pos x="15" y="16"/>
                </a:cxn>
                <a:cxn ang="0">
                  <a:pos x="22" y="19"/>
                </a:cxn>
                <a:cxn ang="0">
                  <a:pos x="32" y="13"/>
                </a:cxn>
              </a:cxnLst>
              <a:rect l="0" t="0" r="r" b="b"/>
              <a:pathLst>
                <a:path w="32" h="19">
                  <a:moveTo>
                    <a:pt x="32" y="13"/>
                  </a:moveTo>
                  <a:lnTo>
                    <a:pt x="29" y="10"/>
                  </a:lnTo>
                  <a:lnTo>
                    <a:pt x="21" y="0"/>
                  </a:lnTo>
                  <a:lnTo>
                    <a:pt x="10" y="2"/>
                  </a:lnTo>
                  <a:lnTo>
                    <a:pt x="0" y="14"/>
                  </a:lnTo>
                  <a:lnTo>
                    <a:pt x="11" y="17"/>
                  </a:lnTo>
                  <a:lnTo>
                    <a:pt x="15" y="16"/>
                  </a:lnTo>
                  <a:lnTo>
                    <a:pt x="22" y="19"/>
                  </a:lnTo>
                  <a:lnTo>
                    <a:pt x="32" y="1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5" name="Freeform 419"/>
            <p:cNvSpPr/>
            <p:nvPr/>
          </p:nvSpPr>
          <p:spPr bwMode="auto">
            <a:xfrm>
              <a:off x="2436" y="1568"/>
              <a:ext cx="14" cy="7"/>
            </a:xfrm>
            <a:custGeom>
              <a:avLst/>
              <a:gdLst/>
              <a:ahLst/>
              <a:cxnLst>
                <a:cxn ang="0">
                  <a:pos x="7" y="2"/>
                </a:cxn>
                <a:cxn ang="0">
                  <a:pos x="3" y="0"/>
                </a:cxn>
                <a:cxn ang="0">
                  <a:pos x="0" y="4"/>
                </a:cxn>
                <a:cxn ang="0">
                  <a:pos x="10" y="9"/>
                </a:cxn>
                <a:cxn ang="0">
                  <a:pos x="13" y="6"/>
                </a:cxn>
                <a:cxn ang="0">
                  <a:pos x="7" y="2"/>
                </a:cxn>
              </a:cxnLst>
              <a:rect l="0" t="0" r="r" b="b"/>
              <a:pathLst>
                <a:path w="13" h="9">
                  <a:moveTo>
                    <a:pt x="7" y="2"/>
                  </a:moveTo>
                  <a:lnTo>
                    <a:pt x="3" y="0"/>
                  </a:lnTo>
                  <a:lnTo>
                    <a:pt x="0" y="4"/>
                  </a:lnTo>
                  <a:lnTo>
                    <a:pt x="10" y="9"/>
                  </a:lnTo>
                  <a:lnTo>
                    <a:pt x="13" y="6"/>
                  </a:lnTo>
                  <a:lnTo>
                    <a:pt x="7"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6" name="Freeform 420"/>
            <p:cNvSpPr/>
            <p:nvPr/>
          </p:nvSpPr>
          <p:spPr bwMode="auto">
            <a:xfrm>
              <a:off x="2431" y="1555"/>
              <a:ext cx="11" cy="10"/>
            </a:xfrm>
            <a:custGeom>
              <a:avLst/>
              <a:gdLst/>
              <a:ahLst/>
              <a:cxnLst>
                <a:cxn ang="0">
                  <a:pos x="11" y="3"/>
                </a:cxn>
                <a:cxn ang="0">
                  <a:pos x="11" y="0"/>
                </a:cxn>
                <a:cxn ang="0">
                  <a:pos x="2" y="4"/>
                </a:cxn>
                <a:cxn ang="0">
                  <a:pos x="0" y="9"/>
                </a:cxn>
                <a:cxn ang="0">
                  <a:pos x="11" y="3"/>
                </a:cxn>
              </a:cxnLst>
              <a:rect l="0" t="0" r="r" b="b"/>
              <a:pathLst>
                <a:path w="11" h="9">
                  <a:moveTo>
                    <a:pt x="11" y="3"/>
                  </a:moveTo>
                  <a:lnTo>
                    <a:pt x="11" y="0"/>
                  </a:lnTo>
                  <a:lnTo>
                    <a:pt x="2" y="4"/>
                  </a:lnTo>
                  <a:lnTo>
                    <a:pt x="0" y="9"/>
                  </a:lnTo>
                  <a:lnTo>
                    <a:pt x="11"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7" name="Freeform 421"/>
            <p:cNvSpPr/>
            <p:nvPr/>
          </p:nvSpPr>
          <p:spPr bwMode="auto">
            <a:xfrm>
              <a:off x="2511" y="1514"/>
              <a:ext cx="6" cy="10"/>
            </a:xfrm>
            <a:custGeom>
              <a:avLst/>
              <a:gdLst/>
              <a:ahLst/>
              <a:cxnLst>
                <a:cxn ang="0">
                  <a:pos x="1" y="0"/>
                </a:cxn>
                <a:cxn ang="0">
                  <a:pos x="1" y="3"/>
                </a:cxn>
                <a:cxn ang="0">
                  <a:pos x="0" y="5"/>
                </a:cxn>
                <a:cxn ang="0">
                  <a:pos x="1" y="8"/>
                </a:cxn>
                <a:cxn ang="0">
                  <a:pos x="5" y="0"/>
                </a:cxn>
                <a:cxn ang="0">
                  <a:pos x="1" y="0"/>
                </a:cxn>
              </a:cxnLst>
              <a:rect l="0" t="0" r="r" b="b"/>
              <a:pathLst>
                <a:path w="5" h="8">
                  <a:moveTo>
                    <a:pt x="1" y="0"/>
                  </a:moveTo>
                  <a:lnTo>
                    <a:pt x="1" y="3"/>
                  </a:lnTo>
                  <a:lnTo>
                    <a:pt x="0" y="5"/>
                  </a:lnTo>
                  <a:lnTo>
                    <a:pt x="1" y="8"/>
                  </a:lnTo>
                  <a:lnTo>
                    <a:pt x="5" y="0"/>
                  </a:lnTo>
                  <a:lnTo>
                    <a:pt x="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8" name="Freeform 422"/>
            <p:cNvSpPr/>
            <p:nvPr/>
          </p:nvSpPr>
          <p:spPr bwMode="auto">
            <a:xfrm>
              <a:off x="2443" y="1588"/>
              <a:ext cx="7" cy="4"/>
            </a:xfrm>
            <a:custGeom>
              <a:avLst/>
              <a:gdLst/>
              <a:ahLst/>
              <a:cxnLst>
                <a:cxn ang="0">
                  <a:pos x="0" y="4"/>
                </a:cxn>
                <a:cxn ang="0">
                  <a:pos x="7" y="2"/>
                </a:cxn>
                <a:cxn ang="0">
                  <a:pos x="0" y="0"/>
                </a:cxn>
                <a:cxn ang="0">
                  <a:pos x="0" y="4"/>
                </a:cxn>
              </a:cxnLst>
              <a:rect l="0" t="0" r="r" b="b"/>
              <a:pathLst>
                <a:path w="7" h="4">
                  <a:moveTo>
                    <a:pt x="0" y="4"/>
                  </a:moveTo>
                  <a:lnTo>
                    <a:pt x="7" y="2"/>
                  </a:lnTo>
                  <a:lnTo>
                    <a:pt x="0" y="0"/>
                  </a:lnTo>
                  <a:lnTo>
                    <a:pt x="0"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09" name="Freeform 423"/>
            <p:cNvSpPr/>
            <p:nvPr/>
          </p:nvSpPr>
          <p:spPr bwMode="auto">
            <a:xfrm>
              <a:off x="2465" y="1647"/>
              <a:ext cx="4" cy="0"/>
            </a:xfrm>
            <a:custGeom>
              <a:avLst/>
              <a:gdLst/>
              <a:ahLst/>
              <a:cxnLst>
                <a:cxn ang="0">
                  <a:pos x="5" y="3"/>
                </a:cxn>
                <a:cxn ang="0">
                  <a:pos x="1" y="0"/>
                </a:cxn>
                <a:cxn ang="0">
                  <a:pos x="0" y="4"/>
                </a:cxn>
                <a:cxn ang="0">
                  <a:pos x="5" y="3"/>
                </a:cxn>
              </a:cxnLst>
              <a:rect l="0" t="0" r="r" b="b"/>
              <a:pathLst>
                <a:path w="5" h="4">
                  <a:moveTo>
                    <a:pt x="5" y="3"/>
                  </a:moveTo>
                  <a:lnTo>
                    <a:pt x="1" y="0"/>
                  </a:lnTo>
                  <a:lnTo>
                    <a:pt x="0" y="4"/>
                  </a:lnTo>
                  <a:lnTo>
                    <a:pt x="5" y="3"/>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0" name="Freeform 424"/>
            <p:cNvSpPr/>
            <p:nvPr/>
          </p:nvSpPr>
          <p:spPr bwMode="auto">
            <a:xfrm>
              <a:off x="2556" y="1856"/>
              <a:ext cx="4" cy="5"/>
            </a:xfrm>
            <a:custGeom>
              <a:avLst/>
              <a:gdLst/>
              <a:ahLst/>
              <a:cxnLst>
                <a:cxn ang="0">
                  <a:pos x="4" y="0"/>
                </a:cxn>
                <a:cxn ang="0">
                  <a:pos x="0" y="0"/>
                </a:cxn>
                <a:cxn ang="0">
                  <a:pos x="0" y="1"/>
                </a:cxn>
                <a:cxn ang="0">
                  <a:pos x="3" y="2"/>
                </a:cxn>
                <a:cxn ang="0">
                  <a:pos x="4" y="0"/>
                </a:cxn>
              </a:cxnLst>
              <a:rect l="0" t="0" r="r" b="b"/>
              <a:pathLst>
                <a:path w="4" h="2">
                  <a:moveTo>
                    <a:pt x="4" y="0"/>
                  </a:moveTo>
                  <a:lnTo>
                    <a:pt x="0" y="0"/>
                  </a:lnTo>
                  <a:lnTo>
                    <a:pt x="0" y="1"/>
                  </a:lnTo>
                  <a:lnTo>
                    <a:pt x="3" y="2"/>
                  </a:lnTo>
                  <a:lnTo>
                    <a:pt x="4"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1" name="Freeform 425"/>
            <p:cNvSpPr/>
            <p:nvPr/>
          </p:nvSpPr>
          <p:spPr bwMode="auto">
            <a:xfrm>
              <a:off x="1442" y="2059"/>
              <a:ext cx="4" cy="2"/>
            </a:xfrm>
            <a:custGeom>
              <a:avLst/>
              <a:gdLst/>
              <a:ahLst/>
              <a:cxnLst>
                <a:cxn ang="0">
                  <a:pos x="2" y="0"/>
                </a:cxn>
                <a:cxn ang="0">
                  <a:pos x="1" y="1"/>
                </a:cxn>
                <a:cxn ang="0">
                  <a:pos x="1" y="2"/>
                </a:cxn>
                <a:cxn ang="0">
                  <a:pos x="0" y="2"/>
                </a:cxn>
                <a:cxn ang="0">
                  <a:pos x="1" y="2"/>
                </a:cxn>
                <a:cxn ang="0">
                  <a:pos x="2" y="1"/>
                </a:cxn>
                <a:cxn ang="0">
                  <a:pos x="2" y="0"/>
                </a:cxn>
              </a:cxnLst>
              <a:rect l="0" t="0" r="r" b="b"/>
              <a:pathLst>
                <a:path w="2" h="2">
                  <a:moveTo>
                    <a:pt x="2" y="0"/>
                  </a:moveTo>
                  <a:lnTo>
                    <a:pt x="1" y="1"/>
                  </a:lnTo>
                  <a:lnTo>
                    <a:pt x="1" y="2"/>
                  </a:lnTo>
                  <a:lnTo>
                    <a:pt x="0" y="2"/>
                  </a:lnTo>
                  <a:lnTo>
                    <a:pt x="1" y="2"/>
                  </a:lnTo>
                  <a:lnTo>
                    <a:pt x="2" y="1"/>
                  </a:lnTo>
                  <a:lnTo>
                    <a:pt x="2"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2" name="Freeform 426"/>
            <p:cNvSpPr/>
            <p:nvPr/>
          </p:nvSpPr>
          <p:spPr bwMode="auto">
            <a:xfrm>
              <a:off x="2376" y="1867"/>
              <a:ext cx="53" cy="100"/>
            </a:xfrm>
            <a:custGeom>
              <a:avLst/>
              <a:gdLst/>
              <a:ahLst/>
              <a:cxnLst>
                <a:cxn ang="0">
                  <a:pos x="21" y="0"/>
                </a:cxn>
                <a:cxn ang="0">
                  <a:pos x="13" y="0"/>
                </a:cxn>
                <a:cxn ang="0">
                  <a:pos x="13" y="22"/>
                </a:cxn>
                <a:cxn ang="0">
                  <a:pos x="8" y="34"/>
                </a:cxn>
                <a:cxn ang="0">
                  <a:pos x="2" y="47"/>
                </a:cxn>
                <a:cxn ang="0">
                  <a:pos x="0" y="59"/>
                </a:cxn>
                <a:cxn ang="0">
                  <a:pos x="7" y="63"/>
                </a:cxn>
                <a:cxn ang="0">
                  <a:pos x="9" y="64"/>
                </a:cxn>
                <a:cxn ang="0">
                  <a:pos x="8" y="89"/>
                </a:cxn>
                <a:cxn ang="0">
                  <a:pos x="30" y="87"/>
                </a:cxn>
                <a:cxn ang="0">
                  <a:pos x="29" y="82"/>
                </a:cxn>
                <a:cxn ang="0">
                  <a:pos x="35" y="71"/>
                </a:cxn>
                <a:cxn ang="0">
                  <a:pos x="33" y="66"/>
                </a:cxn>
                <a:cxn ang="0">
                  <a:pos x="35" y="57"/>
                </a:cxn>
                <a:cxn ang="0">
                  <a:pos x="29" y="42"/>
                </a:cxn>
                <a:cxn ang="0">
                  <a:pos x="35" y="41"/>
                </a:cxn>
                <a:cxn ang="0">
                  <a:pos x="39" y="20"/>
                </a:cxn>
                <a:cxn ang="0">
                  <a:pos x="48" y="11"/>
                </a:cxn>
                <a:cxn ang="0">
                  <a:pos x="45" y="3"/>
                </a:cxn>
                <a:cxn ang="0">
                  <a:pos x="26" y="2"/>
                </a:cxn>
                <a:cxn ang="0">
                  <a:pos x="21" y="0"/>
                </a:cxn>
              </a:cxnLst>
              <a:rect l="0" t="0" r="r" b="b"/>
              <a:pathLst>
                <a:path w="48" h="89">
                  <a:moveTo>
                    <a:pt x="21" y="0"/>
                  </a:moveTo>
                  <a:lnTo>
                    <a:pt x="13" y="0"/>
                  </a:lnTo>
                  <a:lnTo>
                    <a:pt x="13" y="22"/>
                  </a:lnTo>
                  <a:lnTo>
                    <a:pt x="8" y="34"/>
                  </a:lnTo>
                  <a:lnTo>
                    <a:pt x="2" y="47"/>
                  </a:lnTo>
                  <a:lnTo>
                    <a:pt x="0" y="59"/>
                  </a:lnTo>
                  <a:lnTo>
                    <a:pt x="7" y="63"/>
                  </a:lnTo>
                  <a:lnTo>
                    <a:pt x="9" y="64"/>
                  </a:lnTo>
                  <a:lnTo>
                    <a:pt x="8" y="89"/>
                  </a:lnTo>
                  <a:lnTo>
                    <a:pt x="30" y="87"/>
                  </a:lnTo>
                  <a:lnTo>
                    <a:pt x="29" y="82"/>
                  </a:lnTo>
                  <a:lnTo>
                    <a:pt x="35" y="71"/>
                  </a:lnTo>
                  <a:lnTo>
                    <a:pt x="33" y="66"/>
                  </a:lnTo>
                  <a:lnTo>
                    <a:pt x="35" y="57"/>
                  </a:lnTo>
                  <a:lnTo>
                    <a:pt x="29" y="42"/>
                  </a:lnTo>
                  <a:lnTo>
                    <a:pt x="35" y="41"/>
                  </a:lnTo>
                  <a:lnTo>
                    <a:pt x="39" y="20"/>
                  </a:lnTo>
                  <a:lnTo>
                    <a:pt x="48" y="11"/>
                  </a:lnTo>
                  <a:lnTo>
                    <a:pt x="45" y="3"/>
                  </a:lnTo>
                  <a:lnTo>
                    <a:pt x="26" y="2"/>
                  </a:lnTo>
                  <a:lnTo>
                    <a:pt x="21" y="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3" name="Freeform 427"/>
            <p:cNvSpPr/>
            <p:nvPr/>
          </p:nvSpPr>
          <p:spPr bwMode="auto">
            <a:xfrm>
              <a:off x="2387" y="1834"/>
              <a:ext cx="195" cy="149"/>
            </a:xfrm>
            <a:custGeom>
              <a:avLst/>
              <a:gdLst/>
              <a:ahLst/>
              <a:cxnLst>
                <a:cxn ang="0">
                  <a:pos x="36" y="34"/>
                </a:cxn>
                <a:cxn ang="0">
                  <a:pos x="17" y="33"/>
                </a:cxn>
                <a:cxn ang="0">
                  <a:pos x="12" y="31"/>
                </a:cxn>
                <a:cxn ang="0">
                  <a:pos x="4" y="31"/>
                </a:cxn>
                <a:cxn ang="0">
                  <a:pos x="3" y="27"/>
                </a:cxn>
                <a:cxn ang="0">
                  <a:pos x="2" y="23"/>
                </a:cxn>
                <a:cxn ang="0">
                  <a:pos x="2" y="21"/>
                </a:cxn>
                <a:cxn ang="0">
                  <a:pos x="0" y="17"/>
                </a:cxn>
                <a:cxn ang="0">
                  <a:pos x="0" y="10"/>
                </a:cxn>
                <a:cxn ang="0">
                  <a:pos x="22" y="0"/>
                </a:cxn>
                <a:cxn ang="0">
                  <a:pos x="40" y="3"/>
                </a:cxn>
                <a:cxn ang="0">
                  <a:pos x="56" y="4"/>
                </a:cxn>
                <a:cxn ang="0">
                  <a:pos x="72" y="5"/>
                </a:cxn>
                <a:cxn ang="0">
                  <a:pos x="88" y="5"/>
                </a:cxn>
                <a:cxn ang="0">
                  <a:pos x="105" y="6"/>
                </a:cxn>
                <a:cxn ang="0">
                  <a:pos x="112" y="12"/>
                </a:cxn>
                <a:cxn ang="0">
                  <a:pos x="152" y="21"/>
                </a:cxn>
                <a:cxn ang="0">
                  <a:pos x="152" y="22"/>
                </a:cxn>
                <a:cxn ang="0">
                  <a:pos x="155" y="23"/>
                </a:cxn>
                <a:cxn ang="0">
                  <a:pos x="177" y="23"/>
                </a:cxn>
                <a:cxn ang="0">
                  <a:pos x="173" y="36"/>
                </a:cxn>
                <a:cxn ang="0">
                  <a:pos x="158" y="45"/>
                </a:cxn>
                <a:cxn ang="0">
                  <a:pos x="142" y="53"/>
                </a:cxn>
                <a:cxn ang="0">
                  <a:pos x="134" y="65"/>
                </a:cxn>
                <a:cxn ang="0">
                  <a:pos x="125" y="78"/>
                </a:cxn>
                <a:cxn ang="0">
                  <a:pos x="131" y="91"/>
                </a:cxn>
                <a:cxn ang="0">
                  <a:pos x="119" y="106"/>
                </a:cxn>
                <a:cxn ang="0">
                  <a:pos x="116" y="111"/>
                </a:cxn>
                <a:cxn ang="0">
                  <a:pos x="104" y="117"/>
                </a:cxn>
                <a:cxn ang="0">
                  <a:pos x="96" y="124"/>
                </a:cxn>
                <a:cxn ang="0">
                  <a:pos x="80" y="126"/>
                </a:cxn>
                <a:cxn ang="0">
                  <a:pos x="62" y="129"/>
                </a:cxn>
                <a:cxn ang="0">
                  <a:pos x="51" y="136"/>
                </a:cxn>
                <a:cxn ang="0">
                  <a:pos x="50" y="136"/>
                </a:cxn>
                <a:cxn ang="0">
                  <a:pos x="40" y="135"/>
                </a:cxn>
                <a:cxn ang="0">
                  <a:pos x="36" y="123"/>
                </a:cxn>
                <a:cxn ang="0">
                  <a:pos x="26" y="117"/>
                </a:cxn>
                <a:cxn ang="0">
                  <a:pos x="21" y="118"/>
                </a:cxn>
                <a:cxn ang="0">
                  <a:pos x="20" y="113"/>
                </a:cxn>
                <a:cxn ang="0">
                  <a:pos x="26" y="102"/>
                </a:cxn>
                <a:cxn ang="0">
                  <a:pos x="24" y="97"/>
                </a:cxn>
                <a:cxn ang="0">
                  <a:pos x="26" y="88"/>
                </a:cxn>
                <a:cxn ang="0">
                  <a:pos x="20" y="73"/>
                </a:cxn>
                <a:cxn ang="0">
                  <a:pos x="26" y="72"/>
                </a:cxn>
                <a:cxn ang="0">
                  <a:pos x="30" y="51"/>
                </a:cxn>
                <a:cxn ang="0">
                  <a:pos x="39" y="42"/>
                </a:cxn>
                <a:cxn ang="0">
                  <a:pos x="36" y="34"/>
                </a:cxn>
              </a:cxnLst>
              <a:rect l="0" t="0" r="r" b="b"/>
              <a:pathLst>
                <a:path w="177" h="136">
                  <a:moveTo>
                    <a:pt x="36" y="34"/>
                  </a:moveTo>
                  <a:lnTo>
                    <a:pt x="17" y="33"/>
                  </a:lnTo>
                  <a:lnTo>
                    <a:pt x="12" y="31"/>
                  </a:lnTo>
                  <a:lnTo>
                    <a:pt x="4" y="31"/>
                  </a:lnTo>
                  <a:lnTo>
                    <a:pt x="3" y="27"/>
                  </a:lnTo>
                  <a:lnTo>
                    <a:pt x="2" y="23"/>
                  </a:lnTo>
                  <a:lnTo>
                    <a:pt x="2" y="21"/>
                  </a:lnTo>
                  <a:lnTo>
                    <a:pt x="0" y="17"/>
                  </a:lnTo>
                  <a:lnTo>
                    <a:pt x="0" y="10"/>
                  </a:lnTo>
                  <a:lnTo>
                    <a:pt x="22" y="0"/>
                  </a:lnTo>
                  <a:lnTo>
                    <a:pt x="40" y="3"/>
                  </a:lnTo>
                  <a:lnTo>
                    <a:pt x="56" y="4"/>
                  </a:lnTo>
                  <a:lnTo>
                    <a:pt x="72" y="5"/>
                  </a:lnTo>
                  <a:lnTo>
                    <a:pt x="88" y="5"/>
                  </a:lnTo>
                  <a:lnTo>
                    <a:pt x="105" y="6"/>
                  </a:lnTo>
                  <a:lnTo>
                    <a:pt x="112" y="12"/>
                  </a:lnTo>
                  <a:lnTo>
                    <a:pt x="152" y="21"/>
                  </a:lnTo>
                  <a:lnTo>
                    <a:pt x="152" y="22"/>
                  </a:lnTo>
                  <a:lnTo>
                    <a:pt x="155" y="23"/>
                  </a:lnTo>
                  <a:lnTo>
                    <a:pt x="177" y="23"/>
                  </a:lnTo>
                  <a:lnTo>
                    <a:pt x="173" y="36"/>
                  </a:lnTo>
                  <a:lnTo>
                    <a:pt x="158" y="45"/>
                  </a:lnTo>
                  <a:lnTo>
                    <a:pt x="142" y="53"/>
                  </a:lnTo>
                  <a:lnTo>
                    <a:pt x="134" y="65"/>
                  </a:lnTo>
                  <a:lnTo>
                    <a:pt x="125" y="78"/>
                  </a:lnTo>
                  <a:lnTo>
                    <a:pt x="131" y="91"/>
                  </a:lnTo>
                  <a:lnTo>
                    <a:pt x="119" y="106"/>
                  </a:lnTo>
                  <a:lnTo>
                    <a:pt x="116" y="111"/>
                  </a:lnTo>
                  <a:lnTo>
                    <a:pt x="104" y="117"/>
                  </a:lnTo>
                  <a:lnTo>
                    <a:pt x="96" y="124"/>
                  </a:lnTo>
                  <a:lnTo>
                    <a:pt x="80" y="126"/>
                  </a:lnTo>
                  <a:lnTo>
                    <a:pt x="62" y="129"/>
                  </a:lnTo>
                  <a:lnTo>
                    <a:pt x="51" y="136"/>
                  </a:lnTo>
                  <a:lnTo>
                    <a:pt x="50" y="136"/>
                  </a:lnTo>
                  <a:lnTo>
                    <a:pt x="40" y="135"/>
                  </a:lnTo>
                  <a:lnTo>
                    <a:pt x="36" y="123"/>
                  </a:lnTo>
                  <a:lnTo>
                    <a:pt x="26" y="117"/>
                  </a:lnTo>
                  <a:lnTo>
                    <a:pt x="21" y="118"/>
                  </a:lnTo>
                  <a:lnTo>
                    <a:pt x="20" y="113"/>
                  </a:lnTo>
                  <a:lnTo>
                    <a:pt x="26" y="102"/>
                  </a:lnTo>
                  <a:lnTo>
                    <a:pt x="24" y="97"/>
                  </a:lnTo>
                  <a:lnTo>
                    <a:pt x="26" y="88"/>
                  </a:lnTo>
                  <a:lnTo>
                    <a:pt x="20" y="73"/>
                  </a:lnTo>
                  <a:lnTo>
                    <a:pt x="26" y="72"/>
                  </a:lnTo>
                  <a:lnTo>
                    <a:pt x="30" y="51"/>
                  </a:lnTo>
                  <a:lnTo>
                    <a:pt x="39" y="42"/>
                  </a:lnTo>
                  <a:lnTo>
                    <a:pt x="36" y="3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4" name="Freeform 428"/>
            <p:cNvSpPr/>
            <p:nvPr/>
          </p:nvSpPr>
          <p:spPr bwMode="auto">
            <a:xfrm>
              <a:off x="2571" y="1910"/>
              <a:ext cx="18" cy="11"/>
            </a:xfrm>
            <a:custGeom>
              <a:avLst/>
              <a:gdLst/>
              <a:ahLst/>
              <a:cxnLst>
                <a:cxn ang="0">
                  <a:pos x="16" y="2"/>
                </a:cxn>
                <a:cxn ang="0">
                  <a:pos x="7" y="8"/>
                </a:cxn>
                <a:cxn ang="0">
                  <a:pos x="0" y="2"/>
                </a:cxn>
                <a:cxn ang="0">
                  <a:pos x="10" y="0"/>
                </a:cxn>
                <a:cxn ang="0">
                  <a:pos x="16" y="2"/>
                </a:cxn>
              </a:cxnLst>
              <a:rect l="0" t="0" r="r" b="b"/>
              <a:pathLst>
                <a:path w="16" h="8">
                  <a:moveTo>
                    <a:pt x="16" y="2"/>
                  </a:moveTo>
                  <a:lnTo>
                    <a:pt x="7" y="8"/>
                  </a:lnTo>
                  <a:lnTo>
                    <a:pt x="0" y="2"/>
                  </a:lnTo>
                  <a:lnTo>
                    <a:pt x="10" y="0"/>
                  </a:lnTo>
                  <a:lnTo>
                    <a:pt x="16" y="2"/>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5" name="Freeform 429"/>
            <p:cNvSpPr/>
            <p:nvPr/>
          </p:nvSpPr>
          <p:spPr bwMode="auto">
            <a:xfrm>
              <a:off x="515" y="1723"/>
              <a:ext cx="960" cy="481"/>
            </a:xfrm>
            <a:custGeom>
              <a:avLst/>
              <a:gdLst/>
              <a:ahLst/>
              <a:cxnLst>
                <a:cxn ang="0">
                  <a:pos x="855" y="36"/>
                </a:cxn>
                <a:cxn ang="0">
                  <a:pos x="809" y="69"/>
                </a:cxn>
                <a:cxn ang="0">
                  <a:pos x="716" y="101"/>
                </a:cxn>
                <a:cxn ang="0">
                  <a:pos x="648" y="125"/>
                </a:cxn>
                <a:cxn ang="0">
                  <a:pos x="639" y="102"/>
                </a:cxn>
                <a:cxn ang="0">
                  <a:pos x="630" y="57"/>
                </a:cxn>
                <a:cxn ang="0">
                  <a:pos x="581" y="19"/>
                </a:cxn>
                <a:cxn ang="0">
                  <a:pos x="502" y="9"/>
                </a:cxn>
                <a:cxn ang="0">
                  <a:pos x="425" y="6"/>
                </a:cxn>
                <a:cxn ang="0">
                  <a:pos x="306" y="6"/>
                </a:cxn>
                <a:cxn ang="0">
                  <a:pos x="186" y="6"/>
                </a:cxn>
                <a:cxn ang="0">
                  <a:pos x="102" y="35"/>
                </a:cxn>
                <a:cxn ang="0">
                  <a:pos x="93" y="35"/>
                </a:cxn>
                <a:cxn ang="0">
                  <a:pos x="76" y="41"/>
                </a:cxn>
                <a:cxn ang="0">
                  <a:pos x="66" y="54"/>
                </a:cxn>
                <a:cxn ang="0">
                  <a:pos x="27" y="111"/>
                </a:cxn>
                <a:cxn ang="0">
                  <a:pos x="0" y="176"/>
                </a:cxn>
                <a:cxn ang="0">
                  <a:pos x="10" y="200"/>
                </a:cxn>
                <a:cxn ang="0">
                  <a:pos x="10" y="219"/>
                </a:cxn>
                <a:cxn ang="0">
                  <a:pos x="17" y="264"/>
                </a:cxn>
                <a:cxn ang="0">
                  <a:pos x="86" y="296"/>
                </a:cxn>
                <a:cxn ang="0">
                  <a:pos x="154" y="320"/>
                </a:cxn>
                <a:cxn ang="0">
                  <a:pos x="222" y="348"/>
                </a:cxn>
                <a:cxn ang="0">
                  <a:pos x="280" y="367"/>
                </a:cxn>
                <a:cxn ang="0">
                  <a:pos x="320" y="396"/>
                </a:cxn>
                <a:cxn ang="0">
                  <a:pos x="328" y="380"/>
                </a:cxn>
                <a:cxn ang="0">
                  <a:pos x="345" y="372"/>
                </a:cxn>
                <a:cxn ang="0">
                  <a:pos x="374" y="353"/>
                </a:cxn>
                <a:cxn ang="0">
                  <a:pos x="412" y="350"/>
                </a:cxn>
                <a:cxn ang="0">
                  <a:pos x="441" y="351"/>
                </a:cxn>
                <a:cxn ang="0">
                  <a:pos x="454" y="345"/>
                </a:cxn>
                <a:cxn ang="0">
                  <a:pos x="476" y="338"/>
                </a:cxn>
                <a:cxn ang="0">
                  <a:pos x="490" y="338"/>
                </a:cxn>
                <a:cxn ang="0">
                  <a:pos x="515" y="344"/>
                </a:cxn>
                <a:cxn ang="0">
                  <a:pos x="552" y="366"/>
                </a:cxn>
                <a:cxn ang="0">
                  <a:pos x="550" y="392"/>
                </a:cxn>
                <a:cxn ang="0">
                  <a:pos x="557" y="408"/>
                </a:cxn>
                <a:cxn ang="0">
                  <a:pos x="586" y="399"/>
                </a:cxn>
                <a:cxn ang="0">
                  <a:pos x="581" y="354"/>
                </a:cxn>
                <a:cxn ang="0">
                  <a:pos x="591" y="311"/>
                </a:cxn>
                <a:cxn ang="0">
                  <a:pos x="624" y="285"/>
                </a:cxn>
                <a:cxn ang="0">
                  <a:pos x="664" y="252"/>
                </a:cxn>
                <a:cxn ang="0">
                  <a:pos x="687" y="237"/>
                </a:cxn>
                <a:cxn ang="0">
                  <a:pos x="681" y="235"/>
                </a:cxn>
                <a:cxn ang="0">
                  <a:pos x="686" y="219"/>
                </a:cxn>
                <a:cxn ang="0">
                  <a:pos x="687" y="213"/>
                </a:cxn>
                <a:cxn ang="0">
                  <a:pos x="684" y="186"/>
                </a:cxn>
                <a:cxn ang="0">
                  <a:pos x="694" y="179"/>
                </a:cxn>
                <a:cxn ang="0">
                  <a:pos x="699" y="197"/>
                </a:cxn>
                <a:cxn ang="0">
                  <a:pos x="710" y="193"/>
                </a:cxn>
                <a:cxn ang="0">
                  <a:pos x="714" y="183"/>
                </a:cxn>
                <a:cxn ang="0">
                  <a:pos x="741" y="150"/>
                </a:cxn>
                <a:cxn ang="0">
                  <a:pos x="784" y="135"/>
                </a:cxn>
                <a:cxn ang="0">
                  <a:pos x="803" y="133"/>
                </a:cxn>
                <a:cxn ang="0">
                  <a:pos x="819" y="96"/>
                </a:cxn>
                <a:cxn ang="0">
                  <a:pos x="845" y="87"/>
                </a:cxn>
              </a:cxnLst>
              <a:rect l="0" t="0" r="r" b="b"/>
              <a:pathLst>
                <a:path w="864" h="431">
                  <a:moveTo>
                    <a:pt x="863" y="79"/>
                  </a:moveTo>
                  <a:lnTo>
                    <a:pt x="862" y="73"/>
                  </a:lnTo>
                  <a:lnTo>
                    <a:pt x="858" y="61"/>
                  </a:lnTo>
                  <a:lnTo>
                    <a:pt x="864" y="39"/>
                  </a:lnTo>
                  <a:lnTo>
                    <a:pt x="855" y="36"/>
                  </a:lnTo>
                  <a:lnTo>
                    <a:pt x="849" y="36"/>
                  </a:lnTo>
                  <a:lnTo>
                    <a:pt x="848" y="33"/>
                  </a:lnTo>
                  <a:lnTo>
                    <a:pt x="834" y="45"/>
                  </a:lnTo>
                  <a:lnTo>
                    <a:pt x="822" y="59"/>
                  </a:lnTo>
                  <a:lnTo>
                    <a:pt x="809" y="69"/>
                  </a:lnTo>
                  <a:lnTo>
                    <a:pt x="800" y="75"/>
                  </a:lnTo>
                  <a:lnTo>
                    <a:pt x="772" y="78"/>
                  </a:lnTo>
                  <a:lnTo>
                    <a:pt x="744" y="79"/>
                  </a:lnTo>
                  <a:lnTo>
                    <a:pt x="730" y="90"/>
                  </a:lnTo>
                  <a:lnTo>
                    <a:pt x="716" y="101"/>
                  </a:lnTo>
                  <a:lnTo>
                    <a:pt x="698" y="102"/>
                  </a:lnTo>
                  <a:lnTo>
                    <a:pt x="681" y="103"/>
                  </a:lnTo>
                  <a:lnTo>
                    <a:pt x="680" y="115"/>
                  </a:lnTo>
                  <a:lnTo>
                    <a:pt x="664" y="120"/>
                  </a:lnTo>
                  <a:lnTo>
                    <a:pt x="648" y="125"/>
                  </a:lnTo>
                  <a:lnTo>
                    <a:pt x="634" y="129"/>
                  </a:lnTo>
                  <a:lnTo>
                    <a:pt x="618" y="135"/>
                  </a:lnTo>
                  <a:lnTo>
                    <a:pt x="614" y="128"/>
                  </a:lnTo>
                  <a:lnTo>
                    <a:pt x="632" y="111"/>
                  </a:lnTo>
                  <a:lnTo>
                    <a:pt x="639" y="102"/>
                  </a:lnTo>
                  <a:lnTo>
                    <a:pt x="641" y="85"/>
                  </a:lnTo>
                  <a:lnTo>
                    <a:pt x="645" y="69"/>
                  </a:lnTo>
                  <a:lnTo>
                    <a:pt x="634" y="61"/>
                  </a:lnTo>
                  <a:lnTo>
                    <a:pt x="635" y="56"/>
                  </a:lnTo>
                  <a:lnTo>
                    <a:pt x="630" y="57"/>
                  </a:lnTo>
                  <a:lnTo>
                    <a:pt x="629" y="50"/>
                  </a:lnTo>
                  <a:lnTo>
                    <a:pt x="617" y="42"/>
                  </a:lnTo>
                  <a:lnTo>
                    <a:pt x="605" y="35"/>
                  </a:lnTo>
                  <a:lnTo>
                    <a:pt x="593" y="27"/>
                  </a:lnTo>
                  <a:lnTo>
                    <a:pt x="581" y="19"/>
                  </a:lnTo>
                  <a:lnTo>
                    <a:pt x="562" y="24"/>
                  </a:lnTo>
                  <a:lnTo>
                    <a:pt x="550" y="19"/>
                  </a:lnTo>
                  <a:lnTo>
                    <a:pt x="538" y="21"/>
                  </a:lnTo>
                  <a:lnTo>
                    <a:pt x="518" y="13"/>
                  </a:lnTo>
                  <a:lnTo>
                    <a:pt x="502" y="9"/>
                  </a:lnTo>
                  <a:lnTo>
                    <a:pt x="503" y="0"/>
                  </a:lnTo>
                  <a:lnTo>
                    <a:pt x="497" y="6"/>
                  </a:lnTo>
                  <a:lnTo>
                    <a:pt x="473" y="6"/>
                  </a:lnTo>
                  <a:lnTo>
                    <a:pt x="449" y="6"/>
                  </a:lnTo>
                  <a:lnTo>
                    <a:pt x="425" y="6"/>
                  </a:lnTo>
                  <a:lnTo>
                    <a:pt x="401" y="6"/>
                  </a:lnTo>
                  <a:lnTo>
                    <a:pt x="377" y="6"/>
                  </a:lnTo>
                  <a:lnTo>
                    <a:pt x="354" y="6"/>
                  </a:lnTo>
                  <a:lnTo>
                    <a:pt x="330" y="6"/>
                  </a:lnTo>
                  <a:lnTo>
                    <a:pt x="306" y="6"/>
                  </a:lnTo>
                  <a:lnTo>
                    <a:pt x="282" y="6"/>
                  </a:lnTo>
                  <a:lnTo>
                    <a:pt x="258" y="6"/>
                  </a:lnTo>
                  <a:lnTo>
                    <a:pt x="234" y="6"/>
                  </a:lnTo>
                  <a:lnTo>
                    <a:pt x="210" y="6"/>
                  </a:lnTo>
                  <a:lnTo>
                    <a:pt x="186" y="6"/>
                  </a:lnTo>
                  <a:lnTo>
                    <a:pt x="162" y="6"/>
                  </a:lnTo>
                  <a:lnTo>
                    <a:pt x="138" y="6"/>
                  </a:lnTo>
                  <a:lnTo>
                    <a:pt x="114" y="6"/>
                  </a:lnTo>
                  <a:lnTo>
                    <a:pt x="110" y="20"/>
                  </a:lnTo>
                  <a:lnTo>
                    <a:pt x="102" y="35"/>
                  </a:lnTo>
                  <a:lnTo>
                    <a:pt x="92" y="39"/>
                  </a:lnTo>
                  <a:lnTo>
                    <a:pt x="94" y="36"/>
                  </a:lnTo>
                  <a:lnTo>
                    <a:pt x="95" y="38"/>
                  </a:lnTo>
                  <a:lnTo>
                    <a:pt x="106" y="25"/>
                  </a:lnTo>
                  <a:lnTo>
                    <a:pt x="93" y="35"/>
                  </a:lnTo>
                  <a:lnTo>
                    <a:pt x="92" y="35"/>
                  </a:lnTo>
                  <a:lnTo>
                    <a:pt x="100" y="27"/>
                  </a:lnTo>
                  <a:lnTo>
                    <a:pt x="105" y="21"/>
                  </a:lnTo>
                  <a:lnTo>
                    <a:pt x="83" y="17"/>
                  </a:lnTo>
                  <a:lnTo>
                    <a:pt x="76" y="41"/>
                  </a:lnTo>
                  <a:lnTo>
                    <a:pt x="74" y="43"/>
                  </a:lnTo>
                  <a:lnTo>
                    <a:pt x="72" y="47"/>
                  </a:lnTo>
                  <a:lnTo>
                    <a:pt x="71" y="49"/>
                  </a:lnTo>
                  <a:lnTo>
                    <a:pt x="70" y="47"/>
                  </a:lnTo>
                  <a:lnTo>
                    <a:pt x="66" y="54"/>
                  </a:lnTo>
                  <a:lnTo>
                    <a:pt x="76" y="56"/>
                  </a:lnTo>
                  <a:lnTo>
                    <a:pt x="69" y="56"/>
                  </a:lnTo>
                  <a:lnTo>
                    <a:pt x="62" y="65"/>
                  </a:lnTo>
                  <a:lnTo>
                    <a:pt x="44" y="87"/>
                  </a:lnTo>
                  <a:lnTo>
                    <a:pt x="27" y="111"/>
                  </a:lnTo>
                  <a:lnTo>
                    <a:pt x="22" y="126"/>
                  </a:lnTo>
                  <a:lnTo>
                    <a:pt x="17" y="140"/>
                  </a:lnTo>
                  <a:lnTo>
                    <a:pt x="2" y="157"/>
                  </a:lnTo>
                  <a:lnTo>
                    <a:pt x="3" y="163"/>
                  </a:lnTo>
                  <a:lnTo>
                    <a:pt x="0" y="176"/>
                  </a:lnTo>
                  <a:lnTo>
                    <a:pt x="3" y="188"/>
                  </a:lnTo>
                  <a:lnTo>
                    <a:pt x="5" y="199"/>
                  </a:lnTo>
                  <a:lnTo>
                    <a:pt x="4" y="197"/>
                  </a:lnTo>
                  <a:lnTo>
                    <a:pt x="3" y="200"/>
                  </a:lnTo>
                  <a:lnTo>
                    <a:pt x="10" y="200"/>
                  </a:lnTo>
                  <a:lnTo>
                    <a:pt x="14" y="200"/>
                  </a:lnTo>
                  <a:lnTo>
                    <a:pt x="11" y="210"/>
                  </a:lnTo>
                  <a:lnTo>
                    <a:pt x="8" y="207"/>
                  </a:lnTo>
                  <a:lnTo>
                    <a:pt x="5" y="210"/>
                  </a:lnTo>
                  <a:lnTo>
                    <a:pt x="10" y="219"/>
                  </a:lnTo>
                  <a:lnTo>
                    <a:pt x="5" y="227"/>
                  </a:lnTo>
                  <a:lnTo>
                    <a:pt x="9" y="236"/>
                  </a:lnTo>
                  <a:lnTo>
                    <a:pt x="12" y="247"/>
                  </a:lnTo>
                  <a:lnTo>
                    <a:pt x="9" y="263"/>
                  </a:lnTo>
                  <a:lnTo>
                    <a:pt x="17" y="264"/>
                  </a:lnTo>
                  <a:lnTo>
                    <a:pt x="33" y="272"/>
                  </a:lnTo>
                  <a:lnTo>
                    <a:pt x="48" y="284"/>
                  </a:lnTo>
                  <a:lnTo>
                    <a:pt x="48" y="299"/>
                  </a:lnTo>
                  <a:lnTo>
                    <a:pt x="66" y="297"/>
                  </a:lnTo>
                  <a:lnTo>
                    <a:pt x="86" y="296"/>
                  </a:lnTo>
                  <a:lnTo>
                    <a:pt x="96" y="302"/>
                  </a:lnTo>
                  <a:lnTo>
                    <a:pt x="108" y="308"/>
                  </a:lnTo>
                  <a:lnTo>
                    <a:pt x="120" y="314"/>
                  </a:lnTo>
                  <a:lnTo>
                    <a:pt x="132" y="320"/>
                  </a:lnTo>
                  <a:lnTo>
                    <a:pt x="154" y="320"/>
                  </a:lnTo>
                  <a:lnTo>
                    <a:pt x="176" y="320"/>
                  </a:lnTo>
                  <a:lnTo>
                    <a:pt x="179" y="312"/>
                  </a:lnTo>
                  <a:lnTo>
                    <a:pt x="204" y="312"/>
                  </a:lnTo>
                  <a:lnTo>
                    <a:pt x="218" y="330"/>
                  </a:lnTo>
                  <a:lnTo>
                    <a:pt x="222" y="348"/>
                  </a:lnTo>
                  <a:lnTo>
                    <a:pt x="231" y="355"/>
                  </a:lnTo>
                  <a:lnTo>
                    <a:pt x="240" y="362"/>
                  </a:lnTo>
                  <a:lnTo>
                    <a:pt x="251" y="349"/>
                  </a:lnTo>
                  <a:lnTo>
                    <a:pt x="273" y="351"/>
                  </a:lnTo>
                  <a:lnTo>
                    <a:pt x="280" y="367"/>
                  </a:lnTo>
                  <a:lnTo>
                    <a:pt x="286" y="384"/>
                  </a:lnTo>
                  <a:lnTo>
                    <a:pt x="292" y="405"/>
                  </a:lnTo>
                  <a:lnTo>
                    <a:pt x="302" y="414"/>
                  </a:lnTo>
                  <a:lnTo>
                    <a:pt x="321" y="416"/>
                  </a:lnTo>
                  <a:lnTo>
                    <a:pt x="320" y="396"/>
                  </a:lnTo>
                  <a:lnTo>
                    <a:pt x="318" y="393"/>
                  </a:lnTo>
                  <a:lnTo>
                    <a:pt x="317" y="390"/>
                  </a:lnTo>
                  <a:lnTo>
                    <a:pt x="322" y="392"/>
                  </a:lnTo>
                  <a:lnTo>
                    <a:pt x="324" y="383"/>
                  </a:lnTo>
                  <a:lnTo>
                    <a:pt x="328" y="380"/>
                  </a:lnTo>
                  <a:lnTo>
                    <a:pt x="336" y="374"/>
                  </a:lnTo>
                  <a:lnTo>
                    <a:pt x="341" y="371"/>
                  </a:lnTo>
                  <a:lnTo>
                    <a:pt x="341" y="368"/>
                  </a:lnTo>
                  <a:lnTo>
                    <a:pt x="348" y="368"/>
                  </a:lnTo>
                  <a:lnTo>
                    <a:pt x="345" y="372"/>
                  </a:lnTo>
                  <a:lnTo>
                    <a:pt x="353" y="367"/>
                  </a:lnTo>
                  <a:lnTo>
                    <a:pt x="350" y="367"/>
                  </a:lnTo>
                  <a:lnTo>
                    <a:pt x="368" y="355"/>
                  </a:lnTo>
                  <a:lnTo>
                    <a:pt x="370" y="350"/>
                  </a:lnTo>
                  <a:lnTo>
                    <a:pt x="374" y="353"/>
                  </a:lnTo>
                  <a:lnTo>
                    <a:pt x="372" y="354"/>
                  </a:lnTo>
                  <a:lnTo>
                    <a:pt x="384" y="347"/>
                  </a:lnTo>
                  <a:lnTo>
                    <a:pt x="387" y="347"/>
                  </a:lnTo>
                  <a:lnTo>
                    <a:pt x="399" y="349"/>
                  </a:lnTo>
                  <a:lnTo>
                    <a:pt x="412" y="350"/>
                  </a:lnTo>
                  <a:lnTo>
                    <a:pt x="419" y="349"/>
                  </a:lnTo>
                  <a:lnTo>
                    <a:pt x="424" y="355"/>
                  </a:lnTo>
                  <a:lnTo>
                    <a:pt x="434" y="357"/>
                  </a:lnTo>
                  <a:lnTo>
                    <a:pt x="442" y="359"/>
                  </a:lnTo>
                  <a:lnTo>
                    <a:pt x="441" y="351"/>
                  </a:lnTo>
                  <a:lnTo>
                    <a:pt x="453" y="360"/>
                  </a:lnTo>
                  <a:lnTo>
                    <a:pt x="450" y="363"/>
                  </a:lnTo>
                  <a:lnTo>
                    <a:pt x="455" y="357"/>
                  </a:lnTo>
                  <a:lnTo>
                    <a:pt x="449" y="349"/>
                  </a:lnTo>
                  <a:lnTo>
                    <a:pt x="454" y="345"/>
                  </a:lnTo>
                  <a:lnTo>
                    <a:pt x="452" y="344"/>
                  </a:lnTo>
                  <a:lnTo>
                    <a:pt x="450" y="343"/>
                  </a:lnTo>
                  <a:lnTo>
                    <a:pt x="440" y="341"/>
                  </a:lnTo>
                  <a:lnTo>
                    <a:pt x="450" y="341"/>
                  </a:lnTo>
                  <a:lnTo>
                    <a:pt x="476" y="338"/>
                  </a:lnTo>
                  <a:lnTo>
                    <a:pt x="479" y="331"/>
                  </a:lnTo>
                  <a:lnTo>
                    <a:pt x="478" y="339"/>
                  </a:lnTo>
                  <a:lnTo>
                    <a:pt x="485" y="338"/>
                  </a:lnTo>
                  <a:lnTo>
                    <a:pt x="494" y="336"/>
                  </a:lnTo>
                  <a:lnTo>
                    <a:pt x="490" y="338"/>
                  </a:lnTo>
                  <a:lnTo>
                    <a:pt x="504" y="337"/>
                  </a:lnTo>
                  <a:lnTo>
                    <a:pt x="501" y="337"/>
                  </a:lnTo>
                  <a:lnTo>
                    <a:pt x="509" y="339"/>
                  </a:lnTo>
                  <a:lnTo>
                    <a:pt x="513" y="339"/>
                  </a:lnTo>
                  <a:lnTo>
                    <a:pt x="515" y="344"/>
                  </a:lnTo>
                  <a:lnTo>
                    <a:pt x="512" y="342"/>
                  </a:lnTo>
                  <a:lnTo>
                    <a:pt x="515" y="350"/>
                  </a:lnTo>
                  <a:lnTo>
                    <a:pt x="537" y="343"/>
                  </a:lnTo>
                  <a:lnTo>
                    <a:pt x="545" y="354"/>
                  </a:lnTo>
                  <a:lnTo>
                    <a:pt x="552" y="366"/>
                  </a:lnTo>
                  <a:lnTo>
                    <a:pt x="549" y="386"/>
                  </a:lnTo>
                  <a:lnTo>
                    <a:pt x="548" y="383"/>
                  </a:lnTo>
                  <a:lnTo>
                    <a:pt x="549" y="386"/>
                  </a:lnTo>
                  <a:lnTo>
                    <a:pt x="552" y="381"/>
                  </a:lnTo>
                  <a:lnTo>
                    <a:pt x="550" y="392"/>
                  </a:lnTo>
                  <a:lnTo>
                    <a:pt x="554" y="399"/>
                  </a:lnTo>
                  <a:lnTo>
                    <a:pt x="556" y="401"/>
                  </a:lnTo>
                  <a:lnTo>
                    <a:pt x="556" y="407"/>
                  </a:lnTo>
                  <a:lnTo>
                    <a:pt x="560" y="403"/>
                  </a:lnTo>
                  <a:lnTo>
                    <a:pt x="557" y="408"/>
                  </a:lnTo>
                  <a:lnTo>
                    <a:pt x="560" y="417"/>
                  </a:lnTo>
                  <a:lnTo>
                    <a:pt x="567" y="431"/>
                  </a:lnTo>
                  <a:lnTo>
                    <a:pt x="576" y="428"/>
                  </a:lnTo>
                  <a:lnTo>
                    <a:pt x="581" y="414"/>
                  </a:lnTo>
                  <a:lnTo>
                    <a:pt x="586" y="399"/>
                  </a:lnTo>
                  <a:lnTo>
                    <a:pt x="584" y="384"/>
                  </a:lnTo>
                  <a:lnTo>
                    <a:pt x="581" y="368"/>
                  </a:lnTo>
                  <a:lnTo>
                    <a:pt x="584" y="383"/>
                  </a:lnTo>
                  <a:lnTo>
                    <a:pt x="582" y="368"/>
                  </a:lnTo>
                  <a:lnTo>
                    <a:pt x="581" y="354"/>
                  </a:lnTo>
                  <a:lnTo>
                    <a:pt x="580" y="339"/>
                  </a:lnTo>
                  <a:lnTo>
                    <a:pt x="579" y="325"/>
                  </a:lnTo>
                  <a:lnTo>
                    <a:pt x="584" y="321"/>
                  </a:lnTo>
                  <a:lnTo>
                    <a:pt x="585" y="319"/>
                  </a:lnTo>
                  <a:lnTo>
                    <a:pt x="591" y="311"/>
                  </a:lnTo>
                  <a:lnTo>
                    <a:pt x="596" y="302"/>
                  </a:lnTo>
                  <a:lnTo>
                    <a:pt x="597" y="301"/>
                  </a:lnTo>
                  <a:lnTo>
                    <a:pt x="602" y="300"/>
                  </a:lnTo>
                  <a:lnTo>
                    <a:pt x="622" y="285"/>
                  </a:lnTo>
                  <a:lnTo>
                    <a:pt x="624" y="285"/>
                  </a:lnTo>
                  <a:lnTo>
                    <a:pt x="640" y="275"/>
                  </a:lnTo>
                  <a:lnTo>
                    <a:pt x="646" y="272"/>
                  </a:lnTo>
                  <a:lnTo>
                    <a:pt x="657" y="261"/>
                  </a:lnTo>
                  <a:lnTo>
                    <a:pt x="675" y="255"/>
                  </a:lnTo>
                  <a:lnTo>
                    <a:pt x="664" y="252"/>
                  </a:lnTo>
                  <a:lnTo>
                    <a:pt x="671" y="253"/>
                  </a:lnTo>
                  <a:lnTo>
                    <a:pt x="674" y="249"/>
                  </a:lnTo>
                  <a:lnTo>
                    <a:pt x="666" y="245"/>
                  </a:lnTo>
                  <a:lnTo>
                    <a:pt x="682" y="246"/>
                  </a:lnTo>
                  <a:lnTo>
                    <a:pt x="687" y="237"/>
                  </a:lnTo>
                  <a:lnTo>
                    <a:pt x="683" y="240"/>
                  </a:lnTo>
                  <a:lnTo>
                    <a:pt x="678" y="236"/>
                  </a:lnTo>
                  <a:lnTo>
                    <a:pt x="674" y="234"/>
                  </a:lnTo>
                  <a:lnTo>
                    <a:pt x="675" y="234"/>
                  </a:lnTo>
                  <a:lnTo>
                    <a:pt x="681" y="235"/>
                  </a:lnTo>
                  <a:lnTo>
                    <a:pt x="686" y="234"/>
                  </a:lnTo>
                  <a:lnTo>
                    <a:pt x="688" y="235"/>
                  </a:lnTo>
                  <a:lnTo>
                    <a:pt x="689" y="224"/>
                  </a:lnTo>
                  <a:lnTo>
                    <a:pt x="690" y="240"/>
                  </a:lnTo>
                  <a:lnTo>
                    <a:pt x="686" y="219"/>
                  </a:lnTo>
                  <a:lnTo>
                    <a:pt x="680" y="218"/>
                  </a:lnTo>
                  <a:lnTo>
                    <a:pt x="675" y="212"/>
                  </a:lnTo>
                  <a:lnTo>
                    <a:pt x="686" y="217"/>
                  </a:lnTo>
                  <a:lnTo>
                    <a:pt x="681" y="209"/>
                  </a:lnTo>
                  <a:lnTo>
                    <a:pt x="687" y="213"/>
                  </a:lnTo>
                  <a:lnTo>
                    <a:pt x="680" y="199"/>
                  </a:lnTo>
                  <a:lnTo>
                    <a:pt x="689" y="205"/>
                  </a:lnTo>
                  <a:lnTo>
                    <a:pt x="682" y="193"/>
                  </a:lnTo>
                  <a:lnTo>
                    <a:pt x="677" y="193"/>
                  </a:lnTo>
                  <a:lnTo>
                    <a:pt x="684" y="186"/>
                  </a:lnTo>
                  <a:lnTo>
                    <a:pt x="682" y="193"/>
                  </a:lnTo>
                  <a:lnTo>
                    <a:pt x="690" y="198"/>
                  </a:lnTo>
                  <a:lnTo>
                    <a:pt x="688" y="188"/>
                  </a:lnTo>
                  <a:lnTo>
                    <a:pt x="692" y="194"/>
                  </a:lnTo>
                  <a:lnTo>
                    <a:pt x="694" y="179"/>
                  </a:lnTo>
                  <a:lnTo>
                    <a:pt x="704" y="175"/>
                  </a:lnTo>
                  <a:lnTo>
                    <a:pt x="698" y="185"/>
                  </a:lnTo>
                  <a:lnTo>
                    <a:pt x="695" y="189"/>
                  </a:lnTo>
                  <a:lnTo>
                    <a:pt x="694" y="194"/>
                  </a:lnTo>
                  <a:lnTo>
                    <a:pt x="699" y="197"/>
                  </a:lnTo>
                  <a:lnTo>
                    <a:pt x="696" y="201"/>
                  </a:lnTo>
                  <a:lnTo>
                    <a:pt x="698" y="205"/>
                  </a:lnTo>
                  <a:lnTo>
                    <a:pt x="694" y="207"/>
                  </a:lnTo>
                  <a:lnTo>
                    <a:pt x="690" y="213"/>
                  </a:lnTo>
                  <a:lnTo>
                    <a:pt x="710" y="193"/>
                  </a:lnTo>
                  <a:lnTo>
                    <a:pt x="708" y="175"/>
                  </a:lnTo>
                  <a:lnTo>
                    <a:pt x="717" y="167"/>
                  </a:lnTo>
                  <a:lnTo>
                    <a:pt x="710" y="171"/>
                  </a:lnTo>
                  <a:lnTo>
                    <a:pt x="716" y="179"/>
                  </a:lnTo>
                  <a:lnTo>
                    <a:pt x="714" y="183"/>
                  </a:lnTo>
                  <a:lnTo>
                    <a:pt x="732" y="167"/>
                  </a:lnTo>
                  <a:lnTo>
                    <a:pt x="732" y="169"/>
                  </a:lnTo>
                  <a:lnTo>
                    <a:pt x="735" y="157"/>
                  </a:lnTo>
                  <a:lnTo>
                    <a:pt x="742" y="144"/>
                  </a:lnTo>
                  <a:lnTo>
                    <a:pt x="741" y="150"/>
                  </a:lnTo>
                  <a:lnTo>
                    <a:pt x="746" y="147"/>
                  </a:lnTo>
                  <a:lnTo>
                    <a:pt x="762" y="144"/>
                  </a:lnTo>
                  <a:lnTo>
                    <a:pt x="778" y="140"/>
                  </a:lnTo>
                  <a:lnTo>
                    <a:pt x="782" y="135"/>
                  </a:lnTo>
                  <a:lnTo>
                    <a:pt x="784" y="135"/>
                  </a:lnTo>
                  <a:lnTo>
                    <a:pt x="790" y="139"/>
                  </a:lnTo>
                  <a:lnTo>
                    <a:pt x="794" y="140"/>
                  </a:lnTo>
                  <a:lnTo>
                    <a:pt x="803" y="135"/>
                  </a:lnTo>
                  <a:lnTo>
                    <a:pt x="802" y="128"/>
                  </a:lnTo>
                  <a:lnTo>
                    <a:pt x="803" y="133"/>
                  </a:lnTo>
                  <a:lnTo>
                    <a:pt x="795" y="129"/>
                  </a:lnTo>
                  <a:lnTo>
                    <a:pt x="796" y="120"/>
                  </a:lnTo>
                  <a:lnTo>
                    <a:pt x="797" y="116"/>
                  </a:lnTo>
                  <a:lnTo>
                    <a:pt x="814" y="98"/>
                  </a:lnTo>
                  <a:lnTo>
                    <a:pt x="819" y="96"/>
                  </a:lnTo>
                  <a:lnTo>
                    <a:pt x="821" y="97"/>
                  </a:lnTo>
                  <a:lnTo>
                    <a:pt x="834" y="85"/>
                  </a:lnTo>
                  <a:lnTo>
                    <a:pt x="834" y="86"/>
                  </a:lnTo>
                  <a:lnTo>
                    <a:pt x="838" y="86"/>
                  </a:lnTo>
                  <a:lnTo>
                    <a:pt x="845" y="87"/>
                  </a:lnTo>
                  <a:lnTo>
                    <a:pt x="863" y="79"/>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6" name="Freeform 430"/>
            <p:cNvSpPr/>
            <p:nvPr/>
          </p:nvSpPr>
          <p:spPr bwMode="auto">
            <a:xfrm>
              <a:off x="127" y="1328"/>
              <a:ext cx="611" cy="294"/>
            </a:xfrm>
            <a:custGeom>
              <a:avLst/>
              <a:gdLst/>
              <a:ahLst/>
              <a:cxnLst>
                <a:cxn ang="0">
                  <a:pos x="442" y="229"/>
                </a:cxn>
                <a:cxn ang="0">
                  <a:pos x="426" y="186"/>
                </a:cxn>
                <a:cxn ang="0">
                  <a:pos x="402" y="175"/>
                </a:cxn>
                <a:cxn ang="0">
                  <a:pos x="424" y="135"/>
                </a:cxn>
                <a:cxn ang="0">
                  <a:pos x="507" y="60"/>
                </a:cxn>
                <a:cxn ang="0">
                  <a:pos x="500" y="16"/>
                </a:cxn>
                <a:cxn ang="0">
                  <a:pos x="429" y="6"/>
                </a:cxn>
                <a:cxn ang="0">
                  <a:pos x="413" y="1"/>
                </a:cxn>
                <a:cxn ang="0">
                  <a:pos x="356" y="10"/>
                </a:cxn>
                <a:cxn ang="0">
                  <a:pos x="324" y="16"/>
                </a:cxn>
                <a:cxn ang="0">
                  <a:pos x="230" y="45"/>
                </a:cxn>
                <a:cxn ang="0">
                  <a:pos x="250" y="72"/>
                </a:cxn>
                <a:cxn ang="0">
                  <a:pos x="242" y="76"/>
                </a:cxn>
                <a:cxn ang="0">
                  <a:pos x="222" y="72"/>
                </a:cxn>
                <a:cxn ang="0">
                  <a:pos x="155" y="94"/>
                </a:cxn>
                <a:cxn ang="0">
                  <a:pos x="220" y="97"/>
                </a:cxn>
                <a:cxn ang="0">
                  <a:pos x="180" y="121"/>
                </a:cxn>
                <a:cxn ang="0">
                  <a:pos x="129" y="135"/>
                </a:cxn>
                <a:cxn ang="0">
                  <a:pos x="96" y="148"/>
                </a:cxn>
                <a:cxn ang="0">
                  <a:pos x="108" y="151"/>
                </a:cxn>
                <a:cxn ang="0">
                  <a:pos x="105" y="163"/>
                </a:cxn>
                <a:cxn ang="0">
                  <a:pos x="81" y="169"/>
                </a:cxn>
                <a:cxn ang="0">
                  <a:pos x="110" y="177"/>
                </a:cxn>
                <a:cxn ang="0">
                  <a:pos x="88" y="199"/>
                </a:cxn>
                <a:cxn ang="0">
                  <a:pos x="137" y="193"/>
                </a:cxn>
                <a:cxn ang="0">
                  <a:pos x="159" y="193"/>
                </a:cxn>
                <a:cxn ang="0">
                  <a:pos x="124" y="217"/>
                </a:cxn>
                <a:cxn ang="0">
                  <a:pos x="57" y="246"/>
                </a:cxn>
                <a:cxn ang="0">
                  <a:pos x="38" y="246"/>
                </a:cxn>
                <a:cxn ang="0">
                  <a:pos x="14" y="258"/>
                </a:cxn>
                <a:cxn ang="0">
                  <a:pos x="34" y="252"/>
                </a:cxn>
                <a:cxn ang="0">
                  <a:pos x="81" y="244"/>
                </a:cxn>
                <a:cxn ang="0">
                  <a:pos x="168" y="210"/>
                </a:cxn>
                <a:cxn ang="0">
                  <a:pos x="228" y="179"/>
                </a:cxn>
                <a:cxn ang="0">
                  <a:pos x="297" y="153"/>
                </a:cxn>
                <a:cxn ang="0">
                  <a:pos x="258" y="166"/>
                </a:cxn>
                <a:cxn ang="0">
                  <a:pos x="238" y="190"/>
                </a:cxn>
                <a:cxn ang="0">
                  <a:pos x="261" y="183"/>
                </a:cxn>
                <a:cxn ang="0">
                  <a:pos x="280" y="178"/>
                </a:cxn>
                <a:cxn ang="0">
                  <a:pos x="294" y="165"/>
                </a:cxn>
                <a:cxn ang="0">
                  <a:pos x="312" y="161"/>
                </a:cxn>
                <a:cxn ang="0">
                  <a:pos x="324" y="163"/>
                </a:cxn>
                <a:cxn ang="0">
                  <a:pos x="323" y="169"/>
                </a:cxn>
                <a:cxn ang="0">
                  <a:pos x="340" y="174"/>
                </a:cxn>
                <a:cxn ang="0">
                  <a:pos x="393" y="178"/>
                </a:cxn>
                <a:cxn ang="0">
                  <a:pos x="389" y="184"/>
                </a:cxn>
                <a:cxn ang="0">
                  <a:pos x="411" y="195"/>
                </a:cxn>
                <a:cxn ang="0">
                  <a:pos x="420" y="201"/>
                </a:cxn>
                <a:cxn ang="0">
                  <a:pos x="434" y="199"/>
                </a:cxn>
                <a:cxn ang="0">
                  <a:pos x="436" y="211"/>
                </a:cxn>
                <a:cxn ang="0">
                  <a:pos x="435" y="215"/>
                </a:cxn>
                <a:cxn ang="0">
                  <a:pos x="435" y="232"/>
                </a:cxn>
                <a:cxn ang="0">
                  <a:pos x="428" y="249"/>
                </a:cxn>
                <a:cxn ang="0">
                  <a:pos x="441" y="255"/>
                </a:cxn>
              </a:cxnLst>
              <a:rect l="0" t="0" r="r" b="b"/>
              <a:pathLst>
                <a:path w="550" h="264">
                  <a:moveTo>
                    <a:pt x="447" y="256"/>
                  </a:moveTo>
                  <a:lnTo>
                    <a:pt x="455" y="245"/>
                  </a:lnTo>
                  <a:lnTo>
                    <a:pt x="449" y="238"/>
                  </a:lnTo>
                  <a:lnTo>
                    <a:pt x="442" y="229"/>
                  </a:lnTo>
                  <a:lnTo>
                    <a:pt x="446" y="214"/>
                  </a:lnTo>
                  <a:lnTo>
                    <a:pt x="449" y="198"/>
                  </a:lnTo>
                  <a:lnTo>
                    <a:pt x="444" y="180"/>
                  </a:lnTo>
                  <a:lnTo>
                    <a:pt x="426" y="186"/>
                  </a:lnTo>
                  <a:lnTo>
                    <a:pt x="417" y="191"/>
                  </a:lnTo>
                  <a:lnTo>
                    <a:pt x="405" y="196"/>
                  </a:lnTo>
                  <a:lnTo>
                    <a:pt x="405" y="179"/>
                  </a:lnTo>
                  <a:lnTo>
                    <a:pt x="402" y="175"/>
                  </a:lnTo>
                  <a:lnTo>
                    <a:pt x="408" y="172"/>
                  </a:lnTo>
                  <a:lnTo>
                    <a:pt x="383" y="172"/>
                  </a:lnTo>
                  <a:lnTo>
                    <a:pt x="404" y="154"/>
                  </a:lnTo>
                  <a:lnTo>
                    <a:pt x="424" y="135"/>
                  </a:lnTo>
                  <a:lnTo>
                    <a:pt x="444" y="115"/>
                  </a:lnTo>
                  <a:lnTo>
                    <a:pt x="464" y="96"/>
                  </a:lnTo>
                  <a:lnTo>
                    <a:pt x="485" y="78"/>
                  </a:lnTo>
                  <a:lnTo>
                    <a:pt x="507" y="60"/>
                  </a:lnTo>
                  <a:lnTo>
                    <a:pt x="528" y="42"/>
                  </a:lnTo>
                  <a:lnTo>
                    <a:pt x="550" y="24"/>
                  </a:lnTo>
                  <a:lnTo>
                    <a:pt x="524" y="18"/>
                  </a:lnTo>
                  <a:lnTo>
                    <a:pt x="500" y="16"/>
                  </a:lnTo>
                  <a:lnTo>
                    <a:pt x="474" y="13"/>
                  </a:lnTo>
                  <a:lnTo>
                    <a:pt x="443" y="11"/>
                  </a:lnTo>
                  <a:lnTo>
                    <a:pt x="441" y="9"/>
                  </a:lnTo>
                  <a:lnTo>
                    <a:pt x="429" y="6"/>
                  </a:lnTo>
                  <a:lnTo>
                    <a:pt x="422" y="6"/>
                  </a:lnTo>
                  <a:lnTo>
                    <a:pt x="418" y="4"/>
                  </a:lnTo>
                  <a:lnTo>
                    <a:pt x="406" y="6"/>
                  </a:lnTo>
                  <a:lnTo>
                    <a:pt x="413" y="1"/>
                  </a:lnTo>
                  <a:lnTo>
                    <a:pt x="406" y="0"/>
                  </a:lnTo>
                  <a:lnTo>
                    <a:pt x="372" y="7"/>
                  </a:lnTo>
                  <a:lnTo>
                    <a:pt x="366" y="7"/>
                  </a:lnTo>
                  <a:lnTo>
                    <a:pt x="356" y="10"/>
                  </a:lnTo>
                  <a:lnTo>
                    <a:pt x="354" y="12"/>
                  </a:lnTo>
                  <a:lnTo>
                    <a:pt x="347" y="16"/>
                  </a:lnTo>
                  <a:lnTo>
                    <a:pt x="352" y="11"/>
                  </a:lnTo>
                  <a:lnTo>
                    <a:pt x="324" y="16"/>
                  </a:lnTo>
                  <a:lnTo>
                    <a:pt x="296" y="25"/>
                  </a:lnTo>
                  <a:lnTo>
                    <a:pt x="268" y="36"/>
                  </a:lnTo>
                  <a:lnTo>
                    <a:pt x="244" y="36"/>
                  </a:lnTo>
                  <a:lnTo>
                    <a:pt x="230" y="45"/>
                  </a:lnTo>
                  <a:lnTo>
                    <a:pt x="240" y="60"/>
                  </a:lnTo>
                  <a:lnTo>
                    <a:pt x="236" y="64"/>
                  </a:lnTo>
                  <a:lnTo>
                    <a:pt x="255" y="66"/>
                  </a:lnTo>
                  <a:lnTo>
                    <a:pt x="250" y="72"/>
                  </a:lnTo>
                  <a:lnTo>
                    <a:pt x="264" y="73"/>
                  </a:lnTo>
                  <a:lnTo>
                    <a:pt x="245" y="72"/>
                  </a:lnTo>
                  <a:lnTo>
                    <a:pt x="244" y="67"/>
                  </a:lnTo>
                  <a:lnTo>
                    <a:pt x="242" y="76"/>
                  </a:lnTo>
                  <a:lnTo>
                    <a:pt x="246" y="79"/>
                  </a:lnTo>
                  <a:lnTo>
                    <a:pt x="238" y="79"/>
                  </a:lnTo>
                  <a:lnTo>
                    <a:pt x="210" y="78"/>
                  </a:lnTo>
                  <a:lnTo>
                    <a:pt x="222" y="72"/>
                  </a:lnTo>
                  <a:lnTo>
                    <a:pt x="191" y="77"/>
                  </a:lnTo>
                  <a:lnTo>
                    <a:pt x="152" y="88"/>
                  </a:lnTo>
                  <a:lnTo>
                    <a:pt x="165" y="93"/>
                  </a:lnTo>
                  <a:lnTo>
                    <a:pt x="155" y="94"/>
                  </a:lnTo>
                  <a:lnTo>
                    <a:pt x="153" y="103"/>
                  </a:lnTo>
                  <a:lnTo>
                    <a:pt x="186" y="103"/>
                  </a:lnTo>
                  <a:lnTo>
                    <a:pt x="191" y="106"/>
                  </a:lnTo>
                  <a:lnTo>
                    <a:pt x="220" y="97"/>
                  </a:lnTo>
                  <a:lnTo>
                    <a:pt x="214" y="105"/>
                  </a:lnTo>
                  <a:lnTo>
                    <a:pt x="208" y="106"/>
                  </a:lnTo>
                  <a:lnTo>
                    <a:pt x="202" y="115"/>
                  </a:lnTo>
                  <a:lnTo>
                    <a:pt x="180" y="121"/>
                  </a:lnTo>
                  <a:lnTo>
                    <a:pt x="149" y="129"/>
                  </a:lnTo>
                  <a:lnTo>
                    <a:pt x="155" y="125"/>
                  </a:lnTo>
                  <a:lnTo>
                    <a:pt x="143" y="127"/>
                  </a:lnTo>
                  <a:lnTo>
                    <a:pt x="129" y="135"/>
                  </a:lnTo>
                  <a:lnTo>
                    <a:pt x="131" y="135"/>
                  </a:lnTo>
                  <a:lnTo>
                    <a:pt x="125" y="137"/>
                  </a:lnTo>
                  <a:lnTo>
                    <a:pt x="104" y="147"/>
                  </a:lnTo>
                  <a:lnTo>
                    <a:pt x="96" y="148"/>
                  </a:lnTo>
                  <a:lnTo>
                    <a:pt x="99" y="150"/>
                  </a:lnTo>
                  <a:lnTo>
                    <a:pt x="90" y="153"/>
                  </a:lnTo>
                  <a:lnTo>
                    <a:pt x="93" y="157"/>
                  </a:lnTo>
                  <a:lnTo>
                    <a:pt x="108" y="151"/>
                  </a:lnTo>
                  <a:lnTo>
                    <a:pt x="94" y="159"/>
                  </a:lnTo>
                  <a:lnTo>
                    <a:pt x="95" y="161"/>
                  </a:lnTo>
                  <a:lnTo>
                    <a:pt x="110" y="162"/>
                  </a:lnTo>
                  <a:lnTo>
                    <a:pt x="105" y="163"/>
                  </a:lnTo>
                  <a:lnTo>
                    <a:pt x="107" y="166"/>
                  </a:lnTo>
                  <a:lnTo>
                    <a:pt x="98" y="166"/>
                  </a:lnTo>
                  <a:lnTo>
                    <a:pt x="92" y="163"/>
                  </a:lnTo>
                  <a:lnTo>
                    <a:pt x="81" y="169"/>
                  </a:lnTo>
                  <a:lnTo>
                    <a:pt x="87" y="180"/>
                  </a:lnTo>
                  <a:lnTo>
                    <a:pt x="110" y="174"/>
                  </a:lnTo>
                  <a:lnTo>
                    <a:pt x="124" y="167"/>
                  </a:lnTo>
                  <a:lnTo>
                    <a:pt x="110" y="177"/>
                  </a:lnTo>
                  <a:lnTo>
                    <a:pt x="100" y="187"/>
                  </a:lnTo>
                  <a:lnTo>
                    <a:pt x="96" y="192"/>
                  </a:lnTo>
                  <a:lnTo>
                    <a:pt x="96" y="193"/>
                  </a:lnTo>
                  <a:lnTo>
                    <a:pt x="88" y="199"/>
                  </a:lnTo>
                  <a:lnTo>
                    <a:pt x="114" y="195"/>
                  </a:lnTo>
                  <a:lnTo>
                    <a:pt x="122" y="196"/>
                  </a:lnTo>
                  <a:lnTo>
                    <a:pt x="122" y="204"/>
                  </a:lnTo>
                  <a:lnTo>
                    <a:pt x="137" y="193"/>
                  </a:lnTo>
                  <a:lnTo>
                    <a:pt x="142" y="193"/>
                  </a:lnTo>
                  <a:lnTo>
                    <a:pt x="132" y="197"/>
                  </a:lnTo>
                  <a:lnTo>
                    <a:pt x="135" y="201"/>
                  </a:lnTo>
                  <a:lnTo>
                    <a:pt x="159" y="193"/>
                  </a:lnTo>
                  <a:lnTo>
                    <a:pt x="136" y="207"/>
                  </a:lnTo>
                  <a:lnTo>
                    <a:pt x="140" y="207"/>
                  </a:lnTo>
                  <a:lnTo>
                    <a:pt x="137" y="207"/>
                  </a:lnTo>
                  <a:lnTo>
                    <a:pt x="124" y="217"/>
                  </a:lnTo>
                  <a:lnTo>
                    <a:pt x="117" y="219"/>
                  </a:lnTo>
                  <a:lnTo>
                    <a:pt x="95" y="231"/>
                  </a:lnTo>
                  <a:lnTo>
                    <a:pt x="60" y="241"/>
                  </a:lnTo>
                  <a:lnTo>
                    <a:pt x="57" y="246"/>
                  </a:lnTo>
                  <a:lnTo>
                    <a:pt x="51" y="246"/>
                  </a:lnTo>
                  <a:lnTo>
                    <a:pt x="48" y="249"/>
                  </a:lnTo>
                  <a:lnTo>
                    <a:pt x="48" y="246"/>
                  </a:lnTo>
                  <a:lnTo>
                    <a:pt x="38" y="246"/>
                  </a:lnTo>
                  <a:lnTo>
                    <a:pt x="0" y="262"/>
                  </a:lnTo>
                  <a:lnTo>
                    <a:pt x="3" y="261"/>
                  </a:lnTo>
                  <a:lnTo>
                    <a:pt x="5" y="262"/>
                  </a:lnTo>
                  <a:lnTo>
                    <a:pt x="14" y="258"/>
                  </a:lnTo>
                  <a:lnTo>
                    <a:pt x="15" y="259"/>
                  </a:lnTo>
                  <a:lnTo>
                    <a:pt x="32" y="252"/>
                  </a:lnTo>
                  <a:lnTo>
                    <a:pt x="39" y="252"/>
                  </a:lnTo>
                  <a:lnTo>
                    <a:pt x="34" y="252"/>
                  </a:lnTo>
                  <a:lnTo>
                    <a:pt x="51" y="250"/>
                  </a:lnTo>
                  <a:lnTo>
                    <a:pt x="62" y="249"/>
                  </a:lnTo>
                  <a:lnTo>
                    <a:pt x="65" y="247"/>
                  </a:lnTo>
                  <a:lnTo>
                    <a:pt x="81" y="244"/>
                  </a:lnTo>
                  <a:lnTo>
                    <a:pt x="86" y="243"/>
                  </a:lnTo>
                  <a:lnTo>
                    <a:pt x="89" y="239"/>
                  </a:lnTo>
                  <a:lnTo>
                    <a:pt x="131" y="223"/>
                  </a:lnTo>
                  <a:lnTo>
                    <a:pt x="168" y="210"/>
                  </a:lnTo>
                  <a:lnTo>
                    <a:pt x="201" y="196"/>
                  </a:lnTo>
                  <a:lnTo>
                    <a:pt x="194" y="192"/>
                  </a:lnTo>
                  <a:lnTo>
                    <a:pt x="222" y="180"/>
                  </a:lnTo>
                  <a:lnTo>
                    <a:pt x="228" y="179"/>
                  </a:lnTo>
                  <a:lnTo>
                    <a:pt x="232" y="173"/>
                  </a:lnTo>
                  <a:lnTo>
                    <a:pt x="256" y="163"/>
                  </a:lnTo>
                  <a:lnTo>
                    <a:pt x="280" y="156"/>
                  </a:lnTo>
                  <a:lnTo>
                    <a:pt x="297" y="153"/>
                  </a:lnTo>
                  <a:lnTo>
                    <a:pt x="286" y="157"/>
                  </a:lnTo>
                  <a:lnTo>
                    <a:pt x="290" y="162"/>
                  </a:lnTo>
                  <a:lnTo>
                    <a:pt x="284" y="161"/>
                  </a:lnTo>
                  <a:lnTo>
                    <a:pt x="258" y="166"/>
                  </a:lnTo>
                  <a:lnTo>
                    <a:pt x="236" y="183"/>
                  </a:lnTo>
                  <a:lnTo>
                    <a:pt x="248" y="180"/>
                  </a:lnTo>
                  <a:lnTo>
                    <a:pt x="230" y="187"/>
                  </a:lnTo>
                  <a:lnTo>
                    <a:pt x="238" y="190"/>
                  </a:lnTo>
                  <a:lnTo>
                    <a:pt x="256" y="181"/>
                  </a:lnTo>
                  <a:lnTo>
                    <a:pt x="251" y="185"/>
                  </a:lnTo>
                  <a:lnTo>
                    <a:pt x="257" y="183"/>
                  </a:lnTo>
                  <a:lnTo>
                    <a:pt x="261" y="183"/>
                  </a:lnTo>
                  <a:lnTo>
                    <a:pt x="263" y="179"/>
                  </a:lnTo>
                  <a:lnTo>
                    <a:pt x="264" y="181"/>
                  </a:lnTo>
                  <a:lnTo>
                    <a:pt x="272" y="177"/>
                  </a:lnTo>
                  <a:lnTo>
                    <a:pt x="280" y="178"/>
                  </a:lnTo>
                  <a:lnTo>
                    <a:pt x="296" y="171"/>
                  </a:lnTo>
                  <a:lnTo>
                    <a:pt x="293" y="169"/>
                  </a:lnTo>
                  <a:lnTo>
                    <a:pt x="298" y="167"/>
                  </a:lnTo>
                  <a:lnTo>
                    <a:pt x="294" y="165"/>
                  </a:lnTo>
                  <a:lnTo>
                    <a:pt x="303" y="162"/>
                  </a:lnTo>
                  <a:lnTo>
                    <a:pt x="316" y="156"/>
                  </a:lnTo>
                  <a:lnTo>
                    <a:pt x="305" y="162"/>
                  </a:lnTo>
                  <a:lnTo>
                    <a:pt x="312" y="161"/>
                  </a:lnTo>
                  <a:lnTo>
                    <a:pt x="311" y="162"/>
                  </a:lnTo>
                  <a:lnTo>
                    <a:pt x="330" y="159"/>
                  </a:lnTo>
                  <a:lnTo>
                    <a:pt x="326" y="160"/>
                  </a:lnTo>
                  <a:lnTo>
                    <a:pt x="324" y="163"/>
                  </a:lnTo>
                  <a:lnTo>
                    <a:pt x="321" y="165"/>
                  </a:lnTo>
                  <a:lnTo>
                    <a:pt x="327" y="165"/>
                  </a:lnTo>
                  <a:lnTo>
                    <a:pt x="328" y="166"/>
                  </a:lnTo>
                  <a:lnTo>
                    <a:pt x="323" y="169"/>
                  </a:lnTo>
                  <a:lnTo>
                    <a:pt x="328" y="172"/>
                  </a:lnTo>
                  <a:lnTo>
                    <a:pt x="341" y="167"/>
                  </a:lnTo>
                  <a:lnTo>
                    <a:pt x="336" y="171"/>
                  </a:lnTo>
                  <a:lnTo>
                    <a:pt x="340" y="174"/>
                  </a:lnTo>
                  <a:lnTo>
                    <a:pt x="357" y="175"/>
                  </a:lnTo>
                  <a:lnTo>
                    <a:pt x="375" y="177"/>
                  </a:lnTo>
                  <a:lnTo>
                    <a:pt x="375" y="181"/>
                  </a:lnTo>
                  <a:lnTo>
                    <a:pt x="393" y="178"/>
                  </a:lnTo>
                  <a:lnTo>
                    <a:pt x="400" y="180"/>
                  </a:lnTo>
                  <a:lnTo>
                    <a:pt x="394" y="183"/>
                  </a:lnTo>
                  <a:lnTo>
                    <a:pt x="398" y="178"/>
                  </a:lnTo>
                  <a:lnTo>
                    <a:pt x="389" y="184"/>
                  </a:lnTo>
                  <a:lnTo>
                    <a:pt x="398" y="195"/>
                  </a:lnTo>
                  <a:lnTo>
                    <a:pt x="407" y="205"/>
                  </a:lnTo>
                  <a:lnTo>
                    <a:pt x="413" y="205"/>
                  </a:lnTo>
                  <a:lnTo>
                    <a:pt x="411" y="195"/>
                  </a:lnTo>
                  <a:lnTo>
                    <a:pt x="417" y="197"/>
                  </a:lnTo>
                  <a:lnTo>
                    <a:pt x="423" y="195"/>
                  </a:lnTo>
                  <a:lnTo>
                    <a:pt x="424" y="196"/>
                  </a:lnTo>
                  <a:lnTo>
                    <a:pt x="420" y="201"/>
                  </a:lnTo>
                  <a:lnTo>
                    <a:pt x="420" y="203"/>
                  </a:lnTo>
                  <a:lnTo>
                    <a:pt x="422" y="207"/>
                  </a:lnTo>
                  <a:lnTo>
                    <a:pt x="436" y="190"/>
                  </a:lnTo>
                  <a:lnTo>
                    <a:pt x="434" y="199"/>
                  </a:lnTo>
                  <a:lnTo>
                    <a:pt x="436" y="207"/>
                  </a:lnTo>
                  <a:lnTo>
                    <a:pt x="440" y="205"/>
                  </a:lnTo>
                  <a:lnTo>
                    <a:pt x="441" y="209"/>
                  </a:lnTo>
                  <a:lnTo>
                    <a:pt x="436" y="211"/>
                  </a:lnTo>
                  <a:lnTo>
                    <a:pt x="444" y="213"/>
                  </a:lnTo>
                  <a:lnTo>
                    <a:pt x="440" y="213"/>
                  </a:lnTo>
                  <a:lnTo>
                    <a:pt x="440" y="217"/>
                  </a:lnTo>
                  <a:lnTo>
                    <a:pt x="435" y="215"/>
                  </a:lnTo>
                  <a:lnTo>
                    <a:pt x="436" y="221"/>
                  </a:lnTo>
                  <a:lnTo>
                    <a:pt x="431" y="222"/>
                  </a:lnTo>
                  <a:lnTo>
                    <a:pt x="432" y="225"/>
                  </a:lnTo>
                  <a:lnTo>
                    <a:pt x="435" y="232"/>
                  </a:lnTo>
                  <a:lnTo>
                    <a:pt x="441" y="240"/>
                  </a:lnTo>
                  <a:lnTo>
                    <a:pt x="435" y="240"/>
                  </a:lnTo>
                  <a:lnTo>
                    <a:pt x="422" y="251"/>
                  </a:lnTo>
                  <a:lnTo>
                    <a:pt x="428" y="249"/>
                  </a:lnTo>
                  <a:lnTo>
                    <a:pt x="446" y="243"/>
                  </a:lnTo>
                  <a:lnTo>
                    <a:pt x="435" y="256"/>
                  </a:lnTo>
                  <a:lnTo>
                    <a:pt x="430" y="257"/>
                  </a:lnTo>
                  <a:lnTo>
                    <a:pt x="441" y="255"/>
                  </a:lnTo>
                  <a:lnTo>
                    <a:pt x="434" y="259"/>
                  </a:lnTo>
                  <a:lnTo>
                    <a:pt x="430" y="264"/>
                  </a:lnTo>
                  <a:lnTo>
                    <a:pt x="447" y="25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7" name="Freeform 431"/>
            <p:cNvSpPr/>
            <p:nvPr/>
          </p:nvSpPr>
          <p:spPr bwMode="auto">
            <a:xfrm>
              <a:off x="300" y="1561"/>
              <a:ext cx="43" cy="22"/>
            </a:xfrm>
            <a:custGeom>
              <a:avLst/>
              <a:gdLst/>
              <a:ahLst/>
              <a:cxnLst>
                <a:cxn ang="0">
                  <a:pos x="40" y="6"/>
                </a:cxn>
                <a:cxn ang="0">
                  <a:pos x="36" y="5"/>
                </a:cxn>
                <a:cxn ang="0">
                  <a:pos x="37" y="3"/>
                </a:cxn>
                <a:cxn ang="0">
                  <a:pos x="35" y="3"/>
                </a:cxn>
                <a:cxn ang="0">
                  <a:pos x="31" y="0"/>
                </a:cxn>
                <a:cxn ang="0">
                  <a:pos x="29" y="4"/>
                </a:cxn>
                <a:cxn ang="0">
                  <a:pos x="24" y="4"/>
                </a:cxn>
                <a:cxn ang="0">
                  <a:pos x="18" y="5"/>
                </a:cxn>
                <a:cxn ang="0">
                  <a:pos x="13" y="12"/>
                </a:cxn>
                <a:cxn ang="0">
                  <a:pos x="12" y="6"/>
                </a:cxn>
                <a:cxn ang="0">
                  <a:pos x="1" y="12"/>
                </a:cxn>
                <a:cxn ang="0">
                  <a:pos x="1" y="18"/>
                </a:cxn>
                <a:cxn ang="0">
                  <a:pos x="3" y="16"/>
                </a:cxn>
                <a:cxn ang="0">
                  <a:pos x="7" y="16"/>
                </a:cxn>
                <a:cxn ang="0">
                  <a:pos x="0" y="22"/>
                </a:cxn>
                <a:cxn ang="0">
                  <a:pos x="9" y="16"/>
                </a:cxn>
                <a:cxn ang="0">
                  <a:pos x="25" y="11"/>
                </a:cxn>
                <a:cxn ang="0">
                  <a:pos x="28" y="10"/>
                </a:cxn>
                <a:cxn ang="0">
                  <a:pos x="40" y="6"/>
                </a:cxn>
              </a:cxnLst>
              <a:rect l="0" t="0" r="r" b="b"/>
              <a:pathLst>
                <a:path w="40" h="22">
                  <a:moveTo>
                    <a:pt x="40" y="6"/>
                  </a:moveTo>
                  <a:lnTo>
                    <a:pt x="36" y="5"/>
                  </a:lnTo>
                  <a:lnTo>
                    <a:pt x="37" y="3"/>
                  </a:lnTo>
                  <a:lnTo>
                    <a:pt x="35" y="3"/>
                  </a:lnTo>
                  <a:lnTo>
                    <a:pt x="31" y="0"/>
                  </a:lnTo>
                  <a:lnTo>
                    <a:pt x="29" y="4"/>
                  </a:lnTo>
                  <a:lnTo>
                    <a:pt x="24" y="4"/>
                  </a:lnTo>
                  <a:lnTo>
                    <a:pt x="18" y="5"/>
                  </a:lnTo>
                  <a:lnTo>
                    <a:pt x="13" y="12"/>
                  </a:lnTo>
                  <a:lnTo>
                    <a:pt x="12" y="6"/>
                  </a:lnTo>
                  <a:lnTo>
                    <a:pt x="1" y="12"/>
                  </a:lnTo>
                  <a:lnTo>
                    <a:pt x="1" y="18"/>
                  </a:lnTo>
                  <a:lnTo>
                    <a:pt x="3" y="16"/>
                  </a:lnTo>
                  <a:lnTo>
                    <a:pt x="7" y="16"/>
                  </a:lnTo>
                  <a:lnTo>
                    <a:pt x="0" y="22"/>
                  </a:lnTo>
                  <a:lnTo>
                    <a:pt x="9" y="16"/>
                  </a:lnTo>
                  <a:lnTo>
                    <a:pt x="25" y="11"/>
                  </a:lnTo>
                  <a:lnTo>
                    <a:pt x="28" y="10"/>
                  </a:lnTo>
                  <a:lnTo>
                    <a:pt x="40"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8" name="Freeform 432"/>
            <p:cNvSpPr/>
            <p:nvPr/>
          </p:nvSpPr>
          <p:spPr bwMode="auto">
            <a:xfrm>
              <a:off x="196" y="1455"/>
              <a:ext cx="38" cy="15"/>
            </a:xfrm>
            <a:custGeom>
              <a:avLst/>
              <a:gdLst/>
              <a:ahLst/>
              <a:cxnLst>
                <a:cxn ang="0">
                  <a:pos x="33" y="6"/>
                </a:cxn>
                <a:cxn ang="0">
                  <a:pos x="16" y="11"/>
                </a:cxn>
                <a:cxn ang="0">
                  <a:pos x="10" y="3"/>
                </a:cxn>
                <a:cxn ang="0">
                  <a:pos x="13" y="7"/>
                </a:cxn>
                <a:cxn ang="0">
                  <a:pos x="0" y="6"/>
                </a:cxn>
                <a:cxn ang="0">
                  <a:pos x="4" y="0"/>
                </a:cxn>
                <a:cxn ang="0">
                  <a:pos x="18" y="0"/>
                </a:cxn>
                <a:cxn ang="0">
                  <a:pos x="33" y="6"/>
                </a:cxn>
              </a:cxnLst>
              <a:rect l="0" t="0" r="r" b="b"/>
              <a:pathLst>
                <a:path w="33" h="11">
                  <a:moveTo>
                    <a:pt x="33" y="6"/>
                  </a:moveTo>
                  <a:lnTo>
                    <a:pt x="16" y="11"/>
                  </a:lnTo>
                  <a:lnTo>
                    <a:pt x="10" y="3"/>
                  </a:lnTo>
                  <a:lnTo>
                    <a:pt x="13" y="7"/>
                  </a:lnTo>
                  <a:lnTo>
                    <a:pt x="0" y="6"/>
                  </a:lnTo>
                  <a:lnTo>
                    <a:pt x="4" y="0"/>
                  </a:lnTo>
                  <a:lnTo>
                    <a:pt x="18" y="0"/>
                  </a:lnTo>
                  <a:lnTo>
                    <a:pt x="33"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19" name="Freeform 433"/>
            <p:cNvSpPr/>
            <p:nvPr/>
          </p:nvSpPr>
          <p:spPr bwMode="auto">
            <a:xfrm>
              <a:off x="576" y="1590"/>
              <a:ext cx="18" cy="31"/>
            </a:xfrm>
            <a:custGeom>
              <a:avLst/>
              <a:gdLst/>
              <a:ahLst/>
              <a:cxnLst>
                <a:cxn ang="0">
                  <a:pos x="9" y="26"/>
                </a:cxn>
                <a:cxn ang="0">
                  <a:pos x="7" y="29"/>
                </a:cxn>
                <a:cxn ang="0">
                  <a:pos x="6" y="21"/>
                </a:cxn>
                <a:cxn ang="0">
                  <a:pos x="0" y="18"/>
                </a:cxn>
                <a:cxn ang="0">
                  <a:pos x="6" y="17"/>
                </a:cxn>
                <a:cxn ang="0">
                  <a:pos x="9" y="12"/>
                </a:cxn>
                <a:cxn ang="0">
                  <a:pos x="3" y="13"/>
                </a:cxn>
                <a:cxn ang="0">
                  <a:pos x="10" y="8"/>
                </a:cxn>
                <a:cxn ang="0">
                  <a:pos x="9" y="2"/>
                </a:cxn>
                <a:cxn ang="0">
                  <a:pos x="14" y="0"/>
                </a:cxn>
                <a:cxn ang="0">
                  <a:pos x="16" y="14"/>
                </a:cxn>
                <a:cxn ang="0">
                  <a:pos x="14" y="12"/>
                </a:cxn>
                <a:cxn ang="0">
                  <a:pos x="13" y="15"/>
                </a:cxn>
                <a:cxn ang="0">
                  <a:pos x="9" y="26"/>
                </a:cxn>
              </a:cxnLst>
              <a:rect l="0" t="0" r="r" b="b"/>
              <a:pathLst>
                <a:path w="16" h="29">
                  <a:moveTo>
                    <a:pt x="9" y="26"/>
                  </a:moveTo>
                  <a:lnTo>
                    <a:pt x="7" y="29"/>
                  </a:lnTo>
                  <a:lnTo>
                    <a:pt x="6" y="21"/>
                  </a:lnTo>
                  <a:lnTo>
                    <a:pt x="0" y="18"/>
                  </a:lnTo>
                  <a:lnTo>
                    <a:pt x="6" y="17"/>
                  </a:lnTo>
                  <a:lnTo>
                    <a:pt x="9" y="12"/>
                  </a:lnTo>
                  <a:lnTo>
                    <a:pt x="3" y="13"/>
                  </a:lnTo>
                  <a:lnTo>
                    <a:pt x="10" y="8"/>
                  </a:lnTo>
                  <a:lnTo>
                    <a:pt x="9" y="2"/>
                  </a:lnTo>
                  <a:lnTo>
                    <a:pt x="14" y="0"/>
                  </a:lnTo>
                  <a:lnTo>
                    <a:pt x="16" y="14"/>
                  </a:lnTo>
                  <a:lnTo>
                    <a:pt x="14" y="12"/>
                  </a:lnTo>
                  <a:lnTo>
                    <a:pt x="13" y="15"/>
                  </a:lnTo>
                  <a:lnTo>
                    <a:pt x="9" y="2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20" name="Freeform 434"/>
            <p:cNvSpPr/>
            <p:nvPr/>
          </p:nvSpPr>
          <p:spPr bwMode="auto">
            <a:xfrm>
              <a:off x="587" y="1556"/>
              <a:ext cx="20" cy="25"/>
            </a:xfrm>
            <a:custGeom>
              <a:avLst/>
              <a:gdLst/>
              <a:ahLst/>
              <a:cxnLst>
                <a:cxn ang="0">
                  <a:pos x="17" y="10"/>
                </a:cxn>
                <a:cxn ang="0">
                  <a:pos x="12" y="12"/>
                </a:cxn>
                <a:cxn ang="0">
                  <a:pos x="0" y="20"/>
                </a:cxn>
                <a:cxn ang="0">
                  <a:pos x="3" y="15"/>
                </a:cxn>
                <a:cxn ang="0">
                  <a:pos x="14" y="0"/>
                </a:cxn>
                <a:cxn ang="0">
                  <a:pos x="18" y="1"/>
                </a:cxn>
                <a:cxn ang="0">
                  <a:pos x="17" y="10"/>
                </a:cxn>
              </a:cxnLst>
              <a:rect l="0" t="0" r="r" b="b"/>
              <a:pathLst>
                <a:path w="18" h="20">
                  <a:moveTo>
                    <a:pt x="17" y="10"/>
                  </a:moveTo>
                  <a:lnTo>
                    <a:pt x="12" y="12"/>
                  </a:lnTo>
                  <a:lnTo>
                    <a:pt x="0" y="20"/>
                  </a:lnTo>
                  <a:lnTo>
                    <a:pt x="3" y="15"/>
                  </a:lnTo>
                  <a:lnTo>
                    <a:pt x="14" y="0"/>
                  </a:lnTo>
                  <a:lnTo>
                    <a:pt x="18" y="1"/>
                  </a:lnTo>
                  <a:lnTo>
                    <a:pt x="17" y="10"/>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21" name="Freeform 435"/>
            <p:cNvSpPr/>
            <p:nvPr/>
          </p:nvSpPr>
          <p:spPr bwMode="auto">
            <a:xfrm>
              <a:off x="96" y="1616"/>
              <a:ext cx="29" cy="9"/>
            </a:xfrm>
            <a:custGeom>
              <a:avLst/>
              <a:gdLst/>
              <a:ahLst/>
              <a:cxnLst>
                <a:cxn ang="0">
                  <a:pos x="26" y="6"/>
                </a:cxn>
                <a:cxn ang="0">
                  <a:pos x="21" y="0"/>
                </a:cxn>
                <a:cxn ang="0">
                  <a:pos x="0" y="7"/>
                </a:cxn>
                <a:cxn ang="0">
                  <a:pos x="6" y="8"/>
                </a:cxn>
                <a:cxn ang="0">
                  <a:pos x="26" y="6"/>
                </a:cxn>
              </a:cxnLst>
              <a:rect l="0" t="0" r="r" b="b"/>
              <a:pathLst>
                <a:path w="26" h="8">
                  <a:moveTo>
                    <a:pt x="26" y="6"/>
                  </a:moveTo>
                  <a:lnTo>
                    <a:pt x="21" y="0"/>
                  </a:lnTo>
                  <a:lnTo>
                    <a:pt x="0" y="7"/>
                  </a:lnTo>
                  <a:lnTo>
                    <a:pt x="6" y="8"/>
                  </a:lnTo>
                  <a:lnTo>
                    <a:pt x="26" y="6"/>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22" name="Freeform 436"/>
            <p:cNvSpPr/>
            <p:nvPr/>
          </p:nvSpPr>
          <p:spPr bwMode="auto">
            <a:xfrm>
              <a:off x="180" y="1516"/>
              <a:ext cx="21" cy="9"/>
            </a:xfrm>
            <a:custGeom>
              <a:avLst/>
              <a:gdLst/>
              <a:ahLst/>
              <a:cxnLst>
                <a:cxn ang="0">
                  <a:pos x="19" y="7"/>
                </a:cxn>
                <a:cxn ang="0">
                  <a:pos x="12" y="8"/>
                </a:cxn>
                <a:cxn ang="0">
                  <a:pos x="0" y="4"/>
                </a:cxn>
                <a:cxn ang="0">
                  <a:pos x="19" y="0"/>
                </a:cxn>
                <a:cxn ang="0">
                  <a:pos x="19" y="7"/>
                </a:cxn>
              </a:cxnLst>
              <a:rect l="0" t="0" r="r" b="b"/>
              <a:pathLst>
                <a:path w="19" h="8">
                  <a:moveTo>
                    <a:pt x="19" y="7"/>
                  </a:moveTo>
                  <a:lnTo>
                    <a:pt x="12" y="8"/>
                  </a:lnTo>
                  <a:lnTo>
                    <a:pt x="0" y="4"/>
                  </a:lnTo>
                  <a:lnTo>
                    <a:pt x="19" y="0"/>
                  </a:lnTo>
                  <a:lnTo>
                    <a:pt x="19" y="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23" name="Freeform 437"/>
            <p:cNvSpPr/>
            <p:nvPr/>
          </p:nvSpPr>
          <p:spPr bwMode="auto">
            <a:xfrm>
              <a:off x="575" y="1555"/>
              <a:ext cx="21" cy="15"/>
            </a:xfrm>
            <a:custGeom>
              <a:avLst/>
              <a:gdLst/>
              <a:ahLst/>
              <a:cxnLst>
                <a:cxn ang="0">
                  <a:pos x="15" y="14"/>
                </a:cxn>
                <a:cxn ang="0">
                  <a:pos x="12" y="10"/>
                </a:cxn>
                <a:cxn ang="0">
                  <a:pos x="9" y="5"/>
                </a:cxn>
                <a:cxn ang="0">
                  <a:pos x="18" y="9"/>
                </a:cxn>
                <a:cxn ang="0">
                  <a:pos x="17" y="6"/>
                </a:cxn>
                <a:cxn ang="0">
                  <a:pos x="12" y="5"/>
                </a:cxn>
                <a:cxn ang="0">
                  <a:pos x="15" y="0"/>
                </a:cxn>
                <a:cxn ang="0">
                  <a:pos x="6" y="4"/>
                </a:cxn>
                <a:cxn ang="0">
                  <a:pos x="5" y="8"/>
                </a:cxn>
                <a:cxn ang="0">
                  <a:pos x="0" y="9"/>
                </a:cxn>
                <a:cxn ang="0">
                  <a:pos x="4" y="15"/>
                </a:cxn>
                <a:cxn ang="0">
                  <a:pos x="6" y="9"/>
                </a:cxn>
                <a:cxn ang="0">
                  <a:pos x="15" y="14"/>
                </a:cxn>
              </a:cxnLst>
              <a:rect l="0" t="0" r="r" b="b"/>
              <a:pathLst>
                <a:path w="18" h="15">
                  <a:moveTo>
                    <a:pt x="15" y="14"/>
                  </a:moveTo>
                  <a:lnTo>
                    <a:pt x="12" y="10"/>
                  </a:lnTo>
                  <a:lnTo>
                    <a:pt x="9" y="5"/>
                  </a:lnTo>
                  <a:lnTo>
                    <a:pt x="18" y="9"/>
                  </a:lnTo>
                  <a:lnTo>
                    <a:pt x="17" y="6"/>
                  </a:lnTo>
                  <a:lnTo>
                    <a:pt x="12" y="5"/>
                  </a:lnTo>
                  <a:lnTo>
                    <a:pt x="15" y="0"/>
                  </a:lnTo>
                  <a:lnTo>
                    <a:pt x="6" y="4"/>
                  </a:lnTo>
                  <a:lnTo>
                    <a:pt x="5" y="8"/>
                  </a:lnTo>
                  <a:lnTo>
                    <a:pt x="0" y="9"/>
                  </a:lnTo>
                  <a:lnTo>
                    <a:pt x="4" y="15"/>
                  </a:lnTo>
                  <a:lnTo>
                    <a:pt x="6" y="9"/>
                  </a:lnTo>
                  <a:lnTo>
                    <a:pt x="15" y="1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24" name="Freeform 438"/>
            <p:cNvSpPr/>
            <p:nvPr/>
          </p:nvSpPr>
          <p:spPr bwMode="auto">
            <a:xfrm>
              <a:off x="570" y="1569"/>
              <a:ext cx="15" cy="25"/>
            </a:xfrm>
            <a:custGeom>
              <a:avLst/>
              <a:gdLst/>
              <a:ahLst/>
              <a:cxnLst>
                <a:cxn ang="0">
                  <a:pos x="0" y="21"/>
                </a:cxn>
                <a:cxn ang="0">
                  <a:pos x="12" y="0"/>
                </a:cxn>
                <a:cxn ang="0">
                  <a:pos x="4" y="4"/>
                </a:cxn>
                <a:cxn ang="0">
                  <a:pos x="0" y="21"/>
                </a:cxn>
              </a:cxnLst>
              <a:rect l="0" t="0" r="r" b="b"/>
              <a:pathLst>
                <a:path w="12" h="21">
                  <a:moveTo>
                    <a:pt x="0" y="21"/>
                  </a:moveTo>
                  <a:lnTo>
                    <a:pt x="12" y="0"/>
                  </a:lnTo>
                  <a:lnTo>
                    <a:pt x="4" y="4"/>
                  </a:lnTo>
                  <a:lnTo>
                    <a:pt x="0" y="2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25" name="Freeform 439"/>
            <p:cNvSpPr/>
            <p:nvPr/>
          </p:nvSpPr>
          <p:spPr bwMode="auto">
            <a:xfrm>
              <a:off x="591" y="1576"/>
              <a:ext cx="14" cy="15"/>
            </a:xfrm>
            <a:custGeom>
              <a:avLst/>
              <a:gdLst/>
              <a:ahLst/>
              <a:cxnLst>
                <a:cxn ang="0">
                  <a:pos x="11" y="7"/>
                </a:cxn>
                <a:cxn ang="0">
                  <a:pos x="12" y="5"/>
                </a:cxn>
                <a:cxn ang="0">
                  <a:pos x="5" y="0"/>
                </a:cxn>
                <a:cxn ang="0">
                  <a:pos x="0" y="8"/>
                </a:cxn>
                <a:cxn ang="0">
                  <a:pos x="5" y="11"/>
                </a:cxn>
                <a:cxn ang="0">
                  <a:pos x="7" y="6"/>
                </a:cxn>
                <a:cxn ang="0">
                  <a:pos x="11" y="7"/>
                </a:cxn>
              </a:cxnLst>
              <a:rect l="0" t="0" r="r" b="b"/>
              <a:pathLst>
                <a:path w="12" h="11">
                  <a:moveTo>
                    <a:pt x="11" y="7"/>
                  </a:moveTo>
                  <a:lnTo>
                    <a:pt x="12" y="5"/>
                  </a:lnTo>
                  <a:lnTo>
                    <a:pt x="5" y="0"/>
                  </a:lnTo>
                  <a:lnTo>
                    <a:pt x="0" y="8"/>
                  </a:lnTo>
                  <a:lnTo>
                    <a:pt x="5" y="11"/>
                  </a:lnTo>
                  <a:lnTo>
                    <a:pt x="7" y="6"/>
                  </a:lnTo>
                  <a:lnTo>
                    <a:pt x="11" y="7"/>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26" name="Freeform 440"/>
            <p:cNvSpPr/>
            <p:nvPr/>
          </p:nvSpPr>
          <p:spPr bwMode="auto">
            <a:xfrm>
              <a:off x="577" y="1581"/>
              <a:ext cx="14" cy="15"/>
            </a:xfrm>
            <a:custGeom>
              <a:avLst/>
              <a:gdLst/>
              <a:ahLst/>
              <a:cxnLst>
                <a:cxn ang="0">
                  <a:pos x="12" y="4"/>
                </a:cxn>
                <a:cxn ang="0">
                  <a:pos x="0" y="12"/>
                </a:cxn>
                <a:cxn ang="0">
                  <a:pos x="6" y="0"/>
                </a:cxn>
                <a:cxn ang="0">
                  <a:pos x="12" y="4"/>
                </a:cxn>
              </a:cxnLst>
              <a:rect l="0" t="0" r="r" b="b"/>
              <a:pathLst>
                <a:path w="12" h="12">
                  <a:moveTo>
                    <a:pt x="12" y="4"/>
                  </a:moveTo>
                  <a:lnTo>
                    <a:pt x="0" y="12"/>
                  </a:lnTo>
                  <a:lnTo>
                    <a:pt x="6" y="0"/>
                  </a:lnTo>
                  <a:lnTo>
                    <a:pt x="12" y="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27" name="Freeform 441"/>
            <p:cNvSpPr/>
            <p:nvPr/>
          </p:nvSpPr>
          <p:spPr bwMode="auto">
            <a:xfrm>
              <a:off x="1333" y="1885"/>
              <a:ext cx="38" cy="9"/>
            </a:xfrm>
            <a:custGeom>
              <a:avLst/>
              <a:gdLst/>
              <a:ahLst/>
              <a:cxnLst>
                <a:cxn ang="0">
                  <a:pos x="35" y="1"/>
                </a:cxn>
                <a:cxn ang="0">
                  <a:pos x="25" y="4"/>
                </a:cxn>
                <a:cxn ang="0">
                  <a:pos x="27" y="0"/>
                </a:cxn>
                <a:cxn ang="0">
                  <a:pos x="0" y="8"/>
                </a:cxn>
                <a:cxn ang="0">
                  <a:pos x="17" y="5"/>
                </a:cxn>
                <a:cxn ang="0">
                  <a:pos x="35" y="1"/>
                </a:cxn>
              </a:cxnLst>
              <a:rect l="0" t="0" r="r" b="b"/>
              <a:pathLst>
                <a:path w="35" h="8">
                  <a:moveTo>
                    <a:pt x="35" y="1"/>
                  </a:moveTo>
                  <a:lnTo>
                    <a:pt x="25" y="4"/>
                  </a:lnTo>
                  <a:lnTo>
                    <a:pt x="27" y="0"/>
                  </a:lnTo>
                  <a:lnTo>
                    <a:pt x="0" y="8"/>
                  </a:lnTo>
                  <a:lnTo>
                    <a:pt x="17" y="5"/>
                  </a:lnTo>
                  <a:lnTo>
                    <a:pt x="35" y="1"/>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sp>
          <p:nvSpPr>
            <p:cNvPr id="13628" name="Freeform 442"/>
            <p:cNvSpPr/>
            <p:nvPr/>
          </p:nvSpPr>
          <p:spPr bwMode="auto">
            <a:xfrm>
              <a:off x="2236" y="2154"/>
              <a:ext cx="146" cy="136"/>
            </a:xfrm>
            <a:custGeom>
              <a:avLst/>
              <a:gdLst/>
              <a:ahLst/>
              <a:cxnLst>
                <a:cxn ang="0">
                  <a:pos x="2" y="114"/>
                </a:cxn>
                <a:cxn ang="0">
                  <a:pos x="0" y="124"/>
                </a:cxn>
                <a:cxn ang="0">
                  <a:pos x="0" y="114"/>
                </a:cxn>
                <a:cxn ang="0">
                  <a:pos x="11" y="91"/>
                </a:cxn>
                <a:cxn ang="0">
                  <a:pos x="21" y="70"/>
                </a:cxn>
                <a:cxn ang="0">
                  <a:pos x="18" y="72"/>
                </a:cxn>
                <a:cxn ang="0">
                  <a:pos x="31" y="58"/>
                </a:cxn>
                <a:cxn ang="0">
                  <a:pos x="36" y="43"/>
                </a:cxn>
                <a:cxn ang="0">
                  <a:pos x="42" y="30"/>
                </a:cxn>
                <a:cxn ang="0">
                  <a:pos x="54" y="18"/>
                </a:cxn>
                <a:cxn ang="0">
                  <a:pos x="63" y="0"/>
                </a:cxn>
                <a:cxn ang="0">
                  <a:pos x="80" y="0"/>
                </a:cxn>
                <a:cxn ang="0">
                  <a:pos x="98" y="0"/>
                </a:cxn>
                <a:cxn ang="0">
                  <a:pos x="115" y="0"/>
                </a:cxn>
                <a:cxn ang="0">
                  <a:pos x="132" y="0"/>
                </a:cxn>
                <a:cxn ang="0">
                  <a:pos x="132" y="7"/>
                </a:cxn>
                <a:cxn ang="0">
                  <a:pos x="132" y="30"/>
                </a:cxn>
                <a:cxn ang="0">
                  <a:pos x="119" y="30"/>
                </a:cxn>
                <a:cxn ang="0">
                  <a:pos x="107" y="30"/>
                </a:cxn>
                <a:cxn ang="0">
                  <a:pos x="93" y="30"/>
                </a:cxn>
                <a:cxn ang="0">
                  <a:pos x="80" y="30"/>
                </a:cxn>
                <a:cxn ang="0">
                  <a:pos x="80" y="53"/>
                </a:cxn>
                <a:cxn ang="0">
                  <a:pos x="79" y="76"/>
                </a:cxn>
                <a:cxn ang="0">
                  <a:pos x="63" y="84"/>
                </a:cxn>
                <a:cxn ang="0">
                  <a:pos x="63" y="99"/>
                </a:cxn>
                <a:cxn ang="0">
                  <a:pos x="63" y="114"/>
                </a:cxn>
                <a:cxn ang="0">
                  <a:pos x="48" y="114"/>
                </a:cxn>
                <a:cxn ang="0">
                  <a:pos x="32" y="114"/>
                </a:cxn>
                <a:cxn ang="0">
                  <a:pos x="17" y="114"/>
                </a:cxn>
                <a:cxn ang="0">
                  <a:pos x="2" y="114"/>
                </a:cxn>
              </a:cxnLst>
              <a:rect l="0" t="0" r="r" b="b"/>
              <a:pathLst>
                <a:path w="132" h="124">
                  <a:moveTo>
                    <a:pt x="2" y="114"/>
                  </a:moveTo>
                  <a:lnTo>
                    <a:pt x="0" y="124"/>
                  </a:lnTo>
                  <a:lnTo>
                    <a:pt x="0" y="114"/>
                  </a:lnTo>
                  <a:lnTo>
                    <a:pt x="11" y="91"/>
                  </a:lnTo>
                  <a:lnTo>
                    <a:pt x="21" y="70"/>
                  </a:lnTo>
                  <a:lnTo>
                    <a:pt x="18" y="72"/>
                  </a:lnTo>
                  <a:lnTo>
                    <a:pt x="31" y="58"/>
                  </a:lnTo>
                  <a:lnTo>
                    <a:pt x="36" y="43"/>
                  </a:lnTo>
                  <a:lnTo>
                    <a:pt x="42" y="30"/>
                  </a:lnTo>
                  <a:lnTo>
                    <a:pt x="54" y="18"/>
                  </a:lnTo>
                  <a:lnTo>
                    <a:pt x="63" y="0"/>
                  </a:lnTo>
                  <a:lnTo>
                    <a:pt x="80" y="0"/>
                  </a:lnTo>
                  <a:lnTo>
                    <a:pt x="98" y="0"/>
                  </a:lnTo>
                  <a:lnTo>
                    <a:pt x="115" y="0"/>
                  </a:lnTo>
                  <a:lnTo>
                    <a:pt x="132" y="0"/>
                  </a:lnTo>
                  <a:lnTo>
                    <a:pt x="132" y="7"/>
                  </a:lnTo>
                  <a:lnTo>
                    <a:pt x="132" y="30"/>
                  </a:lnTo>
                  <a:lnTo>
                    <a:pt x="119" y="30"/>
                  </a:lnTo>
                  <a:lnTo>
                    <a:pt x="107" y="30"/>
                  </a:lnTo>
                  <a:lnTo>
                    <a:pt x="93" y="30"/>
                  </a:lnTo>
                  <a:lnTo>
                    <a:pt x="80" y="30"/>
                  </a:lnTo>
                  <a:lnTo>
                    <a:pt x="80" y="53"/>
                  </a:lnTo>
                  <a:lnTo>
                    <a:pt x="79" y="76"/>
                  </a:lnTo>
                  <a:lnTo>
                    <a:pt x="63" y="84"/>
                  </a:lnTo>
                  <a:lnTo>
                    <a:pt x="63" y="99"/>
                  </a:lnTo>
                  <a:lnTo>
                    <a:pt x="63" y="114"/>
                  </a:lnTo>
                  <a:lnTo>
                    <a:pt x="48" y="114"/>
                  </a:lnTo>
                  <a:lnTo>
                    <a:pt x="32" y="114"/>
                  </a:lnTo>
                  <a:lnTo>
                    <a:pt x="17" y="114"/>
                  </a:lnTo>
                  <a:lnTo>
                    <a:pt x="2" y="114"/>
                  </a:lnTo>
                  <a:close/>
                </a:path>
              </a:pathLst>
            </a:custGeom>
          </p:spPr>
          <p:style>
            <a:lnRef idx="1">
              <a:schemeClr val="accent3"/>
            </a:lnRef>
            <a:fillRef idx="3">
              <a:schemeClr val="accent3"/>
            </a:fillRef>
            <a:effectRef idx="2">
              <a:schemeClr val="accent3"/>
            </a:effectRef>
            <a:fontRef idx="minor">
              <a:schemeClr val="lt1"/>
            </a:fontRef>
          </p:style>
          <p:txBody>
            <a:bodyPr/>
            <a:lstStyle/>
            <a:p>
              <a:pPr>
                <a:defRPr/>
              </a:pPr>
              <a:endParaRPr lang="zh-CN" altLang="en-US"/>
            </a:p>
          </p:txBody>
        </p:sp>
      </p:grpSp>
      <p:sp>
        <p:nvSpPr>
          <p:cNvPr id="445" name="Freeform 3"/>
          <p:cNvSpPr/>
          <p:nvPr/>
        </p:nvSpPr>
        <p:spPr>
          <a:xfrm>
            <a:off x="6265990" y="332656"/>
            <a:ext cx="5929323" cy="304800"/>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dirty="0">
                <a:latin typeface="禹卫书法行书简体&#10;" panose="02000603000000000000" pitchFamily="2" charset="-122"/>
                <a:ea typeface="禹卫书法行书简体&#10;" panose="02000603000000000000" pitchFamily="2" charset="-122"/>
              </a:rPr>
              <a:t>全球矿产资源战略研究中心  </a:t>
            </a:r>
            <a:r>
              <a:rPr lang="en-US" altLang="zh-CN" sz="1400" dirty="0">
                <a:solidFill>
                  <a:schemeClr val="tx1"/>
                </a:solidFill>
                <a:latin typeface="DokChampa" panose="020B0604020202020204" pitchFamily="34" charset="-34"/>
                <a:ea typeface="禹卫书法行书简体&#10;" panose="02000603000000000000" pitchFamily="2" charset="-122"/>
                <a:cs typeface="DokChampa" panose="020B0604020202020204" pitchFamily="34" charset="-34"/>
              </a:rPr>
              <a:t>Strategy Center · CAGS &amp; CGS</a:t>
            </a:r>
            <a:endParaRPr lang="zh-CN" altLang="en-US" sz="1400" dirty="0">
              <a:solidFill>
                <a:schemeClr val="tx1"/>
              </a:solidFill>
              <a:latin typeface="DokChampa" panose="020B0604020202020204" pitchFamily="34" charset="-34"/>
              <a:ea typeface="禹卫书法行书简体&#10;" panose="02000603000000000000" pitchFamily="2" charset="-122"/>
              <a:cs typeface="DokChampa" panose="020B0604020202020204" pitchFamily="34" charset="-34"/>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矩形 1"/>
          <p:cNvSpPr>
            <a:spLocks noChangeArrowheads="1"/>
          </p:cNvSpPr>
          <p:nvPr/>
        </p:nvSpPr>
        <p:spPr bwMode="auto">
          <a:xfrm>
            <a:off x="2351088" y="4292600"/>
            <a:ext cx="7848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en-US" altLang="zh-CN" sz="1800" dirty="0">
                <a:latin typeface="宋体" panose="02010600030101010101" pitchFamily="2" charset="-122"/>
              </a:rPr>
              <a:t>2000—2020</a:t>
            </a:r>
            <a:r>
              <a:rPr lang="zh-CN" altLang="en-US" sz="1800" dirty="0">
                <a:latin typeface="宋体" panose="02010600030101010101" pitchFamily="2" charset="-122"/>
              </a:rPr>
              <a:t>年，全球累计生产稀土 </a:t>
            </a:r>
            <a:r>
              <a:rPr lang="en-US" altLang="zh-CN" sz="1800" dirty="0">
                <a:latin typeface="宋体" panose="02010600030101010101" pitchFamily="2" charset="-122"/>
              </a:rPr>
              <a:t>272.7 </a:t>
            </a:r>
            <a:r>
              <a:rPr lang="zh-CN" altLang="en-US" sz="1800" dirty="0">
                <a:latin typeface="宋体" panose="02010600030101010101" pitchFamily="2" charset="-122"/>
              </a:rPr>
              <a:t>万吨（稀土氧化物），中国累计生产稀土 </a:t>
            </a:r>
            <a:r>
              <a:rPr lang="en-US" altLang="zh-CN" sz="1800" dirty="0">
                <a:latin typeface="宋体" panose="02010600030101010101" pitchFamily="2" charset="-122"/>
              </a:rPr>
              <a:t>227.0 </a:t>
            </a:r>
            <a:r>
              <a:rPr lang="zh-CN" altLang="en-US" sz="1800" dirty="0">
                <a:latin typeface="宋体" panose="02010600030101010101" pitchFamily="2" charset="-122"/>
              </a:rPr>
              <a:t>万吨，占全球生产总量的 </a:t>
            </a:r>
            <a:r>
              <a:rPr lang="en-US" altLang="zh-CN" sz="1800" dirty="0">
                <a:latin typeface="宋体" panose="02010600030101010101" pitchFamily="2" charset="-122"/>
              </a:rPr>
              <a:t>83.3%</a:t>
            </a: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全球稀土产业已形成“一大多小”的多元化供应格局</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en-US" altLang="zh-CN" sz="1800" dirty="0">
                <a:latin typeface="宋体" panose="02010600030101010101" pitchFamily="2" charset="-122"/>
              </a:rPr>
              <a:t>2022</a:t>
            </a:r>
            <a:r>
              <a:rPr lang="zh-CN" altLang="en-US" sz="1800" dirty="0">
                <a:latin typeface="宋体" panose="02010600030101010101" pitchFamily="2" charset="-122"/>
              </a:rPr>
              <a:t>年，中国稀土产量约为</a:t>
            </a:r>
            <a:r>
              <a:rPr lang="en-US" altLang="zh-CN" sz="1800" dirty="0">
                <a:latin typeface="宋体" panose="02010600030101010101" pitchFamily="2" charset="-122"/>
              </a:rPr>
              <a:t>21</a:t>
            </a:r>
            <a:r>
              <a:rPr lang="zh-CN" altLang="en-US" sz="1800" dirty="0">
                <a:latin typeface="宋体" panose="02010600030101010101" pitchFamily="2" charset="-122"/>
              </a:rPr>
              <a:t>万吨，约占全球</a:t>
            </a:r>
            <a:r>
              <a:rPr lang="en-US" altLang="zh-CN" sz="1800" dirty="0">
                <a:latin typeface="宋体" panose="02010600030101010101" pitchFamily="2" charset="-122"/>
              </a:rPr>
              <a:t>70%</a:t>
            </a: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美、澳、巴、印等国的稀土产量全球占比已经上升至</a:t>
            </a:r>
            <a:r>
              <a:rPr lang="en-US" altLang="zh-CN" sz="1800" dirty="0">
                <a:latin typeface="宋体" panose="02010600030101010101" pitchFamily="2" charset="-122"/>
              </a:rPr>
              <a:t>30%</a:t>
            </a: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美国由于国内没有完整的冶炼分离产业链而被迫由中国代理加工</a:t>
            </a:r>
            <a:endParaRPr lang="en-US" altLang="zh-CN" sz="1800" dirty="0">
              <a:latin typeface="宋体" panose="02010600030101010101" pitchFamily="2" charset="-122"/>
            </a:endParaRPr>
          </a:p>
        </p:txBody>
      </p:sp>
      <p:pic>
        <p:nvPicPr>
          <p:cNvPr id="52227"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44450"/>
            <a:ext cx="619125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矩形 2"/>
          <p:cNvSpPr>
            <a:spLocks noChangeArrowheads="1"/>
          </p:cNvSpPr>
          <p:nvPr/>
        </p:nvSpPr>
        <p:spPr bwMode="auto">
          <a:xfrm>
            <a:off x="5080000" y="4005263"/>
            <a:ext cx="203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zh-CN" altLang="en-US" sz="1800" dirty="0">
                <a:solidFill>
                  <a:srgbClr val="FFFF00"/>
                </a:solidFill>
                <a:latin typeface="+mn-ea"/>
                <a:ea typeface="+mn-ea"/>
              </a:rPr>
              <a:t>全球稀土供应变化</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2190750" y="4724400"/>
            <a:ext cx="9234488"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中国稀土矿的加工量占全球 </a:t>
            </a:r>
            <a:r>
              <a:rPr lang="en-US" altLang="zh-CN" sz="1800" dirty="0">
                <a:latin typeface="宋体" panose="02010600030101010101" pitchFamily="2" charset="-122"/>
              </a:rPr>
              <a:t>85% </a:t>
            </a:r>
            <a:r>
              <a:rPr lang="zh-CN" altLang="en-US" sz="1800" dirty="0">
                <a:latin typeface="宋体" panose="02010600030101010101" pitchFamily="2" charset="-122"/>
              </a:rPr>
              <a:t>以上；</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en-US" altLang="zh-CN" sz="1800" dirty="0">
                <a:latin typeface="宋体" panose="02010600030101010101" pitchFamily="2" charset="-122"/>
              </a:rPr>
              <a:t>2022</a:t>
            </a:r>
            <a:r>
              <a:rPr lang="zh-CN" altLang="en-US" sz="1800" dirty="0">
                <a:latin typeface="宋体" panose="02010600030101010101" pitchFamily="2" charset="-122"/>
              </a:rPr>
              <a:t>年，中国稀土净进口</a:t>
            </a:r>
            <a:r>
              <a:rPr lang="en-US" altLang="zh-CN" sz="1800" dirty="0">
                <a:latin typeface="宋体" panose="02010600030101010101" pitchFamily="2" charset="-122"/>
              </a:rPr>
              <a:t>2.73</a:t>
            </a:r>
            <a:r>
              <a:rPr lang="zh-CN" altLang="en-US" sz="1800" dirty="0">
                <a:latin typeface="宋体" panose="02010600030101010101" pitchFamily="2" charset="-122"/>
              </a:rPr>
              <a:t>万吨</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净进口主要为稀土矿、未列名氧化稀土、未列名稀土金属及其混合物的化合物为主</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进口主要来源于美国（</a:t>
            </a:r>
            <a:r>
              <a:rPr lang="en-US" altLang="zh-CN" sz="1800" dirty="0">
                <a:latin typeface="宋体" panose="02010600030101010101" pitchFamily="2" charset="-122"/>
              </a:rPr>
              <a:t>3.84</a:t>
            </a:r>
            <a:r>
              <a:rPr lang="zh-CN" altLang="en-US" sz="1800" dirty="0">
                <a:latin typeface="宋体" panose="02010600030101010101" pitchFamily="2" charset="-122"/>
              </a:rPr>
              <a:t>万吨）和缅甸（</a:t>
            </a:r>
            <a:r>
              <a:rPr lang="en-US" altLang="zh-CN" sz="1800" dirty="0">
                <a:latin typeface="宋体" panose="02010600030101010101" pitchFamily="2" charset="-122"/>
              </a:rPr>
              <a:t>1.87</a:t>
            </a:r>
            <a:r>
              <a:rPr lang="zh-CN" altLang="en-US" sz="1800" dirty="0">
                <a:latin typeface="宋体" panose="02010600030101010101" pitchFamily="2" charset="-122"/>
              </a:rPr>
              <a:t>万吨）</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美、澳、日已初步建成独立于中国的稀土供应链和产业链</a:t>
            </a:r>
            <a:endParaRPr lang="en-US" altLang="zh-CN" sz="1800" dirty="0">
              <a:latin typeface="宋体" panose="02010600030101010101" pitchFamily="2" charset="-122"/>
            </a:endParaRPr>
          </a:p>
        </p:txBody>
      </p:sp>
      <p:sp>
        <p:nvSpPr>
          <p:cNvPr id="54275" name="矩形 2"/>
          <p:cNvSpPr>
            <a:spLocks noChangeArrowheads="1"/>
          </p:cNvSpPr>
          <p:nvPr/>
        </p:nvSpPr>
        <p:spPr bwMode="auto">
          <a:xfrm>
            <a:off x="4738688" y="43053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zh-CN" altLang="en-US" sz="1800" dirty="0">
                <a:solidFill>
                  <a:srgbClr val="FFFF00"/>
                </a:solidFill>
                <a:latin typeface="+mn-ea"/>
                <a:ea typeface="+mn-ea"/>
              </a:rPr>
              <a:t>全球稀土贸易图</a:t>
            </a:r>
          </a:p>
        </p:txBody>
      </p:sp>
      <p:pic>
        <p:nvPicPr>
          <p:cNvPr id="54276"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211138"/>
            <a:ext cx="7900988"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1975" y="190500"/>
            <a:ext cx="5988050"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矩形 1"/>
          <p:cNvSpPr>
            <a:spLocks noChangeArrowheads="1"/>
          </p:cNvSpPr>
          <p:nvPr/>
        </p:nvSpPr>
        <p:spPr bwMode="auto">
          <a:xfrm>
            <a:off x="1703388" y="4179888"/>
            <a:ext cx="97218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中国在国际轻稀土供应市场的垄断地位有所削弱，但统治地位不会丧失</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一是由于巨大的资源优势</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二是有很强的成本优势</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三是选、冶、分离方面的技术优势</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重稀土中国的供应地位下降，东南亚地区，尤其是缅甸供应地位上升</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具体供应量主要受稀土采、冶控制指标影响</a:t>
            </a:r>
          </a:p>
        </p:txBody>
      </p:sp>
      <p:sp>
        <p:nvSpPr>
          <p:cNvPr id="56324" name="矩形 2"/>
          <p:cNvSpPr>
            <a:spLocks noChangeArrowheads="1"/>
          </p:cNvSpPr>
          <p:nvPr/>
        </p:nvSpPr>
        <p:spPr bwMode="auto">
          <a:xfrm>
            <a:off x="4849813" y="3703638"/>
            <a:ext cx="2492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a:solidFill>
                  <a:srgbClr val="FFFF00"/>
                </a:solidFill>
              </a:rPr>
              <a:t>中国稀土供应能力预测</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8370"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115888"/>
            <a:ext cx="78486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7"/>
          <p:cNvSpPr txBox="1">
            <a:spLocks noChangeArrowheads="1"/>
          </p:cNvSpPr>
          <p:nvPr/>
        </p:nvSpPr>
        <p:spPr bwMode="auto">
          <a:xfrm>
            <a:off x="4125913" y="4335463"/>
            <a:ext cx="422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en-US" altLang="zh-CN" sz="1800" dirty="0">
                <a:solidFill>
                  <a:srgbClr val="FFFF00"/>
                </a:solidFill>
                <a:latin typeface="+mn-ea"/>
                <a:ea typeface="+mn-ea"/>
              </a:rPr>
              <a:t>2020-2035</a:t>
            </a:r>
            <a:r>
              <a:rPr lang="zh-CN" altLang="en-US" sz="1800" dirty="0">
                <a:solidFill>
                  <a:srgbClr val="FFFF00"/>
                </a:solidFill>
                <a:latin typeface="+mn-ea"/>
                <a:ea typeface="+mn-ea"/>
              </a:rPr>
              <a:t>年全球稀土二次资源回收潜力</a:t>
            </a:r>
          </a:p>
        </p:txBody>
      </p:sp>
      <p:sp>
        <p:nvSpPr>
          <p:cNvPr id="58372" name="矩形 1"/>
          <p:cNvSpPr>
            <a:spLocks noChangeArrowheads="1"/>
          </p:cNvSpPr>
          <p:nvPr/>
        </p:nvSpPr>
        <p:spPr bwMode="auto">
          <a:xfrm>
            <a:off x="1919288" y="4622800"/>
            <a:ext cx="835342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en-US" altLang="zh-CN" sz="1800" dirty="0">
                <a:latin typeface="宋体" panose="02010600030101010101" pitchFamily="2" charset="-122"/>
              </a:rPr>
              <a:t>2020 </a:t>
            </a:r>
            <a:r>
              <a:rPr lang="zh-CN" altLang="en-US" sz="1800" dirty="0">
                <a:latin typeface="宋体" panose="02010600030101010101" pitchFamily="2" charset="-122"/>
              </a:rPr>
              <a:t>年全球稀土二次回收潜力约 </a:t>
            </a:r>
            <a:r>
              <a:rPr lang="en-US" altLang="zh-CN" sz="1800" dirty="0">
                <a:latin typeface="宋体" panose="02010600030101010101" pitchFamily="2" charset="-122"/>
              </a:rPr>
              <a:t>10.8 </a:t>
            </a:r>
            <a:r>
              <a:rPr lang="zh-CN" altLang="en-US" sz="1800" dirty="0">
                <a:latin typeface="宋体" panose="02010600030101010101" pitchFamily="2" charset="-122"/>
              </a:rPr>
              <a:t>万吨，如果二次回收潜力按 </a:t>
            </a:r>
            <a:r>
              <a:rPr lang="en-US" altLang="zh-CN" sz="1800" dirty="0">
                <a:latin typeface="宋体" panose="02010600030101010101" pitchFamily="2" charset="-122"/>
              </a:rPr>
              <a:t>50% </a:t>
            </a:r>
            <a:r>
              <a:rPr lang="zh-CN" altLang="en-US" sz="1800" dirty="0">
                <a:latin typeface="宋体" panose="02010600030101010101" pitchFamily="2" charset="-122"/>
              </a:rPr>
              <a:t>实现循环利用，可满足全球约 </a:t>
            </a:r>
            <a:r>
              <a:rPr lang="en-US" altLang="zh-CN" sz="1800" dirty="0">
                <a:latin typeface="宋体" panose="02010600030101010101" pitchFamily="2" charset="-122"/>
              </a:rPr>
              <a:t>1/5 </a:t>
            </a:r>
            <a:r>
              <a:rPr lang="zh-CN" altLang="en-US" sz="1800" dirty="0">
                <a:latin typeface="宋体" panose="02010600030101010101" pitchFamily="2" charset="-122"/>
              </a:rPr>
              <a:t>的稀土需求</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en-US" altLang="zh-CN" sz="1800" dirty="0">
                <a:latin typeface="宋体" panose="02010600030101010101" pitchFamily="2" charset="-122"/>
              </a:rPr>
              <a:t>2023-2035</a:t>
            </a:r>
            <a:r>
              <a:rPr lang="zh-CN" altLang="en-US" sz="1800" dirty="0">
                <a:latin typeface="宋体" panose="02010600030101010101" pitchFamily="2" charset="-122"/>
              </a:rPr>
              <a:t>年，全球年稀土回收潜力持续增加</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回收潜力累积量为</a:t>
            </a:r>
            <a:r>
              <a:rPr lang="en-US" altLang="zh-CN" sz="1800" dirty="0">
                <a:latin typeface="宋体" panose="02010600030101010101" pitchFamily="2" charset="-122"/>
              </a:rPr>
              <a:t>200</a:t>
            </a:r>
            <a:r>
              <a:rPr lang="zh-CN" altLang="en-US" sz="1800" dirty="0">
                <a:latin typeface="宋体" panose="02010600030101010101" pitchFamily="2" charset="-122"/>
              </a:rPr>
              <a:t>万吨，分布在永磁、催化剂等行业</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现阶段，主要经济体稀土实际回收量与回收潜力相比微乎其微</a:t>
            </a:r>
            <a:endParaRPr lang="en-US" altLang="zh-CN" sz="1800" dirty="0">
              <a:latin typeface="宋体" panose="02010600030101010101" pitchFamily="2"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Text Box 7"/>
          <p:cNvSpPr txBox="1">
            <a:spLocks noChangeArrowheads="1"/>
          </p:cNvSpPr>
          <p:nvPr/>
        </p:nvSpPr>
        <p:spPr bwMode="auto">
          <a:xfrm>
            <a:off x="4051300" y="4564063"/>
            <a:ext cx="422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en-US" altLang="zh-CN" sz="1800" dirty="0">
                <a:solidFill>
                  <a:srgbClr val="FFFF00"/>
                </a:solidFill>
                <a:latin typeface="+mn-ea"/>
                <a:ea typeface="+mn-ea"/>
              </a:rPr>
              <a:t>2020-2035</a:t>
            </a:r>
            <a:r>
              <a:rPr lang="zh-CN" altLang="en-US" sz="1800" dirty="0">
                <a:solidFill>
                  <a:srgbClr val="FFFF00"/>
                </a:solidFill>
                <a:latin typeface="+mn-ea"/>
                <a:ea typeface="+mn-ea"/>
              </a:rPr>
              <a:t>年中国稀土二次资源回收潜力</a:t>
            </a:r>
          </a:p>
        </p:txBody>
      </p:sp>
      <p:sp>
        <p:nvSpPr>
          <p:cNvPr id="60419" name="矩形 1"/>
          <p:cNvSpPr>
            <a:spLocks noChangeArrowheads="1"/>
          </p:cNvSpPr>
          <p:nvPr/>
        </p:nvSpPr>
        <p:spPr bwMode="auto">
          <a:xfrm>
            <a:off x="2351088" y="4941888"/>
            <a:ext cx="767238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en-US" altLang="zh-CN" sz="1800">
                <a:latin typeface="宋体" panose="02010600030101010101" pitchFamily="2" charset="-122"/>
              </a:rPr>
              <a:t>2023-2035</a:t>
            </a:r>
            <a:r>
              <a:rPr lang="zh-CN" altLang="en-US" sz="1800">
                <a:latin typeface="宋体" panose="02010600030101010101" pitchFamily="2" charset="-122"/>
              </a:rPr>
              <a:t>年，中国稀土二次资源回收潜力累积量为</a:t>
            </a:r>
            <a:r>
              <a:rPr lang="en-US" altLang="zh-CN" sz="1800">
                <a:latin typeface="宋体" panose="02010600030101010101" pitchFamily="2" charset="-122"/>
              </a:rPr>
              <a:t>110</a:t>
            </a:r>
            <a:r>
              <a:rPr lang="zh-CN" altLang="en-US" sz="1800">
                <a:latin typeface="宋体" panose="02010600030101010101" pitchFamily="2" charset="-122"/>
              </a:rPr>
              <a:t>万吨</a:t>
            </a:r>
            <a:endParaRPr lang="en-US" altLang="zh-CN" sz="180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en-US" altLang="zh-CN" sz="1800">
                <a:latin typeface="宋体" panose="02010600030101010101" pitchFamily="2" charset="-122"/>
              </a:rPr>
              <a:t>2035</a:t>
            </a:r>
            <a:r>
              <a:rPr lang="zh-CN" altLang="en-US" sz="1800">
                <a:latin typeface="宋体" panose="02010600030101010101" pitchFamily="2" charset="-122"/>
              </a:rPr>
              <a:t>年超过</a:t>
            </a:r>
            <a:r>
              <a:rPr lang="en-US" altLang="zh-CN" sz="1800">
                <a:latin typeface="宋体" panose="02010600030101010101" pitchFamily="2" charset="-122"/>
              </a:rPr>
              <a:t>10</a:t>
            </a:r>
            <a:r>
              <a:rPr lang="zh-CN" altLang="en-US" sz="1800">
                <a:latin typeface="宋体" panose="02010600030101010101" pitchFamily="2" charset="-122"/>
              </a:rPr>
              <a:t>万吨</a:t>
            </a:r>
            <a:endParaRPr lang="en-US" altLang="zh-CN" sz="180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a:latin typeface="宋体" panose="02010600030101010101" pitchFamily="2" charset="-122"/>
              </a:rPr>
              <a:t>主要分布在永磁、催化剂及电池；铈、钕、镧回收潜力最大</a:t>
            </a:r>
            <a:endParaRPr lang="en-US" altLang="zh-CN" sz="1800">
              <a:latin typeface="宋体" panose="02010600030101010101" pitchFamily="2" charset="-122"/>
            </a:endParaRPr>
          </a:p>
        </p:txBody>
      </p:sp>
      <p:pic>
        <p:nvPicPr>
          <p:cNvPr id="60420"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1089025"/>
            <a:ext cx="6559550"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150" y="1285875"/>
            <a:ext cx="5211763"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935413" y="2565400"/>
            <a:ext cx="611981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en-US" altLang="zh-CN" sz="2800" b="1">
                <a:latin typeface="宋体" panose="02010600030101010101" pitchFamily="2" charset="-122"/>
              </a:rPr>
              <a:t> </a:t>
            </a:r>
            <a:r>
              <a:rPr lang="zh-CN" altLang="en-US" sz="2800" b="1">
                <a:latin typeface="宋体" panose="02010600030101010101" pitchFamily="2" charset="-122"/>
              </a:rPr>
              <a:t>稀土简介</a:t>
            </a:r>
            <a:endParaRPr lang="en-US" altLang="zh-CN" sz="2800" b="1">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2800" b="1">
                <a:latin typeface="宋体" panose="02010600030101010101" pitchFamily="2" charset="-122"/>
              </a:rPr>
              <a:t> 稀土需求趋势</a:t>
            </a:r>
          </a:p>
          <a:p>
            <a:pPr eaLnBrk="1" hangingPunct="1">
              <a:lnSpc>
                <a:spcPct val="150000"/>
              </a:lnSpc>
              <a:spcBef>
                <a:spcPct val="0"/>
              </a:spcBef>
              <a:buClrTx/>
              <a:buSzTx/>
              <a:buFont typeface="Wingdings" panose="05000000000000000000" pitchFamily="2" charset="2"/>
              <a:buChar char="Ø"/>
            </a:pPr>
            <a:r>
              <a:rPr lang="zh-CN" altLang="en-US" sz="2800" b="1">
                <a:latin typeface="宋体" panose="02010600030101010101" pitchFamily="2" charset="-122"/>
              </a:rPr>
              <a:t> 稀土资源供应</a:t>
            </a:r>
          </a:p>
          <a:p>
            <a:pPr eaLnBrk="1" hangingPunct="1">
              <a:lnSpc>
                <a:spcPct val="150000"/>
              </a:lnSpc>
              <a:spcBef>
                <a:spcPct val="0"/>
              </a:spcBef>
              <a:buClrTx/>
              <a:buSzTx/>
              <a:buFont typeface="Wingdings" panose="05000000000000000000" pitchFamily="2" charset="2"/>
              <a:buChar char="Ø"/>
            </a:pPr>
            <a:r>
              <a:rPr lang="zh-CN" altLang="en-US" sz="2800" b="1">
                <a:solidFill>
                  <a:srgbClr val="FF9900"/>
                </a:solidFill>
                <a:latin typeface="宋体" panose="02010600030101010101" pitchFamily="2" charset="-122"/>
              </a:rPr>
              <a:t> 未来供需格局</a:t>
            </a:r>
            <a:endParaRPr lang="en-US" altLang="zh-CN" sz="2800" b="1">
              <a:solidFill>
                <a:srgbClr val="FF9900"/>
              </a:solidFill>
              <a:latin typeface="宋体" panose="02010600030101010101" pitchFamily="2" charset="-122"/>
            </a:endParaRPr>
          </a:p>
        </p:txBody>
      </p:sp>
      <p:sp>
        <p:nvSpPr>
          <p:cNvPr id="62467" name="Text Box 3"/>
          <p:cNvSpPr txBox="1">
            <a:spLocks noChangeArrowheads="1"/>
          </p:cNvSpPr>
          <p:nvPr/>
        </p:nvSpPr>
        <p:spPr bwMode="auto">
          <a:xfrm>
            <a:off x="2063750" y="1700213"/>
            <a:ext cx="2244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b="1"/>
              <a:t>报告内容：</a:t>
            </a:r>
          </a:p>
        </p:txBody>
      </p:sp>
      <p:sp>
        <p:nvSpPr>
          <p:cNvPr id="4" name="Freeform 3"/>
          <p:cNvSpPr/>
          <p:nvPr/>
        </p:nvSpPr>
        <p:spPr>
          <a:xfrm>
            <a:off x="6265990" y="332656"/>
            <a:ext cx="5929323" cy="304800"/>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dirty="0">
                <a:latin typeface="禹卫书法行书简体&#10;" panose="02000603000000000000" pitchFamily="2" charset="-122"/>
                <a:ea typeface="禹卫书法行书简体&#10;" panose="02000603000000000000" pitchFamily="2" charset="-122"/>
              </a:rPr>
              <a:t>全球矿产资源战略研究中心  </a:t>
            </a:r>
            <a:r>
              <a:rPr lang="en-US" altLang="zh-CN" sz="1400" dirty="0">
                <a:solidFill>
                  <a:schemeClr val="tx1"/>
                </a:solidFill>
                <a:latin typeface="DokChampa" panose="020B0604020202020204" pitchFamily="34" charset="-34"/>
                <a:ea typeface="禹卫书法行书简体&#10;" panose="02000603000000000000" pitchFamily="2" charset="-122"/>
                <a:cs typeface="DokChampa" panose="020B0604020202020204" pitchFamily="34" charset="-34"/>
              </a:rPr>
              <a:t>Strategy Center · CAGS &amp; CGS</a:t>
            </a:r>
            <a:endParaRPr lang="zh-CN" altLang="en-US" sz="1400" dirty="0">
              <a:solidFill>
                <a:schemeClr val="tx1"/>
              </a:solidFill>
              <a:latin typeface="DokChampa" panose="020B0604020202020204" pitchFamily="34" charset="-34"/>
              <a:ea typeface="禹卫书法行书简体&#10;" panose="02000603000000000000" pitchFamily="2" charset="-122"/>
              <a:cs typeface="DokChampa" panose="020B0604020202020204" pitchFamily="34" charset="-34"/>
            </a:endParaRP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104775"/>
            <a:ext cx="8669338" cy="599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矩形 7"/>
          <p:cNvSpPr>
            <a:spLocks noChangeArrowheads="1"/>
          </p:cNvSpPr>
          <p:nvPr/>
        </p:nvSpPr>
        <p:spPr bwMode="auto">
          <a:xfrm>
            <a:off x="3105150" y="6237288"/>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en-US" altLang="zh-CN" sz="1800" dirty="0">
                <a:solidFill>
                  <a:srgbClr val="FFFF00"/>
                </a:solidFill>
                <a:latin typeface="+mn-ea"/>
                <a:ea typeface="+mn-ea"/>
              </a:rPr>
              <a:t>2000—2020 </a:t>
            </a:r>
            <a:r>
              <a:rPr lang="zh-CN" altLang="en-US" sz="1800" dirty="0">
                <a:solidFill>
                  <a:srgbClr val="FFFF00"/>
                </a:solidFill>
                <a:latin typeface="+mn-ea"/>
                <a:ea typeface="+mn-ea"/>
              </a:rPr>
              <a:t>年中国稀土元素产量和各产业消费量变化趋势</a:t>
            </a:r>
          </a:p>
        </p:txBody>
      </p:sp>
      <p:grpSp>
        <p:nvGrpSpPr>
          <p:cNvPr id="8" name="组合 7">
            <a:extLst>
              <a:ext uri="{FF2B5EF4-FFF2-40B4-BE49-F238E27FC236}">
                <a16:creationId xmlns:a16="http://schemas.microsoft.com/office/drawing/2014/main" id="{AAEA8742-486A-802B-A53E-40BA14C5CCE3}"/>
              </a:ext>
            </a:extLst>
          </p:cNvPr>
          <p:cNvGrpSpPr/>
          <p:nvPr/>
        </p:nvGrpSpPr>
        <p:grpSpPr>
          <a:xfrm>
            <a:off x="5807968" y="350427"/>
            <a:ext cx="2448272" cy="5598853"/>
            <a:chOff x="5807968" y="350427"/>
            <a:chExt cx="2448272" cy="5598853"/>
          </a:xfrm>
        </p:grpSpPr>
        <p:sp>
          <p:nvSpPr>
            <p:cNvPr id="3" name="椭圆 2">
              <a:extLst>
                <a:ext uri="{FF2B5EF4-FFF2-40B4-BE49-F238E27FC236}">
                  <a16:creationId xmlns:a16="http://schemas.microsoft.com/office/drawing/2014/main" id="{1F1DDE82-8574-DFBB-C439-B0EF821E2C1E}"/>
                </a:ext>
              </a:extLst>
            </p:cNvPr>
            <p:cNvSpPr/>
            <p:nvPr/>
          </p:nvSpPr>
          <p:spPr>
            <a:xfrm>
              <a:off x="5807968" y="548680"/>
              <a:ext cx="288032" cy="813619"/>
            </a:xfrm>
            <a:prstGeom prst="ellipse">
              <a:avLst/>
            </a:prstGeom>
            <a:noFill/>
            <a:ln>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D53D0EF4-6FD4-0932-EC12-6B4F6670100F}"/>
                </a:ext>
              </a:extLst>
            </p:cNvPr>
            <p:cNvSpPr/>
            <p:nvPr/>
          </p:nvSpPr>
          <p:spPr>
            <a:xfrm>
              <a:off x="7968208" y="350427"/>
              <a:ext cx="288032" cy="813619"/>
            </a:xfrm>
            <a:prstGeom prst="ellipse">
              <a:avLst/>
            </a:prstGeom>
            <a:noFill/>
            <a:ln>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65CFA480-ED8D-66DD-40F9-59C2E5622313}"/>
                </a:ext>
              </a:extLst>
            </p:cNvPr>
            <p:cNvSpPr/>
            <p:nvPr/>
          </p:nvSpPr>
          <p:spPr>
            <a:xfrm>
              <a:off x="7959824" y="2289150"/>
              <a:ext cx="288032" cy="1643906"/>
            </a:xfrm>
            <a:prstGeom prst="ellipse">
              <a:avLst/>
            </a:prstGeom>
            <a:noFill/>
            <a:ln>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5A74317A-287E-7D26-3093-DCF80D78DA8F}"/>
                </a:ext>
              </a:extLst>
            </p:cNvPr>
            <p:cNvSpPr/>
            <p:nvPr/>
          </p:nvSpPr>
          <p:spPr>
            <a:xfrm>
              <a:off x="7956541" y="4651350"/>
              <a:ext cx="288032" cy="1297930"/>
            </a:xfrm>
            <a:prstGeom prst="ellipse">
              <a:avLst/>
            </a:prstGeom>
            <a:noFill/>
            <a:ln>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nvGrpSpPr>
          <p:cNvPr id="12" name="组合 11">
            <a:extLst>
              <a:ext uri="{FF2B5EF4-FFF2-40B4-BE49-F238E27FC236}">
                <a16:creationId xmlns:a16="http://schemas.microsoft.com/office/drawing/2014/main" id="{6FD3A644-26E5-5F3B-A5A1-91D480F494C5}"/>
              </a:ext>
            </a:extLst>
          </p:cNvPr>
          <p:cNvGrpSpPr/>
          <p:nvPr/>
        </p:nvGrpSpPr>
        <p:grpSpPr>
          <a:xfrm>
            <a:off x="3791744" y="1052736"/>
            <a:ext cx="6480720" cy="4752528"/>
            <a:chOff x="3791744" y="1052736"/>
            <a:chExt cx="6480720" cy="4752528"/>
          </a:xfrm>
        </p:grpSpPr>
        <p:sp>
          <p:nvSpPr>
            <p:cNvPr id="9" name="椭圆 8">
              <a:extLst>
                <a:ext uri="{FF2B5EF4-FFF2-40B4-BE49-F238E27FC236}">
                  <a16:creationId xmlns:a16="http://schemas.microsoft.com/office/drawing/2014/main" id="{054D8B70-7FE5-154A-AEBF-F365B24D789C}"/>
                </a:ext>
              </a:extLst>
            </p:cNvPr>
            <p:cNvSpPr/>
            <p:nvPr/>
          </p:nvSpPr>
          <p:spPr>
            <a:xfrm>
              <a:off x="9984432" y="1052736"/>
              <a:ext cx="288032" cy="813619"/>
            </a:xfrm>
            <a:prstGeom prst="ellipse">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1ECA4C28-A432-2E93-7467-B236C62D68B7}"/>
                </a:ext>
              </a:extLst>
            </p:cNvPr>
            <p:cNvSpPr/>
            <p:nvPr/>
          </p:nvSpPr>
          <p:spPr>
            <a:xfrm>
              <a:off x="3791744" y="2615381"/>
              <a:ext cx="288032" cy="813619"/>
            </a:xfrm>
            <a:prstGeom prst="ellipse">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E5078607-3B97-69D3-A985-C86C8E8AF143}"/>
                </a:ext>
              </a:extLst>
            </p:cNvPr>
            <p:cNvSpPr/>
            <p:nvPr/>
          </p:nvSpPr>
          <p:spPr>
            <a:xfrm>
              <a:off x="5882134" y="4149080"/>
              <a:ext cx="288032" cy="1656184"/>
            </a:xfrm>
            <a:prstGeom prst="ellipse">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矩形 1"/>
          <p:cNvSpPr>
            <a:spLocks noChangeArrowheads="1"/>
          </p:cNvSpPr>
          <p:nvPr/>
        </p:nvSpPr>
        <p:spPr bwMode="auto">
          <a:xfrm>
            <a:off x="1343025" y="1222375"/>
            <a:ext cx="101346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200000"/>
              </a:lnSpc>
              <a:spcBef>
                <a:spcPct val="0"/>
              </a:spcBef>
              <a:buClrTx/>
              <a:buSzTx/>
              <a:buFont typeface="宋体" panose="02010600030101010101" pitchFamily="2" charset="-122"/>
              <a:buChar char="☆"/>
            </a:pPr>
            <a:r>
              <a:rPr lang="zh-CN" altLang="en-US" sz="2400" dirty="0">
                <a:solidFill>
                  <a:srgbClr val="FFFF00"/>
                </a:solidFill>
                <a:latin typeface="黑体" panose="02010609060101010101" pitchFamily="49" charset="-122"/>
                <a:ea typeface="黑体" panose="02010609060101010101" pitchFamily="49" charset="-122"/>
              </a:rPr>
              <a:t>中国未来稀土可供性充足，但元素差异巨大</a:t>
            </a:r>
            <a:endParaRPr lang="en-US" altLang="zh-CN" sz="2400" dirty="0">
              <a:solidFill>
                <a:srgbClr val="FFFF00"/>
              </a:solidFill>
              <a:latin typeface="黑体" panose="02010609060101010101" pitchFamily="49" charset="-122"/>
              <a:ea typeface="黑体" panose="02010609060101010101" pitchFamily="49" charset="-122"/>
            </a:endParaRPr>
          </a:p>
          <a:p>
            <a:pPr eaLnBrk="1" hangingPunct="1">
              <a:lnSpc>
                <a:spcPct val="200000"/>
              </a:lnSpc>
              <a:spcBef>
                <a:spcPct val="0"/>
              </a:spcBef>
              <a:buClrTx/>
              <a:buSzTx/>
              <a:buFont typeface="宋体" panose="02010600030101010101" pitchFamily="2" charset="-122"/>
              <a:buChar char="☆"/>
            </a:pPr>
            <a:r>
              <a:rPr lang="zh-CN" altLang="en-US" sz="2400" dirty="0">
                <a:solidFill>
                  <a:srgbClr val="FFFF00"/>
                </a:solidFill>
                <a:latin typeface="黑体" panose="02010609060101010101" pitchFamily="49" charset="-122"/>
                <a:ea typeface="黑体" panose="02010609060101010101" pitchFamily="49" charset="-122"/>
              </a:rPr>
              <a:t>钕、镝、镨、铽元素配分相对较低，消费比例高于对应生产比例</a:t>
            </a:r>
            <a:endParaRPr lang="en-US" altLang="zh-CN" sz="2400" dirty="0">
              <a:solidFill>
                <a:srgbClr val="FFFF00"/>
              </a:solidFill>
              <a:latin typeface="黑体" panose="02010609060101010101" pitchFamily="49" charset="-122"/>
              <a:ea typeface="黑体" panose="02010609060101010101" pitchFamily="49" charset="-122"/>
            </a:endParaRPr>
          </a:p>
          <a:p>
            <a:pPr eaLnBrk="1" hangingPunct="1">
              <a:lnSpc>
                <a:spcPct val="200000"/>
              </a:lnSpc>
              <a:spcBef>
                <a:spcPct val="0"/>
              </a:spcBef>
              <a:buClrTx/>
              <a:buSzTx/>
              <a:buFont typeface="宋体" panose="02010600030101010101" pitchFamily="2" charset="-122"/>
              <a:buChar char="☆"/>
            </a:pPr>
            <a:r>
              <a:rPr lang="zh-CN" altLang="en-US" sz="2400" dirty="0">
                <a:solidFill>
                  <a:srgbClr val="FFFF00"/>
                </a:solidFill>
                <a:latin typeface="黑体" panose="02010609060101010101" pitchFamily="49" charset="-122"/>
                <a:ea typeface="黑体" panose="02010609060101010101" pitchFamily="49" charset="-122"/>
              </a:rPr>
              <a:t>镧、铈消费量增速相对平稳，但配分含量高，产量比例远高于消费比例</a:t>
            </a:r>
            <a:endParaRPr lang="en-US" altLang="zh-CN" sz="2400" dirty="0">
              <a:solidFill>
                <a:srgbClr val="FFFF00"/>
              </a:solidFill>
              <a:latin typeface="黑体" panose="02010609060101010101" pitchFamily="49" charset="-122"/>
              <a:ea typeface="黑体" panose="02010609060101010101" pitchFamily="49" charset="-122"/>
            </a:endParaRPr>
          </a:p>
          <a:p>
            <a:pPr eaLnBrk="1" hangingPunct="1">
              <a:lnSpc>
                <a:spcPct val="200000"/>
              </a:lnSpc>
              <a:spcBef>
                <a:spcPct val="0"/>
              </a:spcBef>
              <a:buClrTx/>
              <a:buSzTx/>
              <a:buFont typeface="宋体" panose="02010600030101010101" pitchFamily="2" charset="-122"/>
              <a:buChar char="☆"/>
            </a:pPr>
            <a:r>
              <a:rPr lang="zh-CN" altLang="en-US" sz="2400" dirty="0">
                <a:solidFill>
                  <a:srgbClr val="FFFF00"/>
                </a:solidFill>
                <a:latin typeface="黑体" panose="02010609060101010101" pitchFamily="49" charset="-122"/>
                <a:ea typeface="黑体" panose="02010609060101010101" pitchFamily="49" charset="-122"/>
              </a:rPr>
              <a:t>生产与消费比例不匹配将引发镧、铈等元素严重过剩</a:t>
            </a:r>
            <a:endParaRPr lang="en-US" altLang="zh-CN" sz="2400" dirty="0">
              <a:solidFill>
                <a:srgbClr val="FFFF00"/>
              </a:solidFill>
              <a:latin typeface="黑体" panose="02010609060101010101" pitchFamily="49" charset="-122"/>
              <a:ea typeface="黑体" panose="02010609060101010101" pitchFamily="49" charset="-122"/>
            </a:endParaRPr>
          </a:p>
          <a:p>
            <a:pPr eaLnBrk="1" hangingPunct="1">
              <a:lnSpc>
                <a:spcPct val="200000"/>
              </a:lnSpc>
              <a:spcBef>
                <a:spcPct val="0"/>
              </a:spcBef>
              <a:buClrTx/>
              <a:buSzTx/>
              <a:buFont typeface="宋体" panose="02010600030101010101" pitchFamily="2" charset="-122"/>
              <a:buChar char="☆"/>
            </a:pPr>
            <a:r>
              <a:rPr lang="zh-CN" altLang="en-US" sz="2400" dirty="0">
                <a:solidFill>
                  <a:srgbClr val="FFFF00"/>
                </a:solidFill>
                <a:latin typeface="黑体" panose="02010609060101010101" pitchFamily="49" charset="-122"/>
                <a:ea typeface="黑体" panose="02010609060101010101" pitchFamily="49" charset="-122"/>
              </a:rPr>
              <a:t>镝、镨、钕资源短缺将逐步显现</a:t>
            </a:r>
            <a:endParaRPr lang="en-US" altLang="zh-CN" sz="2400" dirty="0">
              <a:solidFill>
                <a:srgbClr val="FFFF00"/>
              </a:solidFill>
              <a:latin typeface="黑体" panose="02010609060101010101" pitchFamily="49" charset="-122"/>
              <a:ea typeface="黑体" panose="02010609060101010101" pitchFamily="49" charset="-122"/>
            </a:endParaRPr>
          </a:p>
          <a:p>
            <a:pPr eaLnBrk="1" hangingPunct="1">
              <a:lnSpc>
                <a:spcPct val="200000"/>
              </a:lnSpc>
              <a:spcBef>
                <a:spcPct val="0"/>
              </a:spcBef>
              <a:buClrTx/>
              <a:buSzTx/>
              <a:buFont typeface="宋体" panose="02010600030101010101" pitchFamily="2" charset="-122"/>
              <a:buChar char="☆"/>
            </a:pPr>
            <a:r>
              <a:rPr lang="zh-CN" altLang="en-US" sz="2400" dirty="0">
                <a:solidFill>
                  <a:srgbClr val="FFFF00"/>
                </a:solidFill>
                <a:latin typeface="黑体" panose="02010609060101010101" pitchFamily="49" charset="-122"/>
                <a:ea typeface="黑体" panose="02010609060101010101" pitchFamily="49" charset="-122"/>
              </a:rPr>
              <a:t>镝的保障最低</a:t>
            </a:r>
            <a:endParaRPr lang="en-US" altLang="zh-CN" sz="2400" dirty="0">
              <a:solidFill>
                <a:srgbClr val="FFFF00"/>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Text Box 19"/>
          <p:cNvSpPr txBox="1">
            <a:spLocks noChangeArrowheads="1"/>
          </p:cNvSpPr>
          <p:nvPr/>
        </p:nvSpPr>
        <p:spPr bwMode="auto">
          <a:xfrm>
            <a:off x="3975100" y="2459038"/>
            <a:ext cx="42418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6000" dirty="0">
                <a:solidFill>
                  <a:srgbClr val="FF9900"/>
                </a:solidFill>
                <a:latin typeface="李旭科书法" panose="02000603000000000000" pitchFamily="2" charset="-122"/>
                <a:ea typeface="李旭科书法" panose="02000603000000000000" pitchFamily="2" charset="-122"/>
              </a:rPr>
              <a:t>感谢</a:t>
            </a:r>
            <a:r>
              <a:rPr lang="zh-CN" altLang="en-US" sz="6600" dirty="0">
                <a:solidFill>
                  <a:srgbClr val="FF9900"/>
                </a:solidFill>
                <a:latin typeface="方正舒体" panose="02010601030101010101" pitchFamily="2" charset="-122"/>
                <a:ea typeface="方正舒体" panose="02010601030101010101" pitchFamily="2" charset="-122"/>
              </a:rPr>
              <a:t>聆</a:t>
            </a:r>
            <a:r>
              <a:rPr lang="zh-CN" altLang="en-US" sz="6000" dirty="0">
                <a:solidFill>
                  <a:srgbClr val="FF9900"/>
                </a:solidFill>
                <a:latin typeface="华文行楷" panose="02010800040101010101" pitchFamily="2" charset="-122"/>
                <a:ea typeface="华文行楷" panose="02010800040101010101" pitchFamily="2" charset="-122"/>
              </a:rPr>
              <a:t>听 </a:t>
            </a:r>
            <a:r>
              <a:rPr lang="en-US" altLang="zh-CN" sz="6000" dirty="0">
                <a:solidFill>
                  <a:srgbClr val="FF9900"/>
                </a:solidFill>
                <a:latin typeface="李旭科书法" panose="02000603000000000000" pitchFamily="2" charset="-122"/>
                <a:ea typeface="李旭科书法" panose="02000603000000000000" pitchFamily="2" charset="-122"/>
              </a:rPr>
              <a:t>Thank you</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164013" y="2708275"/>
            <a:ext cx="611981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en-US" altLang="zh-CN" sz="2800" b="1" dirty="0">
                <a:solidFill>
                  <a:srgbClr val="FF9900"/>
                </a:solidFill>
                <a:latin typeface="宋体" panose="02010600030101010101" pitchFamily="2" charset="-122"/>
              </a:rPr>
              <a:t> </a:t>
            </a:r>
            <a:r>
              <a:rPr lang="zh-CN" altLang="en-US" sz="2800" b="1" dirty="0">
                <a:solidFill>
                  <a:srgbClr val="FF9900"/>
                </a:solidFill>
                <a:latin typeface="宋体" panose="02010600030101010101" pitchFamily="2" charset="-122"/>
              </a:rPr>
              <a:t>稀土简介</a:t>
            </a:r>
            <a:endParaRPr lang="en-US" altLang="zh-CN" sz="2800" b="1" dirty="0">
              <a:solidFill>
                <a:srgbClr val="FF9900"/>
              </a:solidFill>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2800" b="1" dirty="0">
                <a:latin typeface="宋体" panose="02010600030101010101" pitchFamily="2" charset="-122"/>
              </a:rPr>
              <a:t> 稀土需求趋势</a:t>
            </a:r>
            <a:endParaRPr lang="en-US" altLang="zh-CN" sz="2800" b="1"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2800" b="1" dirty="0">
                <a:latin typeface="宋体" panose="02010600030101010101" pitchFamily="2" charset="-122"/>
              </a:rPr>
              <a:t> 稀土资源供应</a:t>
            </a:r>
            <a:endParaRPr lang="en-US" altLang="zh-CN" sz="2800" b="1"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2800" b="1" dirty="0">
                <a:latin typeface="宋体" panose="02010600030101010101" pitchFamily="2" charset="-122"/>
              </a:rPr>
              <a:t> 未来供需格局</a:t>
            </a:r>
            <a:endParaRPr lang="en-US" altLang="zh-CN" sz="2800" b="1" dirty="0">
              <a:latin typeface="宋体" panose="02010600030101010101" pitchFamily="2" charset="-122"/>
            </a:endParaRPr>
          </a:p>
        </p:txBody>
      </p:sp>
      <p:sp>
        <p:nvSpPr>
          <p:cNvPr id="18435" name="Text Box 3"/>
          <p:cNvSpPr txBox="1">
            <a:spLocks noChangeArrowheads="1"/>
          </p:cNvSpPr>
          <p:nvPr/>
        </p:nvSpPr>
        <p:spPr bwMode="auto">
          <a:xfrm>
            <a:off x="1919288" y="1666875"/>
            <a:ext cx="2244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b="1"/>
              <a:t>报告内容：</a:t>
            </a:r>
          </a:p>
        </p:txBody>
      </p:sp>
      <p:sp>
        <p:nvSpPr>
          <p:cNvPr id="4" name="Freeform 3"/>
          <p:cNvSpPr/>
          <p:nvPr/>
        </p:nvSpPr>
        <p:spPr>
          <a:xfrm>
            <a:off x="6265990" y="332656"/>
            <a:ext cx="5929323" cy="304800"/>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dirty="0">
                <a:latin typeface="禹卫书法行书简体&#10;" panose="02000603000000000000" pitchFamily="2" charset="-122"/>
                <a:ea typeface="禹卫书法行书简体&#10;" panose="02000603000000000000" pitchFamily="2" charset="-122"/>
              </a:rPr>
              <a:t>全球矿产资源战略研究中心  </a:t>
            </a:r>
            <a:r>
              <a:rPr lang="en-US" altLang="zh-CN" sz="1400" dirty="0">
                <a:solidFill>
                  <a:schemeClr val="tx1"/>
                </a:solidFill>
                <a:latin typeface="DokChampa" panose="020B0604020202020204" pitchFamily="34" charset="-34"/>
                <a:ea typeface="禹卫书法行书简体&#10;" panose="02000603000000000000" pitchFamily="2" charset="-122"/>
                <a:cs typeface="DokChampa" panose="020B0604020202020204" pitchFamily="34" charset="-34"/>
              </a:rPr>
              <a:t>Strategy Center · CAGS &amp; CGS</a:t>
            </a:r>
            <a:endParaRPr lang="zh-CN" altLang="en-US" sz="1400" dirty="0">
              <a:solidFill>
                <a:schemeClr val="tx1"/>
              </a:solidFill>
              <a:latin typeface="DokChampa" panose="020B0604020202020204" pitchFamily="34" charset="-34"/>
              <a:ea typeface="禹卫书法行书简体&#10;" panose="02000603000000000000" pitchFamily="2" charset="-122"/>
              <a:cs typeface="DokChampa" panose="020B0604020202020204" pitchFamily="34" charset="-34"/>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048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765175"/>
            <a:ext cx="7618412" cy="50053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3" name="矩形 1"/>
          <p:cNvSpPr>
            <a:spLocks noChangeArrowheads="1"/>
          </p:cNvSpPr>
          <p:nvPr/>
        </p:nvSpPr>
        <p:spPr bwMode="auto">
          <a:xfrm>
            <a:off x="8058150" y="1195388"/>
            <a:ext cx="411162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zh-CN" altLang="zh-CN" sz="1600">
                <a:latin typeface="宋体" panose="02010600030101010101" pitchFamily="2" charset="-122"/>
              </a:rPr>
              <a:t>稀土包括</a:t>
            </a:r>
            <a:r>
              <a:rPr lang="en-US" altLang="zh-CN" sz="1600">
                <a:latin typeface="宋体" panose="02010600030101010101" pitchFamily="2" charset="-122"/>
              </a:rPr>
              <a:t>15</a:t>
            </a:r>
            <a:r>
              <a:rPr lang="zh-CN" altLang="zh-CN" sz="1600">
                <a:latin typeface="宋体" panose="02010600030101010101" pitchFamily="2" charset="-122"/>
              </a:rPr>
              <a:t>种镧系元素以及钪（</a:t>
            </a:r>
            <a:r>
              <a:rPr lang="en-US" altLang="zh-CN" sz="1600">
                <a:latin typeface="宋体" panose="02010600030101010101" pitchFamily="2" charset="-122"/>
              </a:rPr>
              <a:t>Sc</a:t>
            </a:r>
            <a:r>
              <a:rPr lang="zh-CN" altLang="zh-CN" sz="1600">
                <a:latin typeface="宋体" panose="02010600030101010101" pitchFamily="2" charset="-122"/>
              </a:rPr>
              <a:t>）和钇</a:t>
            </a:r>
            <a:r>
              <a:rPr lang="en-US" altLang="zh-CN" sz="1600">
                <a:latin typeface="宋体" panose="02010600030101010101" pitchFamily="2" charset="-122"/>
              </a:rPr>
              <a:t>(Y)</a:t>
            </a:r>
            <a:r>
              <a:rPr lang="zh-CN" altLang="zh-CN" sz="1600">
                <a:latin typeface="宋体" panose="02010600030101010101" pitchFamily="2" charset="-122"/>
              </a:rPr>
              <a:t>，共</a:t>
            </a:r>
            <a:r>
              <a:rPr lang="en-US" altLang="zh-CN" sz="1600">
                <a:latin typeface="宋体" panose="02010600030101010101" pitchFamily="2" charset="-122"/>
              </a:rPr>
              <a:t>17</a:t>
            </a:r>
            <a:r>
              <a:rPr lang="zh-CN" altLang="zh-CN" sz="1600">
                <a:latin typeface="宋体" panose="02010600030101010101" pitchFamily="2" charset="-122"/>
              </a:rPr>
              <a:t>种元素</a:t>
            </a:r>
            <a:endParaRPr lang="en-US" altLang="zh-CN" sz="160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zh-CN" sz="1600">
                <a:latin typeface="宋体" panose="02010600030101010101" pitchFamily="2" charset="-122"/>
              </a:rPr>
              <a:t>钷（</a:t>
            </a:r>
            <a:r>
              <a:rPr lang="en-US" altLang="zh-CN" sz="1600">
                <a:latin typeface="宋体" panose="02010600030101010101" pitchFamily="2" charset="-122"/>
              </a:rPr>
              <a:t>Pm</a:t>
            </a:r>
            <a:r>
              <a:rPr lang="zh-CN" altLang="zh-CN" sz="1600">
                <a:latin typeface="宋体" panose="02010600030101010101" pitchFamily="2" charset="-122"/>
              </a:rPr>
              <a:t>）在自然界中不存在，钪（</a:t>
            </a:r>
            <a:r>
              <a:rPr lang="en-US" altLang="zh-CN" sz="1600">
                <a:latin typeface="宋体" panose="02010600030101010101" pitchFamily="2" charset="-122"/>
              </a:rPr>
              <a:t>Sc</a:t>
            </a:r>
            <a:r>
              <a:rPr lang="zh-CN" altLang="zh-CN" sz="1600">
                <a:latin typeface="宋体" panose="02010600030101010101" pitchFamily="2" charset="-122"/>
              </a:rPr>
              <a:t>）很少</a:t>
            </a:r>
            <a:r>
              <a:rPr lang="zh-CN" altLang="en-US" sz="1600">
                <a:latin typeface="宋体" panose="02010600030101010101" pitchFamily="2" charset="-122"/>
              </a:rPr>
              <a:t>共</a:t>
            </a:r>
            <a:r>
              <a:rPr lang="zh-CN" altLang="zh-CN" sz="1600">
                <a:latin typeface="宋体" panose="02010600030101010101" pitchFamily="2" charset="-122"/>
              </a:rPr>
              <a:t>赋存</a:t>
            </a:r>
          </a:p>
          <a:p>
            <a:pPr eaLnBrk="1" hangingPunct="1">
              <a:lnSpc>
                <a:spcPct val="150000"/>
              </a:lnSpc>
              <a:spcBef>
                <a:spcPct val="0"/>
              </a:spcBef>
              <a:buClrTx/>
              <a:buSzTx/>
              <a:buFont typeface="Wingdings" panose="05000000000000000000" pitchFamily="2" charset="2"/>
              <a:buChar char="Ø"/>
            </a:pPr>
            <a:r>
              <a:rPr lang="zh-CN" altLang="zh-CN" sz="1600">
                <a:latin typeface="宋体" panose="02010600030101010101" pitchFamily="2" charset="-122"/>
              </a:rPr>
              <a:t>两分法将</a:t>
            </a:r>
            <a:r>
              <a:rPr lang="zh-CN" altLang="zh-CN" sz="1600" b="1">
                <a:solidFill>
                  <a:srgbClr val="66FF33"/>
                </a:solidFill>
                <a:latin typeface="宋体" panose="02010600030101010101" pitchFamily="2" charset="-122"/>
              </a:rPr>
              <a:t>镧—铕为轻稀土</a:t>
            </a:r>
            <a:r>
              <a:rPr lang="zh-CN" altLang="zh-CN" sz="1600">
                <a:latin typeface="宋体" panose="02010600030101010101" pitchFamily="2" charset="-122"/>
              </a:rPr>
              <a:t>，</a:t>
            </a:r>
            <a:r>
              <a:rPr lang="zh-CN" altLang="zh-CN" sz="1600" b="1">
                <a:solidFill>
                  <a:srgbClr val="FF7C80"/>
                </a:solidFill>
                <a:latin typeface="宋体" panose="02010600030101010101" pitchFamily="2" charset="-122"/>
              </a:rPr>
              <a:t>钆—镥</a:t>
            </a:r>
            <a:r>
              <a:rPr lang="zh-CN" altLang="en-US" sz="1600" b="1">
                <a:solidFill>
                  <a:srgbClr val="FF7C80"/>
                </a:solidFill>
                <a:latin typeface="宋体" panose="02010600030101010101" pitchFamily="2" charset="-122"/>
              </a:rPr>
              <a:t>、</a:t>
            </a:r>
            <a:r>
              <a:rPr lang="zh-CN" altLang="zh-CN" sz="1600" b="1">
                <a:solidFill>
                  <a:srgbClr val="FF7C80"/>
                </a:solidFill>
                <a:latin typeface="宋体" panose="02010600030101010101" pitchFamily="2" charset="-122"/>
              </a:rPr>
              <a:t>钇和</a:t>
            </a:r>
            <a:r>
              <a:rPr lang="zh-CN" altLang="en-US" sz="1600" b="1">
                <a:solidFill>
                  <a:srgbClr val="FF7C80"/>
                </a:solidFill>
                <a:latin typeface="宋体" panose="02010600030101010101" pitchFamily="2" charset="-122"/>
              </a:rPr>
              <a:t>钪</a:t>
            </a:r>
            <a:r>
              <a:rPr lang="zh-CN" altLang="zh-CN" sz="1600" b="1">
                <a:solidFill>
                  <a:srgbClr val="FF7C80"/>
                </a:solidFill>
                <a:latin typeface="宋体" panose="02010600030101010101" pitchFamily="2" charset="-122"/>
              </a:rPr>
              <a:t>为重稀土</a:t>
            </a:r>
            <a:r>
              <a:rPr lang="zh-CN" altLang="zh-CN" sz="1600">
                <a:latin typeface="宋体" panose="02010600030101010101" pitchFamily="2" charset="-122"/>
              </a:rPr>
              <a:t>；</a:t>
            </a:r>
            <a:endParaRPr lang="zh-CN" altLang="en-US" sz="160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zh-CN" sz="1600">
                <a:latin typeface="宋体" panose="02010600030101010101" pitchFamily="2" charset="-122"/>
              </a:rPr>
              <a:t>不同稀土元素在地壳中的丰度相差很大</a:t>
            </a:r>
            <a:endParaRPr lang="en-US" altLang="zh-CN" sz="160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zh-CN" sz="1600">
                <a:latin typeface="宋体" panose="02010600030101010101" pitchFamily="2" charset="-122"/>
              </a:rPr>
              <a:t>铈的丰度高于铜、铅和镍等常见金属，但很少富集成能够经济开采的矿床</a:t>
            </a:r>
          </a:p>
          <a:p>
            <a:pPr eaLnBrk="1" hangingPunct="1">
              <a:lnSpc>
                <a:spcPct val="150000"/>
              </a:lnSpc>
              <a:spcBef>
                <a:spcPct val="0"/>
              </a:spcBef>
              <a:buClrTx/>
              <a:buSzTx/>
              <a:buFont typeface="Wingdings" panose="05000000000000000000" pitchFamily="2" charset="2"/>
              <a:buChar char="Ø"/>
            </a:pPr>
            <a:r>
              <a:rPr lang="zh-CN" altLang="zh-CN" sz="1600">
                <a:latin typeface="宋体" panose="02010600030101010101" pitchFamily="2" charset="-122"/>
              </a:rPr>
              <a:t>轻稀土元素丰度高于重稀土</a:t>
            </a:r>
            <a:endParaRPr lang="en-US" altLang="zh-CN" sz="160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zh-CN" sz="1600">
                <a:latin typeface="宋体" panose="02010600030101010101" pitchFamily="2" charset="-122"/>
              </a:rPr>
              <a:t>绝大多数稀土矿床中镧、铈、镨和钕占比在</a:t>
            </a:r>
            <a:r>
              <a:rPr lang="en-US" altLang="zh-CN" sz="1600">
                <a:latin typeface="宋体" panose="02010600030101010101" pitchFamily="2" charset="-122"/>
              </a:rPr>
              <a:t>80-99%</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Text Box 10"/>
          <p:cNvSpPr txBox="1">
            <a:spLocks noChangeArrowheads="1"/>
          </p:cNvSpPr>
          <p:nvPr/>
        </p:nvSpPr>
        <p:spPr bwMode="auto">
          <a:xfrm>
            <a:off x="2415381" y="485056"/>
            <a:ext cx="2262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zh-CN" altLang="en-US" sz="1800" dirty="0">
                <a:solidFill>
                  <a:srgbClr val="FFFF00"/>
                </a:solidFill>
                <a:latin typeface="+mn-ea"/>
                <a:ea typeface="+mn-ea"/>
              </a:rPr>
              <a:t>稀土的主要应用领域</a:t>
            </a:r>
          </a:p>
        </p:txBody>
      </p:sp>
      <p:graphicFrame>
        <p:nvGraphicFramePr>
          <p:cNvPr id="2" name="表格 1"/>
          <p:cNvGraphicFramePr>
            <a:graphicFrameLocks noGrp="1"/>
          </p:cNvGraphicFramePr>
          <p:nvPr/>
        </p:nvGraphicFramePr>
        <p:xfrm>
          <a:off x="269875" y="1035050"/>
          <a:ext cx="6553200" cy="5491160"/>
        </p:xfrm>
        <a:graphic>
          <a:graphicData uri="http://schemas.openxmlformats.org/drawingml/2006/table">
            <a:tbl>
              <a:tblPr firstRow="1" firstCol="1" bandRow="1">
                <a:tableStyleId>{073A0DAA-6AF3-43AB-8588-CEC1D06C72B9}</a:tableStyleId>
              </a:tblPr>
              <a:tblGrid>
                <a:gridCol w="1434151">
                  <a:extLst>
                    <a:ext uri="{9D8B030D-6E8A-4147-A177-3AD203B41FA5}">
                      <a16:colId xmlns:a16="http://schemas.microsoft.com/office/drawing/2014/main" val="20000"/>
                    </a:ext>
                  </a:extLst>
                </a:gridCol>
                <a:gridCol w="3456633">
                  <a:extLst>
                    <a:ext uri="{9D8B030D-6E8A-4147-A177-3AD203B41FA5}">
                      <a16:colId xmlns:a16="http://schemas.microsoft.com/office/drawing/2014/main" val="20001"/>
                    </a:ext>
                  </a:extLst>
                </a:gridCol>
                <a:gridCol w="1662416">
                  <a:extLst>
                    <a:ext uri="{9D8B030D-6E8A-4147-A177-3AD203B41FA5}">
                      <a16:colId xmlns:a16="http://schemas.microsoft.com/office/drawing/2014/main" val="20002"/>
                    </a:ext>
                  </a:extLst>
                </a:gridCol>
              </a:tblGrid>
              <a:tr h="249599">
                <a:tc>
                  <a:txBody>
                    <a:bodyPr/>
                    <a:lstStyle/>
                    <a:p>
                      <a:pPr algn="ctr">
                        <a:spcAft>
                          <a:spcPts val="0"/>
                        </a:spcAft>
                      </a:pPr>
                      <a:r>
                        <a:rPr lang="zh-CN" altLang="en-US" sz="1200" kern="100" dirty="0">
                          <a:effectLst/>
                          <a:latin typeface="+mn-ea"/>
                          <a:ea typeface="+mn-ea"/>
                        </a:rPr>
                        <a:t>应用</a:t>
                      </a:r>
                      <a:r>
                        <a:rPr lang="zh-CN" sz="1200" kern="100" dirty="0">
                          <a:effectLst/>
                          <a:latin typeface="+mn-ea"/>
                          <a:ea typeface="+mn-ea"/>
                        </a:rPr>
                        <a:t>领域</a:t>
                      </a:r>
                      <a:r>
                        <a:rPr lang="zh-CN" altLang="en-US" sz="1200" kern="100" dirty="0">
                          <a:effectLst/>
                          <a:latin typeface="+mn-ea"/>
                          <a:ea typeface="+mn-ea"/>
                        </a:rPr>
                        <a:t>或材料</a:t>
                      </a:r>
                      <a:endParaRPr lang="zh-CN" sz="1600" kern="100" dirty="0">
                        <a:effectLst/>
                        <a:latin typeface="+mn-ea"/>
                        <a:ea typeface="+mn-ea"/>
                        <a:cs typeface="Times New Roman" panose="02020603050405020304"/>
                      </a:endParaRPr>
                    </a:p>
                  </a:txBody>
                  <a:tcPr marL="68585" marR="68585" marT="0" marB="0"/>
                </a:tc>
                <a:tc>
                  <a:txBody>
                    <a:bodyPr/>
                    <a:lstStyle/>
                    <a:p>
                      <a:pPr algn="ctr">
                        <a:spcAft>
                          <a:spcPts val="0"/>
                        </a:spcAft>
                      </a:pPr>
                      <a:r>
                        <a:rPr lang="zh-CN" sz="1200" kern="100" dirty="0">
                          <a:effectLst/>
                          <a:latin typeface="+mn-ea"/>
                          <a:ea typeface="+mn-ea"/>
                        </a:rPr>
                        <a:t>用途</a:t>
                      </a:r>
                      <a:endParaRPr lang="zh-CN" sz="1600" kern="100" dirty="0">
                        <a:effectLst/>
                        <a:latin typeface="+mn-ea"/>
                        <a:ea typeface="+mn-ea"/>
                        <a:cs typeface="Times New Roman" panose="02020603050405020304"/>
                      </a:endParaRPr>
                    </a:p>
                  </a:txBody>
                  <a:tcPr marL="68585" marR="68585" marT="0" marB="0"/>
                </a:tc>
                <a:tc>
                  <a:txBody>
                    <a:bodyPr/>
                    <a:lstStyle/>
                    <a:p>
                      <a:pPr algn="ctr">
                        <a:spcAft>
                          <a:spcPts val="0"/>
                        </a:spcAft>
                      </a:pPr>
                      <a:r>
                        <a:rPr lang="zh-CN" sz="1200" kern="100" dirty="0">
                          <a:effectLst/>
                          <a:latin typeface="+mn-ea"/>
                          <a:ea typeface="+mn-ea"/>
                        </a:rPr>
                        <a:t>涉及的主要稀土元素</a:t>
                      </a:r>
                      <a:endParaRPr lang="zh-CN" sz="1600" kern="100" dirty="0">
                        <a:effectLst/>
                        <a:latin typeface="+mn-ea"/>
                        <a:ea typeface="+mn-ea"/>
                        <a:cs typeface="Times New Roman" panose="02020603050405020304"/>
                      </a:endParaRPr>
                    </a:p>
                  </a:txBody>
                  <a:tcPr marL="68585" marR="68585" marT="0" marB="0"/>
                </a:tc>
                <a:extLst>
                  <a:ext uri="{0D108BD9-81ED-4DB2-BD59-A6C34878D82A}">
                    <a16:rowId xmlns:a16="http://schemas.microsoft.com/office/drawing/2014/main" val="10000"/>
                  </a:ext>
                </a:extLst>
              </a:tr>
              <a:tr h="249599">
                <a:tc>
                  <a:txBody>
                    <a:bodyPr/>
                    <a:lstStyle/>
                    <a:p>
                      <a:pPr algn="ctr">
                        <a:spcAft>
                          <a:spcPts val="0"/>
                        </a:spcAft>
                      </a:pPr>
                      <a:r>
                        <a:rPr lang="zh-CN" sz="1200" kern="100" dirty="0">
                          <a:effectLst/>
                          <a:latin typeface="+mn-ea"/>
                          <a:ea typeface="+mn-ea"/>
                        </a:rPr>
                        <a:t>农业领域</a:t>
                      </a:r>
                      <a:endParaRPr lang="zh-CN" sz="1600" kern="100" dirty="0">
                        <a:effectLst/>
                        <a:latin typeface="+mn-ea"/>
                        <a:ea typeface="+mn-ea"/>
                        <a:cs typeface="Times New Roman" panose="02020603050405020304"/>
                      </a:endParaRPr>
                    </a:p>
                  </a:txBody>
                  <a:tcPr marL="68585" marR="68585" marT="0" marB="0" anchor="ctr"/>
                </a:tc>
                <a:tc>
                  <a:txBody>
                    <a:bodyPr/>
                    <a:lstStyle/>
                    <a:p>
                      <a:pPr algn="l">
                        <a:spcAft>
                          <a:spcPts val="0"/>
                        </a:spcAft>
                      </a:pPr>
                      <a:r>
                        <a:rPr lang="zh-CN" sz="1200" kern="100" dirty="0">
                          <a:effectLst/>
                          <a:latin typeface="+mn-ea"/>
                          <a:ea typeface="+mn-ea"/>
                        </a:rPr>
                        <a:t>作为多元复合肥的微量元素，促进增产</a:t>
                      </a:r>
                      <a:endParaRPr lang="zh-CN" sz="1600" kern="100" dirty="0">
                        <a:effectLst/>
                        <a:latin typeface="+mn-ea"/>
                        <a:ea typeface="+mn-ea"/>
                        <a:cs typeface="Times New Roman" panose="02020603050405020304"/>
                      </a:endParaRPr>
                    </a:p>
                  </a:txBody>
                  <a:tcPr marL="68585" marR="68585" marT="0" marB="0"/>
                </a:tc>
                <a:tc>
                  <a:txBody>
                    <a:bodyPr/>
                    <a:lstStyle/>
                    <a:p>
                      <a:pPr algn="ctr">
                        <a:spcAft>
                          <a:spcPts val="0"/>
                        </a:spcAft>
                      </a:pPr>
                      <a:r>
                        <a:rPr lang="zh-CN" sz="1200" kern="100" dirty="0">
                          <a:solidFill>
                            <a:schemeClr val="dk1"/>
                          </a:solidFill>
                          <a:effectLst/>
                          <a:latin typeface="+mn-ea"/>
                          <a:ea typeface="+mn-ea"/>
                          <a:cs typeface="+mn-cs"/>
                        </a:rPr>
                        <a:t>镧、铈</a:t>
                      </a:r>
                    </a:p>
                  </a:txBody>
                  <a:tcPr marL="68585" marR="68585" marT="0" marB="0"/>
                </a:tc>
                <a:extLst>
                  <a:ext uri="{0D108BD9-81ED-4DB2-BD59-A6C34878D82A}">
                    <a16:rowId xmlns:a16="http://schemas.microsoft.com/office/drawing/2014/main" val="10001"/>
                  </a:ext>
                </a:extLst>
              </a:tr>
              <a:tr h="249599">
                <a:tc>
                  <a:txBody>
                    <a:bodyPr/>
                    <a:lstStyle/>
                    <a:p>
                      <a:pPr algn="ctr">
                        <a:spcAft>
                          <a:spcPts val="0"/>
                        </a:spcAft>
                      </a:pPr>
                      <a:r>
                        <a:rPr lang="zh-CN" sz="1200" kern="100" dirty="0">
                          <a:effectLst/>
                          <a:latin typeface="+mn-ea"/>
                          <a:ea typeface="+mn-ea"/>
                        </a:rPr>
                        <a:t>轻纺工业</a:t>
                      </a:r>
                      <a:endParaRPr lang="zh-CN" sz="1600" kern="100" dirty="0">
                        <a:effectLst/>
                        <a:latin typeface="+mn-ea"/>
                        <a:ea typeface="+mn-ea"/>
                        <a:cs typeface="Times New Roman" panose="02020603050405020304"/>
                      </a:endParaRPr>
                    </a:p>
                  </a:txBody>
                  <a:tcPr marL="68585" marR="68585" marT="0" marB="0" anchor="ctr"/>
                </a:tc>
                <a:tc>
                  <a:txBody>
                    <a:bodyPr/>
                    <a:lstStyle/>
                    <a:p>
                      <a:pPr algn="l">
                        <a:spcAft>
                          <a:spcPts val="0"/>
                        </a:spcAft>
                      </a:pPr>
                      <a:r>
                        <a:rPr lang="zh-CN" sz="1200" kern="100" dirty="0">
                          <a:effectLst/>
                          <a:latin typeface="+mn-ea"/>
                          <a:ea typeface="+mn-ea"/>
                        </a:rPr>
                        <a:t>鞣制毛皮，染色等</a:t>
                      </a:r>
                      <a:endParaRPr lang="zh-CN" sz="1600" kern="100" dirty="0">
                        <a:effectLst/>
                        <a:latin typeface="+mn-ea"/>
                        <a:ea typeface="+mn-ea"/>
                        <a:cs typeface="Times New Roman" panose="02020603050405020304"/>
                      </a:endParaRPr>
                    </a:p>
                  </a:txBody>
                  <a:tcPr marL="68585" marR="68585" marT="0" marB="0"/>
                </a:tc>
                <a:tc>
                  <a:txBody>
                    <a:bodyPr/>
                    <a:lstStyle/>
                    <a:p>
                      <a:pPr algn="ctr">
                        <a:spcAft>
                          <a:spcPts val="0"/>
                        </a:spcAft>
                      </a:pPr>
                      <a:r>
                        <a:rPr lang="en-US" sz="1200" kern="100" dirty="0">
                          <a:solidFill>
                            <a:schemeClr val="dk1"/>
                          </a:solidFill>
                          <a:effectLst/>
                          <a:latin typeface="+mn-ea"/>
                          <a:ea typeface="+mn-ea"/>
                          <a:cs typeface="+mn-cs"/>
                        </a:rPr>
                        <a:t> </a:t>
                      </a:r>
                      <a:endParaRPr lang="zh-CN" sz="1200" kern="100" dirty="0">
                        <a:solidFill>
                          <a:schemeClr val="dk1"/>
                        </a:solidFill>
                        <a:effectLst/>
                        <a:latin typeface="+mn-ea"/>
                        <a:ea typeface="+mn-ea"/>
                        <a:cs typeface="+mn-cs"/>
                      </a:endParaRPr>
                    </a:p>
                  </a:txBody>
                  <a:tcPr marL="68585" marR="68585" marT="0" marB="0"/>
                </a:tc>
                <a:extLst>
                  <a:ext uri="{0D108BD9-81ED-4DB2-BD59-A6C34878D82A}">
                    <a16:rowId xmlns:a16="http://schemas.microsoft.com/office/drawing/2014/main" val="10002"/>
                  </a:ext>
                </a:extLst>
              </a:tr>
              <a:tr h="499196">
                <a:tc>
                  <a:txBody>
                    <a:bodyPr/>
                    <a:lstStyle/>
                    <a:p>
                      <a:pPr algn="ctr">
                        <a:spcAft>
                          <a:spcPts val="0"/>
                        </a:spcAft>
                      </a:pPr>
                      <a:r>
                        <a:rPr lang="zh-CN" sz="1200" kern="100" dirty="0">
                          <a:effectLst/>
                          <a:latin typeface="+mn-ea"/>
                          <a:ea typeface="+mn-ea"/>
                        </a:rPr>
                        <a:t>冶金领域</a:t>
                      </a:r>
                      <a:endParaRPr lang="zh-CN" sz="1600" kern="100" dirty="0">
                        <a:effectLst/>
                        <a:latin typeface="+mn-ea"/>
                        <a:ea typeface="+mn-ea"/>
                        <a:cs typeface="Times New Roman" panose="02020603050405020304"/>
                      </a:endParaRPr>
                    </a:p>
                  </a:txBody>
                  <a:tcPr marL="68585" marR="68585" marT="0" marB="0" anchor="ctr"/>
                </a:tc>
                <a:tc>
                  <a:txBody>
                    <a:bodyPr/>
                    <a:lstStyle/>
                    <a:p>
                      <a:pPr algn="l">
                        <a:spcAft>
                          <a:spcPts val="0"/>
                        </a:spcAft>
                      </a:pPr>
                      <a:r>
                        <a:rPr lang="zh-CN" sz="1200" kern="100" dirty="0">
                          <a:effectLst/>
                          <a:latin typeface="+mn-ea"/>
                          <a:ea typeface="+mn-ea"/>
                        </a:rPr>
                        <a:t>去除钢铁、铝、镁、铜中的杂质并改善性能</a:t>
                      </a:r>
                      <a:endParaRPr lang="zh-CN" sz="1600" kern="100" dirty="0">
                        <a:effectLst/>
                        <a:latin typeface="+mn-ea"/>
                        <a:ea typeface="+mn-ea"/>
                        <a:cs typeface="Times New Roman" panose="02020603050405020304"/>
                      </a:endParaRPr>
                    </a:p>
                  </a:txBody>
                  <a:tcPr marL="68585" marR="68585" marT="0" marB="0"/>
                </a:tc>
                <a:tc>
                  <a:txBody>
                    <a:bodyPr/>
                    <a:lstStyle/>
                    <a:p>
                      <a:pPr algn="ctr">
                        <a:spcAft>
                          <a:spcPts val="0"/>
                        </a:spcAft>
                      </a:pPr>
                      <a:r>
                        <a:rPr lang="zh-CN" sz="1200" kern="100" dirty="0">
                          <a:solidFill>
                            <a:schemeClr val="dk1"/>
                          </a:solidFill>
                          <a:effectLst/>
                          <a:latin typeface="+mn-ea"/>
                          <a:ea typeface="+mn-ea"/>
                          <a:cs typeface="+mn-cs"/>
                        </a:rPr>
                        <a:t>镧、铈、镨、钕</a:t>
                      </a:r>
                    </a:p>
                  </a:txBody>
                  <a:tcPr marL="68585" marR="68585" marT="0" marB="0" anchor="ctr"/>
                </a:tc>
                <a:extLst>
                  <a:ext uri="{0D108BD9-81ED-4DB2-BD59-A6C34878D82A}">
                    <a16:rowId xmlns:a16="http://schemas.microsoft.com/office/drawing/2014/main" val="10003"/>
                  </a:ext>
                </a:extLst>
              </a:tr>
              <a:tr h="249599">
                <a:tc>
                  <a:txBody>
                    <a:bodyPr/>
                    <a:lstStyle/>
                    <a:p>
                      <a:pPr algn="ctr">
                        <a:spcAft>
                          <a:spcPts val="0"/>
                        </a:spcAft>
                      </a:pPr>
                      <a:r>
                        <a:rPr lang="zh-CN" sz="1200" kern="100">
                          <a:effectLst/>
                          <a:latin typeface="+mn-ea"/>
                          <a:ea typeface="+mn-ea"/>
                        </a:rPr>
                        <a:t>石化领域</a:t>
                      </a:r>
                      <a:endParaRPr lang="zh-CN" sz="1600" kern="100">
                        <a:effectLst/>
                        <a:latin typeface="+mn-ea"/>
                        <a:ea typeface="+mn-ea"/>
                        <a:cs typeface="Times New Roman" panose="02020603050405020304"/>
                      </a:endParaRPr>
                    </a:p>
                  </a:txBody>
                  <a:tcPr marL="68585" marR="68585" marT="0" marB="0" anchor="ctr"/>
                </a:tc>
                <a:tc>
                  <a:txBody>
                    <a:bodyPr/>
                    <a:lstStyle/>
                    <a:p>
                      <a:pPr algn="l">
                        <a:spcAft>
                          <a:spcPts val="0"/>
                        </a:spcAft>
                      </a:pPr>
                      <a:r>
                        <a:rPr lang="zh-CN" sz="1200" kern="100" dirty="0">
                          <a:effectLst/>
                          <a:latin typeface="+mn-ea"/>
                          <a:ea typeface="+mn-ea"/>
                        </a:rPr>
                        <a:t>作为催化剂提高汽油的生产率</a:t>
                      </a:r>
                      <a:endParaRPr lang="zh-CN" sz="1600" kern="100" dirty="0">
                        <a:effectLst/>
                        <a:latin typeface="+mn-ea"/>
                        <a:ea typeface="+mn-ea"/>
                        <a:cs typeface="Times New Roman" panose="02020603050405020304"/>
                      </a:endParaRPr>
                    </a:p>
                  </a:txBody>
                  <a:tcPr marL="68585" marR="68585" marT="0" marB="0"/>
                </a:tc>
                <a:tc>
                  <a:txBody>
                    <a:bodyPr/>
                    <a:lstStyle/>
                    <a:p>
                      <a:pPr algn="ctr">
                        <a:spcAft>
                          <a:spcPts val="0"/>
                        </a:spcAft>
                      </a:pPr>
                      <a:r>
                        <a:rPr lang="zh-CN" sz="1200" kern="100" dirty="0">
                          <a:solidFill>
                            <a:schemeClr val="dk1"/>
                          </a:solidFill>
                          <a:effectLst/>
                          <a:latin typeface="+mn-ea"/>
                          <a:ea typeface="+mn-ea"/>
                          <a:cs typeface="+mn-cs"/>
                        </a:rPr>
                        <a:t>镧、铈、镨</a:t>
                      </a:r>
                    </a:p>
                  </a:txBody>
                  <a:tcPr marL="68585" marR="68585" marT="0" marB="0" anchor="ctr"/>
                </a:tc>
                <a:extLst>
                  <a:ext uri="{0D108BD9-81ED-4DB2-BD59-A6C34878D82A}">
                    <a16:rowId xmlns:a16="http://schemas.microsoft.com/office/drawing/2014/main" val="10004"/>
                  </a:ext>
                </a:extLst>
              </a:tr>
              <a:tr h="499196">
                <a:tc>
                  <a:txBody>
                    <a:bodyPr/>
                    <a:lstStyle/>
                    <a:p>
                      <a:pPr algn="ctr">
                        <a:spcAft>
                          <a:spcPts val="0"/>
                        </a:spcAft>
                      </a:pPr>
                      <a:r>
                        <a:rPr lang="zh-CN" sz="1200" kern="100">
                          <a:effectLst/>
                          <a:latin typeface="+mn-ea"/>
                          <a:ea typeface="+mn-ea"/>
                        </a:rPr>
                        <a:t>玻璃</a:t>
                      </a:r>
                      <a:r>
                        <a:rPr lang="en-US" sz="1200" kern="100">
                          <a:effectLst/>
                          <a:latin typeface="+mn-ea"/>
                          <a:ea typeface="+mn-ea"/>
                        </a:rPr>
                        <a:t>/</a:t>
                      </a:r>
                      <a:r>
                        <a:rPr lang="zh-CN" sz="1200" kern="100">
                          <a:effectLst/>
                          <a:latin typeface="+mn-ea"/>
                          <a:ea typeface="+mn-ea"/>
                        </a:rPr>
                        <a:t>陶瓷领域</a:t>
                      </a:r>
                      <a:endParaRPr lang="zh-CN" sz="1600" kern="100">
                        <a:effectLst/>
                        <a:latin typeface="+mn-ea"/>
                        <a:ea typeface="+mn-ea"/>
                        <a:cs typeface="Times New Roman" panose="02020603050405020304"/>
                      </a:endParaRPr>
                    </a:p>
                  </a:txBody>
                  <a:tcPr marL="68585" marR="68585" marT="0" marB="0" anchor="ctr"/>
                </a:tc>
                <a:tc>
                  <a:txBody>
                    <a:bodyPr/>
                    <a:lstStyle/>
                    <a:p>
                      <a:pPr algn="l">
                        <a:spcAft>
                          <a:spcPts val="0"/>
                        </a:spcAft>
                      </a:pPr>
                      <a:r>
                        <a:rPr lang="zh-CN" sz="1200" kern="100" dirty="0">
                          <a:effectLst/>
                          <a:latin typeface="+mn-ea"/>
                          <a:ea typeface="+mn-ea"/>
                        </a:rPr>
                        <a:t>玻璃着色、脱色和制备特种玻璃，以及陶瓷颜料和制造特种陶瓷</a:t>
                      </a:r>
                      <a:endParaRPr lang="zh-CN" sz="1600" kern="100" dirty="0">
                        <a:effectLst/>
                        <a:latin typeface="+mn-ea"/>
                        <a:ea typeface="+mn-ea"/>
                        <a:cs typeface="Times New Roman" panose="02020603050405020304"/>
                      </a:endParaRPr>
                    </a:p>
                  </a:txBody>
                  <a:tcPr marL="68585" marR="68585" marT="0" marB="0"/>
                </a:tc>
                <a:tc>
                  <a:txBody>
                    <a:bodyPr/>
                    <a:lstStyle/>
                    <a:p>
                      <a:pPr algn="ctr">
                        <a:spcAft>
                          <a:spcPts val="0"/>
                        </a:spcAft>
                      </a:pPr>
                      <a:r>
                        <a:rPr lang="zh-CN" sz="1200" kern="100" dirty="0">
                          <a:solidFill>
                            <a:schemeClr val="dk1"/>
                          </a:solidFill>
                          <a:effectLst/>
                          <a:latin typeface="+mn-ea"/>
                          <a:ea typeface="+mn-ea"/>
                          <a:cs typeface="+mn-cs"/>
                        </a:rPr>
                        <a:t>镧、铈、镨、钕、钇等</a:t>
                      </a:r>
                    </a:p>
                  </a:txBody>
                  <a:tcPr marL="68585" marR="68585" marT="0" marB="0" anchor="ctr"/>
                </a:tc>
                <a:extLst>
                  <a:ext uri="{0D108BD9-81ED-4DB2-BD59-A6C34878D82A}">
                    <a16:rowId xmlns:a16="http://schemas.microsoft.com/office/drawing/2014/main" val="10005"/>
                  </a:ext>
                </a:extLst>
              </a:tr>
              <a:tr h="748794">
                <a:tc>
                  <a:txBody>
                    <a:bodyPr/>
                    <a:lstStyle/>
                    <a:p>
                      <a:pPr algn="ctr">
                        <a:spcAft>
                          <a:spcPts val="0"/>
                        </a:spcAft>
                      </a:pPr>
                      <a:r>
                        <a:rPr lang="zh-CN" sz="1200" kern="100" dirty="0">
                          <a:effectLst/>
                          <a:latin typeface="+mn-ea"/>
                          <a:ea typeface="+mn-ea"/>
                        </a:rPr>
                        <a:t>磁性材料</a:t>
                      </a:r>
                      <a:endParaRPr lang="zh-CN" sz="1600" kern="100" dirty="0">
                        <a:effectLst/>
                        <a:latin typeface="+mn-ea"/>
                        <a:ea typeface="+mn-ea"/>
                        <a:cs typeface="Times New Roman" panose="02020603050405020304"/>
                      </a:endParaRPr>
                    </a:p>
                  </a:txBody>
                  <a:tcPr marL="68585" marR="68585" marT="0" marB="0" anchor="ctr"/>
                </a:tc>
                <a:tc>
                  <a:txBody>
                    <a:bodyPr/>
                    <a:lstStyle/>
                    <a:p>
                      <a:pPr algn="l">
                        <a:spcAft>
                          <a:spcPts val="0"/>
                        </a:spcAft>
                      </a:pPr>
                      <a:r>
                        <a:rPr lang="zh-CN" sz="1200" kern="100" dirty="0">
                          <a:effectLst/>
                          <a:latin typeface="+mn-ea"/>
                          <a:ea typeface="+mn-ea"/>
                        </a:rPr>
                        <a:t>钕铁硼永磁体是当今磁性最强的永磁材料，用于电视机、医疗设备</a:t>
                      </a:r>
                      <a:r>
                        <a:rPr lang="en-US" sz="1200" kern="100" dirty="0">
                          <a:effectLst/>
                          <a:latin typeface="+mn-ea"/>
                          <a:ea typeface="+mn-ea"/>
                        </a:rPr>
                        <a:t>MRI</a:t>
                      </a:r>
                      <a:r>
                        <a:rPr lang="zh-CN" sz="1200" kern="100" dirty="0">
                          <a:effectLst/>
                          <a:latin typeface="+mn-ea"/>
                          <a:ea typeface="+mn-ea"/>
                        </a:rPr>
                        <a:t>、磁悬浮列车、混合动力汽车、军工等领域</a:t>
                      </a:r>
                      <a:endParaRPr lang="zh-CN" sz="1600" kern="100" dirty="0">
                        <a:effectLst/>
                        <a:latin typeface="+mn-ea"/>
                        <a:ea typeface="+mn-ea"/>
                        <a:cs typeface="Times New Roman" panose="02020603050405020304"/>
                      </a:endParaRPr>
                    </a:p>
                  </a:txBody>
                  <a:tcPr marL="68585" marR="68585" marT="0" marB="0"/>
                </a:tc>
                <a:tc>
                  <a:txBody>
                    <a:bodyPr/>
                    <a:lstStyle/>
                    <a:p>
                      <a:pPr algn="ctr">
                        <a:spcAft>
                          <a:spcPts val="0"/>
                        </a:spcAft>
                      </a:pPr>
                      <a:r>
                        <a:rPr lang="zh-CN" sz="1200" kern="100" dirty="0">
                          <a:solidFill>
                            <a:schemeClr val="dk1"/>
                          </a:solidFill>
                          <a:effectLst/>
                          <a:latin typeface="+mn-ea"/>
                          <a:ea typeface="+mn-ea"/>
                          <a:cs typeface="+mn-cs"/>
                        </a:rPr>
                        <a:t>镨、钕、钐、铽、镝</a:t>
                      </a:r>
                    </a:p>
                  </a:txBody>
                  <a:tcPr marL="68585" marR="68585" marT="0" marB="0" anchor="ctr"/>
                </a:tc>
                <a:extLst>
                  <a:ext uri="{0D108BD9-81ED-4DB2-BD59-A6C34878D82A}">
                    <a16:rowId xmlns:a16="http://schemas.microsoft.com/office/drawing/2014/main" val="10006"/>
                  </a:ext>
                </a:extLst>
              </a:tr>
              <a:tr h="748794">
                <a:tc>
                  <a:txBody>
                    <a:bodyPr/>
                    <a:lstStyle/>
                    <a:p>
                      <a:pPr algn="ctr">
                        <a:spcAft>
                          <a:spcPts val="0"/>
                        </a:spcAft>
                      </a:pPr>
                      <a:r>
                        <a:rPr lang="zh-CN" sz="1200" kern="100">
                          <a:effectLst/>
                          <a:latin typeface="+mn-ea"/>
                          <a:ea typeface="+mn-ea"/>
                        </a:rPr>
                        <a:t>储氢材料</a:t>
                      </a:r>
                      <a:endParaRPr lang="zh-CN" sz="1600" kern="100">
                        <a:effectLst/>
                        <a:latin typeface="+mn-ea"/>
                        <a:ea typeface="+mn-ea"/>
                        <a:cs typeface="Times New Roman" panose="02020603050405020304"/>
                      </a:endParaRPr>
                    </a:p>
                  </a:txBody>
                  <a:tcPr marL="68585" marR="68585" marT="0" marB="0" anchor="ctr"/>
                </a:tc>
                <a:tc>
                  <a:txBody>
                    <a:bodyPr/>
                    <a:lstStyle/>
                    <a:p>
                      <a:pPr algn="l">
                        <a:spcAft>
                          <a:spcPts val="0"/>
                        </a:spcAft>
                      </a:pPr>
                      <a:r>
                        <a:rPr lang="zh-CN" sz="1200" kern="100" dirty="0">
                          <a:effectLst/>
                          <a:latin typeface="+mn-ea"/>
                          <a:ea typeface="+mn-ea"/>
                        </a:rPr>
                        <a:t>镍氢电池作为“绿色能源”，广泛用于记本电脑、移动电话、摄录像机等方面，还正被开发用作电动汽车的动力源</a:t>
                      </a:r>
                      <a:endParaRPr lang="zh-CN" sz="1600" kern="100" dirty="0">
                        <a:effectLst/>
                        <a:latin typeface="+mn-ea"/>
                        <a:ea typeface="+mn-ea"/>
                        <a:cs typeface="Times New Roman" panose="02020603050405020304"/>
                      </a:endParaRPr>
                    </a:p>
                  </a:txBody>
                  <a:tcPr marL="68585" marR="68585" marT="0" marB="0"/>
                </a:tc>
                <a:tc>
                  <a:txBody>
                    <a:bodyPr/>
                    <a:lstStyle/>
                    <a:p>
                      <a:pPr algn="ctr">
                        <a:spcAft>
                          <a:spcPts val="0"/>
                        </a:spcAft>
                      </a:pPr>
                      <a:r>
                        <a:rPr lang="zh-CN" sz="1200" kern="100" dirty="0">
                          <a:solidFill>
                            <a:schemeClr val="dk1"/>
                          </a:solidFill>
                          <a:effectLst/>
                          <a:latin typeface="+mn-ea"/>
                          <a:ea typeface="+mn-ea"/>
                          <a:cs typeface="+mn-cs"/>
                        </a:rPr>
                        <a:t>镧、铈、镨、钕、钐</a:t>
                      </a:r>
                    </a:p>
                  </a:txBody>
                  <a:tcPr marL="68585" marR="68585" marT="0" marB="0" anchor="ctr"/>
                </a:tc>
                <a:extLst>
                  <a:ext uri="{0D108BD9-81ED-4DB2-BD59-A6C34878D82A}">
                    <a16:rowId xmlns:a16="http://schemas.microsoft.com/office/drawing/2014/main" val="10007"/>
                  </a:ext>
                </a:extLst>
              </a:tr>
              <a:tr h="748794">
                <a:tc>
                  <a:txBody>
                    <a:bodyPr/>
                    <a:lstStyle/>
                    <a:p>
                      <a:pPr algn="ctr">
                        <a:spcAft>
                          <a:spcPts val="0"/>
                        </a:spcAft>
                      </a:pPr>
                      <a:r>
                        <a:rPr lang="zh-CN" sz="1200" kern="100" dirty="0">
                          <a:effectLst/>
                          <a:latin typeface="+mn-ea"/>
                          <a:ea typeface="+mn-ea"/>
                        </a:rPr>
                        <a:t>激光材料</a:t>
                      </a:r>
                      <a:endParaRPr lang="zh-CN" sz="1600" kern="100" dirty="0">
                        <a:effectLst/>
                        <a:latin typeface="+mn-ea"/>
                        <a:ea typeface="+mn-ea"/>
                        <a:cs typeface="Times New Roman" panose="02020603050405020304"/>
                      </a:endParaRPr>
                    </a:p>
                  </a:txBody>
                  <a:tcPr marL="68585" marR="68585" marT="0" marB="0" anchor="ctr"/>
                </a:tc>
                <a:tc>
                  <a:txBody>
                    <a:bodyPr/>
                    <a:lstStyle/>
                    <a:p>
                      <a:pPr algn="l">
                        <a:spcAft>
                          <a:spcPts val="0"/>
                        </a:spcAft>
                      </a:pPr>
                      <a:r>
                        <a:rPr lang="zh-CN" sz="1200" kern="100" dirty="0">
                          <a:effectLst/>
                          <a:latin typeface="+mn-ea"/>
                          <a:ea typeface="+mn-ea"/>
                        </a:rPr>
                        <a:t>目前大约</a:t>
                      </a:r>
                      <a:r>
                        <a:rPr lang="en-US" sz="1200" kern="100" dirty="0">
                          <a:effectLst/>
                          <a:latin typeface="+mn-ea"/>
                          <a:ea typeface="+mn-ea"/>
                        </a:rPr>
                        <a:t>90%</a:t>
                      </a:r>
                      <a:r>
                        <a:rPr lang="zh-CN" sz="1200" kern="100" dirty="0">
                          <a:effectLst/>
                          <a:latin typeface="+mn-ea"/>
                          <a:ea typeface="+mn-ea"/>
                        </a:rPr>
                        <a:t>的激光材料都涉及稀土，在国际上已商品化的</a:t>
                      </a:r>
                      <a:r>
                        <a:rPr lang="en-US" sz="1200" kern="100" dirty="0">
                          <a:effectLst/>
                          <a:latin typeface="+mn-ea"/>
                          <a:ea typeface="+mn-ea"/>
                        </a:rPr>
                        <a:t>45</a:t>
                      </a:r>
                      <a:r>
                        <a:rPr lang="zh-CN" sz="1200" kern="100" dirty="0">
                          <a:effectLst/>
                          <a:latin typeface="+mn-ea"/>
                          <a:ea typeface="+mn-ea"/>
                        </a:rPr>
                        <a:t>种激光材料中，稀土激光材料就占</a:t>
                      </a:r>
                      <a:r>
                        <a:rPr lang="en-US" sz="1200" kern="100" dirty="0">
                          <a:effectLst/>
                          <a:latin typeface="+mn-ea"/>
                          <a:ea typeface="+mn-ea"/>
                        </a:rPr>
                        <a:t>30</a:t>
                      </a:r>
                      <a:r>
                        <a:rPr lang="zh-CN" sz="1200" kern="100" dirty="0">
                          <a:effectLst/>
                          <a:latin typeface="+mn-ea"/>
                          <a:ea typeface="+mn-ea"/>
                        </a:rPr>
                        <a:t>多种</a:t>
                      </a:r>
                      <a:endParaRPr lang="zh-CN" sz="1600" kern="100" dirty="0">
                        <a:effectLst/>
                        <a:latin typeface="+mn-ea"/>
                        <a:ea typeface="+mn-ea"/>
                        <a:cs typeface="Times New Roman" panose="02020603050405020304"/>
                      </a:endParaRPr>
                    </a:p>
                  </a:txBody>
                  <a:tcPr marL="68585" marR="68585" marT="0" marB="0"/>
                </a:tc>
                <a:tc>
                  <a:txBody>
                    <a:bodyPr/>
                    <a:lstStyle/>
                    <a:p>
                      <a:pPr algn="ctr">
                        <a:spcAft>
                          <a:spcPts val="0"/>
                        </a:spcAft>
                      </a:pPr>
                      <a:r>
                        <a:rPr lang="zh-CN" sz="1200" kern="100" dirty="0">
                          <a:solidFill>
                            <a:schemeClr val="dk1"/>
                          </a:solidFill>
                          <a:effectLst/>
                          <a:latin typeface="+mn-ea"/>
                          <a:ea typeface="+mn-ea"/>
                          <a:cs typeface="+mn-cs"/>
                        </a:rPr>
                        <a:t>镧、铈、镱</a:t>
                      </a:r>
                    </a:p>
                  </a:txBody>
                  <a:tcPr marL="68585" marR="68585" marT="0" marB="0" anchor="ctr"/>
                </a:tc>
                <a:extLst>
                  <a:ext uri="{0D108BD9-81ED-4DB2-BD59-A6C34878D82A}">
                    <a16:rowId xmlns:a16="http://schemas.microsoft.com/office/drawing/2014/main" val="10008"/>
                  </a:ext>
                </a:extLst>
              </a:tr>
              <a:tr h="499196">
                <a:tc>
                  <a:txBody>
                    <a:bodyPr/>
                    <a:lstStyle/>
                    <a:p>
                      <a:pPr algn="ctr">
                        <a:spcAft>
                          <a:spcPts val="0"/>
                        </a:spcAft>
                      </a:pPr>
                      <a:r>
                        <a:rPr lang="zh-CN" sz="1200" kern="100">
                          <a:effectLst/>
                          <a:latin typeface="+mn-ea"/>
                          <a:ea typeface="+mn-ea"/>
                        </a:rPr>
                        <a:t>稀土抛光粉</a:t>
                      </a:r>
                      <a:endParaRPr lang="zh-CN" sz="1600" kern="100">
                        <a:effectLst/>
                        <a:latin typeface="+mn-ea"/>
                        <a:ea typeface="+mn-ea"/>
                        <a:cs typeface="Times New Roman" panose="02020603050405020304"/>
                      </a:endParaRPr>
                    </a:p>
                  </a:txBody>
                  <a:tcPr marL="68585" marR="68585" marT="0" marB="0" anchor="ctr"/>
                </a:tc>
                <a:tc>
                  <a:txBody>
                    <a:bodyPr/>
                    <a:lstStyle/>
                    <a:p>
                      <a:pPr algn="l">
                        <a:spcAft>
                          <a:spcPts val="0"/>
                        </a:spcAft>
                      </a:pPr>
                      <a:r>
                        <a:rPr lang="zh-CN" sz="1200" kern="100" dirty="0">
                          <a:effectLst/>
                          <a:latin typeface="+mn-ea"/>
                          <a:ea typeface="+mn-ea"/>
                        </a:rPr>
                        <a:t>光电子精密器件（半导体芯片）、彩电显示象管、液晶显示器、光学镜头等</a:t>
                      </a:r>
                      <a:endParaRPr lang="zh-CN" sz="1600" kern="100" dirty="0">
                        <a:effectLst/>
                        <a:latin typeface="+mn-ea"/>
                        <a:ea typeface="+mn-ea"/>
                        <a:cs typeface="Times New Roman" panose="02020603050405020304"/>
                      </a:endParaRPr>
                    </a:p>
                  </a:txBody>
                  <a:tcPr marL="68585" marR="68585" marT="0" marB="0"/>
                </a:tc>
                <a:tc>
                  <a:txBody>
                    <a:bodyPr/>
                    <a:lstStyle/>
                    <a:p>
                      <a:pPr algn="ctr">
                        <a:spcAft>
                          <a:spcPts val="0"/>
                        </a:spcAft>
                      </a:pPr>
                      <a:r>
                        <a:rPr lang="en-US" sz="1200" kern="100" dirty="0">
                          <a:solidFill>
                            <a:schemeClr val="dk1"/>
                          </a:solidFill>
                          <a:effectLst/>
                          <a:latin typeface="+mn-ea"/>
                          <a:ea typeface="+mn-ea"/>
                          <a:cs typeface="+mn-cs"/>
                        </a:rPr>
                        <a:t> </a:t>
                      </a:r>
                      <a:r>
                        <a:rPr lang="zh-CN" sz="1200" kern="100" dirty="0">
                          <a:solidFill>
                            <a:schemeClr val="dk1"/>
                          </a:solidFill>
                          <a:effectLst/>
                          <a:latin typeface="+mn-ea"/>
                          <a:ea typeface="+mn-ea"/>
                          <a:cs typeface="+mn-cs"/>
                        </a:rPr>
                        <a:t>铈、镧、镨、混合金属</a:t>
                      </a:r>
                    </a:p>
                  </a:txBody>
                  <a:tcPr marL="68585" marR="68585" marT="0" marB="0" anchor="ctr"/>
                </a:tc>
                <a:extLst>
                  <a:ext uri="{0D108BD9-81ED-4DB2-BD59-A6C34878D82A}">
                    <a16:rowId xmlns:a16="http://schemas.microsoft.com/office/drawing/2014/main" val="10009"/>
                  </a:ext>
                </a:extLst>
              </a:tr>
              <a:tr h="748794">
                <a:tc>
                  <a:txBody>
                    <a:bodyPr/>
                    <a:lstStyle/>
                    <a:p>
                      <a:pPr algn="ctr">
                        <a:spcAft>
                          <a:spcPts val="0"/>
                        </a:spcAft>
                      </a:pPr>
                      <a:r>
                        <a:rPr lang="zh-CN" sz="1200" kern="100" dirty="0">
                          <a:effectLst/>
                          <a:latin typeface="+mn-ea"/>
                          <a:ea typeface="+mn-ea"/>
                        </a:rPr>
                        <a:t>发光材料</a:t>
                      </a:r>
                      <a:endParaRPr lang="zh-CN" sz="1600" kern="100" dirty="0">
                        <a:effectLst/>
                        <a:latin typeface="+mn-ea"/>
                        <a:ea typeface="+mn-ea"/>
                        <a:cs typeface="Times New Roman" panose="02020603050405020304"/>
                      </a:endParaRPr>
                    </a:p>
                  </a:txBody>
                  <a:tcPr marL="68585" marR="68585" marT="0" marB="0" anchor="ctr"/>
                </a:tc>
                <a:tc>
                  <a:txBody>
                    <a:bodyPr/>
                    <a:lstStyle/>
                    <a:p>
                      <a:pPr algn="l">
                        <a:spcAft>
                          <a:spcPts val="0"/>
                        </a:spcAft>
                      </a:pPr>
                      <a:r>
                        <a:rPr lang="zh-CN" sz="1200" kern="100" dirty="0">
                          <a:effectLst/>
                          <a:latin typeface="+mn-ea"/>
                          <a:ea typeface="+mn-ea"/>
                        </a:rPr>
                        <a:t>是彩色电视和各种显示器不可缺少的发光体，也是制造三基色节能灯和金属卤化物灯等现代绿色照明光源的必需材料</a:t>
                      </a:r>
                      <a:endParaRPr lang="zh-CN" sz="1600" kern="100" dirty="0">
                        <a:effectLst/>
                        <a:latin typeface="+mn-ea"/>
                        <a:ea typeface="+mn-ea"/>
                        <a:cs typeface="Times New Roman" panose="02020603050405020304"/>
                      </a:endParaRPr>
                    </a:p>
                  </a:txBody>
                  <a:tcPr marL="68585" marR="68585" marT="0" marB="0" anchor="ctr"/>
                </a:tc>
                <a:tc>
                  <a:txBody>
                    <a:bodyPr/>
                    <a:lstStyle/>
                    <a:p>
                      <a:pPr algn="ctr">
                        <a:spcAft>
                          <a:spcPts val="0"/>
                        </a:spcAft>
                      </a:pPr>
                      <a:r>
                        <a:rPr lang="zh-CN" sz="1200" kern="100" dirty="0">
                          <a:solidFill>
                            <a:schemeClr val="dk1"/>
                          </a:solidFill>
                          <a:effectLst/>
                          <a:latin typeface="+mn-ea"/>
                          <a:ea typeface="+mn-ea"/>
                          <a:cs typeface="+mn-cs"/>
                        </a:rPr>
                        <a:t>铕、钇、铽、镝、铈、</a:t>
                      </a:r>
                    </a:p>
                    <a:p>
                      <a:pPr algn="ctr">
                        <a:spcAft>
                          <a:spcPts val="0"/>
                        </a:spcAft>
                      </a:pPr>
                      <a:r>
                        <a:rPr lang="zh-CN" sz="1200" kern="100" dirty="0">
                          <a:solidFill>
                            <a:schemeClr val="dk1"/>
                          </a:solidFill>
                          <a:effectLst/>
                          <a:latin typeface="+mn-ea"/>
                          <a:ea typeface="+mn-ea"/>
                          <a:cs typeface="+mn-cs"/>
                        </a:rPr>
                        <a:t>镨、钆</a:t>
                      </a:r>
                    </a:p>
                  </a:txBody>
                  <a:tcPr marL="68585" marR="68585" marT="0" marB="0" anchor="ctr"/>
                </a:tc>
                <a:extLst>
                  <a:ext uri="{0D108BD9-81ED-4DB2-BD59-A6C34878D82A}">
                    <a16:rowId xmlns:a16="http://schemas.microsoft.com/office/drawing/2014/main" val="10010"/>
                  </a:ext>
                </a:extLst>
              </a:tr>
            </a:tbl>
          </a:graphicData>
        </a:graphic>
      </p:graphicFrame>
      <p:graphicFrame>
        <p:nvGraphicFramePr>
          <p:cNvPr id="3" name="表格 2"/>
          <p:cNvGraphicFramePr>
            <a:graphicFrameLocks noGrp="1"/>
          </p:cNvGraphicFramePr>
          <p:nvPr/>
        </p:nvGraphicFramePr>
        <p:xfrm>
          <a:off x="7032625" y="1989138"/>
          <a:ext cx="4967287" cy="3455991"/>
        </p:xfrm>
        <a:graphic>
          <a:graphicData uri="http://schemas.openxmlformats.org/drawingml/2006/table">
            <a:tbl>
              <a:tblPr firstRow="1" firstCol="1" lastRow="1" lastCol="1" bandRow="1" bandCol="1">
                <a:tableStyleId>{073A0DAA-6AF3-43AB-8588-CEC1D06C72B9}</a:tableStyleId>
              </a:tblPr>
              <a:tblGrid>
                <a:gridCol w="1494758">
                  <a:extLst>
                    <a:ext uri="{9D8B030D-6E8A-4147-A177-3AD203B41FA5}">
                      <a16:colId xmlns:a16="http://schemas.microsoft.com/office/drawing/2014/main" val="20000"/>
                    </a:ext>
                  </a:extLst>
                </a:gridCol>
                <a:gridCol w="302132">
                  <a:extLst>
                    <a:ext uri="{9D8B030D-6E8A-4147-A177-3AD203B41FA5}">
                      <a16:colId xmlns:a16="http://schemas.microsoft.com/office/drawing/2014/main" val="20001"/>
                    </a:ext>
                  </a:extLst>
                </a:gridCol>
                <a:gridCol w="302132">
                  <a:extLst>
                    <a:ext uri="{9D8B030D-6E8A-4147-A177-3AD203B41FA5}">
                      <a16:colId xmlns:a16="http://schemas.microsoft.com/office/drawing/2014/main" val="20002"/>
                    </a:ext>
                  </a:extLst>
                </a:gridCol>
                <a:gridCol w="302132">
                  <a:extLst>
                    <a:ext uri="{9D8B030D-6E8A-4147-A177-3AD203B41FA5}">
                      <a16:colId xmlns:a16="http://schemas.microsoft.com/office/drawing/2014/main" val="20003"/>
                    </a:ext>
                  </a:extLst>
                </a:gridCol>
                <a:gridCol w="302132">
                  <a:extLst>
                    <a:ext uri="{9D8B030D-6E8A-4147-A177-3AD203B41FA5}">
                      <a16:colId xmlns:a16="http://schemas.microsoft.com/office/drawing/2014/main" val="20004"/>
                    </a:ext>
                  </a:extLst>
                </a:gridCol>
                <a:gridCol w="302132">
                  <a:extLst>
                    <a:ext uri="{9D8B030D-6E8A-4147-A177-3AD203B41FA5}">
                      <a16:colId xmlns:a16="http://schemas.microsoft.com/office/drawing/2014/main" val="20005"/>
                    </a:ext>
                  </a:extLst>
                </a:gridCol>
                <a:gridCol w="302132">
                  <a:extLst>
                    <a:ext uri="{9D8B030D-6E8A-4147-A177-3AD203B41FA5}">
                      <a16:colId xmlns:a16="http://schemas.microsoft.com/office/drawing/2014/main" val="20006"/>
                    </a:ext>
                  </a:extLst>
                </a:gridCol>
                <a:gridCol w="302132">
                  <a:extLst>
                    <a:ext uri="{9D8B030D-6E8A-4147-A177-3AD203B41FA5}">
                      <a16:colId xmlns:a16="http://schemas.microsoft.com/office/drawing/2014/main" val="20007"/>
                    </a:ext>
                  </a:extLst>
                </a:gridCol>
                <a:gridCol w="302132">
                  <a:extLst>
                    <a:ext uri="{9D8B030D-6E8A-4147-A177-3AD203B41FA5}">
                      <a16:colId xmlns:a16="http://schemas.microsoft.com/office/drawing/2014/main" val="20008"/>
                    </a:ext>
                  </a:extLst>
                </a:gridCol>
                <a:gridCol w="302132">
                  <a:extLst>
                    <a:ext uri="{9D8B030D-6E8A-4147-A177-3AD203B41FA5}">
                      <a16:colId xmlns:a16="http://schemas.microsoft.com/office/drawing/2014/main" val="20009"/>
                    </a:ext>
                  </a:extLst>
                </a:gridCol>
                <a:gridCol w="302132">
                  <a:extLst>
                    <a:ext uri="{9D8B030D-6E8A-4147-A177-3AD203B41FA5}">
                      <a16:colId xmlns:a16="http://schemas.microsoft.com/office/drawing/2014/main" val="20010"/>
                    </a:ext>
                  </a:extLst>
                </a:gridCol>
                <a:gridCol w="451209">
                  <a:extLst>
                    <a:ext uri="{9D8B030D-6E8A-4147-A177-3AD203B41FA5}">
                      <a16:colId xmlns:a16="http://schemas.microsoft.com/office/drawing/2014/main" val="20011"/>
                    </a:ext>
                  </a:extLst>
                </a:gridCol>
              </a:tblGrid>
              <a:tr h="314181">
                <a:tc>
                  <a:txBody>
                    <a:bodyPr/>
                    <a:lstStyle/>
                    <a:p>
                      <a:pPr algn="ctr">
                        <a:spcAft>
                          <a:spcPts val="0"/>
                        </a:spcAft>
                      </a:pPr>
                      <a:r>
                        <a:rPr lang="en-US" sz="1200" kern="100" dirty="0">
                          <a:effectLst/>
                          <a:latin typeface="+mn-ea"/>
                          <a:ea typeface="+mn-ea"/>
                        </a:rPr>
                        <a:t> </a:t>
                      </a:r>
                      <a:endParaRPr lang="zh-CN" sz="1200" kern="100" dirty="0">
                        <a:effectLst/>
                        <a:latin typeface="+mn-ea"/>
                        <a:ea typeface="+mn-ea"/>
                      </a:endParaRPr>
                    </a:p>
                  </a:txBody>
                  <a:tcPr marL="68563" marR="68563" marT="0" marB="0"/>
                </a:tc>
                <a:tc>
                  <a:txBody>
                    <a:bodyPr/>
                    <a:lstStyle/>
                    <a:p>
                      <a:pPr algn="ctr">
                        <a:spcAft>
                          <a:spcPts val="0"/>
                        </a:spcAft>
                      </a:pPr>
                      <a:r>
                        <a:rPr lang="zh-CN" sz="1200" kern="100">
                          <a:effectLst/>
                          <a:latin typeface="+mn-ea"/>
                          <a:ea typeface="+mn-ea"/>
                        </a:rPr>
                        <a:t>镧</a:t>
                      </a:r>
                    </a:p>
                  </a:txBody>
                  <a:tcPr marL="68563" marR="68563" marT="0" marB="0" anchor="ctr"/>
                </a:tc>
                <a:tc>
                  <a:txBody>
                    <a:bodyPr/>
                    <a:lstStyle/>
                    <a:p>
                      <a:pPr algn="ctr">
                        <a:spcAft>
                          <a:spcPts val="0"/>
                        </a:spcAft>
                      </a:pPr>
                      <a:r>
                        <a:rPr lang="zh-CN" sz="1200" kern="100">
                          <a:effectLst/>
                          <a:latin typeface="+mn-ea"/>
                          <a:ea typeface="+mn-ea"/>
                        </a:rPr>
                        <a:t>铈</a:t>
                      </a:r>
                    </a:p>
                  </a:txBody>
                  <a:tcPr marL="68563" marR="68563" marT="0" marB="0" anchor="ctr"/>
                </a:tc>
                <a:tc>
                  <a:txBody>
                    <a:bodyPr/>
                    <a:lstStyle/>
                    <a:p>
                      <a:pPr algn="ctr">
                        <a:spcAft>
                          <a:spcPts val="0"/>
                        </a:spcAft>
                      </a:pPr>
                      <a:r>
                        <a:rPr lang="zh-CN" sz="1200" kern="100">
                          <a:effectLst/>
                          <a:latin typeface="+mn-ea"/>
                          <a:ea typeface="+mn-ea"/>
                        </a:rPr>
                        <a:t>镨</a:t>
                      </a:r>
                    </a:p>
                  </a:txBody>
                  <a:tcPr marL="68563" marR="68563" marT="0" marB="0" anchor="ctr"/>
                </a:tc>
                <a:tc>
                  <a:txBody>
                    <a:bodyPr/>
                    <a:lstStyle/>
                    <a:p>
                      <a:pPr algn="ctr">
                        <a:spcAft>
                          <a:spcPts val="0"/>
                        </a:spcAft>
                      </a:pPr>
                      <a:r>
                        <a:rPr lang="zh-CN" sz="1200" kern="100">
                          <a:effectLst/>
                          <a:latin typeface="+mn-ea"/>
                          <a:ea typeface="+mn-ea"/>
                        </a:rPr>
                        <a:t>钕</a:t>
                      </a:r>
                    </a:p>
                  </a:txBody>
                  <a:tcPr marL="68563" marR="68563" marT="0" marB="0" anchor="ctr"/>
                </a:tc>
                <a:tc>
                  <a:txBody>
                    <a:bodyPr/>
                    <a:lstStyle/>
                    <a:p>
                      <a:pPr algn="ctr">
                        <a:spcAft>
                          <a:spcPts val="0"/>
                        </a:spcAft>
                      </a:pPr>
                      <a:r>
                        <a:rPr lang="zh-CN" sz="1200" kern="100">
                          <a:effectLst/>
                          <a:latin typeface="+mn-ea"/>
                          <a:ea typeface="+mn-ea"/>
                        </a:rPr>
                        <a:t>钐</a:t>
                      </a:r>
                    </a:p>
                  </a:txBody>
                  <a:tcPr marL="68563" marR="68563" marT="0" marB="0" anchor="ctr"/>
                </a:tc>
                <a:tc>
                  <a:txBody>
                    <a:bodyPr/>
                    <a:lstStyle/>
                    <a:p>
                      <a:pPr algn="ctr">
                        <a:spcAft>
                          <a:spcPts val="0"/>
                        </a:spcAft>
                      </a:pPr>
                      <a:r>
                        <a:rPr lang="zh-CN" sz="1200" kern="100">
                          <a:effectLst/>
                          <a:latin typeface="+mn-ea"/>
                          <a:ea typeface="+mn-ea"/>
                        </a:rPr>
                        <a:t>铕</a:t>
                      </a:r>
                    </a:p>
                  </a:txBody>
                  <a:tcPr marL="68563" marR="68563" marT="0" marB="0" anchor="ctr"/>
                </a:tc>
                <a:tc>
                  <a:txBody>
                    <a:bodyPr/>
                    <a:lstStyle/>
                    <a:p>
                      <a:pPr algn="ctr">
                        <a:spcAft>
                          <a:spcPts val="0"/>
                        </a:spcAft>
                      </a:pPr>
                      <a:r>
                        <a:rPr lang="zh-CN" sz="1200" kern="100">
                          <a:effectLst/>
                          <a:latin typeface="+mn-ea"/>
                          <a:ea typeface="+mn-ea"/>
                        </a:rPr>
                        <a:t>钆</a:t>
                      </a:r>
                    </a:p>
                  </a:txBody>
                  <a:tcPr marL="68563" marR="68563" marT="0" marB="0" anchor="ctr"/>
                </a:tc>
                <a:tc>
                  <a:txBody>
                    <a:bodyPr/>
                    <a:lstStyle/>
                    <a:p>
                      <a:pPr algn="ctr">
                        <a:spcAft>
                          <a:spcPts val="0"/>
                        </a:spcAft>
                      </a:pPr>
                      <a:r>
                        <a:rPr lang="zh-CN" sz="1200" kern="100">
                          <a:effectLst/>
                          <a:latin typeface="+mn-ea"/>
                          <a:ea typeface="+mn-ea"/>
                        </a:rPr>
                        <a:t>铽</a:t>
                      </a:r>
                    </a:p>
                  </a:txBody>
                  <a:tcPr marL="68563" marR="68563" marT="0" marB="0" anchor="ctr"/>
                </a:tc>
                <a:tc>
                  <a:txBody>
                    <a:bodyPr/>
                    <a:lstStyle/>
                    <a:p>
                      <a:pPr algn="ctr">
                        <a:spcAft>
                          <a:spcPts val="0"/>
                        </a:spcAft>
                      </a:pPr>
                      <a:r>
                        <a:rPr lang="zh-CN" sz="1200" kern="100">
                          <a:effectLst/>
                          <a:latin typeface="+mn-ea"/>
                          <a:ea typeface="+mn-ea"/>
                        </a:rPr>
                        <a:t>镝</a:t>
                      </a:r>
                    </a:p>
                  </a:txBody>
                  <a:tcPr marL="68563" marR="68563" marT="0" marB="0" anchor="ctr"/>
                </a:tc>
                <a:tc>
                  <a:txBody>
                    <a:bodyPr/>
                    <a:lstStyle/>
                    <a:p>
                      <a:pPr algn="ctr">
                        <a:spcAft>
                          <a:spcPts val="0"/>
                        </a:spcAft>
                      </a:pPr>
                      <a:r>
                        <a:rPr lang="zh-CN" sz="1200" kern="100">
                          <a:effectLst/>
                          <a:latin typeface="+mn-ea"/>
                          <a:ea typeface="+mn-ea"/>
                        </a:rPr>
                        <a:t>钇</a:t>
                      </a:r>
                    </a:p>
                  </a:txBody>
                  <a:tcPr marL="68563" marR="68563" marT="0" marB="0" anchor="ctr"/>
                </a:tc>
                <a:tc>
                  <a:txBody>
                    <a:bodyPr/>
                    <a:lstStyle/>
                    <a:p>
                      <a:pPr algn="ctr">
                        <a:spcAft>
                          <a:spcPts val="0"/>
                        </a:spcAft>
                      </a:pPr>
                      <a:r>
                        <a:rPr lang="zh-CN" sz="1200" kern="100">
                          <a:effectLst/>
                          <a:latin typeface="+mn-ea"/>
                          <a:ea typeface="+mn-ea"/>
                        </a:rPr>
                        <a:t>其他</a:t>
                      </a:r>
                    </a:p>
                  </a:txBody>
                  <a:tcPr marL="68563" marR="68563" marT="0" marB="0" anchor="ctr"/>
                </a:tc>
                <a:extLst>
                  <a:ext uri="{0D108BD9-81ED-4DB2-BD59-A6C34878D82A}">
                    <a16:rowId xmlns:a16="http://schemas.microsoft.com/office/drawing/2014/main" val="10000"/>
                  </a:ext>
                </a:extLst>
              </a:tr>
              <a:tr h="314181">
                <a:tc>
                  <a:txBody>
                    <a:bodyPr/>
                    <a:lstStyle/>
                    <a:p>
                      <a:pPr algn="ctr">
                        <a:spcAft>
                          <a:spcPts val="0"/>
                        </a:spcAft>
                      </a:pPr>
                      <a:r>
                        <a:rPr lang="zh-CN" sz="1200" kern="100" dirty="0">
                          <a:effectLst/>
                          <a:latin typeface="+mn-ea"/>
                          <a:ea typeface="+mn-ea"/>
                        </a:rPr>
                        <a:t>永磁体</a:t>
                      </a: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extLst>
                  <a:ext uri="{0D108BD9-81ED-4DB2-BD59-A6C34878D82A}">
                    <a16:rowId xmlns:a16="http://schemas.microsoft.com/office/drawing/2014/main" val="10001"/>
                  </a:ext>
                </a:extLst>
              </a:tr>
              <a:tr h="314181">
                <a:tc>
                  <a:txBody>
                    <a:bodyPr/>
                    <a:lstStyle/>
                    <a:p>
                      <a:pPr algn="ctr">
                        <a:spcAft>
                          <a:spcPts val="0"/>
                        </a:spcAft>
                      </a:pPr>
                      <a:r>
                        <a:rPr lang="zh-CN" sz="1200" kern="100" dirty="0">
                          <a:effectLst/>
                          <a:latin typeface="+mn-ea"/>
                          <a:ea typeface="+mn-ea"/>
                        </a:rPr>
                        <a:t>催化剂（汽车）</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extLst>
                  <a:ext uri="{0D108BD9-81ED-4DB2-BD59-A6C34878D82A}">
                    <a16:rowId xmlns:a16="http://schemas.microsoft.com/office/drawing/2014/main" val="10002"/>
                  </a:ext>
                </a:extLst>
              </a:tr>
              <a:tr h="314181">
                <a:tc>
                  <a:txBody>
                    <a:bodyPr/>
                    <a:lstStyle/>
                    <a:p>
                      <a:pPr algn="ctr">
                        <a:spcAft>
                          <a:spcPts val="0"/>
                        </a:spcAft>
                      </a:pPr>
                      <a:r>
                        <a:rPr lang="zh-CN" sz="1200" kern="100" dirty="0">
                          <a:effectLst/>
                          <a:latin typeface="+mn-ea"/>
                          <a:ea typeface="+mn-ea"/>
                        </a:rPr>
                        <a:t>催化剂（石油化工）</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extLst>
                  <a:ext uri="{0D108BD9-81ED-4DB2-BD59-A6C34878D82A}">
                    <a16:rowId xmlns:a16="http://schemas.microsoft.com/office/drawing/2014/main" val="10003"/>
                  </a:ext>
                </a:extLst>
              </a:tr>
              <a:tr h="314181">
                <a:tc>
                  <a:txBody>
                    <a:bodyPr/>
                    <a:lstStyle/>
                    <a:p>
                      <a:pPr algn="ctr">
                        <a:spcAft>
                          <a:spcPts val="0"/>
                        </a:spcAft>
                      </a:pPr>
                      <a:r>
                        <a:rPr lang="zh-CN" sz="1200" kern="100" dirty="0">
                          <a:effectLst/>
                          <a:latin typeface="+mn-ea"/>
                          <a:ea typeface="+mn-ea"/>
                        </a:rPr>
                        <a:t>电池用合金</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extLst>
                  <a:ext uri="{0D108BD9-81ED-4DB2-BD59-A6C34878D82A}">
                    <a16:rowId xmlns:a16="http://schemas.microsoft.com/office/drawing/2014/main" val="10004"/>
                  </a:ext>
                </a:extLst>
              </a:tr>
              <a:tr h="314181">
                <a:tc>
                  <a:txBody>
                    <a:bodyPr/>
                    <a:lstStyle/>
                    <a:p>
                      <a:pPr algn="ctr">
                        <a:spcAft>
                          <a:spcPts val="0"/>
                        </a:spcAft>
                      </a:pPr>
                      <a:r>
                        <a:rPr lang="zh-CN" sz="1200" kern="100" dirty="0">
                          <a:effectLst/>
                          <a:latin typeface="+mn-ea"/>
                          <a:ea typeface="+mn-ea"/>
                        </a:rPr>
                        <a:t>合金（非电池用）</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extLst>
                  <a:ext uri="{0D108BD9-81ED-4DB2-BD59-A6C34878D82A}">
                    <a16:rowId xmlns:a16="http://schemas.microsoft.com/office/drawing/2014/main" val="10005"/>
                  </a:ext>
                </a:extLst>
              </a:tr>
              <a:tr h="314181">
                <a:tc>
                  <a:txBody>
                    <a:bodyPr/>
                    <a:lstStyle/>
                    <a:p>
                      <a:pPr algn="ctr">
                        <a:spcAft>
                          <a:spcPts val="0"/>
                        </a:spcAft>
                      </a:pPr>
                      <a:r>
                        <a:rPr lang="zh-CN" sz="1200" kern="100" dirty="0">
                          <a:effectLst/>
                          <a:latin typeface="+mn-ea"/>
                          <a:ea typeface="+mn-ea"/>
                        </a:rPr>
                        <a:t>荧光粉</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extLst>
                  <a:ext uri="{0D108BD9-81ED-4DB2-BD59-A6C34878D82A}">
                    <a16:rowId xmlns:a16="http://schemas.microsoft.com/office/drawing/2014/main" val="10006"/>
                  </a:ext>
                </a:extLst>
              </a:tr>
              <a:tr h="314181">
                <a:tc>
                  <a:txBody>
                    <a:bodyPr/>
                    <a:lstStyle/>
                    <a:p>
                      <a:pPr algn="ctr">
                        <a:spcAft>
                          <a:spcPts val="0"/>
                        </a:spcAft>
                      </a:pPr>
                      <a:r>
                        <a:rPr lang="zh-CN" sz="1200" kern="100" dirty="0">
                          <a:effectLst/>
                          <a:latin typeface="+mn-ea"/>
                          <a:ea typeface="+mn-ea"/>
                        </a:rPr>
                        <a:t>抛光粉</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extLst>
                  <a:ext uri="{0D108BD9-81ED-4DB2-BD59-A6C34878D82A}">
                    <a16:rowId xmlns:a16="http://schemas.microsoft.com/office/drawing/2014/main" val="10007"/>
                  </a:ext>
                </a:extLst>
              </a:tr>
              <a:tr h="314181">
                <a:tc>
                  <a:txBody>
                    <a:bodyPr/>
                    <a:lstStyle/>
                    <a:p>
                      <a:pPr algn="ctr">
                        <a:spcAft>
                          <a:spcPts val="0"/>
                        </a:spcAft>
                      </a:pPr>
                      <a:r>
                        <a:rPr lang="zh-CN" sz="1200" kern="100" dirty="0">
                          <a:effectLst/>
                          <a:latin typeface="+mn-ea"/>
                          <a:ea typeface="+mn-ea"/>
                        </a:rPr>
                        <a:t>玻璃添加剂</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extLst>
                  <a:ext uri="{0D108BD9-81ED-4DB2-BD59-A6C34878D82A}">
                    <a16:rowId xmlns:a16="http://schemas.microsoft.com/office/drawing/2014/main" val="10008"/>
                  </a:ext>
                </a:extLst>
              </a:tr>
              <a:tr h="314181">
                <a:tc>
                  <a:txBody>
                    <a:bodyPr/>
                    <a:lstStyle/>
                    <a:p>
                      <a:pPr algn="ctr">
                        <a:spcAft>
                          <a:spcPts val="0"/>
                        </a:spcAft>
                      </a:pPr>
                      <a:r>
                        <a:rPr lang="zh-CN" sz="1200" kern="100" dirty="0">
                          <a:effectLst/>
                          <a:latin typeface="+mn-ea"/>
                          <a:ea typeface="+mn-ea"/>
                        </a:rPr>
                        <a:t>陶瓷</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extLst>
                  <a:ext uri="{0D108BD9-81ED-4DB2-BD59-A6C34878D82A}">
                    <a16:rowId xmlns:a16="http://schemas.microsoft.com/office/drawing/2014/main" val="10009"/>
                  </a:ext>
                </a:extLst>
              </a:tr>
              <a:tr h="314181">
                <a:tc>
                  <a:txBody>
                    <a:bodyPr/>
                    <a:lstStyle/>
                    <a:p>
                      <a:pPr algn="ctr">
                        <a:spcAft>
                          <a:spcPts val="0"/>
                        </a:spcAft>
                      </a:pPr>
                      <a:r>
                        <a:rPr lang="zh-CN" sz="1200" kern="100" dirty="0">
                          <a:effectLst/>
                          <a:latin typeface="+mn-ea"/>
                          <a:ea typeface="+mn-ea"/>
                        </a:rPr>
                        <a:t>其他</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en-US" sz="1200" kern="100">
                          <a:effectLst/>
                          <a:latin typeface="+mn-ea"/>
                          <a:ea typeface="+mn-ea"/>
                        </a:rPr>
                        <a:t> </a:t>
                      </a:r>
                      <a:endParaRPr lang="zh-CN" sz="1200" kern="100">
                        <a:effectLst/>
                        <a:latin typeface="+mn-ea"/>
                        <a:ea typeface="+mn-ea"/>
                      </a:endParaRPr>
                    </a:p>
                  </a:txBody>
                  <a:tcPr marL="68563" marR="68563" marT="0" marB="0" anchor="ctr"/>
                </a:tc>
                <a:tc>
                  <a:txBody>
                    <a:bodyPr/>
                    <a:lstStyle/>
                    <a:p>
                      <a:pPr algn="ctr">
                        <a:spcAft>
                          <a:spcPts val="0"/>
                        </a:spcAft>
                      </a:pPr>
                      <a:r>
                        <a:rPr lang="zh-CN" sz="1200" kern="100">
                          <a:effectLst/>
                          <a:latin typeface="+mn-ea"/>
                          <a:ea typeface="+mn-ea"/>
                        </a:rPr>
                        <a:t>√</a:t>
                      </a:r>
                    </a:p>
                  </a:txBody>
                  <a:tcPr marL="68563" marR="68563" marT="0" marB="0" anchor="ctr"/>
                </a:tc>
                <a:tc>
                  <a:txBody>
                    <a:bodyPr/>
                    <a:lstStyle/>
                    <a:p>
                      <a:pPr algn="ctr">
                        <a:spcAft>
                          <a:spcPts val="0"/>
                        </a:spcAft>
                      </a:pPr>
                      <a:r>
                        <a:rPr lang="zh-CN" sz="1200" kern="100" dirty="0">
                          <a:effectLst/>
                          <a:latin typeface="+mn-ea"/>
                          <a:ea typeface="+mn-ea"/>
                        </a:rPr>
                        <a:t>√</a:t>
                      </a:r>
                    </a:p>
                  </a:txBody>
                  <a:tcPr marL="68563" marR="68563" marT="0" marB="0" anchor="ctr"/>
                </a:tc>
                <a:extLst>
                  <a:ext uri="{0D108BD9-81ED-4DB2-BD59-A6C34878D82A}">
                    <a16:rowId xmlns:a16="http://schemas.microsoft.com/office/drawing/2014/main" val="10010"/>
                  </a:ext>
                </a:extLst>
              </a:tr>
            </a:tbl>
          </a:graphicData>
        </a:graphic>
      </p:graphicFrame>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Text Box 10"/>
          <p:cNvSpPr txBox="1">
            <a:spLocks noChangeArrowheads="1"/>
          </p:cNvSpPr>
          <p:nvPr/>
        </p:nvSpPr>
        <p:spPr bwMode="auto">
          <a:xfrm>
            <a:off x="5180807" y="627725"/>
            <a:ext cx="2262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zh-CN" altLang="en-US" sz="1800" dirty="0">
                <a:solidFill>
                  <a:srgbClr val="FFFF00"/>
                </a:solidFill>
                <a:latin typeface="+mn-ea"/>
                <a:ea typeface="+mn-ea"/>
              </a:rPr>
              <a:t>稀土的主要应用领域</a:t>
            </a:r>
          </a:p>
        </p:txBody>
      </p:sp>
      <p:graphicFrame>
        <p:nvGraphicFramePr>
          <p:cNvPr id="4" name="表格 3"/>
          <p:cNvGraphicFramePr>
            <a:graphicFrameLocks noGrp="1"/>
          </p:cNvGraphicFramePr>
          <p:nvPr/>
        </p:nvGraphicFramePr>
        <p:xfrm>
          <a:off x="2855913" y="1171575"/>
          <a:ext cx="6911976" cy="5426071"/>
        </p:xfrm>
        <a:graphic>
          <a:graphicData uri="http://schemas.openxmlformats.org/drawingml/2006/table">
            <a:tbl>
              <a:tblPr firstRow="1" firstCol="1" bandRow="1">
                <a:tableStyleId>{073A0DAA-6AF3-43AB-8588-CEC1D06C72B9}</a:tableStyleId>
              </a:tblPr>
              <a:tblGrid>
                <a:gridCol w="1361656">
                  <a:extLst>
                    <a:ext uri="{9D8B030D-6E8A-4147-A177-3AD203B41FA5}">
                      <a16:colId xmlns:a16="http://schemas.microsoft.com/office/drawing/2014/main" val="20000"/>
                    </a:ext>
                  </a:extLst>
                </a:gridCol>
                <a:gridCol w="2632535">
                  <a:extLst>
                    <a:ext uri="{9D8B030D-6E8A-4147-A177-3AD203B41FA5}">
                      <a16:colId xmlns:a16="http://schemas.microsoft.com/office/drawing/2014/main" val="20001"/>
                    </a:ext>
                  </a:extLst>
                </a:gridCol>
                <a:gridCol w="907330">
                  <a:extLst>
                    <a:ext uri="{9D8B030D-6E8A-4147-A177-3AD203B41FA5}">
                      <a16:colId xmlns:a16="http://schemas.microsoft.com/office/drawing/2014/main" val="20002"/>
                    </a:ext>
                  </a:extLst>
                </a:gridCol>
                <a:gridCol w="980304">
                  <a:extLst>
                    <a:ext uri="{9D8B030D-6E8A-4147-A177-3AD203B41FA5}">
                      <a16:colId xmlns:a16="http://schemas.microsoft.com/office/drawing/2014/main" val="20003"/>
                    </a:ext>
                  </a:extLst>
                </a:gridCol>
                <a:gridCol w="1030151">
                  <a:extLst>
                    <a:ext uri="{9D8B030D-6E8A-4147-A177-3AD203B41FA5}">
                      <a16:colId xmlns:a16="http://schemas.microsoft.com/office/drawing/2014/main" val="20004"/>
                    </a:ext>
                  </a:extLst>
                </a:gridCol>
              </a:tblGrid>
              <a:tr h="265667">
                <a:tc>
                  <a:txBody>
                    <a:bodyPr/>
                    <a:lstStyle/>
                    <a:p>
                      <a:pPr algn="ctr">
                        <a:spcAft>
                          <a:spcPts val="0"/>
                        </a:spcAft>
                      </a:pPr>
                      <a:r>
                        <a:rPr lang="zh-CN" sz="1400" kern="100" dirty="0">
                          <a:effectLst/>
                          <a:latin typeface="+mn-ea"/>
                          <a:ea typeface="+mn-ea"/>
                        </a:rPr>
                        <a:t>类型</a:t>
                      </a:r>
                    </a:p>
                  </a:txBody>
                  <a:tcPr marL="7724" marR="7724" marT="7727" marB="0" anchor="ctr"/>
                </a:tc>
                <a:tc>
                  <a:txBody>
                    <a:bodyPr/>
                    <a:lstStyle/>
                    <a:p>
                      <a:pPr algn="ctr">
                        <a:spcAft>
                          <a:spcPts val="0"/>
                        </a:spcAft>
                      </a:pPr>
                      <a:r>
                        <a:rPr lang="zh-CN" sz="1400" kern="100">
                          <a:effectLst/>
                          <a:latin typeface="+mn-ea"/>
                          <a:ea typeface="+mn-ea"/>
                        </a:rPr>
                        <a:t>描述</a:t>
                      </a:r>
                    </a:p>
                  </a:txBody>
                  <a:tcPr marL="7724" marR="7724" marT="7727" marB="0" anchor="ctr"/>
                </a:tc>
                <a:tc>
                  <a:txBody>
                    <a:bodyPr/>
                    <a:lstStyle/>
                    <a:p>
                      <a:pPr algn="ctr">
                        <a:spcAft>
                          <a:spcPts val="0"/>
                        </a:spcAft>
                      </a:pPr>
                      <a:r>
                        <a:rPr lang="zh-CN" sz="1400" kern="100">
                          <a:effectLst/>
                          <a:latin typeface="+mn-ea"/>
                          <a:ea typeface="+mn-ea"/>
                        </a:rPr>
                        <a:t>单位</a:t>
                      </a:r>
                    </a:p>
                  </a:txBody>
                  <a:tcPr marL="7724" marR="7724" marT="7727" marB="0" anchor="ctr"/>
                </a:tc>
                <a:tc>
                  <a:txBody>
                    <a:bodyPr/>
                    <a:lstStyle/>
                    <a:p>
                      <a:pPr algn="ctr">
                        <a:spcAft>
                          <a:spcPts val="0"/>
                        </a:spcAft>
                      </a:pPr>
                      <a:r>
                        <a:rPr lang="zh-CN" sz="1400" kern="100">
                          <a:effectLst/>
                          <a:latin typeface="+mn-ea"/>
                          <a:ea typeface="+mn-ea"/>
                        </a:rPr>
                        <a:t>用量低值</a:t>
                      </a:r>
                    </a:p>
                  </a:txBody>
                  <a:tcPr marL="7724" marR="7724" marT="7727" marB="0" anchor="ctr"/>
                </a:tc>
                <a:tc>
                  <a:txBody>
                    <a:bodyPr/>
                    <a:lstStyle/>
                    <a:p>
                      <a:pPr algn="ctr">
                        <a:spcAft>
                          <a:spcPts val="0"/>
                        </a:spcAft>
                      </a:pPr>
                      <a:r>
                        <a:rPr lang="zh-CN" sz="1400" kern="100">
                          <a:effectLst/>
                          <a:latin typeface="+mn-ea"/>
                          <a:ea typeface="+mn-ea"/>
                        </a:rPr>
                        <a:t>用量高值</a:t>
                      </a:r>
                    </a:p>
                  </a:txBody>
                  <a:tcPr marL="7724" marR="7724" marT="7727" marB="0" anchor="ctr"/>
                </a:tc>
                <a:extLst>
                  <a:ext uri="{0D108BD9-81ED-4DB2-BD59-A6C34878D82A}">
                    <a16:rowId xmlns:a16="http://schemas.microsoft.com/office/drawing/2014/main" val="10000"/>
                  </a:ext>
                </a:extLst>
              </a:tr>
              <a:tr h="245733">
                <a:tc rowSpan="3">
                  <a:txBody>
                    <a:bodyPr/>
                    <a:lstStyle/>
                    <a:p>
                      <a:pPr algn="ctr">
                        <a:spcAft>
                          <a:spcPts val="0"/>
                        </a:spcAft>
                      </a:pPr>
                      <a:r>
                        <a:rPr lang="zh-CN" sz="1400" kern="100" dirty="0">
                          <a:effectLst/>
                          <a:latin typeface="+mn-ea"/>
                          <a:ea typeface="+mn-ea"/>
                        </a:rPr>
                        <a:t>风力发电机</a:t>
                      </a:r>
                    </a:p>
                  </a:txBody>
                  <a:tcPr marL="7724" marR="7724" marT="7727" marB="0" anchor="ctr"/>
                </a:tc>
                <a:tc>
                  <a:txBody>
                    <a:bodyPr/>
                    <a:lstStyle/>
                    <a:p>
                      <a:pPr algn="ctr">
                        <a:spcAft>
                          <a:spcPts val="0"/>
                        </a:spcAft>
                      </a:pPr>
                      <a:r>
                        <a:rPr lang="zh-CN" sz="1400" kern="100">
                          <a:effectLst/>
                          <a:latin typeface="+mn-ea"/>
                          <a:ea typeface="+mn-ea"/>
                        </a:rPr>
                        <a:t>平均每兆瓦磁体用量</a:t>
                      </a:r>
                    </a:p>
                  </a:txBody>
                  <a:tcPr marL="7724" marR="7724" marT="7727" marB="0" anchor="ctr"/>
                </a:tc>
                <a:tc>
                  <a:txBody>
                    <a:bodyPr/>
                    <a:lstStyle/>
                    <a:p>
                      <a:pPr algn="ctr">
                        <a:spcAft>
                          <a:spcPts val="0"/>
                        </a:spcAft>
                      </a:pPr>
                      <a:r>
                        <a:rPr lang="en-US" sz="1400" kern="100">
                          <a:effectLst/>
                          <a:latin typeface="+mn-ea"/>
                          <a:ea typeface="+mn-ea"/>
                        </a:rPr>
                        <a:t>kg</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200</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600</a:t>
                      </a:r>
                      <a:endParaRPr lang="zh-CN" sz="1400" kern="100">
                        <a:effectLst/>
                        <a:latin typeface="+mn-ea"/>
                        <a:ea typeface="+mn-ea"/>
                      </a:endParaRPr>
                    </a:p>
                  </a:txBody>
                  <a:tcPr marL="7724" marR="7724" marT="7727" marB="0" anchor="ctr"/>
                </a:tc>
                <a:extLst>
                  <a:ext uri="{0D108BD9-81ED-4DB2-BD59-A6C34878D82A}">
                    <a16:rowId xmlns:a16="http://schemas.microsoft.com/office/drawing/2014/main" val="10001"/>
                  </a:ext>
                </a:extLst>
              </a:tr>
              <a:tr h="245733">
                <a:tc vMerge="1">
                  <a:txBody>
                    <a:bodyPr/>
                    <a:lstStyle/>
                    <a:p>
                      <a:endParaRPr lang="zh-CN"/>
                    </a:p>
                  </a:txBody>
                  <a:tcPr/>
                </a:tc>
                <a:tc>
                  <a:txBody>
                    <a:bodyPr/>
                    <a:lstStyle/>
                    <a:p>
                      <a:pPr algn="ctr">
                        <a:spcAft>
                          <a:spcPts val="0"/>
                        </a:spcAft>
                      </a:pPr>
                      <a:r>
                        <a:rPr lang="zh-CN" sz="1400" kern="100" dirty="0">
                          <a:effectLst/>
                          <a:latin typeface="+mn-ea"/>
                          <a:ea typeface="+mn-ea"/>
                        </a:rPr>
                        <a:t>钕占磁体重量比例</a:t>
                      </a:r>
                    </a:p>
                  </a:txBody>
                  <a:tcPr marL="7724" marR="7724" marT="7727" marB="0" anchor="ctr"/>
                </a:tc>
                <a:tc>
                  <a:txBody>
                    <a:bodyPr/>
                    <a:lstStyle/>
                    <a:p>
                      <a:pPr algn="ctr">
                        <a:spcAft>
                          <a:spcPts val="0"/>
                        </a:spcAft>
                      </a:pPr>
                      <a:r>
                        <a:rPr lang="en-US" sz="1400" kern="100">
                          <a:effectLst/>
                          <a:latin typeface="+mn-ea"/>
                          <a:ea typeface="+mn-ea"/>
                        </a:rPr>
                        <a:t>%</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31</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31</a:t>
                      </a:r>
                      <a:endParaRPr lang="zh-CN" sz="1400" kern="100">
                        <a:effectLst/>
                        <a:latin typeface="+mn-ea"/>
                        <a:ea typeface="+mn-ea"/>
                      </a:endParaRPr>
                    </a:p>
                  </a:txBody>
                  <a:tcPr marL="7724" marR="7724" marT="7727" marB="0" anchor="ctr"/>
                </a:tc>
                <a:extLst>
                  <a:ext uri="{0D108BD9-81ED-4DB2-BD59-A6C34878D82A}">
                    <a16:rowId xmlns:a16="http://schemas.microsoft.com/office/drawing/2014/main" val="10002"/>
                  </a:ext>
                </a:extLst>
              </a:tr>
              <a:tr h="245733">
                <a:tc vMerge="1">
                  <a:txBody>
                    <a:bodyPr/>
                    <a:lstStyle/>
                    <a:p>
                      <a:endParaRPr lang="zh-CN"/>
                    </a:p>
                  </a:txBody>
                  <a:tcPr/>
                </a:tc>
                <a:tc>
                  <a:txBody>
                    <a:bodyPr/>
                    <a:lstStyle/>
                    <a:p>
                      <a:pPr algn="ctr">
                        <a:spcAft>
                          <a:spcPts val="0"/>
                        </a:spcAft>
                      </a:pPr>
                      <a:r>
                        <a:rPr lang="zh-CN" sz="1400" kern="100" dirty="0">
                          <a:effectLst/>
                          <a:latin typeface="+mn-ea"/>
                          <a:ea typeface="+mn-ea"/>
                        </a:rPr>
                        <a:t>镝占磁体重量比例</a:t>
                      </a:r>
                    </a:p>
                  </a:txBody>
                  <a:tcPr marL="7724" marR="7724" marT="7727" marB="0" anchor="ctr"/>
                </a:tc>
                <a:tc>
                  <a:txBody>
                    <a:bodyPr/>
                    <a:lstStyle/>
                    <a:p>
                      <a:pPr algn="ctr">
                        <a:spcAft>
                          <a:spcPts val="0"/>
                        </a:spcAft>
                      </a:pPr>
                      <a:r>
                        <a:rPr lang="en-US" sz="1400" kern="100">
                          <a:effectLst/>
                          <a:latin typeface="+mn-ea"/>
                          <a:ea typeface="+mn-ea"/>
                        </a:rPr>
                        <a:t>%</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2</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4</a:t>
                      </a:r>
                      <a:endParaRPr lang="zh-CN" sz="1400" kern="100">
                        <a:effectLst/>
                        <a:latin typeface="+mn-ea"/>
                        <a:ea typeface="+mn-ea"/>
                      </a:endParaRPr>
                    </a:p>
                  </a:txBody>
                  <a:tcPr marL="7724" marR="7724" marT="7727" marB="0" anchor="ctr"/>
                </a:tc>
                <a:extLst>
                  <a:ext uri="{0D108BD9-81ED-4DB2-BD59-A6C34878D82A}">
                    <a16:rowId xmlns:a16="http://schemas.microsoft.com/office/drawing/2014/main" val="10003"/>
                  </a:ext>
                </a:extLst>
              </a:tr>
              <a:tr h="245733">
                <a:tc rowSpan="6">
                  <a:txBody>
                    <a:bodyPr/>
                    <a:lstStyle/>
                    <a:p>
                      <a:pPr algn="ctr">
                        <a:spcAft>
                          <a:spcPts val="0"/>
                        </a:spcAft>
                      </a:pPr>
                      <a:r>
                        <a:rPr lang="zh-CN" sz="1400" kern="100" dirty="0">
                          <a:effectLst/>
                          <a:latin typeface="+mn-ea"/>
                          <a:ea typeface="+mn-ea"/>
                        </a:rPr>
                        <a:t>新能源汽车</a:t>
                      </a:r>
                    </a:p>
                  </a:txBody>
                  <a:tcPr marL="7724" marR="7724" marT="7727" marB="0" anchor="ctr"/>
                </a:tc>
                <a:tc>
                  <a:txBody>
                    <a:bodyPr/>
                    <a:lstStyle/>
                    <a:p>
                      <a:pPr algn="ctr">
                        <a:spcAft>
                          <a:spcPts val="0"/>
                        </a:spcAft>
                      </a:pPr>
                      <a:r>
                        <a:rPr lang="zh-CN" sz="1400" kern="100" dirty="0">
                          <a:effectLst/>
                          <a:latin typeface="+mn-ea"/>
                          <a:ea typeface="+mn-ea"/>
                        </a:rPr>
                        <a:t>平均每辆车磁体用量</a:t>
                      </a:r>
                    </a:p>
                  </a:txBody>
                  <a:tcPr marL="7724" marR="7724" marT="7727" marB="0" anchor="ctr"/>
                </a:tc>
                <a:tc>
                  <a:txBody>
                    <a:bodyPr/>
                    <a:lstStyle/>
                    <a:p>
                      <a:pPr algn="ctr">
                        <a:spcAft>
                          <a:spcPts val="0"/>
                        </a:spcAft>
                      </a:pPr>
                      <a:r>
                        <a:rPr lang="en-US" sz="1400" kern="100">
                          <a:effectLst/>
                          <a:latin typeface="+mn-ea"/>
                          <a:ea typeface="+mn-ea"/>
                        </a:rPr>
                        <a:t>kg</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1</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2</a:t>
                      </a:r>
                      <a:endParaRPr lang="zh-CN" sz="1400" kern="100">
                        <a:effectLst/>
                        <a:latin typeface="+mn-ea"/>
                        <a:ea typeface="+mn-ea"/>
                      </a:endParaRPr>
                    </a:p>
                  </a:txBody>
                  <a:tcPr marL="7724" marR="7724" marT="7727" marB="0" anchor="ctr"/>
                </a:tc>
                <a:extLst>
                  <a:ext uri="{0D108BD9-81ED-4DB2-BD59-A6C34878D82A}">
                    <a16:rowId xmlns:a16="http://schemas.microsoft.com/office/drawing/2014/main" val="10004"/>
                  </a:ext>
                </a:extLst>
              </a:tr>
              <a:tr h="245733">
                <a:tc vMerge="1">
                  <a:txBody>
                    <a:bodyPr/>
                    <a:lstStyle/>
                    <a:p>
                      <a:endParaRPr lang="zh-CN"/>
                    </a:p>
                  </a:txBody>
                  <a:tcPr/>
                </a:tc>
                <a:tc>
                  <a:txBody>
                    <a:bodyPr/>
                    <a:lstStyle/>
                    <a:p>
                      <a:pPr algn="ctr">
                        <a:spcAft>
                          <a:spcPts val="0"/>
                        </a:spcAft>
                      </a:pPr>
                      <a:r>
                        <a:rPr lang="zh-CN" sz="1400" kern="100" dirty="0">
                          <a:effectLst/>
                          <a:latin typeface="+mn-ea"/>
                          <a:ea typeface="+mn-ea"/>
                        </a:rPr>
                        <a:t>钕占磁体重量比例</a:t>
                      </a:r>
                    </a:p>
                  </a:txBody>
                  <a:tcPr marL="7724" marR="7724" marT="7727" marB="0" anchor="ctr"/>
                </a:tc>
                <a:tc>
                  <a:txBody>
                    <a:bodyPr/>
                    <a:lstStyle/>
                    <a:p>
                      <a:pPr algn="ctr">
                        <a:spcAft>
                          <a:spcPts val="0"/>
                        </a:spcAft>
                      </a:pPr>
                      <a:r>
                        <a:rPr lang="en-US" sz="1400" kern="100">
                          <a:effectLst/>
                          <a:latin typeface="+mn-ea"/>
                          <a:ea typeface="+mn-ea"/>
                        </a:rPr>
                        <a:t>%</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31</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31</a:t>
                      </a:r>
                      <a:endParaRPr lang="zh-CN" sz="1400" kern="100">
                        <a:effectLst/>
                        <a:latin typeface="+mn-ea"/>
                        <a:ea typeface="+mn-ea"/>
                      </a:endParaRPr>
                    </a:p>
                  </a:txBody>
                  <a:tcPr marL="7724" marR="7724" marT="7727" marB="0" anchor="ctr"/>
                </a:tc>
                <a:extLst>
                  <a:ext uri="{0D108BD9-81ED-4DB2-BD59-A6C34878D82A}">
                    <a16:rowId xmlns:a16="http://schemas.microsoft.com/office/drawing/2014/main" val="10005"/>
                  </a:ext>
                </a:extLst>
              </a:tr>
              <a:tr h="245733">
                <a:tc vMerge="1">
                  <a:txBody>
                    <a:bodyPr/>
                    <a:lstStyle/>
                    <a:p>
                      <a:endParaRPr lang="zh-CN"/>
                    </a:p>
                  </a:txBody>
                  <a:tcPr/>
                </a:tc>
                <a:tc>
                  <a:txBody>
                    <a:bodyPr/>
                    <a:lstStyle/>
                    <a:p>
                      <a:pPr algn="ctr">
                        <a:spcAft>
                          <a:spcPts val="0"/>
                        </a:spcAft>
                      </a:pPr>
                      <a:r>
                        <a:rPr lang="zh-CN" sz="1400" kern="100" dirty="0">
                          <a:effectLst/>
                          <a:latin typeface="+mn-ea"/>
                          <a:ea typeface="+mn-ea"/>
                        </a:rPr>
                        <a:t>镝占磁体重量比例</a:t>
                      </a:r>
                    </a:p>
                  </a:txBody>
                  <a:tcPr marL="7724" marR="7724" marT="7727" marB="0" anchor="ctr"/>
                </a:tc>
                <a:tc>
                  <a:txBody>
                    <a:bodyPr/>
                    <a:lstStyle/>
                    <a:p>
                      <a:pPr algn="ctr">
                        <a:spcAft>
                          <a:spcPts val="0"/>
                        </a:spcAft>
                      </a:pPr>
                      <a:r>
                        <a:rPr lang="en-US" sz="1400" kern="100">
                          <a:effectLst/>
                          <a:latin typeface="+mn-ea"/>
                          <a:ea typeface="+mn-ea"/>
                        </a:rPr>
                        <a:t>%</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4.5</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6</a:t>
                      </a:r>
                      <a:endParaRPr lang="zh-CN" sz="1400" kern="100">
                        <a:effectLst/>
                        <a:latin typeface="+mn-ea"/>
                        <a:ea typeface="+mn-ea"/>
                      </a:endParaRPr>
                    </a:p>
                  </a:txBody>
                  <a:tcPr marL="7724" marR="7724" marT="7727" marB="0" anchor="ctr"/>
                </a:tc>
                <a:extLst>
                  <a:ext uri="{0D108BD9-81ED-4DB2-BD59-A6C34878D82A}">
                    <a16:rowId xmlns:a16="http://schemas.microsoft.com/office/drawing/2014/main" val="10006"/>
                  </a:ext>
                </a:extLst>
              </a:tr>
              <a:tr h="245733">
                <a:tc vMerge="1">
                  <a:txBody>
                    <a:bodyPr/>
                    <a:lstStyle/>
                    <a:p>
                      <a:endParaRPr lang="zh-CN"/>
                    </a:p>
                  </a:txBody>
                  <a:tcPr/>
                </a:tc>
                <a:tc>
                  <a:txBody>
                    <a:bodyPr/>
                    <a:lstStyle/>
                    <a:p>
                      <a:pPr algn="ctr">
                        <a:spcAft>
                          <a:spcPts val="0"/>
                        </a:spcAft>
                      </a:pPr>
                      <a:r>
                        <a:rPr lang="zh-CN" sz="1400" kern="100" dirty="0">
                          <a:effectLst/>
                          <a:latin typeface="+mn-ea"/>
                          <a:ea typeface="+mn-ea"/>
                        </a:rPr>
                        <a:t>混合动力车用镍氢电池镧用量</a:t>
                      </a:r>
                    </a:p>
                  </a:txBody>
                  <a:tcPr marL="7724" marR="7724" marT="7727" marB="0" anchor="ctr"/>
                </a:tc>
                <a:tc>
                  <a:txBody>
                    <a:bodyPr/>
                    <a:lstStyle/>
                    <a:p>
                      <a:pPr algn="ctr">
                        <a:spcAft>
                          <a:spcPts val="0"/>
                        </a:spcAft>
                      </a:pPr>
                      <a:r>
                        <a:rPr lang="en-US" sz="1400" kern="100">
                          <a:effectLst/>
                          <a:latin typeface="+mn-ea"/>
                          <a:ea typeface="+mn-ea"/>
                        </a:rPr>
                        <a:t>kg</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0.49</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0.73</a:t>
                      </a:r>
                      <a:endParaRPr lang="zh-CN" sz="1400" kern="100">
                        <a:effectLst/>
                        <a:latin typeface="+mn-ea"/>
                        <a:ea typeface="+mn-ea"/>
                      </a:endParaRPr>
                    </a:p>
                  </a:txBody>
                  <a:tcPr marL="7724" marR="7724" marT="7727" marB="0" anchor="ctr"/>
                </a:tc>
                <a:extLst>
                  <a:ext uri="{0D108BD9-81ED-4DB2-BD59-A6C34878D82A}">
                    <a16:rowId xmlns:a16="http://schemas.microsoft.com/office/drawing/2014/main" val="10007"/>
                  </a:ext>
                </a:extLst>
              </a:tr>
              <a:tr h="245733">
                <a:tc vMerge="1">
                  <a:txBody>
                    <a:bodyPr/>
                    <a:lstStyle/>
                    <a:p>
                      <a:endParaRPr lang="zh-CN"/>
                    </a:p>
                  </a:txBody>
                  <a:tcPr/>
                </a:tc>
                <a:tc>
                  <a:txBody>
                    <a:bodyPr/>
                    <a:lstStyle/>
                    <a:p>
                      <a:pPr algn="ctr">
                        <a:spcAft>
                          <a:spcPts val="0"/>
                        </a:spcAft>
                      </a:pPr>
                      <a:r>
                        <a:rPr lang="zh-CN" sz="1400" kern="100" dirty="0">
                          <a:effectLst/>
                          <a:latin typeface="+mn-ea"/>
                          <a:ea typeface="+mn-ea"/>
                        </a:rPr>
                        <a:t>混合动力车用镍氢电池铈用量</a:t>
                      </a:r>
                    </a:p>
                  </a:txBody>
                  <a:tcPr marL="7724" marR="7724" marT="7727" marB="0" anchor="ctr"/>
                </a:tc>
                <a:tc>
                  <a:txBody>
                    <a:bodyPr/>
                    <a:lstStyle/>
                    <a:p>
                      <a:pPr algn="ctr">
                        <a:spcAft>
                          <a:spcPts val="0"/>
                        </a:spcAft>
                      </a:pPr>
                      <a:r>
                        <a:rPr lang="en-US" sz="1400" kern="100">
                          <a:effectLst/>
                          <a:latin typeface="+mn-ea"/>
                          <a:ea typeface="+mn-ea"/>
                        </a:rPr>
                        <a:t>kg</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0.69</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1.03</a:t>
                      </a:r>
                      <a:endParaRPr lang="zh-CN" sz="1400" kern="100">
                        <a:effectLst/>
                        <a:latin typeface="+mn-ea"/>
                        <a:ea typeface="+mn-ea"/>
                      </a:endParaRPr>
                    </a:p>
                  </a:txBody>
                  <a:tcPr marL="7724" marR="7724" marT="7727" marB="0" anchor="ctr"/>
                </a:tc>
                <a:extLst>
                  <a:ext uri="{0D108BD9-81ED-4DB2-BD59-A6C34878D82A}">
                    <a16:rowId xmlns:a16="http://schemas.microsoft.com/office/drawing/2014/main" val="10008"/>
                  </a:ext>
                </a:extLst>
              </a:tr>
              <a:tr h="245733">
                <a:tc vMerge="1">
                  <a:txBody>
                    <a:bodyPr/>
                    <a:lstStyle/>
                    <a:p>
                      <a:endParaRPr lang="zh-CN"/>
                    </a:p>
                  </a:txBody>
                  <a:tcPr/>
                </a:tc>
                <a:tc>
                  <a:txBody>
                    <a:bodyPr/>
                    <a:lstStyle/>
                    <a:p>
                      <a:pPr algn="ctr">
                        <a:spcAft>
                          <a:spcPts val="0"/>
                        </a:spcAft>
                      </a:pPr>
                      <a:r>
                        <a:rPr lang="zh-CN" sz="1400" kern="100" dirty="0">
                          <a:effectLst/>
                          <a:latin typeface="+mn-ea"/>
                          <a:ea typeface="+mn-ea"/>
                        </a:rPr>
                        <a:t>混合动力车用镍氢电池钕用量</a:t>
                      </a:r>
                    </a:p>
                  </a:txBody>
                  <a:tcPr marL="7724" marR="7724" marT="7727" marB="0" anchor="ctr"/>
                </a:tc>
                <a:tc>
                  <a:txBody>
                    <a:bodyPr/>
                    <a:lstStyle/>
                    <a:p>
                      <a:pPr algn="ctr">
                        <a:spcAft>
                          <a:spcPts val="0"/>
                        </a:spcAft>
                      </a:pPr>
                      <a:r>
                        <a:rPr lang="en-US" sz="1400" kern="100">
                          <a:effectLst/>
                          <a:latin typeface="+mn-ea"/>
                          <a:ea typeface="+mn-ea"/>
                        </a:rPr>
                        <a:t>kg</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0.2</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0.31</a:t>
                      </a:r>
                      <a:endParaRPr lang="zh-CN" sz="1400" kern="100">
                        <a:effectLst/>
                        <a:latin typeface="+mn-ea"/>
                        <a:ea typeface="+mn-ea"/>
                      </a:endParaRPr>
                    </a:p>
                  </a:txBody>
                  <a:tcPr marL="7724" marR="7724" marT="7727" marB="0" anchor="ctr"/>
                </a:tc>
                <a:extLst>
                  <a:ext uri="{0D108BD9-81ED-4DB2-BD59-A6C34878D82A}">
                    <a16:rowId xmlns:a16="http://schemas.microsoft.com/office/drawing/2014/main" val="10009"/>
                  </a:ext>
                </a:extLst>
              </a:tr>
              <a:tr h="245733">
                <a:tc rowSpan="7">
                  <a:txBody>
                    <a:bodyPr/>
                    <a:lstStyle/>
                    <a:p>
                      <a:pPr algn="ctr">
                        <a:spcAft>
                          <a:spcPts val="0"/>
                        </a:spcAft>
                      </a:pPr>
                      <a:r>
                        <a:rPr lang="zh-CN" sz="1400" kern="100">
                          <a:effectLst/>
                          <a:latin typeface="+mn-ea"/>
                          <a:ea typeface="+mn-ea"/>
                        </a:rPr>
                        <a:t>节能灯</a:t>
                      </a:r>
                    </a:p>
                  </a:txBody>
                  <a:tcPr marL="7724" marR="7724" marT="7727" marB="0" anchor="ctr"/>
                </a:tc>
                <a:tc>
                  <a:txBody>
                    <a:bodyPr/>
                    <a:lstStyle/>
                    <a:p>
                      <a:pPr algn="ctr">
                        <a:spcAft>
                          <a:spcPts val="0"/>
                        </a:spcAft>
                      </a:pPr>
                      <a:r>
                        <a:rPr lang="zh-CN" sz="1400" kern="100">
                          <a:effectLst/>
                          <a:latin typeface="+mn-ea"/>
                          <a:ea typeface="+mn-ea"/>
                        </a:rPr>
                        <a:t>每只节能灯荧光粉含量</a:t>
                      </a:r>
                    </a:p>
                  </a:txBody>
                  <a:tcPr marL="7724" marR="7724" marT="7727" marB="0" anchor="ctr"/>
                </a:tc>
                <a:tc>
                  <a:txBody>
                    <a:bodyPr/>
                    <a:lstStyle/>
                    <a:p>
                      <a:pPr algn="ctr">
                        <a:spcAft>
                          <a:spcPts val="0"/>
                        </a:spcAft>
                      </a:pPr>
                      <a:r>
                        <a:rPr lang="en-US" sz="1400" kern="100" dirty="0">
                          <a:effectLst/>
                          <a:latin typeface="+mn-ea"/>
                          <a:ea typeface="+mn-ea"/>
                        </a:rPr>
                        <a:t>g</a:t>
                      </a:r>
                      <a:endParaRPr lang="zh-CN" sz="1400" kern="100" dirty="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1.1</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1.5</a:t>
                      </a:r>
                      <a:endParaRPr lang="zh-CN" sz="1400" kern="100">
                        <a:effectLst/>
                        <a:latin typeface="+mn-ea"/>
                        <a:ea typeface="+mn-ea"/>
                      </a:endParaRPr>
                    </a:p>
                  </a:txBody>
                  <a:tcPr marL="7724" marR="7724" marT="7727" marB="0" anchor="ctr"/>
                </a:tc>
                <a:extLst>
                  <a:ext uri="{0D108BD9-81ED-4DB2-BD59-A6C34878D82A}">
                    <a16:rowId xmlns:a16="http://schemas.microsoft.com/office/drawing/2014/main" val="10010"/>
                  </a:ext>
                </a:extLst>
              </a:tr>
              <a:tr h="245733">
                <a:tc vMerge="1">
                  <a:txBody>
                    <a:bodyPr/>
                    <a:lstStyle/>
                    <a:p>
                      <a:endParaRPr lang="zh-CN"/>
                    </a:p>
                  </a:txBody>
                  <a:tcPr/>
                </a:tc>
                <a:tc>
                  <a:txBody>
                    <a:bodyPr/>
                    <a:lstStyle/>
                    <a:p>
                      <a:pPr algn="ctr">
                        <a:spcAft>
                          <a:spcPts val="0"/>
                        </a:spcAft>
                      </a:pPr>
                      <a:r>
                        <a:rPr lang="zh-CN" sz="1400" kern="100">
                          <a:effectLst/>
                          <a:latin typeface="+mn-ea"/>
                          <a:ea typeface="+mn-ea"/>
                        </a:rPr>
                        <a:t>三基色荧光粉中稀土重量比例</a:t>
                      </a:r>
                    </a:p>
                  </a:txBody>
                  <a:tcPr marL="7724" marR="7724" marT="7727" marB="0" anchor="ctr"/>
                </a:tc>
                <a:tc>
                  <a:txBody>
                    <a:bodyPr/>
                    <a:lstStyle/>
                    <a:p>
                      <a:pPr algn="ctr">
                        <a:spcAft>
                          <a:spcPts val="0"/>
                        </a:spcAft>
                      </a:pPr>
                      <a:r>
                        <a:rPr lang="en-US" sz="1400" kern="100" dirty="0">
                          <a:effectLst/>
                          <a:latin typeface="+mn-ea"/>
                          <a:ea typeface="+mn-ea"/>
                        </a:rPr>
                        <a:t>%</a:t>
                      </a:r>
                      <a:endParaRPr lang="zh-CN" sz="1400" kern="100" dirty="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60</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60</a:t>
                      </a:r>
                      <a:endParaRPr lang="zh-CN" sz="1400" kern="100">
                        <a:effectLst/>
                        <a:latin typeface="+mn-ea"/>
                        <a:ea typeface="+mn-ea"/>
                      </a:endParaRPr>
                    </a:p>
                  </a:txBody>
                  <a:tcPr marL="7724" marR="7724" marT="7727" marB="0" anchor="ctr"/>
                </a:tc>
                <a:extLst>
                  <a:ext uri="{0D108BD9-81ED-4DB2-BD59-A6C34878D82A}">
                    <a16:rowId xmlns:a16="http://schemas.microsoft.com/office/drawing/2014/main" val="10011"/>
                  </a:ext>
                </a:extLst>
              </a:tr>
              <a:tr h="245733">
                <a:tc vMerge="1">
                  <a:txBody>
                    <a:bodyPr/>
                    <a:lstStyle/>
                    <a:p>
                      <a:endParaRPr lang="zh-CN"/>
                    </a:p>
                  </a:txBody>
                  <a:tcPr/>
                </a:tc>
                <a:tc>
                  <a:txBody>
                    <a:bodyPr/>
                    <a:lstStyle/>
                    <a:p>
                      <a:pPr algn="ctr">
                        <a:spcAft>
                          <a:spcPts val="0"/>
                        </a:spcAft>
                      </a:pPr>
                      <a:r>
                        <a:rPr lang="zh-CN" sz="1400" kern="100">
                          <a:effectLst/>
                          <a:latin typeface="+mn-ea"/>
                          <a:ea typeface="+mn-ea"/>
                        </a:rPr>
                        <a:t>荧光粉稀土中镧所占比例</a:t>
                      </a:r>
                    </a:p>
                  </a:txBody>
                  <a:tcPr marL="7724" marR="7724" marT="7727" marB="0" anchor="ctr"/>
                </a:tc>
                <a:tc>
                  <a:txBody>
                    <a:bodyPr/>
                    <a:lstStyle/>
                    <a:p>
                      <a:pPr algn="ctr">
                        <a:spcAft>
                          <a:spcPts val="0"/>
                        </a:spcAft>
                      </a:pPr>
                      <a:r>
                        <a:rPr lang="en-US" sz="1400" kern="100" dirty="0">
                          <a:effectLst/>
                          <a:latin typeface="+mn-ea"/>
                          <a:ea typeface="+mn-ea"/>
                        </a:rPr>
                        <a:t>%</a:t>
                      </a:r>
                      <a:endParaRPr lang="zh-CN" sz="1400" kern="100" dirty="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8.5</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8.5</a:t>
                      </a:r>
                      <a:endParaRPr lang="zh-CN" sz="1400" kern="100">
                        <a:effectLst/>
                        <a:latin typeface="+mn-ea"/>
                        <a:ea typeface="+mn-ea"/>
                      </a:endParaRPr>
                    </a:p>
                  </a:txBody>
                  <a:tcPr marL="7724" marR="7724" marT="7727" marB="0" anchor="ctr"/>
                </a:tc>
                <a:extLst>
                  <a:ext uri="{0D108BD9-81ED-4DB2-BD59-A6C34878D82A}">
                    <a16:rowId xmlns:a16="http://schemas.microsoft.com/office/drawing/2014/main" val="10012"/>
                  </a:ext>
                </a:extLst>
              </a:tr>
              <a:tr h="245733">
                <a:tc vMerge="1">
                  <a:txBody>
                    <a:bodyPr/>
                    <a:lstStyle/>
                    <a:p>
                      <a:endParaRPr lang="zh-CN"/>
                    </a:p>
                  </a:txBody>
                  <a:tcPr/>
                </a:tc>
                <a:tc>
                  <a:txBody>
                    <a:bodyPr/>
                    <a:lstStyle/>
                    <a:p>
                      <a:pPr algn="ctr">
                        <a:spcAft>
                          <a:spcPts val="0"/>
                        </a:spcAft>
                      </a:pPr>
                      <a:r>
                        <a:rPr lang="zh-CN" sz="1400" kern="100">
                          <a:effectLst/>
                          <a:latin typeface="+mn-ea"/>
                          <a:ea typeface="+mn-ea"/>
                        </a:rPr>
                        <a:t>荧光粉稀土中铈所占比例</a:t>
                      </a:r>
                    </a:p>
                  </a:txBody>
                  <a:tcPr marL="7724" marR="7724" marT="7727" marB="0" anchor="ctr"/>
                </a:tc>
                <a:tc>
                  <a:txBody>
                    <a:bodyPr/>
                    <a:lstStyle/>
                    <a:p>
                      <a:pPr algn="ctr">
                        <a:spcAft>
                          <a:spcPts val="0"/>
                        </a:spcAft>
                      </a:pPr>
                      <a:r>
                        <a:rPr lang="en-US" sz="1400" kern="100" dirty="0">
                          <a:effectLst/>
                          <a:latin typeface="+mn-ea"/>
                          <a:ea typeface="+mn-ea"/>
                        </a:rPr>
                        <a:t>%</a:t>
                      </a:r>
                      <a:endParaRPr lang="zh-CN" sz="1400" kern="100" dirty="0">
                        <a:effectLst/>
                        <a:latin typeface="+mn-ea"/>
                        <a:ea typeface="+mn-ea"/>
                      </a:endParaRPr>
                    </a:p>
                  </a:txBody>
                  <a:tcPr marL="7724" marR="7724" marT="7727" marB="0" anchor="ctr"/>
                </a:tc>
                <a:tc>
                  <a:txBody>
                    <a:bodyPr/>
                    <a:lstStyle/>
                    <a:p>
                      <a:pPr algn="ctr">
                        <a:spcAft>
                          <a:spcPts val="0"/>
                        </a:spcAft>
                      </a:pPr>
                      <a:r>
                        <a:rPr lang="en-US" sz="1400" kern="100" dirty="0">
                          <a:effectLst/>
                          <a:latin typeface="+mn-ea"/>
                          <a:ea typeface="+mn-ea"/>
                        </a:rPr>
                        <a:t>20</a:t>
                      </a:r>
                      <a:endParaRPr lang="zh-CN" sz="1400" kern="100" dirty="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20</a:t>
                      </a:r>
                      <a:endParaRPr lang="zh-CN" sz="1400" kern="100">
                        <a:effectLst/>
                        <a:latin typeface="+mn-ea"/>
                        <a:ea typeface="+mn-ea"/>
                      </a:endParaRPr>
                    </a:p>
                  </a:txBody>
                  <a:tcPr marL="7724" marR="7724" marT="7727" marB="0" anchor="ctr"/>
                </a:tc>
                <a:extLst>
                  <a:ext uri="{0D108BD9-81ED-4DB2-BD59-A6C34878D82A}">
                    <a16:rowId xmlns:a16="http://schemas.microsoft.com/office/drawing/2014/main" val="10013"/>
                  </a:ext>
                </a:extLst>
              </a:tr>
              <a:tr h="245733">
                <a:tc vMerge="1">
                  <a:txBody>
                    <a:bodyPr/>
                    <a:lstStyle/>
                    <a:p>
                      <a:endParaRPr lang="zh-CN"/>
                    </a:p>
                  </a:txBody>
                  <a:tcPr/>
                </a:tc>
                <a:tc>
                  <a:txBody>
                    <a:bodyPr/>
                    <a:lstStyle/>
                    <a:p>
                      <a:pPr algn="ctr">
                        <a:spcAft>
                          <a:spcPts val="0"/>
                        </a:spcAft>
                      </a:pPr>
                      <a:r>
                        <a:rPr lang="zh-CN" sz="1400" kern="100">
                          <a:effectLst/>
                          <a:latin typeface="+mn-ea"/>
                          <a:ea typeface="+mn-ea"/>
                        </a:rPr>
                        <a:t>荧光粉稀土中铕所占比例</a:t>
                      </a:r>
                    </a:p>
                  </a:txBody>
                  <a:tcPr marL="7724" marR="7724" marT="7727" marB="0" anchor="ctr"/>
                </a:tc>
                <a:tc>
                  <a:txBody>
                    <a:bodyPr/>
                    <a:lstStyle/>
                    <a:p>
                      <a:pPr algn="ctr">
                        <a:spcAft>
                          <a:spcPts val="0"/>
                        </a:spcAft>
                      </a:pPr>
                      <a:r>
                        <a:rPr lang="en-US" sz="1400" kern="100">
                          <a:effectLst/>
                          <a:latin typeface="+mn-ea"/>
                          <a:ea typeface="+mn-ea"/>
                        </a:rPr>
                        <a:t>%</a:t>
                      </a:r>
                      <a:endParaRPr lang="zh-CN" sz="1400" kern="100">
                        <a:effectLst/>
                        <a:latin typeface="+mn-ea"/>
                        <a:ea typeface="+mn-ea"/>
                      </a:endParaRPr>
                    </a:p>
                  </a:txBody>
                  <a:tcPr marL="7724" marR="7724" marT="7727" marB="0" anchor="ctr"/>
                </a:tc>
                <a:tc>
                  <a:txBody>
                    <a:bodyPr/>
                    <a:lstStyle/>
                    <a:p>
                      <a:pPr algn="ctr">
                        <a:spcAft>
                          <a:spcPts val="0"/>
                        </a:spcAft>
                      </a:pPr>
                      <a:r>
                        <a:rPr lang="en-US" sz="1400" kern="100" dirty="0">
                          <a:effectLst/>
                          <a:latin typeface="+mn-ea"/>
                          <a:ea typeface="+mn-ea"/>
                        </a:rPr>
                        <a:t>4.5</a:t>
                      </a:r>
                      <a:endParaRPr lang="zh-CN" sz="1400" kern="100" dirty="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4.5</a:t>
                      </a:r>
                      <a:endParaRPr lang="zh-CN" sz="1400" kern="100">
                        <a:effectLst/>
                        <a:latin typeface="+mn-ea"/>
                        <a:ea typeface="+mn-ea"/>
                      </a:endParaRPr>
                    </a:p>
                  </a:txBody>
                  <a:tcPr marL="7724" marR="7724" marT="7727" marB="0" anchor="ctr"/>
                </a:tc>
                <a:extLst>
                  <a:ext uri="{0D108BD9-81ED-4DB2-BD59-A6C34878D82A}">
                    <a16:rowId xmlns:a16="http://schemas.microsoft.com/office/drawing/2014/main" val="10014"/>
                  </a:ext>
                </a:extLst>
              </a:tr>
              <a:tr h="245744">
                <a:tc vMerge="1">
                  <a:txBody>
                    <a:bodyPr/>
                    <a:lstStyle/>
                    <a:p>
                      <a:endParaRPr lang="zh-CN"/>
                    </a:p>
                  </a:txBody>
                  <a:tcPr/>
                </a:tc>
                <a:tc>
                  <a:txBody>
                    <a:bodyPr/>
                    <a:lstStyle/>
                    <a:p>
                      <a:pPr algn="ctr">
                        <a:spcAft>
                          <a:spcPts val="0"/>
                        </a:spcAft>
                      </a:pPr>
                      <a:r>
                        <a:rPr lang="zh-CN" sz="1400" kern="100">
                          <a:effectLst/>
                          <a:latin typeface="+mn-ea"/>
                          <a:ea typeface="+mn-ea"/>
                        </a:rPr>
                        <a:t>荧光粉稀土中铽所占比例</a:t>
                      </a:r>
                    </a:p>
                  </a:txBody>
                  <a:tcPr marL="7724" marR="7724" marT="7727" marB="0" anchor="ctr"/>
                </a:tc>
                <a:tc>
                  <a:txBody>
                    <a:bodyPr/>
                    <a:lstStyle/>
                    <a:p>
                      <a:pPr algn="ctr">
                        <a:spcAft>
                          <a:spcPts val="0"/>
                        </a:spcAft>
                      </a:pPr>
                      <a:r>
                        <a:rPr lang="en-US" sz="1400" kern="100">
                          <a:effectLst/>
                          <a:latin typeface="+mn-ea"/>
                          <a:ea typeface="+mn-ea"/>
                        </a:rPr>
                        <a:t>%</a:t>
                      </a:r>
                      <a:endParaRPr lang="zh-CN" sz="1400" kern="100">
                        <a:effectLst/>
                        <a:latin typeface="+mn-ea"/>
                        <a:ea typeface="+mn-ea"/>
                      </a:endParaRPr>
                    </a:p>
                  </a:txBody>
                  <a:tcPr marL="7724" marR="7724" marT="7727" marB="0" anchor="ctr"/>
                </a:tc>
                <a:tc>
                  <a:txBody>
                    <a:bodyPr/>
                    <a:lstStyle/>
                    <a:p>
                      <a:pPr algn="ctr">
                        <a:spcAft>
                          <a:spcPts val="0"/>
                        </a:spcAft>
                      </a:pPr>
                      <a:r>
                        <a:rPr lang="en-US" sz="1400" kern="100" dirty="0">
                          <a:effectLst/>
                          <a:latin typeface="+mn-ea"/>
                          <a:ea typeface="+mn-ea"/>
                        </a:rPr>
                        <a:t>5</a:t>
                      </a:r>
                      <a:endParaRPr lang="zh-CN" sz="1400" kern="100" dirty="0">
                        <a:effectLst/>
                        <a:latin typeface="+mn-ea"/>
                        <a:ea typeface="+mn-ea"/>
                      </a:endParaRPr>
                    </a:p>
                  </a:txBody>
                  <a:tcPr marL="7724" marR="7724" marT="7727" marB="0" anchor="ctr"/>
                </a:tc>
                <a:tc>
                  <a:txBody>
                    <a:bodyPr/>
                    <a:lstStyle/>
                    <a:p>
                      <a:pPr algn="ctr">
                        <a:spcAft>
                          <a:spcPts val="0"/>
                        </a:spcAft>
                      </a:pPr>
                      <a:r>
                        <a:rPr lang="en-US" sz="1400" kern="100" dirty="0">
                          <a:effectLst/>
                          <a:latin typeface="+mn-ea"/>
                          <a:ea typeface="+mn-ea"/>
                        </a:rPr>
                        <a:t>5</a:t>
                      </a:r>
                      <a:endParaRPr lang="zh-CN" sz="1400" kern="100" dirty="0">
                        <a:effectLst/>
                        <a:latin typeface="+mn-ea"/>
                        <a:ea typeface="+mn-ea"/>
                      </a:endParaRPr>
                    </a:p>
                  </a:txBody>
                  <a:tcPr marL="7724" marR="7724" marT="7727" marB="0" anchor="ctr"/>
                </a:tc>
                <a:extLst>
                  <a:ext uri="{0D108BD9-81ED-4DB2-BD59-A6C34878D82A}">
                    <a16:rowId xmlns:a16="http://schemas.microsoft.com/office/drawing/2014/main" val="10015"/>
                  </a:ext>
                </a:extLst>
              </a:tr>
              <a:tr h="245733">
                <a:tc vMerge="1">
                  <a:txBody>
                    <a:bodyPr/>
                    <a:lstStyle/>
                    <a:p>
                      <a:endParaRPr lang="zh-CN"/>
                    </a:p>
                  </a:txBody>
                  <a:tcPr/>
                </a:tc>
                <a:tc>
                  <a:txBody>
                    <a:bodyPr/>
                    <a:lstStyle/>
                    <a:p>
                      <a:pPr algn="ctr">
                        <a:spcAft>
                          <a:spcPts val="0"/>
                        </a:spcAft>
                      </a:pPr>
                      <a:r>
                        <a:rPr lang="zh-CN" sz="1400" kern="100">
                          <a:effectLst/>
                          <a:latin typeface="+mn-ea"/>
                          <a:ea typeface="+mn-ea"/>
                        </a:rPr>
                        <a:t>荧光粉稀土中钇所占比例</a:t>
                      </a:r>
                    </a:p>
                  </a:txBody>
                  <a:tcPr marL="7724" marR="7724" marT="7727" marB="0" anchor="ctr"/>
                </a:tc>
                <a:tc>
                  <a:txBody>
                    <a:bodyPr/>
                    <a:lstStyle/>
                    <a:p>
                      <a:pPr algn="ctr">
                        <a:spcAft>
                          <a:spcPts val="0"/>
                        </a:spcAft>
                      </a:pPr>
                      <a:r>
                        <a:rPr lang="en-US" sz="1400" kern="100">
                          <a:effectLst/>
                          <a:latin typeface="+mn-ea"/>
                          <a:ea typeface="+mn-ea"/>
                        </a:rPr>
                        <a:t>%</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62</a:t>
                      </a:r>
                      <a:endParaRPr lang="zh-CN" sz="1400" kern="100">
                        <a:effectLst/>
                        <a:latin typeface="+mn-ea"/>
                        <a:ea typeface="+mn-ea"/>
                      </a:endParaRPr>
                    </a:p>
                  </a:txBody>
                  <a:tcPr marL="7724" marR="7724" marT="7727" marB="0" anchor="ctr"/>
                </a:tc>
                <a:tc>
                  <a:txBody>
                    <a:bodyPr/>
                    <a:lstStyle/>
                    <a:p>
                      <a:pPr algn="ctr">
                        <a:spcAft>
                          <a:spcPts val="0"/>
                        </a:spcAft>
                      </a:pPr>
                      <a:r>
                        <a:rPr lang="en-US" sz="1400" kern="100" dirty="0">
                          <a:effectLst/>
                          <a:latin typeface="+mn-ea"/>
                          <a:ea typeface="+mn-ea"/>
                        </a:rPr>
                        <a:t>62</a:t>
                      </a:r>
                      <a:endParaRPr lang="zh-CN" sz="1400" kern="100" dirty="0">
                        <a:effectLst/>
                        <a:latin typeface="+mn-ea"/>
                        <a:ea typeface="+mn-ea"/>
                      </a:endParaRPr>
                    </a:p>
                  </a:txBody>
                  <a:tcPr marL="7724" marR="7724" marT="7727" marB="0" anchor="ctr"/>
                </a:tc>
                <a:extLst>
                  <a:ext uri="{0D108BD9-81ED-4DB2-BD59-A6C34878D82A}">
                    <a16:rowId xmlns:a16="http://schemas.microsoft.com/office/drawing/2014/main" val="10016"/>
                  </a:ext>
                </a:extLst>
              </a:tr>
              <a:tr h="245733">
                <a:tc rowSpan="5">
                  <a:txBody>
                    <a:bodyPr/>
                    <a:lstStyle/>
                    <a:p>
                      <a:pPr algn="ctr">
                        <a:spcAft>
                          <a:spcPts val="0"/>
                        </a:spcAft>
                      </a:pPr>
                      <a:r>
                        <a:rPr lang="zh-CN" sz="1400" kern="100">
                          <a:effectLst/>
                          <a:latin typeface="+mn-ea"/>
                          <a:ea typeface="+mn-ea"/>
                        </a:rPr>
                        <a:t>抛光粉</a:t>
                      </a:r>
                    </a:p>
                  </a:txBody>
                  <a:tcPr marL="7724" marR="7724" marT="7727" marB="0" anchor="ctr"/>
                </a:tc>
                <a:tc>
                  <a:txBody>
                    <a:bodyPr/>
                    <a:lstStyle/>
                    <a:p>
                      <a:pPr algn="ctr">
                        <a:spcAft>
                          <a:spcPts val="0"/>
                        </a:spcAft>
                      </a:pPr>
                      <a:r>
                        <a:rPr lang="zh-CN" sz="1400" kern="100">
                          <a:effectLst/>
                          <a:latin typeface="+mn-ea"/>
                          <a:ea typeface="+mn-ea"/>
                        </a:rPr>
                        <a:t>抛光粉中稀土重量比例</a:t>
                      </a:r>
                    </a:p>
                  </a:txBody>
                  <a:tcPr marL="7724" marR="7724" marT="7727" marB="0" anchor="ctr"/>
                </a:tc>
                <a:tc>
                  <a:txBody>
                    <a:bodyPr/>
                    <a:lstStyle/>
                    <a:p>
                      <a:pPr algn="ctr">
                        <a:spcAft>
                          <a:spcPts val="0"/>
                        </a:spcAft>
                      </a:pPr>
                      <a:r>
                        <a:rPr lang="en-US" sz="1400" kern="100">
                          <a:effectLst/>
                          <a:latin typeface="+mn-ea"/>
                          <a:ea typeface="+mn-ea"/>
                        </a:rPr>
                        <a:t>%</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66</a:t>
                      </a:r>
                      <a:endParaRPr lang="zh-CN" sz="1400" kern="100">
                        <a:effectLst/>
                        <a:latin typeface="+mn-ea"/>
                        <a:ea typeface="+mn-ea"/>
                      </a:endParaRPr>
                    </a:p>
                  </a:txBody>
                  <a:tcPr marL="7724" marR="7724" marT="7727" marB="0" anchor="ctr"/>
                </a:tc>
                <a:tc>
                  <a:txBody>
                    <a:bodyPr/>
                    <a:lstStyle/>
                    <a:p>
                      <a:pPr algn="ctr">
                        <a:spcAft>
                          <a:spcPts val="0"/>
                        </a:spcAft>
                      </a:pPr>
                      <a:r>
                        <a:rPr lang="en-US" sz="1400" kern="100" dirty="0">
                          <a:effectLst/>
                          <a:latin typeface="+mn-ea"/>
                          <a:ea typeface="+mn-ea"/>
                        </a:rPr>
                        <a:t>95</a:t>
                      </a:r>
                      <a:endParaRPr lang="zh-CN" sz="1400" kern="100" dirty="0">
                        <a:effectLst/>
                        <a:latin typeface="+mn-ea"/>
                        <a:ea typeface="+mn-ea"/>
                      </a:endParaRPr>
                    </a:p>
                  </a:txBody>
                  <a:tcPr marL="7724" marR="7724" marT="7727" marB="0" anchor="ctr"/>
                </a:tc>
                <a:extLst>
                  <a:ext uri="{0D108BD9-81ED-4DB2-BD59-A6C34878D82A}">
                    <a16:rowId xmlns:a16="http://schemas.microsoft.com/office/drawing/2014/main" val="10017"/>
                  </a:ext>
                </a:extLst>
              </a:tr>
              <a:tr h="245733">
                <a:tc vMerge="1">
                  <a:txBody>
                    <a:bodyPr/>
                    <a:lstStyle/>
                    <a:p>
                      <a:endParaRPr lang="zh-CN"/>
                    </a:p>
                  </a:txBody>
                  <a:tcPr/>
                </a:tc>
                <a:tc>
                  <a:txBody>
                    <a:bodyPr/>
                    <a:lstStyle/>
                    <a:p>
                      <a:pPr algn="ctr">
                        <a:spcAft>
                          <a:spcPts val="0"/>
                        </a:spcAft>
                      </a:pPr>
                      <a:r>
                        <a:rPr lang="zh-CN" sz="1400" kern="100">
                          <a:effectLst/>
                          <a:latin typeface="+mn-ea"/>
                          <a:ea typeface="+mn-ea"/>
                        </a:rPr>
                        <a:t>抛光粉稀土中铈所占比例</a:t>
                      </a:r>
                    </a:p>
                  </a:txBody>
                  <a:tcPr marL="7724" marR="7724" marT="7727" marB="0" anchor="ctr"/>
                </a:tc>
                <a:tc>
                  <a:txBody>
                    <a:bodyPr/>
                    <a:lstStyle/>
                    <a:p>
                      <a:pPr algn="ctr">
                        <a:spcAft>
                          <a:spcPts val="0"/>
                        </a:spcAft>
                      </a:pPr>
                      <a:r>
                        <a:rPr lang="en-US" sz="1400" kern="100">
                          <a:effectLst/>
                          <a:latin typeface="+mn-ea"/>
                          <a:ea typeface="+mn-ea"/>
                        </a:rPr>
                        <a:t>%</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50</a:t>
                      </a:r>
                      <a:endParaRPr lang="zh-CN" sz="1400" kern="100">
                        <a:effectLst/>
                        <a:latin typeface="+mn-ea"/>
                        <a:ea typeface="+mn-ea"/>
                      </a:endParaRPr>
                    </a:p>
                  </a:txBody>
                  <a:tcPr marL="7724" marR="7724" marT="7727" marB="0" anchor="ctr"/>
                </a:tc>
                <a:tc>
                  <a:txBody>
                    <a:bodyPr/>
                    <a:lstStyle/>
                    <a:p>
                      <a:pPr algn="ctr">
                        <a:spcAft>
                          <a:spcPts val="0"/>
                        </a:spcAft>
                      </a:pPr>
                      <a:r>
                        <a:rPr lang="en-US" sz="1400" kern="100" dirty="0">
                          <a:effectLst/>
                          <a:latin typeface="+mn-ea"/>
                          <a:ea typeface="+mn-ea"/>
                        </a:rPr>
                        <a:t>99</a:t>
                      </a:r>
                      <a:endParaRPr lang="zh-CN" sz="1400" kern="100" dirty="0">
                        <a:effectLst/>
                        <a:latin typeface="+mn-ea"/>
                        <a:ea typeface="+mn-ea"/>
                      </a:endParaRPr>
                    </a:p>
                  </a:txBody>
                  <a:tcPr marL="7724" marR="7724" marT="7727" marB="0" anchor="ctr"/>
                </a:tc>
                <a:extLst>
                  <a:ext uri="{0D108BD9-81ED-4DB2-BD59-A6C34878D82A}">
                    <a16:rowId xmlns:a16="http://schemas.microsoft.com/office/drawing/2014/main" val="10018"/>
                  </a:ext>
                </a:extLst>
              </a:tr>
              <a:tr h="245733">
                <a:tc vMerge="1">
                  <a:txBody>
                    <a:bodyPr/>
                    <a:lstStyle/>
                    <a:p>
                      <a:endParaRPr lang="zh-CN"/>
                    </a:p>
                  </a:txBody>
                  <a:tcPr/>
                </a:tc>
                <a:tc>
                  <a:txBody>
                    <a:bodyPr/>
                    <a:lstStyle/>
                    <a:p>
                      <a:pPr algn="ctr">
                        <a:spcAft>
                          <a:spcPts val="0"/>
                        </a:spcAft>
                      </a:pPr>
                      <a:r>
                        <a:rPr lang="zh-CN" sz="1400" kern="100">
                          <a:effectLst/>
                          <a:latin typeface="+mn-ea"/>
                          <a:ea typeface="+mn-ea"/>
                        </a:rPr>
                        <a:t>抛光粉稀土中镧所占比例</a:t>
                      </a:r>
                    </a:p>
                  </a:txBody>
                  <a:tcPr marL="7724" marR="7724" marT="7727" marB="0" anchor="ctr"/>
                </a:tc>
                <a:tc>
                  <a:txBody>
                    <a:bodyPr/>
                    <a:lstStyle/>
                    <a:p>
                      <a:pPr algn="ctr">
                        <a:spcAft>
                          <a:spcPts val="0"/>
                        </a:spcAft>
                      </a:pPr>
                      <a:r>
                        <a:rPr lang="en-US" sz="1400" kern="100">
                          <a:effectLst/>
                          <a:latin typeface="+mn-ea"/>
                          <a:ea typeface="+mn-ea"/>
                        </a:rPr>
                        <a:t>%</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0</a:t>
                      </a:r>
                      <a:endParaRPr lang="zh-CN" sz="1400" kern="100">
                        <a:effectLst/>
                        <a:latin typeface="+mn-ea"/>
                        <a:ea typeface="+mn-ea"/>
                      </a:endParaRPr>
                    </a:p>
                  </a:txBody>
                  <a:tcPr marL="7724" marR="7724" marT="7727" marB="0" anchor="ctr"/>
                </a:tc>
                <a:tc>
                  <a:txBody>
                    <a:bodyPr/>
                    <a:lstStyle/>
                    <a:p>
                      <a:pPr algn="ctr">
                        <a:spcAft>
                          <a:spcPts val="0"/>
                        </a:spcAft>
                      </a:pPr>
                      <a:r>
                        <a:rPr lang="en-US" sz="1400" kern="100" dirty="0">
                          <a:effectLst/>
                          <a:latin typeface="+mn-ea"/>
                          <a:ea typeface="+mn-ea"/>
                        </a:rPr>
                        <a:t>35</a:t>
                      </a:r>
                      <a:endParaRPr lang="zh-CN" sz="1400" kern="100" dirty="0">
                        <a:effectLst/>
                        <a:latin typeface="+mn-ea"/>
                        <a:ea typeface="+mn-ea"/>
                      </a:endParaRPr>
                    </a:p>
                  </a:txBody>
                  <a:tcPr marL="7724" marR="7724" marT="7727" marB="0" anchor="ctr"/>
                </a:tc>
                <a:extLst>
                  <a:ext uri="{0D108BD9-81ED-4DB2-BD59-A6C34878D82A}">
                    <a16:rowId xmlns:a16="http://schemas.microsoft.com/office/drawing/2014/main" val="10019"/>
                  </a:ext>
                </a:extLst>
              </a:tr>
              <a:tr h="245733">
                <a:tc vMerge="1">
                  <a:txBody>
                    <a:bodyPr/>
                    <a:lstStyle/>
                    <a:p>
                      <a:endParaRPr lang="zh-CN"/>
                    </a:p>
                  </a:txBody>
                  <a:tcPr/>
                </a:tc>
                <a:tc>
                  <a:txBody>
                    <a:bodyPr/>
                    <a:lstStyle/>
                    <a:p>
                      <a:pPr algn="ctr">
                        <a:spcAft>
                          <a:spcPts val="0"/>
                        </a:spcAft>
                      </a:pPr>
                      <a:r>
                        <a:rPr lang="zh-CN" sz="1400" kern="100">
                          <a:effectLst/>
                          <a:latin typeface="+mn-ea"/>
                          <a:ea typeface="+mn-ea"/>
                        </a:rPr>
                        <a:t>抛光粉稀土中钕所占比例</a:t>
                      </a:r>
                    </a:p>
                  </a:txBody>
                  <a:tcPr marL="7724" marR="7724" marT="7727" marB="0" anchor="ctr"/>
                </a:tc>
                <a:tc>
                  <a:txBody>
                    <a:bodyPr/>
                    <a:lstStyle/>
                    <a:p>
                      <a:pPr algn="ctr">
                        <a:spcAft>
                          <a:spcPts val="0"/>
                        </a:spcAft>
                      </a:pPr>
                      <a:r>
                        <a:rPr lang="en-US" sz="1400" kern="100">
                          <a:effectLst/>
                          <a:latin typeface="+mn-ea"/>
                          <a:ea typeface="+mn-ea"/>
                        </a:rPr>
                        <a:t>%</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0</a:t>
                      </a:r>
                      <a:endParaRPr lang="zh-CN" sz="1400" kern="100">
                        <a:effectLst/>
                        <a:latin typeface="+mn-ea"/>
                        <a:ea typeface="+mn-ea"/>
                      </a:endParaRPr>
                    </a:p>
                  </a:txBody>
                  <a:tcPr marL="7724" marR="7724" marT="7727" marB="0" anchor="ctr"/>
                </a:tc>
                <a:tc>
                  <a:txBody>
                    <a:bodyPr/>
                    <a:lstStyle/>
                    <a:p>
                      <a:pPr algn="ctr">
                        <a:spcAft>
                          <a:spcPts val="0"/>
                        </a:spcAft>
                      </a:pPr>
                      <a:r>
                        <a:rPr lang="en-US" sz="1400" kern="100" dirty="0">
                          <a:effectLst/>
                          <a:latin typeface="+mn-ea"/>
                          <a:ea typeface="+mn-ea"/>
                        </a:rPr>
                        <a:t>15</a:t>
                      </a:r>
                      <a:endParaRPr lang="zh-CN" sz="1400" kern="100" dirty="0">
                        <a:effectLst/>
                        <a:latin typeface="+mn-ea"/>
                        <a:ea typeface="+mn-ea"/>
                      </a:endParaRPr>
                    </a:p>
                  </a:txBody>
                  <a:tcPr marL="7724" marR="7724" marT="7727" marB="0" anchor="ctr"/>
                </a:tc>
                <a:extLst>
                  <a:ext uri="{0D108BD9-81ED-4DB2-BD59-A6C34878D82A}">
                    <a16:rowId xmlns:a16="http://schemas.microsoft.com/office/drawing/2014/main" val="10020"/>
                  </a:ext>
                </a:extLst>
              </a:tr>
              <a:tr h="245733">
                <a:tc vMerge="1">
                  <a:txBody>
                    <a:bodyPr/>
                    <a:lstStyle/>
                    <a:p>
                      <a:endParaRPr lang="zh-CN"/>
                    </a:p>
                  </a:txBody>
                  <a:tcPr/>
                </a:tc>
                <a:tc>
                  <a:txBody>
                    <a:bodyPr/>
                    <a:lstStyle/>
                    <a:p>
                      <a:pPr algn="ctr">
                        <a:spcAft>
                          <a:spcPts val="0"/>
                        </a:spcAft>
                      </a:pPr>
                      <a:r>
                        <a:rPr lang="zh-CN" sz="1400" kern="100" dirty="0">
                          <a:effectLst/>
                          <a:latin typeface="+mn-ea"/>
                          <a:ea typeface="+mn-ea"/>
                        </a:rPr>
                        <a:t>抛光粉稀土中镨所占比例</a:t>
                      </a:r>
                    </a:p>
                  </a:txBody>
                  <a:tcPr marL="7724" marR="7724" marT="7727" marB="0" anchor="ctr"/>
                </a:tc>
                <a:tc>
                  <a:txBody>
                    <a:bodyPr/>
                    <a:lstStyle/>
                    <a:p>
                      <a:pPr algn="ctr">
                        <a:spcAft>
                          <a:spcPts val="0"/>
                        </a:spcAft>
                      </a:pPr>
                      <a:r>
                        <a:rPr lang="en-US" sz="1400" kern="100">
                          <a:effectLst/>
                          <a:latin typeface="+mn-ea"/>
                          <a:ea typeface="+mn-ea"/>
                        </a:rPr>
                        <a:t>%</a:t>
                      </a:r>
                      <a:endParaRPr lang="zh-CN" sz="1400" kern="100">
                        <a:effectLst/>
                        <a:latin typeface="+mn-ea"/>
                        <a:ea typeface="+mn-ea"/>
                      </a:endParaRPr>
                    </a:p>
                  </a:txBody>
                  <a:tcPr marL="7724" marR="7724" marT="7727" marB="0" anchor="ctr"/>
                </a:tc>
                <a:tc>
                  <a:txBody>
                    <a:bodyPr/>
                    <a:lstStyle/>
                    <a:p>
                      <a:pPr algn="ctr">
                        <a:spcAft>
                          <a:spcPts val="0"/>
                        </a:spcAft>
                      </a:pPr>
                      <a:r>
                        <a:rPr lang="en-US" sz="1400" kern="100">
                          <a:effectLst/>
                          <a:latin typeface="+mn-ea"/>
                          <a:ea typeface="+mn-ea"/>
                        </a:rPr>
                        <a:t>0</a:t>
                      </a:r>
                      <a:endParaRPr lang="zh-CN" sz="1400" kern="100">
                        <a:effectLst/>
                        <a:latin typeface="+mn-ea"/>
                        <a:ea typeface="+mn-ea"/>
                      </a:endParaRPr>
                    </a:p>
                  </a:txBody>
                  <a:tcPr marL="7724" marR="7724" marT="7727" marB="0" anchor="ctr"/>
                </a:tc>
                <a:tc>
                  <a:txBody>
                    <a:bodyPr/>
                    <a:lstStyle/>
                    <a:p>
                      <a:pPr algn="ctr">
                        <a:spcAft>
                          <a:spcPts val="0"/>
                        </a:spcAft>
                      </a:pPr>
                      <a:r>
                        <a:rPr lang="en-US" sz="1400" kern="100" dirty="0">
                          <a:effectLst/>
                          <a:latin typeface="+mn-ea"/>
                          <a:ea typeface="+mn-ea"/>
                        </a:rPr>
                        <a:t>5</a:t>
                      </a:r>
                      <a:endParaRPr lang="zh-CN" sz="1400" kern="100" dirty="0">
                        <a:effectLst/>
                        <a:latin typeface="+mn-ea"/>
                        <a:ea typeface="+mn-ea"/>
                      </a:endParaRPr>
                    </a:p>
                  </a:txBody>
                  <a:tcPr marL="7724" marR="7724" marT="7727" marB="0" anchor="ctr"/>
                </a:tc>
                <a:extLst>
                  <a:ext uri="{0D108BD9-81ED-4DB2-BD59-A6C34878D82A}">
                    <a16:rowId xmlns:a16="http://schemas.microsoft.com/office/drawing/2014/main" val="10021"/>
                  </a:ext>
                </a:extLst>
              </a:tr>
            </a:tbl>
          </a:graphicData>
        </a:graphic>
      </p:graphicFrame>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164013" y="2089150"/>
            <a:ext cx="611981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en-US" altLang="zh-CN" sz="2800" b="1">
                <a:latin typeface="宋体" panose="02010600030101010101" pitchFamily="2" charset="-122"/>
              </a:rPr>
              <a:t> </a:t>
            </a:r>
            <a:r>
              <a:rPr lang="zh-CN" altLang="en-US" sz="2800" b="1">
                <a:latin typeface="宋体" panose="02010600030101010101" pitchFamily="2" charset="-122"/>
              </a:rPr>
              <a:t>稀土简介</a:t>
            </a:r>
            <a:endParaRPr lang="en-US" altLang="zh-CN" sz="2800" b="1">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2800" b="1">
                <a:solidFill>
                  <a:srgbClr val="FF9900"/>
                </a:solidFill>
                <a:latin typeface="宋体" panose="02010600030101010101" pitchFamily="2" charset="-122"/>
              </a:rPr>
              <a:t> 稀土需求趋势</a:t>
            </a:r>
          </a:p>
          <a:p>
            <a:pPr eaLnBrk="1" hangingPunct="1">
              <a:lnSpc>
                <a:spcPct val="150000"/>
              </a:lnSpc>
              <a:spcBef>
                <a:spcPct val="0"/>
              </a:spcBef>
              <a:buClrTx/>
              <a:buSzTx/>
              <a:buFont typeface="Wingdings" panose="05000000000000000000" pitchFamily="2" charset="2"/>
              <a:buChar char="Ø"/>
            </a:pPr>
            <a:r>
              <a:rPr lang="zh-CN" altLang="en-US" sz="2800" b="1">
                <a:latin typeface="宋体" panose="02010600030101010101" pitchFamily="2" charset="-122"/>
              </a:rPr>
              <a:t> 稀土资源供应</a:t>
            </a:r>
          </a:p>
          <a:p>
            <a:pPr eaLnBrk="1" hangingPunct="1">
              <a:lnSpc>
                <a:spcPct val="150000"/>
              </a:lnSpc>
              <a:spcBef>
                <a:spcPct val="0"/>
              </a:spcBef>
              <a:buClrTx/>
              <a:buSzTx/>
              <a:buFont typeface="Wingdings" panose="05000000000000000000" pitchFamily="2" charset="2"/>
              <a:buChar char="Ø"/>
            </a:pPr>
            <a:r>
              <a:rPr lang="zh-CN" altLang="en-US" sz="2800" b="1">
                <a:latin typeface="宋体" panose="02010600030101010101" pitchFamily="2" charset="-122"/>
              </a:rPr>
              <a:t> 未来供需格局</a:t>
            </a:r>
            <a:endParaRPr lang="en-US" altLang="zh-CN" sz="2800" b="1">
              <a:latin typeface="宋体" panose="02010600030101010101" pitchFamily="2" charset="-122"/>
            </a:endParaRPr>
          </a:p>
        </p:txBody>
      </p:sp>
      <p:sp>
        <p:nvSpPr>
          <p:cNvPr id="26627" name="Text Box 3"/>
          <p:cNvSpPr txBox="1">
            <a:spLocks noChangeArrowheads="1"/>
          </p:cNvSpPr>
          <p:nvPr/>
        </p:nvSpPr>
        <p:spPr bwMode="auto">
          <a:xfrm>
            <a:off x="1919288" y="1268413"/>
            <a:ext cx="2244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b="1"/>
              <a:t>报告内容：</a:t>
            </a:r>
          </a:p>
        </p:txBody>
      </p:sp>
      <p:sp>
        <p:nvSpPr>
          <p:cNvPr id="4" name="Freeform 3"/>
          <p:cNvSpPr/>
          <p:nvPr/>
        </p:nvSpPr>
        <p:spPr>
          <a:xfrm>
            <a:off x="6265990" y="332656"/>
            <a:ext cx="5929323" cy="304800"/>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dirty="0">
                <a:latin typeface="禹卫书法行书简体&#10;" panose="02000603000000000000" pitchFamily="2" charset="-122"/>
                <a:ea typeface="禹卫书法行书简体&#10;" panose="02000603000000000000" pitchFamily="2" charset="-122"/>
              </a:rPr>
              <a:t>全球矿产资源战略研究中心  </a:t>
            </a:r>
            <a:r>
              <a:rPr lang="en-US" altLang="zh-CN" sz="1400" dirty="0">
                <a:solidFill>
                  <a:schemeClr val="tx1"/>
                </a:solidFill>
                <a:latin typeface="DokChampa" panose="020B0604020202020204" pitchFamily="34" charset="-34"/>
                <a:ea typeface="禹卫书法行书简体&#10;" panose="02000603000000000000" pitchFamily="2" charset="-122"/>
                <a:cs typeface="DokChampa" panose="020B0604020202020204" pitchFamily="34" charset="-34"/>
              </a:rPr>
              <a:t>Strategy Center · CAGS &amp; CGS</a:t>
            </a:r>
            <a:endParaRPr lang="zh-CN" altLang="en-US" sz="1400" dirty="0">
              <a:solidFill>
                <a:schemeClr val="tx1"/>
              </a:solidFill>
              <a:latin typeface="DokChampa" panose="020B0604020202020204" pitchFamily="34" charset="-34"/>
              <a:ea typeface="禹卫书法行书简体&#10;" panose="02000603000000000000" pitchFamily="2" charset="-122"/>
              <a:cs typeface="DokChampa" panose="020B0604020202020204" pitchFamily="34" charset="-34"/>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39" y="658545"/>
            <a:ext cx="6698282" cy="357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矩形 7"/>
          <p:cNvSpPr>
            <a:spLocks noChangeArrowheads="1"/>
          </p:cNvSpPr>
          <p:nvPr/>
        </p:nvSpPr>
        <p:spPr bwMode="auto">
          <a:xfrm>
            <a:off x="2600325" y="4264025"/>
            <a:ext cx="2492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zh-CN" altLang="en-US" sz="1800" dirty="0">
                <a:solidFill>
                  <a:srgbClr val="FFFF00"/>
                </a:solidFill>
                <a:latin typeface="+mn-ea"/>
                <a:ea typeface="+mn-ea"/>
              </a:rPr>
              <a:t>全球稀土消费总量变化</a:t>
            </a:r>
          </a:p>
        </p:txBody>
      </p:sp>
      <p:sp>
        <p:nvSpPr>
          <p:cNvPr id="28676" name="矩形 8"/>
          <p:cNvSpPr>
            <a:spLocks noChangeArrowheads="1"/>
          </p:cNvSpPr>
          <p:nvPr/>
        </p:nvSpPr>
        <p:spPr bwMode="auto">
          <a:xfrm>
            <a:off x="8131175" y="4230688"/>
            <a:ext cx="3217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en-US" altLang="zh-CN" sz="1800" dirty="0">
                <a:solidFill>
                  <a:srgbClr val="FFFF00"/>
                </a:solidFill>
                <a:latin typeface="+mn-ea"/>
                <a:ea typeface="+mn-ea"/>
              </a:rPr>
              <a:t>2022</a:t>
            </a:r>
            <a:r>
              <a:rPr lang="zh-CN" altLang="en-US" sz="1800" dirty="0">
                <a:solidFill>
                  <a:srgbClr val="FFFF00"/>
                </a:solidFill>
                <a:latin typeface="+mn-ea"/>
                <a:ea typeface="+mn-ea"/>
              </a:rPr>
              <a:t>年主要国家稀土消费占比</a:t>
            </a:r>
          </a:p>
        </p:txBody>
      </p:sp>
      <p:sp>
        <p:nvSpPr>
          <p:cNvPr id="28677" name="矩形 1"/>
          <p:cNvSpPr>
            <a:spLocks noChangeArrowheads="1"/>
          </p:cNvSpPr>
          <p:nvPr/>
        </p:nvSpPr>
        <p:spPr bwMode="auto">
          <a:xfrm>
            <a:off x="2208213" y="4775200"/>
            <a:ext cx="81105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本世纪中国长期占全球消费量的第一</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中国</a:t>
            </a:r>
            <a:r>
              <a:rPr lang="en-US" altLang="zh-CN" sz="1800" dirty="0">
                <a:latin typeface="宋体" panose="02010600030101010101" pitchFamily="2" charset="-122"/>
              </a:rPr>
              <a:t>2022</a:t>
            </a:r>
            <a:r>
              <a:rPr lang="zh-CN" altLang="en-US" sz="1800" dirty="0">
                <a:latin typeface="宋体" panose="02010600030101010101" pitchFamily="2" charset="-122"/>
              </a:rPr>
              <a:t>年消费量占到全球的</a:t>
            </a:r>
            <a:r>
              <a:rPr lang="en-US" altLang="zh-CN" sz="1800" dirty="0">
                <a:latin typeface="宋体" panose="02010600030101010101" pitchFamily="2" charset="-122"/>
              </a:rPr>
              <a:t>75%</a:t>
            </a: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日本在</a:t>
            </a:r>
            <a:r>
              <a:rPr lang="en-US" altLang="zh-CN" sz="1800" dirty="0">
                <a:latin typeface="宋体" panose="02010600030101010101" pitchFamily="2" charset="-122"/>
              </a:rPr>
              <a:t>2007</a:t>
            </a:r>
            <a:r>
              <a:rPr lang="zh-CN" altLang="en-US" sz="1800" dirty="0">
                <a:latin typeface="宋体" panose="02010600030101010101" pitchFamily="2" charset="-122"/>
              </a:rPr>
              <a:t>年达到消费峰值后，稳中有降，</a:t>
            </a:r>
            <a:r>
              <a:rPr lang="en-US" altLang="zh-CN" sz="1800" dirty="0">
                <a:latin typeface="宋体" panose="02010600030101010101" pitchFamily="2" charset="-122"/>
              </a:rPr>
              <a:t>2022</a:t>
            </a:r>
            <a:r>
              <a:rPr lang="zh-CN" altLang="en-US" sz="1800" dirty="0">
                <a:latin typeface="宋体" panose="02010600030101010101" pitchFamily="2" charset="-122"/>
              </a:rPr>
              <a:t>年消费量全球第二</a:t>
            </a:r>
            <a:endParaRPr lang="en-US" altLang="zh-CN" sz="1800" dirty="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dirty="0">
                <a:latin typeface="宋体" panose="02010600030101010101" pitchFamily="2" charset="-122"/>
              </a:rPr>
              <a:t>美国近几年维持在</a:t>
            </a:r>
            <a:r>
              <a:rPr lang="en-US" altLang="zh-CN" sz="1800" dirty="0">
                <a:latin typeface="宋体" panose="02010600030101010101" pitchFamily="2" charset="-122"/>
              </a:rPr>
              <a:t>1</a:t>
            </a:r>
            <a:r>
              <a:rPr lang="zh-CN" altLang="en-US" sz="1800" dirty="0">
                <a:latin typeface="宋体" panose="02010600030101010101" pitchFamily="2" charset="-122"/>
              </a:rPr>
              <a:t>万吨上下</a:t>
            </a:r>
          </a:p>
        </p:txBody>
      </p:sp>
      <p:pic>
        <p:nvPicPr>
          <p:cNvPr id="28678"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963" y="758825"/>
            <a:ext cx="4468812"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矩形 7"/>
          <p:cNvSpPr>
            <a:spLocks noChangeArrowheads="1"/>
          </p:cNvSpPr>
          <p:nvPr/>
        </p:nvSpPr>
        <p:spPr bwMode="auto">
          <a:xfrm>
            <a:off x="1992313" y="3573463"/>
            <a:ext cx="3184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zh-CN" altLang="en-US" sz="1800" dirty="0">
                <a:solidFill>
                  <a:srgbClr val="FFFF00"/>
                </a:solidFill>
                <a:latin typeface="+mn-ea"/>
                <a:ea typeface="+mn-ea"/>
              </a:rPr>
              <a:t>中国分行业稀土消费历史变化</a:t>
            </a:r>
          </a:p>
        </p:txBody>
      </p:sp>
      <p:sp>
        <p:nvSpPr>
          <p:cNvPr id="30723" name="矩形 1"/>
          <p:cNvSpPr>
            <a:spLocks noChangeArrowheads="1"/>
          </p:cNvSpPr>
          <p:nvPr/>
        </p:nvSpPr>
        <p:spPr bwMode="auto">
          <a:xfrm>
            <a:off x="2232025" y="4076700"/>
            <a:ext cx="87725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 typeface="Wingdings" panose="05000000000000000000" pitchFamily="2" charset="2"/>
              <a:buChar char="Ø"/>
            </a:pPr>
            <a:r>
              <a:rPr lang="zh-CN" altLang="en-US" sz="1800">
                <a:latin typeface="宋体" panose="02010600030101010101" pitchFamily="2" charset="-122"/>
              </a:rPr>
              <a:t>冶金机械和石油化工领域曾是中国早期主要的稀土消费部门</a:t>
            </a:r>
            <a:endParaRPr lang="en-US" altLang="zh-CN" sz="180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a:latin typeface="宋体" panose="02010600030101010101" pitchFamily="2" charset="-122"/>
              </a:rPr>
              <a:t>本世纪，永磁材料、液晶抛光材料、发光材料、催化材料、储氢材料发展迅猛</a:t>
            </a:r>
            <a:endParaRPr lang="en-US" altLang="zh-CN" sz="1800">
              <a:latin typeface="宋体" panose="02010600030101010101" pitchFamily="2" charset="-122"/>
            </a:endParaRPr>
          </a:p>
          <a:p>
            <a:pPr eaLnBrk="1" hangingPunct="1">
              <a:lnSpc>
                <a:spcPct val="150000"/>
              </a:lnSpc>
              <a:spcBef>
                <a:spcPct val="0"/>
              </a:spcBef>
              <a:buClrTx/>
              <a:buSzTx/>
              <a:buFont typeface="Wingdings" panose="05000000000000000000" pitchFamily="2" charset="2"/>
              <a:buChar char="Ø"/>
            </a:pPr>
            <a:r>
              <a:rPr lang="zh-CN" altLang="en-US" sz="1800">
                <a:latin typeface="宋体" panose="02010600030101010101" pitchFamily="2" charset="-122"/>
              </a:rPr>
              <a:t>永磁材料占稀土消费总量比例从2000年的20%迅速攀升至2022年的</a:t>
            </a:r>
            <a:r>
              <a:rPr lang="en-US" altLang="zh-CN" sz="1800">
                <a:latin typeface="宋体" panose="02010600030101010101" pitchFamily="2" charset="-122"/>
              </a:rPr>
              <a:t>42</a:t>
            </a:r>
            <a:r>
              <a:rPr lang="zh-CN" altLang="en-US" sz="1800">
                <a:latin typeface="宋体" panose="02010600030101010101" pitchFamily="2" charset="-122"/>
              </a:rPr>
              <a:t>%</a:t>
            </a:r>
          </a:p>
          <a:p>
            <a:pPr eaLnBrk="1" hangingPunct="1">
              <a:lnSpc>
                <a:spcPct val="150000"/>
              </a:lnSpc>
              <a:spcBef>
                <a:spcPct val="0"/>
              </a:spcBef>
              <a:buClrTx/>
              <a:buSzTx/>
              <a:buFont typeface="Wingdings" panose="05000000000000000000" pitchFamily="2" charset="2"/>
              <a:buChar char="Ø"/>
            </a:pPr>
            <a:r>
              <a:rPr lang="zh-CN" altLang="en-US" sz="1800">
                <a:latin typeface="宋体" panose="02010600030101010101" pitchFamily="2" charset="-122"/>
              </a:rPr>
              <a:t>永磁材料主要用于风机与电动汽车等低碳能源技术</a:t>
            </a:r>
          </a:p>
          <a:p>
            <a:pPr eaLnBrk="1" hangingPunct="1">
              <a:lnSpc>
                <a:spcPct val="150000"/>
              </a:lnSpc>
              <a:spcBef>
                <a:spcPct val="0"/>
              </a:spcBef>
              <a:buClrTx/>
              <a:buSzTx/>
              <a:buFont typeface="Wingdings" panose="05000000000000000000" pitchFamily="2" charset="2"/>
              <a:buChar char="Ø"/>
            </a:pPr>
            <a:r>
              <a:rPr lang="zh-CN" altLang="zh-CN" sz="1800">
                <a:latin typeface="宋体" panose="02010600030101010101" pitchFamily="2" charset="-122"/>
                <a:sym typeface="+mn-ea"/>
              </a:rPr>
              <a:t>永磁材料是稀土消费价值最高的领域</a:t>
            </a:r>
            <a:r>
              <a:rPr lang="en-US" altLang="zh-CN" sz="1800">
                <a:latin typeface="宋体" panose="02010600030101010101" pitchFamily="2" charset="-122"/>
                <a:sym typeface="+mn-ea"/>
              </a:rPr>
              <a:t>, </a:t>
            </a:r>
            <a:r>
              <a:rPr lang="zh-CN" altLang="zh-CN" sz="1800">
                <a:latin typeface="宋体" panose="02010600030101010101" pitchFamily="2" charset="-122"/>
                <a:sym typeface="+mn-ea"/>
              </a:rPr>
              <a:t>占全球稀土消费价值的</a:t>
            </a:r>
            <a:r>
              <a:rPr lang="en-US" altLang="zh-CN" sz="1800">
                <a:latin typeface="宋体" panose="02010600030101010101" pitchFamily="2" charset="-122"/>
                <a:sym typeface="+mn-ea"/>
              </a:rPr>
              <a:t>91%</a:t>
            </a:r>
            <a:endParaRPr lang="zh-CN" altLang="en-US" sz="1800">
              <a:latin typeface="宋体" panose="02010600030101010101" pitchFamily="2" charset="-122"/>
            </a:endParaRPr>
          </a:p>
        </p:txBody>
      </p:sp>
      <p:pic>
        <p:nvPicPr>
          <p:cNvPr id="30724"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44450"/>
            <a:ext cx="5761038"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975" y="176213"/>
            <a:ext cx="5124450"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矩形 7"/>
          <p:cNvSpPr>
            <a:spLocks noChangeArrowheads="1"/>
          </p:cNvSpPr>
          <p:nvPr/>
        </p:nvSpPr>
        <p:spPr bwMode="auto">
          <a:xfrm>
            <a:off x="7907338" y="3530600"/>
            <a:ext cx="2536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en-US" altLang="zh-CN" sz="1800" dirty="0">
                <a:solidFill>
                  <a:srgbClr val="FFFF00"/>
                </a:solidFill>
                <a:latin typeface="+mn-ea"/>
                <a:ea typeface="+mn-ea"/>
              </a:rPr>
              <a:t>2022</a:t>
            </a:r>
            <a:r>
              <a:rPr lang="zh-CN" altLang="en-US" sz="1800" dirty="0">
                <a:solidFill>
                  <a:srgbClr val="FFFF00"/>
                </a:solidFill>
                <a:latin typeface="+mn-ea"/>
                <a:ea typeface="+mn-ea"/>
              </a:rPr>
              <a:t>年分行业消费占比</a:t>
            </a:r>
          </a:p>
        </p:txBody>
      </p:sp>
      <p:sp>
        <p:nvSpPr>
          <p:cNvPr id="2" name="矩形 7"/>
          <p:cNvSpPr>
            <a:spLocks noChangeArrowheads="1"/>
          </p:cNvSpPr>
          <p:nvPr/>
        </p:nvSpPr>
        <p:spPr bwMode="auto">
          <a:xfrm>
            <a:off x="7277100" y="3492500"/>
            <a:ext cx="387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zh-CN" altLang="en-US" sz="1800" dirty="0">
                <a:solidFill>
                  <a:srgbClr val="FFFF00"/>
                </a:solidFill>
                <a:latin typeface="+mn-ea"/>
                <a:ea typeface="+mn-ea"/>
              </a:rPr>
              <a:t>稀土不同应用领域消费量和消费价值</a:t>
            </a: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38888" y="7938"/>
            <a:ext cx="56022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1" nodeType="clickEffect">
                                  <p:stCondLst>
                                    <p:cond delay="0"/>
                                  </p:stCondLst>
                                  <p:childTnLst>
                                    <p:animEffect transition="out" filter="fade">
                                      <p:cBhvr>
                                        <p:cTn id="6" dur="500"/>
                                        <p:tgtEl>
                                          <p:spTgt spid="30726"/>
                                        </p:tgtEl>
                                      </p:cBhvr>
                                    </p:animEffect>
                                    <p:set>
                                      <p:cBhvr>
                                        <p:cTn id="7" dur="1" fill="hold">
                                          <p:stCondLst>
                                            <p:cond delay="499"/>
                                          </p:stCondLst>
                                        </p:cTn>
                                        <p:tgtEl>
                                          <p:spTgt spid="3072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0725"/>
                                        </p:tgtEl>
                                      </p:cBhvr>
                                    </p:animEffect>
                                    <p:set>
                                      <p:cBhvr>
                                        <p:cTn id="10" dur="1" fill="hold">
                                          <p:stCondLst>
                                            <p:cond delay="499"/>
                                          </p:stCondLst>
                                        </p:cTn>
                                        <p:tgtEl>
                                          <p:spTgt spid="30725"/>
                                        </p:tgtEl>
                                        <p:attrNameLst>
                                          <p:attrName>style.visibility</p:attrName>
                                        </p:attrNameLst>
                                      </p:cBhvr>
                                      <p:to>
                                        <p:strVal val="hidden"/>
                                      </p:to>
                                    </p:set>
                                  </p:childTnLst>
                                </p:cTn>
                              </p:par>
                              <p:par>
                                <p:cTn id="11" presetID="10" presetClass="entr"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26" grpId="1"/>
      <p:bldP spid="2" grpId="0"/>
      <p:bldP spid="2" grpId="1"/>
    </p:bld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Compass</Template>
  <TotalTime>890</TotalTime>
  <Words>5545</Words>
  <Application>Microsoft Office PowerPoint</Application>
  <PresentationFormat>宽屏</PresentationFormat>
  <Paragraphs>525</Paragraphs>
  <Slides>28</Slides>
  <Notes>27</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华文新魏</vt:lpstr>
      <vt:lpstr>方正小标宋简体</vt:lpstr>
      <vt:lpstr>Arial</vt:lpstr>
      <vt:lpstr>等线</vt:lpstr>
      <vt:lpstr>DokChampa</vt:lpstr>
      <vt:lpstr>李旭科书法</vt:lpstr>
      <vt:lpstr>Times New Roman</vt:lpstr>
      <vt:lpstr>Tahoma</vt:lpstr>
      <vt:lpstr>华文行楷</vt:lpstr>
      <vt:lpstr>宋体</vt:lpstr>
      <vt:lpstr>方正舒体</vt:lpstr>
      <vt:lpstr>Wingdings</vt:lpstr>
      <vt:lpstr>黑体</vt:lpstr>
      <vt:lpstr>禹卫书法行书简体
</vt:lpstr>
      <vt:lpstr>Compass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推荐一种策略</dc:title>
  <dc:creator>Lenovo</dc:creator>
  <cp:lastModifiedBy>s ky</cp:lastModifiedBy>
  <cp:revision>1078</cp:revision>
  <dcterms:created xsi:type="dcterms:W3CDTF">2011-09-13T01:47:51Z</dcterms:created>
  <dcterms:modified xsi:type="dcterms:W3CDTF">2023-05-11T14:03:17Z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LCID">
    <vt:r8>2052</vt:r8>
  </property>
  <property fmtid="{D5CDD505-2E9C-101B-9397-08002B2CF9AE}" pid="4" name="KSOProductBuildVer">
    <vt:lpwstr>2052-11.3.0.8513</vt:lpwstr>
  </property>
</Properties>
</file>